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0" r:id="rId4"/>
    <p:sldId id="271" r:id="rId5"/>
    <p:sldId id="278" r:id="rId6"/>
    <p:sldId id="279" r:id="rId7"/>
    <p:sldId id="268" r:id="rId8"/>
    <p:sldId id="286" r:id="rId9"/>
    <p:sldId id="280" r:id="rId10"/>
    <p:sldId id="285" r:id="rId11"/>
    <p:sldId id="284" r:id="rId12"/>
    <p:sldId id="282" r:id="rId13"/>
    <p:sldId id="283" r:id="rId14"/>
    <p:sldId id="290" r:id="rId15"/>
    <p:sldId id="287" r:id="rId16"/>
    <p:sldId id="269" r:id="rId17"/>
    <p:sldId id="288" r:id="rId18"/>
    <p:sldId id="266" r:id="rId19"/>
    <p:sldId id="289" r:id="rId20"/>
    <p:sldId id="29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100E33CF-B334-5442-A207-BE6333E3BD73}"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3106858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00E33CF-B334-5442-A207-BE6333E3BD73}"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136623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00E33CF-B334-5442-A207-BE6333E3BD73}"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335499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100E33CF-B334-5442-A207-BE6333E3BD73}"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2543465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100E33CF-B334-5442-A207-BE6333E3BD73}"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2123899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100E33CF-B334-5442-A207-BE6333E3BD73}"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3052052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100E33CF-B334-5442-A207-BE6333E3BD73}" type="datetimeFigureOut">
              <a:rPr lang="en-US" smtClean="0"/>
              <a:t>2/16/2016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84462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100E33CF-B334-5442-A207-BE6333E3BD73}" type="datetimeFigureOut">
              <a:rPr lang="en-US" smtClean="0"/>
              <a:t>2/16/2016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2003082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E33CF-B334-5442-A207-BE6333E3BD73}" type="datetimeFigureOut">
              <a:rPr lang="en-US" smtClean="0"/>
              <a:t>2/16/2016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703682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00E33CF-B334-5442-A207-BE6333E3BD73}"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708152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00E33CF-B334-5442-A207-BE6333E3BD73}"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DFEA5-CDB0-BF46-8174-BA586B54DF9A}" type="slidenum">
              <a:rPr lang="en-US" smtClean="0"/>
              <a:t>‹#›</a:t>
            </a:fld>
            <a:endParaRPr lang="en-US"/>
          </a:p>
        </p:txBody>
      </p:sp>
    </p:spTree>
    <p:extLst>
      <p:ext uri="{BB962C8B-B14F-4D97-AF65-F5344CB8AC3E}">
        <p14:creationId xmlns:p14="http://schemas.microsoft.com/office/powerpoint/2010/main" val="3870897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0E33CF-B334-5442-A207-BE6333E3BD73}" type="datetimeFigureOut">
              <a:rPr lang="en-US" smtClean="0"/>
              <a:t>2/16/2016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DFEA5-CDB0-BF46-8174-BA586B54DF9A}" type="slidenum">
              <a:rPr lang="en-US" smtClean="0"/>
              <a:t>‹#›</a:t>
            </a:fld>
            <a:endParaRPr lang="en-US"/>
          </a:p>
        </p:txBody>
      </p:sp>
    </p:spTree>
    <p:extLst>
      <p:ext uri="{BB962C8B-B14F-4D97-AF65-F5344CB8AC3E}">
        <p14:creationId xmlns:p14="http://schemas.microsoft.com/office/powerpoint/2010/main" val="1204462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606" y="-150111"/>
            <a:ext cx="8799818" cy="3759883"/>
          </a:xfrm>
        </p:spPr>
        <p:txBody>
          <a:bodyPr>
            <a:normAutofit/>
          </a:bodyPr>
          <a:lstStyle/>
          <a:p>
            <a:r>
              <a:rPr lang="en-US" sz="4000" dirty="0" err="1" smtClean="0"/>
              <a:t>RadFET</a:t>
            </a:r>
            <a:r>
              <a:rPr lang="en-US" sz="4000" dirty="0" smtClean="0"/>
              <a:t> dose response in the CHARM mixed-field: FLUKA MC simulations</a:t>
            </a:r>
            <a:br>
              <a:rPr lang="en-US" sz="4000" dirty="0" smtClean="0"/>
            </a:br>
            <a:r>
              <a:rPr lang="en-US" sz="4000" dirty="0" smtClean="0"/>
              <a:t/>
            </a:r>
            <a:br>
              <a:rPr lang="en-US" sz="4000" dirty="0" smtClean="0"/>
            </a:br>
            <a:r>
              <a:rPr lang="en-US" sz="1600" dirty="0" smtClean="0"/>
              <a:t>Matteo Marzo (EN-STI-FDA)</a:t>
            </a:r>
            <a:r>
              <a:rPr lang="en-US" sz="1600" dirty="0"/>
              <a:t/>
            </a:r>
            <a:br>
              <a:rPr lang="en-US" sz="1600" dirty="0"/>
            </a:br>
            <a:r>
              <a:rPr lang="en-US" sz="1600" dirty="0"/>
              <a:t>Markus </a:t>
            </a:r>
            <a:r>
              <a:rPr lang="en-US" sz="1600" dirty="0" err="1" smtClean="0"/>
              <a:t>Brugger</a:t>
            </a:r>
            <a:r>
              <a:rPr lang="en-US" sz="1600" dirty="0" smtClean="0"/>
              <a:t>, Rubén Garcia Alia (EN-EA)</a:t>
            </a:r>
            <a:endParaRPr lang="en-US" sz="1600" dirty="0"/>
          </a:p>
        </p:txBody>
      </p:sp>
      <p:pic>
        <p:nvPicPr>
          <p:cNvPr id="5" name="Picture 4" descr="Screen Shot 2016-02-15 at 10.54.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919" y="3122344"/>
            <a:ext cx="3701766" cy="3009518"/>
          </a:xfrm>
          <a:prstGeom prst="rect">
            <a:avLst/>
          </a:prstGeom>
        </p:spPr>
      </p:pic>
      <p:sp>
        <p:nvSpPr>
          <p:cNvPr id="6" name="Title 1"/>
          <p:cNvSpPr txBox="1">
            <a:spLocks/>
          </p:cNvSpPr>
          <p:nvPr/>
        </p:nvSpPr>
        <p:spPr>
          <a:xfrm>
            <a:off x="335006" y="5952934"/>
            <a:ext cx="8799818" cy="90506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dirty="0" smtClean="0"/>
              <a:t>Acknowledgements: Stefano </a:t>
            </a:r>
            <a:r>
              <a:rPr lang="en-US" sz="1600" dirty="0" err="1" smtClean="0"/>
              <a:t>Bonaldo</a:t>
            </a:r>
            <a:r>
              <a:rPr lang="en-US" sz="1600" dirty="0" smtClean="0"/>
              <a:t>, Salvatore </a:t>
            </a:r>
            <a:r>
              <a:rPr lang="en-US" sz="1600" dirty="0" err="1" smtClean="0"/>
              <a:t>Danzeca</a:t>
            </a:r>
            <a:r>
              <a:rPr lang="en-US" sz="1600" dirty="0" smtClean="0"/>
              <a:t> (EN-STI-ECE), Adam Thornton (EN-EA) </a:t>
            </a:r>
            <a:endParaRPr lang="en-US" sz="1600" dirty="0"/>
          </a:p>
        </p:txBody>
      </p:sp>
    </p:spTree>
    <p:extLst>
      <p:ext uri="{BB962C8B-B14F-4D97-AF65-F5344CB8AC3E}">
        <p14:creationId xmlns:p14="http://schemas.microsoft.com/office/powerpoint/2010/main" val="975556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new defaults: PRECISIO</a:t>
            </a:r>
            <a:endParaRPr lang="en-US" dirty="0"/>
          </a:p>
        </p:txBody>
      </p:sp>
      <p:sp>
        <p:nvSpPr>
          <p:cNvPr id="4" name="TextBox 3"/>
          <p:cNvSpPr txBox="1"/>
          <p:nvPr/>
        </p:nvSpPr>
        <p:spPr>
          <a:xfrm>
            <a:off x="426434" y="1732303"/>
            <a:ext cx="8260366" cy="4339650"/>
          </a:xfrm>
          <a:prstGeom prst="rect">
            <a:avLst/>
          </a:prstGeom>
          <a:noFill/>
        </p:spPr>
        <p:txBody>
          <a:bodyPr wrap="square" rtlCol="0">
            <a:spAutoFit/>
          </a:bodyPr>
          <a:lstStyle/>
          <a:p>
            <a:pPr marL="285750" indent="-285750">
              <a:buFont typeface="Arial"/>
              <a:buChar char="•"/>
            </a:pPr>
            <a:r>
              <a:rPr lang="en-US" sz="1600" b="1" dirty="0" smtClean="0"/>
              <a:t>PRECISIO defaults </a:t>
            </a:r>
            <a:r>
              <a:rPr lang="en-US" sz="1600" dirty="0" smtClean="0"/>
              <a:t>in FLUKA for transport and production of particles:</a:t>
            </a:r>
          </a:p>
          <a:p>
            <a:pPr marL="285750" indent="-285750">
              <a:buFont typeface="Arial"/>
              <a:buChar char="•"/>
            </a:pPr>
            <a:endParaRPr lang="en-US" sz="1600" dirty="0" smtClean="0"/>
          </a:p>
          <a:p>
            <a:pPr marL="742950" lvl="1" indent="-285750">
              <a:buFont typeface="Wingdings" charset="2"/>
              <a:buChar char="v"/>
            </a:pPr>
            <a:r>
              <a:rPr lang="en-US" sz="1600" dirty="0" smtClean="0"/>
              <a:t>Thresholds for Monte Carlo particles transport set at 100keV </a:t>
            </a:r>
          </a:p>
          <a:p>
            <a:pPr marL="742950" lvl="1" indent="-285750">
              <a:buFont typeface="Wingdings" charset="2"/>
              <a:buChar char="v"/>
            </a:pPr>
            <a:r>
              <a:rPr lang="en-US" sz="1600" dirty="0" smtClean="0"/>
              <a:t>Thresholds for Monte Carlo transport of neutrons set at 1E-5 </a:t>
            </a:r>
            <a:r>
              <a:rPr lang="en-US" sz="1600" dirty="0" err="1" smtClean="0"/>
              <a:t>eV</a:t>
            </a:r>
            <a:endParaRPr lang="en-US" sz="1600" dirty="0" smtClean="0"/>
          </a:p>
          <a:p>
            <a:pPr marL="742950" lvl="1" indent="-285750">
              <a:buFont typeface="Wingdings" charset="2"/>
              <a:buChar char="v"/>
            </a:pPr>
            <a:r>
              <a:rPr lang="en-US" sz="1600" dirty="0" smtClean="0"/>
              <a:t>Delta ray production thresholds set at 100keV </a:t>
            </a:r>
          </a:p>
          <a:p>
            <a:pPr marL="742950" lvl="1" indent="-285750">
              <a:buFont typeface="Wingdings" charset="2"/>
              <a:buChar char="v"/>
            </a:pPr>
            <a:endParaRPr lang="en-US" sz="1600" dirty="0" smtClean="0"/>
          </a:p>
          <a:p>
            <a:pPr marL="285750" indent="-285750">
              <a:buFont typeface="Arial"/>
              <a:buChar char="•"/>
            </a:pPr>
            <a:r>
              <a:rPr lang="en-US" sz="1600" dirty="0" smtClean="0"/>
              <a:t>In addition, </a:t>
            </a:r>
            <a:r>
              <a:rPr lang="en-US" sz="1600" b="1" dirty="0" smtClean="0"/>
              <a:t>EMF-CUT </a:t>
            </a:r>
            <a:r>
              <a:rPr lang="en-US" sz="1600" dirty="0" smtClean="0"/>
              <a:t>and </a:t>
            </a:r>
            <a:r>
              <a:rPr lang="en-US" sz="1600" b="1" dirty="0" smtClean="0"/>
              <a:t>DELTARAY cards </a:t>
            </a:r>
            <a:r>
              <a:rPr lang="en-US" sz="1600" dirty="0" smtClean="0"/>
              <a:t>have been used to further lower the energy thresholds for transport and production of electrons, positrons and photons and delta ray produced by </a:t>
            </a:r>
            <a:r>
              <a:rPr lang="en-US" sz="1600" dirty="0" err="1" smtClean="0"/>
              <a:t>muons</a:t>
            </a:r>
            <a:r>
              <a:rPr lang="en-US" sz="1600" dirty="0"/>
              <a:t> </a:t>
            </a:r>
            <a:r>
              <a:rPr lang="en-US" sz="1600" dirty="0" smtClean="0"/>
              <a:t>and charged hadrons to </a:t>
            </a:r>
            <a:r>
              <a:rPr lang="en-US" sz="1600" b="1" dirty="0" smtClean="0"/>
              <a:t>1keV</a:t>
            </a:r>
          </a:p>
          <a:p>
            <a:pPr marL="285750" indent="-285750">
              <a:buFont typeface="Arial"/>
              <a:buChar char="•"/>
            </a:pPr>
            <a:endParaRPr lang="en-US" sz="1600" dirty="0"/>
          </a:p>
          <a:p>
            <a:pPr marL="285750" indent="-285750">
              <a:buFont typeface="Arial"/>
              <a:buChar char="•"/>
            </a:pPr>
            <a:r>
              <a:rPr lang="en-US" sz="1600" dirty="0" smtClean="0"/>
              <a:t>On the other hand, </a:t>
            </a:r>
            <a:r>
              <a:rPr lang="en-US" sz="1600" b="1" dirty="0" smtClean="0"/>
              <a:t>PART-TH card </a:t>
            </a:r>
            <a:r>
              <a:rPr lang="en-US" sz="1600" dirty="0" smtClean="0"/>
              <a:t>have been employed to lower energy transport cut-offs for protons, </a:t>
            </a:r>
            <a:r>
              <a:rPr lang="en-US" sz="1600" dirty="0" err="1" smtClean="0"/>
              <a:t>pions</a:t>
            </a:r>
            <a:r>
              <a:rPr lang="en-US" sz="1600" dirty="0" smtClean="0"/>
              <a:t>, </a:t>
            </a:r>
            <a:r>
              <a:rPr lang="en-US" sz="1600" dirty="0" err="1" smtClean="0"/>
              <a:t>muons</a:t>
            </a:r>
            <a:r>
              <a:rPr lang="en-US" sz="1600" dirty="0" smtClean="0"/>
              <a:t>, </a:t>
            </a:r>
            <a:r>
              <a:rPr lang="en-US" sz="1600" dirty="0" err="1" smtClean="0"/>
              <a:t>kaons</a:t>
            </a:r>
            <a:r>
              <a:rPr lang="en-US" sz="1600" dirty="0"/>
              <a:t> </a:t>
            </a:r>
            <a:r>
              <a:rPr lang="en-US" sz="1600" dirty="0" smtClean="0"/>
              <a:t>and alpha particles to </a:t>
            </a:r>
            <a:r>
              <a:rPr lang="en-US" sz="1600" b="1" dirty="0" smtClean="0"/>
              <a:t>1keV</a:t>
            </a:r>
          </a:p>
          <a:p>
            <a:endParaRPr lang="en-US" sz="1600" dirty="0"/>
          </a:p>
          <a:p>
            <a:r>
              <a:rPr lang="en-US" sz="1600" dirty="0" smtClean="0"/>
              <a:t>Setting very low thresholds for the simulations is not an issue in terms of CPU time now, since the size of our geometry is of the same order of magnitude as the beam surface.</a:t>
            </a:r>
          </a:p>
          <a:p>
            <a:pPr lvl="1"/>
            <a:endParaRPr lang="en-US" sz="1600" dirty="0"/>
          </a:p>
          <a:p>
            <a:pPr lvl="1"/>
            <a:endParaRPr lang="en-US" sz="1600" dirty="0" smtClean="0"/>
          </a:p>
        </p:txBody>
      </p:sp>
    </p:spTree>
    <p:extLst>
      <p:ext uri="{BB962C8B-B14F-4D97-AF65-F5344CB8AC3E}">
        <p14:creationId xmlns:p14="http://schemas.microsoft.com/office/powerpoint/2010/main" val="1712358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817" y="274638"/>
            <a:ext cx="8777341" cy="1143000"/>
          </a:xfrm>
        </p:spPr>
        <p:txBody>
          <a:bodyPr>
            <a:noAutofit/>
          </a:bodyPr>
          <a:lstStyle/>
          <a:p>
            <a:r>
              <a:rPr lang="en-US" sz="3600" dirty="0" smtClean="0"/>
              <a:t>Air rack and </a:t>
            </a:r>
            <a:r>
              <a:rPr lang="en-US" sz="3600" dirty="0" err="1" smtClean="0"/>
              <a:t>RadFET</a:t>
            </a:r>
            <a:r>
              <a:rPr lang="en-US" sz="3600" dirty="0" smtClean="0"/>
              <a:t>: PRECISIO </a:t>
            </a:r>
            <a:r>
              <a:rPr lang="en-US" sz="3600" dirty="0" err="1" smtClean="0"/>
              <a:t>vs</a:t>
            </a:r>
            <a:r>
              <a:rPr lang="en-US" sz="3600" dirty="0" smtClean="0"/>
              <a:t> NEWDEFA</a:t>
            </a:r>
            <a:endParaRPr lang="en-US" sz="3600" dirty="0"/>
          </a:p>
        </p:txBody>
      </p:sp>
      <p:sp>
        <p:nvSpPr>
          <p:cNvPr id="4" name="TextBox 3"/>
          <p:cNvSpPr txBox="1"/>
          <p:nvPr/>
        </p:nvSpPr>
        <p:spPr>
          <a:xfrm>
            <a:off x="426434" y="1732303"/>
            <a:ext cx="8260366" cy="584776"/>
          </a:xfrm>
          <a:prstGeom prst="rect">
            <a:avLst/>
          </a:prstGeom>
          <a:noFill/>
        </p:spPr>
        <p:txBody>
          <a:bodyPr wrap="square" rtlCol="0">
            <a:spAutoFit/>
          </a:bodyPr>
          <a:lstStyle/>
          <a:p>
            <a:pPr lvl="1"/>
            <a:endParaRPr lang="en-US" sz="1600" dirty="0"/>
          </a:p>
          <a:p>
            <a:pPr lvl="1"/>
            <a:endParaRPr lang="en-US" sz="1600" dirty="0" smtClean="0"/>
          </a:p>
        </p:txBody>
      </p:sp>
      <p:sp>
        <p:nvSpPr>
          <p:cNvPr id="5" name="TextBox 4"/>
          <p:cNvSpPr txBox="1"/>
          <p:nvPr/>
        </p:nvSpPr>
        <p:spPr>
          <a:xfrm>
            <a:off x="426434" y="1316496"/>
            <a:ext cx="8452054" cy="2062103"/>
          </a:xfrm>
          <a:prstGeom prst="rect">
            <a:avLst/>
          </a:prstGeom>
          <a:noFill/>
        </p:spPr>
        <p:txBody>
          <a:bodyPr wrap="square" rtlCol="0">
            <a:spAutoFit/>
          </a:bodyPr>
          <a:lstStyle/>
          <a:p>
            <a:r>
              <a:rPr lang="en-US" sz="1600" dirty="0" smtClean="0"/>
              <a:t>We then simulated the dose in the air rack and the SiO2 gate oxide of the </a:t>
            </a:r>
            <a:r>
              <a:rPr lang="en-US" sz="1600" dirty="0" err="1" smtClean="0"/>
              <a:t>RadFET</a:t>
            </a:r>
            <a:r>
              <a:rPr lang="en-US" sz="1600" dirty="0" smtClean="0"/>
              <a:t> by using both NEWDEFA </a:t>
            </a:r>
            <a:r>
              <a:rPr lang="en-US" sz="1600" dirty="0"/>
              <a:t>(with thresholds lowered at </a:t>
            </a:r>
            <a:r>
              <a:rPr lang="en-US" sz="1600" dirty="0" smtClean="0"/>
              <a:t>1MeV</a:t>
            </a:r>
            <a:r>
              <a:rPr lang="en-US" sz="1600" dirty="0"/>
              <a:t>) </a:t>
            </a:r>
            <a:r>
              <a:rPr lang="en-US" sz="1600" dirty="0" smtClean="0"/>
              <a:t> and PRECISO (with thresholds lowered at 1keV) defaults settings: this is an important overview of what a first change in thresholds should determine, after the validation</a:t>
            </a:r>
          </a:p>
          <a:p>
            <a:pPr marL="285750" indent="-285750">
              <a:buFont typeface="Arial"/>
              <a:buChar char="•"/>
            </a:pPr>
            <a:endParaRPr lang="en-US" sz="1600" dirty="0"/>
          </a:p>
          <a:p>
            <a:pPr marL="285750" indent="-285750">
              <a:buFont typeface="Arial"/>
              <a:buChar char="•"/>
            </a:pPr>
            <a:endParaRPr lang="en-US" sz="1600" dirty="0" smtClean="0"/>
          </a:p>
          <a:p>
            <a:pPr marL="285750" indent="-285750">
              <a:buFont typeface="Arial"/>
              <a:buChar char="•"/>
            </a:pPr>
            <a:endParaRPr lang="en-US" sz="1600" dirty="0"/>
          </a:p>
          <a:p>
            <a:pPr lvl="1"/>
            <a:endParaRPr lang="en-US" sz="1600" dirty="0" smtClean="0"/>
          </a:p>
        </p:txBody>
      </p:sp>
      <p:graphicFrame>
        <p:nvGraphicFramePr>
          <p:cNvPr id="6" name="Table 5"/>
          <p:cNvGraphicFramePr>
            <a:graphicFrameLocks noGrp="1"/>
          </p:cNvGraphicFramePr>
          <p:nvPr>
            <p:extLst>
              <p:ext uri="{D42A27DB-BD31-4B8C-83A1-F6EECF244321}">
                <p14:modId xmlns:p14="http://schemas.microsoft.com/office/powerpoint/2010/main" val="741400940"/>
              </p:ext>
            </p:extLst>
          </p:nvPr>
        </p:nvGraphicFramePr>
        <p:xfrm>
          <a:off x="583774" y="2668545"/>
          <a:ext cx="8103658" cy="1112520"/>
        </p:xfrm>
        <a:graphic>
          <a:graphicData uri="http://schemas.openxmlformats.org/drawingml/2006/table">
            <a:tbl>
              <a:tblPr firstRow="1" bandRow="1">
                <a:tableStyleId>{69012ECD-51FC-41F1-AA8D-1B2483CD663E}</a:tableStyleId>
              </a:tblPr>
              <a:tblGrid>
                <a:gridCol w="2001102"/>
                <a:gridCol w="2674785"/>
                <a:gridCol w="2382582"/>
                <a:gridCol w="1045189"/>
              </a:tblGrid>
              <a:tr h="370840">
                <a:tc>
                  <a:txBody>
                    <a:bodyPr/>
                    <a:lstStyle/>
                    <a:p>
                      <a:pPr algn="ctr"/>
                      <a:r>
                        <a:rPr lang="en-US" dirty="0" smtClean="0"/>
                        <a:t>Volume</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Dose</a:t>
                      </a:r>
                      <a:r>
                        <a:rPr lang="en-US" baseline="0" dirty="0" smtClean="0"/>
                        <a:t> NEWDEFA 1MeV</a:t>
                      </a:r>
                      <a:endParaRPr lang="en-US"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Dose</a:t>
                      </a:r>
                      <a:r>
                        <a:rPr lang="en-US" baseline="0" dirty="0" smtClean="0"/>
                        <a:t> PRECISIO 1keV</a:t>
                      </a:r>
                      <a:endParaRPr lang="en-US" dirty="0" smtClean="0"/>
                    </a:p>
                  </a:txBody>
                  <a:tcPr/>
                </a:tc>
                <a:tc>
                  <a:txBody>
                    <a:bodyPr/>
                    <a:lstStyle/>
                    <a:p>
                      <a:pPr algn="ctr"/>
                      <a:r>
                        <a:rPr lang="en-US" dirty="0" smtClean="0"/>
                        <a:t>% differ.</a:t>
                      </a:r>
                      <a:endParaRPr lang="en-US" dirty="0"/>
                    </a:p>
                  </a:txBody>
                  <a:tcPr/>
                </a:tc>
              </a:tr>
              <a:tr h="370840">
                <a:tc>
                  <a:txBody>
                    <a:bodyPr/>
                    <a:lstStyle/>
                    <a:p>
                      <a:pPr algn="ctr"/>
                      <a:r>
                        <a:rPr lang="en-US" dirty="0" smtClean="0"/>
                        <a:t>Air</a:t>
                      </a:r>
                      <a:r>
                        <a:rPr lang="en-US" baseline="0" dirty="0" smtClean="0"/>
                        <a:t> rack</a:t>
                      </a:r>
                      <a:endParaRPr lang="en-US" dirty="0"/>
                    </a:p>
                  </a:txBody>
                  <a:tcPr/>
                </a:tc>
                <a:tc>
                  <a:txBody>
                    <a:bodyPr/>
                    <a:lstStyle/>
                    <a:p>
                      <a:pPr algn="ctr"/>
                      <a:r>
                        <a:rPr lang="en-US" dirty="0" smtClean="0"/>
                        <a:t>1.101</a:t>
                      </a:r>
                      <a:endParaRPr lang="en-US" dirty="0"/>
                    </a:p>
                  </a:txBody>
                  <a:tcPr/>
                </a:tc>
                <a:tc>
                  <a:txBody>
                    <a:bodyPr/>
                    <a:lstStyle/>
                    <a:p>
                      <a:pPr algn="ctr"/>
                      <a:r>
                        <a:rPr lang="en-US" dirty="0" smtClean="0"/>
                        <a:t>0.840</a:t>
                      </a:r>
                      <a:endParaRPr lang="en-US" dirty="0"/>
                    </a:p>
                  </a:txBody>
                  <a:tcPr/>
                </a:tc>
                <a:tc>
                  <a:txBody>
                    <a:bodyPr/>
                    <a:lstStyle/>
                    <a:p>
                      <a:pPr algn="ctr"/>
                      <a:r>
                        <a:rPr lang="en-US" dirty="0" smtClean="0"/>
                        <a:t>24%</a:t>
                      </a:r>
                      <a:endParaRPr lang="en-US" dirty="0"/>
                    </a:p>
                  </a:txBody>
                  <a:tcPr/>
                </a:tc>
              </a:tr>
              <a:tr h="370840">
                <a:tc>
                  <a:txBody>
                    <a:bodyPr/>
                    <a:lstStyle/>
                    <a:p>
                      <a:pPr algn="ctr"/>
                      <a:r>
                        <a:rPr lang="en-US" dirty="0" smtClean="0"/>
                        <a:t>Gate</a:t>
                      </a:r>
                      <a:r>
                        <a:rPr lang="en-US" baseline="0" dirty="0" smtClean="0"/>
                        <a:t> Oxide (lid ON)</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0.895</a:t>
                      </a:r>
                    </a:p>
                  </a:txBody>
                  <a:tcPr/>
                </a:tc>
                <a:tc>
                  <a:txBody>
                    <a:bodyPr/>
                    <a:lstStyle/>
                    <a:p>
                      <a:pPr algn="ctr"/>
                      <a:r>
                        <a:rPr lang="en-US" dirty="0" smtClean="0"/>
                        <a:t>0.757</a:t>
                      </a:r>
                      <a:endParaRPr lang="en-US" dirty="0"/>
                    </a:p>
                  </a:txBody>
                  <a:tcPr/>
                </a:tc>
                <a:tc>
                  <a:txBody>
                    <a:bodyPr/>
                    <a:lstStyle/>
                    <a:p>
                      <a:pPr algn="ctr"/>
                      <a:r>
                        <a:rPr lang="en-US" dirty="0" smtClean="0"/>
                        <a:t>15%</a:t>
                      </a:r>
                      <a:endParaRPr lang="en-US" dirty="0"/>
                    </a:p>
                  </a:txBody>
                  <a:tcPr/>
                </a:tc>
              </a:tr>
            </a:tbl>
          </a:graphicData>
        </a:graphic>
      </p:graphicFrame>
      <p:sp>
        <p:nvSpPr>
          <p:cNvPr id="7" name="TextBox 6"/>
          <p:cNvSpPr txBox="1"/>
          <p:nvPr/>
        </p:nvSpPr>
        <p:spPr>
          <a:xfrm>
            <a:off x="482623" y="3913365"/>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
        <p:nvSpPr>
          <p:cNvPr id="8" name="TextBox 7"/>
          <p:cNvSpPr txBox="1"/>
          <p:nvPr/>
        </p:nvSpPr>
        <p:spPr>
          <a:xfrm>
            <a:off x="246617" y="4564283"/>
            <a:ext cx="8452054" cy="2308324"/>
          </a:xfrm>
          <a:prstGeom prst="rect">
            <a:avLst/>
          </a:prstGeom>
          <a:noFill/>
        </p:spPr>
        <p:txBody>
          <a:bodyPr wrap="square" rtlCol="0">
            <a:spAutoFit/>
          </a:bodyPr>
          <a:lstStyle/>
          <a:p>
            <a:pPr marL="285750" indent="-285750">
              <a:buFont typeface="Arial"/>
              <a:buChar char="•"/>
            </a:pPr>
            <a:r>
              <a:rPr lang="en-US" sz="1600" dirty="0" smtClean="0"/>
              <a:t>In the frame of NEWDEFA, the dose scored in the SiO2 gate oxide of the </a:t>
            </a:r>
            <a:r>
              <a:rPr lang="en-US" sz="1600" dirty="0" err="1" smtClean="0"/>
              <a:t>RadFET</a:t>
            </a:r>
            <a:r>
              <a:rPr lang="en-US" sz="1600" dirty="0" smtClean="0"/>
              <a:t> (</a:t>
            </a:r>
            <a:r>
              <a:rPr lang="en-US" sz="1600" dirty="0" err="1" smtClean="0"/>
              <a:t>kovar</a:t>
            </a:r>
            <a:r>
              <a:rPr lang="en-US" sz="1600" dirty="0" smtClean="0"/>
              <a:t> lid ON) is the </a:t>
            </a:r>
            <a:r>
              <a:rPr lang="en-US" sz="1600" b="1" dirty="0" smtClean="0"/>
              <a:t>20% lower </a:t>
            </a:r>
            <a:r>
              <a:rPr lang="en-US" sz="1600" dirty="0" smtClean="0"/>
              <a:t>than the dose scored in the air rack</a:t>
            </a:r>
          </a:p>
          <a:p>
            <a:pPr marL="285750" indent="-285750">
              <a:buFont typeface="Arial"/>
              <a:buChar char="•"/>
            </a:pPr>
            <a:endParaRPr lang="en-US" sz="1600" dirty="0"/>
          </a:p>
          <a:p>
            <a:pPr marL="285750" indent="-285750">
              <a:buFont typeface="Arial"/>
              <a:buChar char="•"/>
            </a:pPr>
            <a:r>
              <a:rPr lang="en-US" sz="1600" dirty="0" smtClean="0"/>
              <a:t>Scoring dose in </a:t>
            </a:r>
            <a:r>
              <a:rPr lang="en-US" sz="1600" dirty="0"/>
              <a:t>the SiO2 gate oxide of the </a:t>
            </a:r>
            <a:r>
              <a:rPr lang="en-US" sz="1600" dirty="0" err="1"/>
              <a:t>RadFET</a:t>
            </a:r>
            <a:r>
              <a:rPr lang="en-US" sz="1600" dirty="0"/>
              <a:t> (</a:t>
            </a:r>
            <a:r>
              <a:rPr lang="en-US" sz="1600" dirty="0" err="1"/>
              <a:t>kovar</a:t>
            </a:r>
            <a:r>
              <a:rPr lang="en-US" sz="1600" dirty="0"/>
              <a:t> lid ON</a:t>
            </a:r>
            <a:r>
              <a:rPr lang="en-US" sz="1600" dirty="0" smtClean="0"/>
              <a:t>), using NEWDEFA or PRECISIO makes a </a:t>
            </a:r>
            <a:r>
              <a:rPr lang="en-US" sz="1600" b="1" dirty="0" smtClean="0"/>
              <a:t>difference of the 15%</a:t>
            </a:r>
          </a:p>
          <a:p>
            <a:pPr marL="285750" indent="-285750">
              <a:buFont typeface="Arial"/>
              <a:buChar char="•"/>
            </a:pPr>
            <a:endParaRPr lang="en-US" sz="1600" dirty="0"/>
          </a:p>
          <a:p>
            <a:pPr marL="285750" indent="-285750">
              <a:buFont typeface="Arial"/>
              <a:buChar char="•"/>
            </a:pPr>
            <a:r>
              <a:rPr lang="en-US" sz="1600" b="1" i="1" dirty="0" smtClean="0"/>
              <a:t>The dose scored in </a:t>
            </a:r>
            <a:r>
              <a:rPr lang="en-US" sz="1600" b="1" i="1" dirty="0"/>
              <a:t>the </a:t>
            </a:r>
            <a:r>
              <a:rPr lang="en-US" sz="1600" b="1" i="1" dirty="0" err="1"/>
              <a:t>RadFET</a:t>
            </a:r>
            <a:r>
              <a:rPr lang="en-US" sz="1600" b="1" i="1" dirty="0"/>
              <a:t> (</a:t>
            </a:r>
            <a:r>
              <a:rPr lang="en-US" sz="1600" b="1" i="1" dirty="0" err="1"/>
              <a:t>kovar</a:t>
            </a:r>
            <a:r>
              <a:rPr lang="en-US" sz="1600" b="1" i="1" dirty="0"/>
              <a:t> lid ON</a:t>
            </a:r>
            <a:r>
              <a:rPr lang="en-US" sz="1600" b="1" i="1" dirty="0" smtClean="0"/>
              <a:t>) with </a:t>
            </a:r>
            <a:r>
              <a:rPr lang="en-US" sz="1600" b="1" i="1" dirty="0" err="1" smtClean="0"/>
              <a:t>precisio</a:t>
            </a:r>
            <a:r>
              <a:rPr lang="en-US" sz="1600" b="1" i="1" dirty="0" smtClean="0"/>
              <a:t> is the 30% lower than the one scored in the air rack using NEWDEFA</a:t>
            </a:r>
            <a:r>
              <a:rPr lang="en-US" sz="1600" dirty="0" smtClean="0"/>
              <a:t>!</a:t>
            </a:r>
          </a:p>
          <a:p>
            <a:pPr lvl="1"/>
            <a:endParaRPr lang="en-US" sz="1600" dirty="0">
              <a:sym typeface="Wingdings"/>
            </a:endParaRPr>
          </a:p>
        </p:txBody>
      </p:sp>
      <p:sp>
        <p:nvSpPr>
          <p:cNvPr id="9" name="Oval 8"/>
          <p:cNvSpPr/>
          <p:nvPr/>
        </p:nvSpPr>
        <p:spPr>
          <a:xfrm>
            <a:off x="3471684" y="3046951"/>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995427" y="3410935"/>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Curved Connector 11"/>
          <p:cNvCxnSpPr/>
          <p:nvPr/>
        </p:nvCxnSpPr>
        <p:spPr>
          <a:xfrm>
            <a:off x="4369918" y="3145383"/>
            <a:ext cx="1647987" cy="421480"/>
          </a:xfrm>
          <a:prstGeom prst="curvedConnector2">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7665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PRECISIO </a:t>
            </a:r>
            <a:r>
              <a:rPr lang="en-US" sz="4000" dirty="0" err="1" smtClean="0"/>
              <a:t>deafults</a:t>
            </a:r>
            <a:r>
              <a:rPr lang="en-US" sz="4000" dirty="0" smtClean="0"/>
              <a:t>: from 1MeV to 1keV thresholds</a:t>
            </a:r>
            <a:endParaRPr lang="en-US" sz="4000" dirty="0"/>
          </a:p>
        </p:txBody>
      </p:sp>
      <p:sp>
        <p:nvSpPr>
          <p:cNvPr id="4" name="TextBox 3"/>
          <p:cNvSpPr txBox="1"/>
          <p:nvPr/>
        </p:nvSpPr>
        <p:spPr>
          <a:xfrm>
            <a:off x="426434" y="1732303"/>
            <a:ext cx="8260366" cy="584776"/>
          </a:xfrm>
          <a:prstGeom prst="rect">
            <a:avLst/>
          </a:prstGeom>
          <a:noFill/>
        </p:spPr>
        <p:txBody>
          <a:bodyPr wrap="square" rtlCol="0">
            <a:spAutoFit/>
          </a:bodyPr>
          <a:lstStyle/>
          <a:p>
            <a:pPr lvl="1"/>
            <a:endParaRPr lang="en-US" sz="1600" dirty="0"/>
          </a:p>
          <a:p>
            <a:pPr lvl="1"/>
            <a:endParaRPr lang="en-US"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3396424686"/>
              </p:ext>
            </p:extLst>
          </p:nvPr>
        </p:nvGraphicFramePr>
        <p:xfrm>
          <a:off x="629361" y="1960549"/>
          <a:ext cx="8024355" cy="1854200"/>
        </p:xfrm>
        <a:graphic>
          <a:graphicData uri="http://schemas.openxmlformats.org/drawingml/2006/table">
            <a:tbl>
              <a:tblPr firstRow="1" bandRow="1">
                <a:tableStyleId>{69012ECD-51FC-41F1-AA8D-1B2483CD663E}</a:tableStyleId>
              </a:tblPr>
              <a:tblGrid>
                <a:gridCol w="4034655"/>
                <a:gridCol w="3989700"/>
              </a:tblGrid>
              <a:tr h="370840">
                <a:tc>
                  <a:txBody>
                    <a:bodyPr/>
                    <a:lstStyle/>
                    <a:p>
                      <a:pPr algn="ctr"/>
                      <a:r>
                        <a:rPr lang="en-US" dirty="0" smtClean="0"/>
                        <a:t>Energy thresholds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Dose at the Gate oxide</a:t>
                      </a:r>
                    </a:p>
                  </a:txBody>
                  <a:tcPr/>
                </a:tc>
              </a:tr>
              <a:tr h="370840">
                <a:tc>
                  <a:txBody>
                    <a:bodyPr/>
                    <a:lstStyle/>
                    <a:p>
                      <a:pPr algn="ctr"/>
                      <a:r>
                        <a:rPr lang="en-US" dirty="0" smtClean="0"/>
                        <a:t>1MeV</a:t>
                      </a:r>
                      <a:endParaRPr lang="en-US" dirty="0"/>
                    </a:p>
                  </a:txBody>
                  <a:tcPr/>
                </a:tc>
                <a:tc>
                  <a:txBody>
                    <a:bodyPr/>
                    <a:lstStyle/>
                    <a:p>
                      <a:pPr algn="ctr"/>
                      <a:r>
                        <a:rPr lang="en-US" dirty="0" smtClean="0"/>
                        <a:t>0.895</a:t>
                      </a:r>
                      <a:endParaRPr lang="en-US" dirty="0"/>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100keV</a:t>
                      </a:r>
                    </a:p>
                  </a:txBody>
                  <a:tcPr/>
                </a:tc>
                <a:tc>
                  <a:txBody>
                    <a:bodyPr/>
                    <a:lstStyle/>
                    <a:p>
                      <a:pPr algn="ctr"/>
                      <a:r>
                        <a:rPr lang="en-US" dirty="0" smtClean="0"/>
                        <a:t>0.768</a:t>
                      </a:r>
                      <a:endParaRPr lang="en-US" dirty="0"/>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10keV</a:t>
                      </a:r>
                    </a:p>
                  </a:txBody>
                  <a:tcPr/>
                </a:tc>
                <a:tc>
                  <a:txBody>
                    <a:bodyPr/>
                    <a:lstStyle/>
                    <a:p>
                      <a:pPr algn="ctr"/>
                      <a:r>
                        <a:rPr lang="en-US" dirty="0" smtClean="0"/>
                        <a:t>0.787</a:t>
                      </a:r>
                      <a:endParaRPr lang="en-US" dirty="0"/>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1keV</a:t>
                      </a:r>
                    </a:p>
                  </a:txBody>
                  <a:tcPr/>
                </a:tc>
                <a:tc>
                  <a:txBody>
                    <a:bodyPr/>
                    <a:lstStyle/>
                    <a:p>
                      <a:pPr algn="ctr"/>
                      <a:r>
                        <a:rPr lang="en-US" dirty="0" smtClean="0"/>
                        <a:t>0.757</a:t>
                      </a:r>
                      <a:endParaRPr lang="en-US" dirty="0"/>
                    </a:p>
                  </a:txBody>
                  <a:tcPr/>
                </a:tc>
              </a:tr>
            </a:tbl>
          </a:graphicData>
        </a:graphic>
      </p:graphicFrame>
      <p:sp>
        <p:nvSpPr>
          <p:cNvPr id="6" name="TextBox 5"/>
          <p:cNvSpPr txBox="1"/>
          <p:nvPr/>
        </p:nvSpPr>
        <p:spPr>
          <a:xfrm>
            <a:off x="535873" y="3947078"/>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
        <p:nvSpPr>
          <p:cNvPr id="7" name="TextBox 6"/>
          <p:cNvSpPr txBox="1"/>
          <p:nvPr/>
        </p:nvSpPr>
        <p:spPr>
          <a:xfrm>
            <a:off x="246617" y="4564283"/>
            <a:ext cx="8452054" cy="2062103"/>
          </a:xfrm>
          <a:prstGeom prst="rect">
            <a:avLst/>
          </a:prstGeom>
          <a:noFill/>
        </p:spPr>
        <p:txBody>
          <a:bodyPr wrap="square" rtlCol="0">
            <a:spAutoFit/>
          </a:bodyPr>
          <a:lstStyle/>
          <a:p>
            <a:pPr marL="285750" indent="-285750">
              <a:buFont typeface="Arial"/>
              <a:buChar char="•"/>
            </a:pPr>
            <a:r>
              <a:rPr lang="en-US" sz="1600" dirty="0" smtClean="0"/>
              <a:t>Having found a 15% difference between the dose scored with PRECISIO and 1MeV and the one obtained from PRECISIO and 1keV, we want to see what happens in between</a:t>
            </a:r>
          </a:p>
          <a:p>
            <a:pPr marL="285750" indent="-285750">
              <a:buFont typeface="Arial"/>
              <a:buChar char="•"/>
            </a:pPr>
            <a:endParaRPr lang="en-US" sz="1600" dirty="0"/>
          </a:p>
          <a:p>
            <a:pPr marL="285750" indent="-285750">
              <a:buFont typeface="Arial"/>
              <a:buChar char="•"/>
            </a:pPr>
            <a:r>
              <a:rPr lang="en-US" sz="1600" dirty="0" smtClean="0"/>
              <a:t>The major change, in the frame of simulations with PRECISIO settings, is between 1MeV and 100keV</a:t>
            </a:r>
          </a:p>
          <a:p>
            <a:pPr marL="285750" indent="-285750">
              <a:buFont typeface="Arial"/>
              <a:buChar char="•"/>
            </a:pPr>
            <a:endParaRPr lang="en-US" sz="1600" dirty="0">
              <a:sym typeface="Wingdings"/>
            </a:endParaRPr>
          </a:p>
          <a:p>
            <a:pPr marL="285750" indent="-285750">
              <a:buFont typeface="Arial"/>
              <a:buChar char="•"/>
            </a:pPr>
            <a:r>
              <a:rPr lang="en-US" sz="1600" dirty="0" smtClean="0">
                <a:sym typeface="Wingdings"/>
              </a:rPr>
              <a:t>We decide to consider </a:t>
            </a:r>
            <a:r>
              <a:rPr lang="en-US" sz="1600" b="1" dirty="0" smtClean="0">
                <a:sym typeface="Wingdings"/>
              </a:rPr>
              <a:t>PRECISIO + energy thresholds at 1keV </a:t>
            </a:r>
            <a:r>
              <a:rPr lang="en-US" sz="1600" dirty="0" smtClean="0">
                <a:sym typeface="Wingdings"/>
              </a:rPr>
              <a:t>as the most suitable setting for production and transport of particles during the Monte Carlo simulations</a:t>
            </a:r>
            <a:endParaRPr lang="en-US" sz="1600" dirty="0">
              <a:sym typeface="Wingdings"/>
            </a:endParaRPr>
          </a:p>
        </p:txBody>
      </p:sp>
      <p:sp>
        <p:nvSpPr>
          <p:cNvPr id="8" name="Oval 7"/>
          <p:cNvSpPr/>
          <p:nvPr/>
        </p:nvSpPr>
        <p:spPr>
          <a:xfrm>
            <a:off x="6228184" y="2348880"/>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6228184" y="3422143"/>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Curved Connector 9"/>
          <p:cNvCxnSpPr/>
          <p:nvPr/>
        </p:nvCxnSpPr>
        <p:spPr>
          <a:xfrm rot="3780000">
            <a:off x="6759552" y="2882621"/>
            <a:ext cx="928800" cy="421480"/>
          </a:xfrm>
          <a:prstGeom prst="curvedConnector2">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5859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Input spectra energy cut: 1MeV and 100keV spectra</a:t>
            </a:r>
            <a:endParaRPr lang="en-US" sz="4000" dirty="0"/>
          </a:p>
        </p:txBody>
      </p:sp>
      <p:sp>
        <p:nvSpPr>
          <p:cNvPr id="4" name="TextBox 3"/>
          <p:cNvSpPr txBox="1"/>
          <p:nvPr/>
        </p:nvSpPr>
        <p:spPr>
          <a:xfrm>
            <a:off x="426434" y="1732303"/>
            <a:ext cx="8260366" cy="584776"/>
          </a:xfrm>
          <a:prstGeom prst="rect">
            <a:avLst/>
          </a:prstGeom>
          <a:noFill/>
        </p:spPr>
        <p:txBody>
          <a:bodyPr wrap="square" rtlCol="0">
            <a:spAutoFit/>
          </a:bodyPr>
          <a:lstStyle/>
          <a:p>
            <a:pPr lvl="1"/>
            <a:endParaRPr lang="en-US" sz="1600" dirty="0"/>
          </a:p>
          <a:p>
            <a:pPr lvl="1"/>
            <a:endParaRPr lang="en-US"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1755973979"/>
              </p:ext>
            </p:extLst>
          </p:nvPr>
        </p:nvGraphicFramePr>
        <p:xfrm>
          <a:off x="583142" y="1882926"/>
          <a:ext cx="8103658" cy="1381760"/>
        </p:xfrm>
        <a:graphic>
          <a:graphicData uri="http://schemas.openxmlformats.org/drawingml/2006/table">
            <a:tbl>
              <a:tblPr firstRow="1" bandRow="1">
                <a:tableStyleId>{69012ECD-51FC-41F1-AA8D-1B2483CD663E}</a:tableStyleId>
              </a:tblPr>
              <a:tblGrid>
                <a:gridCol w="2068533"/>
                <a:gridCol w="2371344"/>
                <a:gridCol w="2618592"/>
                <a:gridCol w="1045189"/>
              </a:tblGrid>
              <a:tr h="370840">
                <a:tc>
                  <a:txBody>
                    <a:bodyPr/>
                    <a:lstStyle/>
                    <a:p>
                      <a:pPr algn="ctr"/>
                      <a:r>
                        <a:rPr lang="en-US" dirty="0" smtClean="0"/>
                        <a:t>Gate</a:t>
                      </a:r>
                      <a:r>
                        <a:rPr lang="en-US" baseline="0" dirty="0" smtClean="0"/>
                        <a:t> oxide thickness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Dose</a:t>
                      </a:r>
                      <a:r>
                        <a:rPr lang="en-US" baseline="0" dirty="0" smtClean="0"/>
                        <a:t> if 1MeV </a:t>
                      </a:r>
                      <a:r>
                        <a:rPr lang="en-US" dirty="0" smtClean="0"/>
                        <a:t>input</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Dose</a:t>
                      </a:r>
                      <a:r>
                        <a:rPr lang="en-US" baseline="0" dirty="0" smtClean="0"/>
                        <a:t> if 100keV </a:t>
                      </a:r>
                      <a:r>
                        <a:rPr lang="en-US" dirty="0" smtClean="0"/>
                        <a:t>input</a:t>
                      </a:r>
                    </a:p>
                    <a:p>
                      <a:pPr algn="ctr"/>
                      <a:endParaRPr lang="en-US" dirty="0"/>
                    </a:p>
                  </a:txBody>
                  <a:tcPr/>
                </a:tc>
                <a:tc>
                  <a:txBody>
                    <a:bodyPr/>
                    <a:lstStyle/>
                    <a:p>
                      <a:pPr algn="ctr"/>
                      <a:r>
                        <a:rPr lang="en-US" dirty="0" smtClean="0"/>
                        <a:t>% differ.</a:t>
                      </a:r>
                      <a:endParaRPr lang="en-US" dirty="0"/>
                    </a:p>
                  </a:txBody>
                  <a:tcPr/>
                </a:tc>
              </a:tr>
              <a:tr h="370840">
                <a:tc>
                  <a:txBody>
                    <a:bodyPr/>
                    <a:lstStyle/>
                    <a:p>
                      <a:pPr algn="ctr"/>
                      <a:r>
                        <a:rPr lang="en-US" dirty="0" smtClean="0"/>
                        <a:t>400nm</a:t>
                      </a:r>
                      <a:endParaRPr lang="en-US" dirty="0"/>
                    </a:p>
                  </a:txBody>
                  <a:tcPr/>
                </a:tc>
                <a:tc>
                  <a:txBody>
                    <a:bodyPr/>
                    <a:lstStyle/>
                    <a:p>
                      <a:pPr algn="ctr"/>
                      <a:r>
                        <a:rPr lang="en-US" dirty="0" smtClean="0"/>
                        <a:t>0.757</a:t>
                      </a:r>
                      <a:endParaRPr lang="en-US" dirty="0"/>
                    </a:p>
                  </a:txBody>
                  <a:tcPr/>
                </a:tc>
                <a:tc>
                  <a:txBody>
                    <a:bodyPr/>
                    <a:lstStyle/>
                    <a:p>
                      <a:pPr algn="ctr"/>
                      <a:r>
                        <a:rPr lang="en-US" dirty="0" smtClean="0"/>
                        <a:t>0.820</a:t>
                      </a:r>
                      <a:endParaRPr lang="en-US" dirty="0"/>
                    </a:p>
                  </a:txBody>
                  <a:tcPr/>
                </a:tc>
                <a:tc>
                  <a:txBody>
                    <a:bodyPr/>
                    <a:lstStyle/>
                    <a:p>
                      <a:pPr algn="ctr"/>
                      <a:r>
                        <a:rPr lang="en-US" dirty="0" smtClean="0"/>
                        <a:t>8%</a:t>
                      </a:r>
                      <a:endParaRPr lang="en-US" dirty="0"/>
                    </a:p>
                  </a:txBody>
                  <a:tcPr/>
                </a:tc>
              </a:tr>
              <a:tr h="370840">
                <a:tc>
                  <a:txBody>
                    <a:bodyPr/>
                    <a:lstStyle/>
                    <a:p>
                      <a:pPr algn="ctr"/>
                      <a:r>
                        <a:rPr lang="en-US" dirty="0" smtClean="0"/>
                        <a:t>100nm</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0.719</a:t>
                      </a:r>
                    </a:p>
                  </a:txBody>
                  <a:tcPr/>
                </a:tc>
                <a:tc>
                  <a:txBody>
                    <a:bodyPr/>
                    <a:lstStyle/>
                    <a:p>
                      <a:pPr algn="ctr"/>
                      <a:r>
                        <a:rPr lang="en-US" dirty="0" smtClean="0"/>
                        <a:t>0.816</a:t>
                      </a:r>
                      <a:endParaRPr lang="en-US" dirty="0"/>
                    </a:p>
                  </a:txBody>
                  <a:tcPr/>
                </a:tc>
                <a:tc>
                  <a:txBody>
                    <a:bodyPr/>
                    <a:lstStyle/>
                    <a:p>
                      <a:pPr algn="ctr"/>
                      <a:r>
                        <a:rPr lang="en-US" dirty="0" smtClean="0"/>
                        <a:t>12%</a:t>
                      </a:r>
                      <a:endParaRPr lang="en-US" dirty="0"/>
                    </a:p>
                  </a:txBody>
                  <a:tcPr/>
                </a:tc>
              </a:tr>
            </a:tbl>
          </a:graphicData>
        </a:graphic>
      </p:graphicFrame>
      <p:sp>
        <p:nvSpPr>
          <p:cNvPr id="6" name="TextBox 5"/>
          <p:cNvSpPr txBox="1"/>
          <p:nvPr/>
        </p:nvSpPr>
        <p:spPr>
          <a:xfrm>
            <a:off x="503762" y="3411097"/>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
        <p:nvSpPr>
          <p:cNvPr id="7" name="TextBox 6"/>
          <p:cNvSpPr txBox="1"/>
          <p:nvPr/>
        </p:nvSpPr>
        <p:spPr>
          <a:xfrm>
            <a:off x="426434" y="4047334"/>
            <a:ext cx="8452054" cy="2308324"/>
          </a:xfrm>
          <a:prstGeom prst="rect">
            <a:avLst/>
          </a:prstGeom>
          <a:noFill/>
        </p:spPr>
        <p:txBody>
          <a:bodyPr wrap="square" rtlCol="0">
            <a:spAutoFit/>
          </a:bodyPr>
          <a:lstStyle/>
          <a:p>
            <a:pPr marL="285750" indent="-285750">
              <a:buFont typeface="Arial"/>
              <a:buChar char="•"/>
            </a:pPr>
            <a:r>
              <a:rPr lang="en-US" sz="1600" dirty="0" smtClean="0"/>
              <a:t>It’s clearly visible that the gate oxide thickness does not make a significant </a:t>
            </a:r>
            <a:r>
              <a:rPr lang="en-US" sz="1600" dirty="0"/>
              <a:t>difference (between 100nm and </a:t>
            </a:r>
            <a:r>
              <a:rPr lang="en-US" sz="1600" dirty="0" smtClean="0"/>
              <a:t>400nm)</a:t>
            </a:r>
            <a:r>
              <a:rPr lang="en-US" sz="1600" dirty="0"/>
              <a:t>: </a:t>
            </a:r>
            <a:r>
              <a:rPr lang="en-US" sz="1600" dirty="0" smtClean="0"/>
              <a:t>we chose a 400nm thick oxides</a:t>
            </a:r>
          </a:p>
          <a:p>
            <a:pPr marL="285750" indent="-285750">
              <a:buFont typeface="Arial"/>
              <a:buChar char="•"/>
            </a:pPr>
            <a:endParaRPr lang="en-US" sz="1600" dirty="0"/>
          </a:p>
          <a:p>
            <a:pPr marL="285750" indent="-285750">
              <a:buFont typeface="Arial"/>
              <a:buChar char="•"/>
            </a:pPr>
            <a:r>
              <a:rPr lang="en-US" sz="1600" dirty="0" smtClean="0"/>
              <a:t>A further difference in terms of deposited dose can be found, if input spectra cut at 1MeV or 100keV are used: this is of the order of 10%</a:t>
            </a:r>
          </a:p>
          <a:p>
            <a:pPr marL="285750" indent="-285750">
              <a:buFont typeface="Arial"/>
              <a:buChar char="•"/>
            </a:pPr>
            <a:endParaRPr lang="en-US" sz="1600" dirty="0"/>
          </a:p>
          <a:p>
            <a:pPr marL="285750" indent="-285750">
              <a:buFont typeface="Arial"/>
              <a:buChar char="•"/>
            </a:pPr>
            <a:r>
              <a:rPr lang="en-US" sz="1600" dirty="0" smtClean="0"/>
              <a:t>We decide to use input spectra at 100keV, to take advantage of the 1MeV </a:t>
            </a:r>
            <a:r>
              <a:rPr lang="en-US" sz="1600" dirty="0" smtClean="0">
                <a:sym typeface="Wingdings"/>
              </a:rPr>
              <a:t> 100keV energy range additional informatio</a:t>
            </a:r>
            <a:r>
              <a:rPr lang="en-US" sz="1600" dirty="0">
                <a:sym typeface="Wingdings"/>
              </a:rPr>
              <a:t>n</a:t>
            </a:r>
            <a:endParaRPr lang="en-US" sz="1600" dirty="0" smtClean="0"/>
          </a:p>
          <a:p>
            <a:endParaRPr lang="en-US" sz="1600" dirty="0">
              <a:sym typeface="Wingdings"/>
            </a:endParaRPr>
          </a:p>
        </p:txBody>
      </p:sp>
      <p:sp>
        <p:nvSpPr>
          <p:cNvPr id="8" name="Oval 7"/>
          <p:cNvSpPr/>
          <p:nvPr/>
        </p:nvSpPr>
        <p:spPr>
          <a:xfrm>
            <a:off x="5891014" y="2506212"/>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397394" y="2504134"/>
            <a:ext cx="933843" cy="392606"/>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Curved Connector 9"/>
          <p:cNvCxnSpPr/>
          <p:nvPr/>
        </p:nvCxnSpPr>
        <p:spPr>
          <a:xfrm rot="20520000">
            <a:off x="4351823" y="2332854"/>
            <a:ext cx="1647987" cy="421480"/>
          </a:xfrm>
          <a:prstGeom prst="curvedConnector2">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0215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(1)</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784024739"/>
              </p:ext>
            </p:extLst>
          </p:nvPr>
        </p:nvGraphicFramePr>
        <p:xfrm>
          <a:off x="673073" y="2569801"/>
          <a:ext cx="7863389" cy="2661920"/>
        </p:xfrm>
        <a:graphic>
          <a:graphicData uri="http://schemas.openxmlformats.org/drawingml/2006/table">
            <a:tbl>
              <a:tblPr firstRow="1" bandRow="1">
                <a:tableStyleId>{69012ECD-51FC-41F1-AA8D-1B2483CD663E}</a:tableStyleId>
              </a:tblPr>
              <a:tblGrid>
                <a:gridCol w="4588212"/>
                <a:gridCol w="1470488"/>
                <a:gridCol w="1804689"/>
              </a:tblGrid>
              <a:tr h="370840">
                <a:tc>
                  <a:txBody>
                    <a:bodyPr/>
                    <a:lstStyle/>
                    <a:p>
                      <a:pPr algn="ctr"/>
                      <a:r>
                        <a:rPr lang="en-US" dirty="0" smtClean="0"/>
                        <a:t>Simulation stage</a:t>
                      </a:r>
                      <a:endParaRPr lang="en-US" dirty="0"/>
                    </a:p>
                  </a:txBody>
                  <a:tcPr/>
                </a:tc>
                <a:tc>
                  <a:txBody>
                    <a:bodyPr/>
                    <a:lstStyle/>
                    <a:p>
                      <a:pPr algn="ctr"/>
                      <a:r>
                        <a:rPr lang="en-US" dirty="0" smtClean="0"/>
                        <a:t>Dose</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 change</a:t>
                      </a:r>
                    </a:p>
                  </a:txBody>
                  <a:tcPr/>
                </a:tc>
              </a:tr>
              <a:tr h="370840">
                <a:tc>
                  <a:txBody>
                    <a:bodyPr/>
                    <a:lstStyle/>
                    <a:p>
                      <a:pPr algn="l"/>
                      <a:r>
                        <a:rPr lang="en-US" dirty="0" smtClean="0"/>
                        <a:t>1</a:t>
                      </a:r>
                      <a:r>
                        <a:rPr lang="en-US" baseline="30000" dirty="0" smtClean="0"/>
                        <a:t>st</a:t>
                      </a:r>
                      <a:r>
                        <a:rPr lang="en-US" dirty="0" smtClean="0"/>
                        <a:t> step: air rack</a:t>
                      </a:r>
                      <a:endParaRPr lang="en-US" dirty="0"/>
                    </a:p>
                  </a:txBody>
                  <a:tcPr/>
                </a:tc>
                <a:tc>
                  <a:txBody>
                    <a:bodyPr/>
                    <a:lstStyle/>
                    <a:p>
                      <a:pPr algn="ctr"/>
                      <a:r>
                        <a:rPr lang="en-US" dirty="0" smtClean="0"/>
                        <a:t>1.102</a:t>
                      </a:r>
                      <a:endParaRPr lang="en-US" dirty="0"/>
                    </a:p>
                  </a:txBody>
                  <a:tcPr/>
                </a:tc>
                <a:tc>
                  <a:txBody>
                    <a:bodyPr/>
                    <a:lstStyle/>
                    <a:p>
                      <a:pPr algn="ctr"/>
                      <a:endParaRPr lang="en-US" dirty="0"/>
                    </a:p>
                  </a:txBody>
                  <a:tcPr/>
                </a:tc>
              </a:tr>
              <a:tr h="370840">
                <a:tc>
                  <a:txBody>
                    <a:bodyPr/>
                    <a:lstStyle/>
                    <a:p>
                      <a:pPr algn="l"/>
                      <a:r>
                        <a:rPr lang="en-US" dirty="0" smtClean="0"/>
                        <a:t>2</a:t>
                      </a:r>
                      <a:r>
                        <a:rPr lang="en-US" baseline="30000" dirty="0" smtClean="0"/>
                        <a:t>nd</a:t>
                      </a:r>
                      <a:r>
                        <a:rPr lang="en-US" dirty="0" smtClean="0"/>
                        <a:t> step: </a:t>
                      </a:r>
                      <a:r>
                        <a:rPr lang="en-US" dirty="0" err="1" smtClean="0"/>
                        <a:t>RadFET</a:t>
                      </a:r>
                      <a:r>
                        <a:rPr lang="en-US" dirty="0" smtClean="0"/>
                        <a:t> gate</a:t>
                      </a:r>
                      <a:r>
                        <a:rPr lang="en-US" baseline="0" dirty="0" smtClean="0"/>
                        <a:t> oxide, NEWDEFA</a:t>
                      </a:r>
                      <a:r>
                        <a:rPr lang="en-US" dirty="0" smtClean="0"/>
                        <a:t> (1MeV),</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input</a:t>
                      </a:r>
                      <a:r>
                        <a:rPr lang="en-US" baseline="0" dirty="0" smtClean="0"/>
                        <a:t> spectra at 1MeV</a:t>
                      </a:r>
                      <a:endParaRPr lang="en-US"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0.895</a:t>
                      </a:r>
                    </a:p>
                  </a:txBody>
                  <a:tcPr/>
                </a:tc>
                <a:tc>
                  <a:txBody>
                    <a:bodyPr/>
                    <a:lstStyle/>
                    <a:p>
                      <a:pPr algn="ctr"/>
                      <a:r>
                        <a:rPr lang="en-US" dirty="0" smtClean="0"/>
                        <a:t>-20%</a:t>
                      </a:r>
                      <a:endParaRPr lang="en-US" dirty="0"/>
                    </a:p>
                  </a:txBody>
                  <a:tcPr/>
                </a:tc>
              </a:tr>
              <a:tr h="370840">
                <a:tc>
                  <a:txBody>
                    <a:bodyPr/>
                    <a:lstStyle/>
                    <a:p>
                      <a:pPr algn="l"/>
                      <a:r>
                        <a:rPr lang="en-US" dirty="0" smtClean="0"/>
                        <a:t>2</a:t>
                      </a:r>
                      <a:r>
                        <a:rPr lang="en-US" baseline="30000" dirty="0" smtClean="0"/>
                        <a:t>nd</a:t>
                      </a:r>
                      <a:r>
                        <a:rPr lang="en-US" dirty="0" smtClean="0"/>
                        <a:t> step: </a:t>
                      </a:r>
                      <a:r>
                        <a:rPr lang="en-US" dirty="0" err="1" smtClean="0"/>
                        <a:t>RadFET</a:t>
                      </a:r>
                      <a:r>
                        <a:rPr lang="en-US" dirty="0" smtClean="0"/>
                        <a:t> gate</a:t>
                      </a:r>
                      <a:r>
                        <a:rPr lang="en-US" baseline="0" dirty="0" smtClean="0"/>
                        <a:t> oxide, PRECISIO (1keV),</a:t>
                      </a:r>
                      <a:r>
                        <a:rPr lang="en-US"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Input</a:t>
                      </a:r>
                      <a:r>
                        <a:rPr lang="en-US" baseline="0" dirty="0" smtClean="0"/>
                        <a:t> spectra at 1MeV</a:t>
                      </a:r>
                      <a:endParaRPr lang="en-US"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0.757</a:t>
                      </a:r>
                    </a:p>
                  </a:txBody>
                  <a:tcPr/>
                </a:tc>
                <a:tc>
                  <a:txBody>
                    <a:bodyPr/>
                    <a:lstStyle/>
                    <a:p>
                      <a:pPr algn="ctr"/>
                      <a:r>
                        <a:rPr lang="en-US" dirty="0" smtClean="0"/>
                        <a:t>-15%</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a:t>
                      </a:r>
                      <a:r>
                        <a:rPr lang="en-US" baseline="30000" dirty="0" smtClean="0"/>
                        <a:t>nd</a:t>
                      </a:r>
                      <a:r>
                        <a:rPr lang="en-US" dirty="0" smtClean="0"/>
                        <a:t> step: </a:t>
                      </a:r>
                      <a:r>
                        <a:rPr lang="en-US" dirty="0" err="1" smtClean="0"/>
                        <a:t>RadFET</a:t>
                      </a:r>
                      <a:r>
                        <a:rPr lang="en-US" dirty="0" smtClean="0"/>
                        <a:t> gate</a:t>
                      </a:r>
                      <a:r>
                        <a:rPr lang="en-US" baseline="0" dirty="0" smtClean="0"/>
                        <a:t> oxide, PRECISIO (1keV),</a:t>
                      </a:r>
                      <a:r>
                        <a:rPr lang="en-US" dirty="0" smtClean="0"/>
                        <a:t> </a:t>
                      </a:r>
                    </a:p>
                    <a:p>
                      <a:pPr algn="l"/>
                      <a:r>
                        <a:rPr lang="en-US" dirty="0" smtClean="0"/>
                        <a:t>Input</a:t>
                      </a:r>
                      <a:r>
                        <a:rPr lang="en-US" baseline="0" dirty="0" smtClean="0"/>
                        <a:t> spectra at 100keV</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0.820</a:t>
                      </a:r>
                    </a:p>
                  </a:txBody>
                  <a:tcPr/>
                </a:tc>
                <a:tc>
                  <a:txBody>
                    <a:bodyPr/>
                    <a:lstStyle/>
                    <a:p>
                      <a:pPr algn="ctr"/>
                      <a:r>
                        <a:rPr lang="en-US" dirty="0" smtClean="0"/>
                        <a:t>+10%</a:t>
                      </a:r>
                      <a:endParaRPr lang="en-US" dirty="0"/>
                    </a:p>
                  </a:txBody>
                  <a:tcPr/>
                </a:tc>
              </a:tr>
            </a:tbl>
          </a:graphicData>
        </a:graphic>
      </p:graphicFrame>
      <p:sp>
        <p:nvSpPr>
          <p:cNvPr id="6" name="TextBox 5"/>
          <p:cNvSpPr txBox="1"/>
          <p:nvPr/>
        </p:nvSpPr>
        <p:spPr>
          <a:xfrm>
            <a:off x="568034" y="5389160"/>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
        <p:nvSpPr>
          <p:cNvPr id="3" name="Rectangle 2"/>
          <p:cNvSpPr/>
          <p:nvPr/>
        </p:nvSpPr>
        <p:spPr>
          <a:xfrm>
            <a:off x="673072" y="1694530"/>
            <a:ext cx="7863389" cy="338554"/>
          </a:xfrm>
          <a:prstGeom prst="rect">
            <a:avLst/>
          </a:prstGeom>
        </p:spPr>
        <p:txBody>
          <a:bodyPr wrap="square">
            <a:spAutoFit/>
          </a:bodyPr>
          <a:lstStyle/>
          <a:p>
            <a:r>
              <a:rPr lang="en-US" sz="1600" dirty="0" smtClean="0"/>
              <a:t>Overview of the simulations for the rack position 1</a:t>
            </a:r>
            <a:endParaRPr lang="en-US" sz="1600" dirty="0"/>
          </a:p>
        </p:txBody>
      </p:sp>
    </p:spTree>
    <p:extLst>
      <p:ext uri="{BB962C8B-B14F-4D97-AF65-F5344CB8AC3E}">
        <p14:creationId xmlns:p14="http://schemas.microsoft.com/office/powerpoint/2010/main" val="3316079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(2)</a:t>
            </a:r>
            <a:endParaRPr lang="en-US" dirty="0"/>
          </a:p>
        </p:txBody>
      </p:sp>
      <p:sp>
        <p:nvSpPr>
          <p:cNvPr id="4" name="TextBox 3"/>
          <p:cNvSpPr txBox="1"/>
          <p:nvPr/>
        </p:nvSpPr>
        <p:spPr>
          <a:xfrm>
            <a:off x="457200" y="1732303"/>
            <a:ext cx="8405835" cy="4770537"/>
          </a:xfrm>
          <a:prstGeom prst="rect">
            <a:avLst/>
          </a:prstGeom>
          <a:noFill/>
        </p:spPr>
        <p:txBody>
          <a:bodyPr wrap="square" rtlCol="0">
            <a:spAutoFit/>
          </a:bodyPr>
          <a:lstStyle/>
          <a:p>
            <a:r>
              <a:rPr lang="en-US" sz="1600" dirty="0" smtClean="0"/>
              <a:t>Ideally starting from </a:t>
            </a:r>
            <a:r>
              <a:rPr lang="en-US" sz="1600" b="1" dirty="0" smtClean="0"/>
              <a:t>1.102e-14 </a:t>
            </a:r>
            <a:r>
              <a:rPr lang="en-US" sz="1600" b="1" dirty="0" err="1" smtClean="0"/>
              <a:t>Gy</a:t>
            </a:r>
            <a:r>
              <a:rPr lang="en-US" sz="1600" b="1" dirty="0" smtClean="0"/>
              <a:t>/pot </a:t>
            </a:r>
            <a:r>
              <a:rPr lang="en-US" sz="1600" dirty="0" smtClean="0"/>
              <a:t>in the air rack in </a:t>
            </a:r>
            <a:r>
              <a:rPr lang="en-US" sz="1600" dirty="0" err="1" smtClean="0"/>
              <a:t>postion</a:t>
            </a:r>
            <a:r>
              <a:rPr lang="en-US" sz="1600" dirty="0" smtClean="0"/>
              <a:t> 1, obtained with NEWDEFA defaults:</a:t>
            </a:r>
          </a:p>
          <a:p>
            <a:endParaRPr lang="en-US" sz="1600" dirty="0"/>
          </a:p>
          <a:p>
            <a:pPr marL="285750" indent="-285750">
              <a:buFont typeface="Arial"/>
              <a:buChar char="•"/>
            </a:pPr>
            <a:r>
              <a:rPr lang="en-US" sz="1600" b="1" dirty="0" smtClean="0"/>
              <a:t>Dose decreases of the 20% </a:t>
            </a:r>
            <a:r>
              <a:rPr lang="en-US" sz="1600" dirty="0" smtClean="0"/>
              <a:t>if we score it in the </a:t>
            </a:r>
            <a:r>
              <a:rPr lang="en-US" sz="1600" dirty="0" err="1" smtClean="0"/>
              <a:t>RadFET</a:t>
            </a:r>
            <a:r>
              <a:rPr lang="en-US" sz="1600" dirty="0" smtClean="0"/>
              <a:t> (</a:t>
            </a:r>
            <a:r>
              <a:rPr lang="en-US" sz="1600" dirty="0" err="1" smtClean="0"/>
              <a:t>kovar</a:t>
            </a:r>
            <a:r>
              <a:rPr lang="en-US" sz="1600" dirty="0" smtClean="0"/>
              <a:t> lid ON) </a:t>
            </a:r>
            <a:r>
              <a:rPr lang="en-US" sz="1600" dirty="0"/>
              <a:t>gate oxide </a:t>
            </a:r>
            <a:r>
              <a:rPr lang="en-US" sz="1600" b="1" dirty="0" smtClean="0"/>
              <a:t>(0.895e</a:t>
            </a:r>
            <a:r>
              <a:rPr lang="en-US" sz="1600" b="1" dirty="0"/>
              <a:t>-14 </a:t>
            </a:r>
            <a:r>
              <a:rPr lang="en-US" sz="1600" b="1" dirty="0" err="1"/>
              <a:t>Gy</a:t>
            </a:r>
            <a:r>
              <a:rPr lang="en-US" sz="1600" b="1" dirty="0"/>
              <a:t>/pot )</a:t>
            </a:r>
            <a:endParaRPr lang="en-US" sz="1600" b="1" dirty="0" smtClean="0"/>
          </a:p>
          <a:p>
            <a:pPr marL="285750" indent="-285750">
              <a:buFont typeface="Arial"/>
              <a:buChar char="•"/>
            </a:pPr>
            <a:endParaRPr lang="en-US" sz="1600" dirty="0"/>
          </a:p>
          <a:p>
            <a:pPr marL="285750" indent="-285750">
              <a:buFont typeface="Arial"/>
              <a:buChar char="•"/>
            </a:pPr>
            <a:r>
              <a:rPr lang="en-US" sz="1600" dirty="0" smtClean="0"/>
              <a:t>A further </a:t>
            </a:r>
            <a:r>
              <a:rPr lang="en-US" sz="1600" b="1" dirty="0" smtClean="0"/>
              <a:t>decrease of the 15</a:t>
            </a:r>
            <a:r>
              <a:rPr lang="en-US" sz="1600" dirty="0" smtClean="0"/>
              <a:t>% is detected if PRECISIO defaults + 1keV thresholds </a:t>
            </a:r>
            <a:r>
              <a:rPr lang="en-US" sz="1600" dirty="0"/>
              <a:t>is </a:t>
            </a:r>
            <a:r>
              <a:rPr lang="en-US" sz="1600" dirty="0" smtClean="0"/>
              <a:t>used </a:t>
            </a:r>
            <a:r>
              <a:rPr lang="en-US" sz="1600" b="1" dirty="0" smtClean="0"/>
              <a:t>(0.757e</a:t>
            </a:r>
            <a:r>
              <a:rPr lang="en-US" sz="1600" b="1" dirty="0"/>
              <a:t>-14 </a:t>
            </a:r>
            <a:r>
              <a:rPr lang="en-US" sz="1600" b="1" dirty="0" err="1"/>
              <a:t>Gy</a:t>
            </a:r>
            <a:r>
              <a:rPr lang="en-US" sz="1600" b="1" dirty="0"/>
              <a:t>/pot </a:t>
            </a:r>
            <a:r>
              <a:rPr lang="en-US" sz="1600" b="1" dirty="0" smtClean="0"/>
              <a:t>)</a:t>
            </a:r>
          </a:p>
          <a:p>
            <a:pPr marL="285750" indent="-285750">
              <a:buFont typeface="Arial"/>
              <a:buChar char="•"/>
            </a:pPr>
            <a:endParaRPr lang="en-US" sz="1600" dirty="0"/>
          </a:p>
          <a:p>
            <a:pPr marL="285750" indent="-285750">
              <a:buFont typeface="Arial"/>
              <a:buChar char="•"/>
            </a:pPr>
            <a:r>
              <a:rPr lang="en-US" sz="1600" b="1" dirty="0" smtClean="0"/>
              <a:t>An increase of the 10% </a:t>
            </a:r>
            <a:r>
              <a:rPr lang="en-US" sz="1600" dirty="0" smtClean="0"/>
              <a:t>is found if we use the same setting as the previous point, but changing the input spectra energy thresholds from 1MeV to 100keV </a:t>
            </a:r>
            <a:r>
              <a:rPr lang="en-US" sz="1600" b="1" dirty="0"/>
              <a:t>(</a:t>
            </a:r>
            <a:r>
              <a:rPr lang="en-US" sz="1600" b="1" dirty="0" smtClean="0"/>
              <a:t>0.820e</a:t>
            </a:r>
            <a:r>
              <a:rPr lang="en-US" sz="1600" b="1" dirty="0"/>
              <a:t>-14 </a:t>
            </a:r>
            <a:r>
              <a:rPr lang="en-US" sz="1600" b="1" dirty="0" err="1"/>
              <a:t>Gy</a:t>
            </a:r>
            <a:r>
              <a:rPr lang="en-US" sz="1600" b="1" dirty="0"/>
              <a:t>/pot </a:t>
            </a:r>
            <a:r>
              <a:rPr lang="en-US" sz="1600" b="1" dirty="0" smtClean="0"/>
              <a:t>)</a:t>
            </a:r>
          </a:p>
          <a:p>
            <a:pPr marL="285750" indent="-285750">
              <a:buFont typeface="Arial"/>
              <a:buChar char="•"/>
            </a:pPr>
            <a:endParaRPr lang="en-US" sz="1600" b="1" dirty="0" smtClean="0"/>
          </a:p>
          <a:p>
            <a:pPr marL="285750" indent="-285750">
              <a:buFont typeface="Arial"/>
              <a:buChar char="•"/>
            </a:pPr>
            <a:endParaRPr lang="en-US" sz="1600" b="1" dirty="0"/>
          </a:p>
          <a:p>
            <a:pPr marL="285750" indent="-285750">
              <a:buFont typeface="Arial"/>
              <a:buChar char="•"/>
            </a:pPr>
            <a:endParaRPr lang="en-US" sz="1600" b="1" dirty="0"/>
          </a:p>
          <a:p>
            <a:r>
              <a:rPr lang="en-US" sz="1600" b="1" dirty="0" smtClean="0"/>
              <a:t>The total cumulative effect of the change of the discussed parameters is of the order of the 25%, from </a:t>
            </a:r>
            <a:r>
              <a:rPr lang="en-US" sz="1600" b="1" dirty="0"/>
              <a:t>1.101e-14 </a:t>
            </a:r>
            <a:r>
              <a:rPr lang="en-US" sz="1600" b="1" dirty="0" err="1"/>
              <a:t>Gy</a:t>
            </a:r>
            <a:r>
              <a:rPr lang="en-US" sz="1600" b="1" dirty="0"/>
              <a:t>/pot </a:t>
            </a:r>
            <a:r>
              <a:rPr lang="en-US" sz="1600" b="1" dirty="0" smtClean="0"/>
              <a:t>to 0.820e</a:t>
            </a:r>
            <a:r>
              <a:rPr lang="en-US" sz="1600" b="1" dirty="0"/>
              <a:t>-14 </a:t>
            </a:r>
            <a:r>
              <a:rPr lang="en-US" sz="1600" b="1" dirty="0" err="1"/>
              <a:t>Gy</a:t>
            </a:r>
            <a:r>
              <a:rPr lang="en-US" sz="1600" b="1" dirty="0"/>
              <a:t>/</a:t>
            </a:r>
            <a:r>
              <a:rPr lang="en-US" sz="1600" b="1" dirty="0" smtClean="0"/>
              <a:t>pot! This goes in the direction of the experimental measurements.</a:t>
            </a:r>
            <a:endParaRPr lang="en-US" sz="1600" b="1" dirty="0"/>
          </a:p>
          <a:p>
            <a:pPr lvl="1"/>
            <a:endParaRPr lang="en-US" sz="1600" dirty="0"/>
          </a:p>
          <a:p>
            <a:pPr lvl="1"/>
            <a:endParaRPr lang="en-US" sz="1600" dirty="0" smtClean="0"/>
          </a:p>
        </p:txBody>
      </p:sp>
    </p:spTree>
    <p:extLst>
      <p:ext uri="{BB962C8B-B14F-4D97-AF65-F5344CB8AC3E}">
        <p14:creationId xmlns:p14="http://schemas.microsoft.com/office/powerpoint/2010/main" val="1175557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6A6A6"/>
                </a:solidFill>
              </a:rPr>
              <a:t>Overview</a:t>
            </a:r>
            <a:endParaRPr lang="en-US" dirty="0">
              <a:solidFill>
                <a:srgbClr val="A6A6A6"/>
              </a:solidFill>
            </a:endParaRPr>
          </a:p>
        </p:txBody>
      </p:sp>
      <p:sp>
        <p:nvSpPr>
          <p:cNvPr id="3" name="Content Placeholder 2"/>
          <p:cNvSpPr>
            <a:spLocks noGrp="1"/>
          </p:cNvSpPr>
          <p:nvPr>
            <p:ph idx="1"/>
          </p:nvPr>
        </p:nvSpPr>
        <p:spPr>
          <a:xfrm>
            <a:off x="236010" y="1615840"/>
            <a:ext cx="8788580" cy="4525963"/>
          </a:xfrm>
        </p:spPr>
        <p:txBody>
          <a:bodyPr>
            <a:normAutofit/>
          </a:bodyPr>
          <a:lstStyle/>
          <a:p>
            <a:r>
              <a:rPr lang="en-US" sz="2200" dirty="0" smtClean="0">
                <a:solidFill>
                  <a:srgbClr val="A6A6A6"/>
                </a:solidFill>
              </a:rPr>
              <a:t>Present mismatch between experimental and FLUKA simulated doses</a:t>
            </a:r>
          </a:p>
          <a:p>
            <a:pPr marL="0" indent="0">
              <a:buNone/>
            </a:pPr>
            <a:endParaRPr lang="en-US" sz="2200" dirty="0">
              <a:solidFill>
                <a:srgbClr val="A6A6A6"/>
              </a:solidFill>
              <a:sym typeface="Wingdings"/>
            </a:endParaRPr>
          </a:p>
          <a:p>
            <a:r>
              <a:rPr lang="en-US" sz="2200" dirty="0" smtClean="0">
                <a:solidFill>
                  <a:srgbClr val="A6A6A6"/>
                </a:solidFill>
                <a:sym typeface="Wingdings"/>
              </a:rPr>
              <a:t>A second step simulation: </a:t>
            </a:r>
            <a:r>
              <a:rPr lang="en-US" sz="2200" dirty="0" err="1" smtClean="0">
                <a:solidFill>
                  <a:srgbClr val="A6A6A6"/>
                </a:solidFill>
                <a:sym typeface="Wingdings"/>
              </a:rPr>
              <a:t>RadFET</a:t>
            </a:r>
            <a:r>
              <a:rPr lang="en-US" sz="2200" dirty="0" smtClean="0">
                <a:solidFill>
                  <a:srgbClr val="A6A6A6"/>
                </a:solidFill>
                <a:sym typeface="Wingdings"/>
              </a:rPr>
              <a:t> geometry and new simulations settings</a:t>
            </a:r>
          </a:p>
          <a:p>
            <a:endParaRPr lang="en-US" sz="2200" dirty="0">
              <a:sym typeface="Wingdings"/>
            </a:endParaRPr>
          </a:p>
          <a:p>
            <a:r>
              <a:rPr lang="en-US" sz="2200" dirty="0" smtClean="0">
                <a:sym typeface="Wingdings"/>
              </a:rPr>
              <a:t>Updated scenario</a:t>
            </a:r>
          </a:p>
          <a:p>
            <a:endParaRPr lang="en-US" sz="2200" dirty="0">
              <a:sym typeface="Wingdings"/>
            </a:endParaRPr>
          </a:p>
          <a:p>
            <a:r>
              <a:rPr lang="en-US" sz="2200" dirty="0" smtClean="0">
                <a:solidFill>
                  <a:srgbClr val="A6A6A6"/>
                </a:solidFill>
                <a:sym typeface="Wingdings"/>
              </a:rPr>
              <a:t>Conclusions</a:t>
            </a:r>
            <a:endParaRPr lang="en-US" sz="2200" dirty="0">
              <a:solidFill>
                <a:srgbClr val="A6A6A6"/>
              </a:solidFill>
            </a:endParaRPr>
          </a:p>
        </p:txBody>
      </p:sp>
    </p:spTree>
    <p:extLst>
      <p:ext uri="{BB962C8B-B14F-4D97-AF65-F5344CB8AC3E}">
        <p14:creationId xmlns:p14="http://schemas.microsoft.com/office/powerpoint/2010/main" val="3805484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63" y="335754"/>
            <a:ext cx="8923443" cy="1143000"/>
          </a:xfrm>
        </p:spPr>
        <p:txBody>
          <a:bodyPr>
            <a:noAutofit/>
          </a:bodyPr>
          <a:lstStyle/>
          <a:p>
            <a:r>
              <a:rPr lang="en-US" sz="3400" dirty="0" smtClean="0"/>
              <a:t>Measured VS simulated doses: updated scenario</a:t>
            </a:r>
            <a:endParaRPr lang="en-US" sz="3400" dirty="0"/>
          </a:p>
        </p:txBody>
      </p:sp>
      <p:sp>
        <p:nvSpPr>
          <p:cNvPr id="3" name="TextBox 2"/>
          <p:cNvSpPr txBox="1"/>
          <p:nvPr/>
        </p:nvSpPr>
        <p:spPr>
          <a:xfrm>
            <a:off x="122525" y="4682428"/>
            <a:ext cx="8721146" cy="830997"/>
          </a:xfrm>
          <a:prstGeom prst="rect">
            <a:avLst/>
          </a:prstGeom>
          <a:noFill/>
        </p:spPr>
        <p:txBody>
          <a:bodyPr wrap="square" rtlCol="0">
            <a:spAutoFit/>
          </a:bodyPr>
          <a:lstStyle/>
          <a:p>
            <a:r>
              <a:rPr lang="en-US" sz="1600" dirty="0" smtClean="0"/>
              <a:t>The % differences between measured (average) and simulated doses are definitely decreasing going in the direction of the experimental results</a:t>
            </a:r>
          </a:p>
          <a:p>
            <a:pPr marL="285750" indent="-285750">
              <a:buFont typeface="Arial"/>
              <a:buChar char="•"/>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25133423"/>
              </p:ext>
            </p:extLst>
          </p:nvPr>
        </p:nvGraphicFramePr>
        <p:xfrm>
          <a:off x="179819" y="1760052"/>
          <a:ext cx="8822295" cy="2123440"/>
        </p:xfrm>
        <a:graphic>
          <a:graphicData uri="http://schemas.openxmlformats.org/drawingml/2006/table">
            <a:tbl>
              <a:tblPr firstRow="1" bandRow="1">
                <a:tableStyleId>{69012ECD-51FC-41F1-AA8D-1B2483CD663E}</a:tableStyleId>
              </a:tblPr>
              <a:tblGrid>
                <a:gridCol w="985246"/>
                <a:gridCol w="2000469"/>
                <a:gridCol w="1382347"/>
                <a:gridCol w="1427302"/>
                <a:gridCol w="1618357"/>
                <a:gridCol w="1408574"/>
              </a:tblGrid>
              <a:tr h="370840">
                <a:tc>
                  <a:txBody>
                    <a:bodyPr/>
                    <a:lstStyle/>
                    <a:p>
                      <a:pPr algn="ctr"/>
                      <a:r>
                        <a:rPr lang="en-US" dirty="0" smtClean="0"/>
                        <a:t>Position</a:t>
                      </a:r>
                      <a:endParaRPr lang="en-US" dirty="0"/>
                    </a:p>
                  </a:txBody>
                  <a:tcPr/>
                </a:tc>
                <a:tc>
                  <a:txBody>
                    <a:bodyPr/>
                    <a:lstStyle/>
                    <a:p>
                      <a:pPr algn="ctr"/>
                      <a:r>
                        <a:rPr lang="en-US" dirty="0" smtClean="0"/>
                        <a:t>Experimental dose</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a:t>
                      </a:r>
                      <a:r>
                        <a:rPr lang="en-US" baseline="30000" dirty="0" smtClean="0"/>
                        <a:t>st</a:t>
                      </a:r>
                      <a:r>
                        <a:rPr lang="en-US" dirty="0" smtClean="0"/>
                        <a:t> step dose </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 difference </a:t>
                      </a:r>
                      <a:r>
                        <a:rPr lang="en-US" dirty="0" err="1" smtClean="0"/>
                        <a:t>wrt</a:t>
                      </a:r>
                      <a:r>
                        <a:rPr lang="en-US" dirty="0" smtClean="0"/>
                        <a:t> </a:t>
                      </a:r>
                      <a:r>
                        <a:rPr lang="en-US" dirty="0" err="1" smtClean="0"/>
                        <a:t>experim</a:t>
                      </a:r>
                      <a:r>
                        <a:rPr lang="en-US" dirty="0" smtClean="0"/>
                        <a:t>.</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a:t>
                      </a:r>
                      <a:r>
                        <a:rPr lang="en-US" baseline="30000" dirty="0" smtClean="0"/>
                        <a:t>nd</a:t>
                      </a:r>
                      <a:r>
                        <a:rPr lang="en-US" dirty="0" smtClean="0"/>
                        <a:t> step dose</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 difference </a:t>
                      </a:r>
                      <a:r>
                        <a:rPr lang="en-US" dirty="0" err="1" smtClean="0"/>
                        <a:t>wrt</a:t>
                      </a:r>
                      <a:r>
                        <a:rPr lang="en-US" dirty="0" smtClean="0"/>
                        <a:t> </a:t>
                      </a:r>
                      <a:r>
                        <a:rPr lang="en-US" dirty="0" err="1" smtClean="0"/>
                        <a:t>experim</a:t>
                      </a:r>
                      <a:r>
                        <a:rPr lang="en-US" dirty="0" smtClean="0"/>
                        <a:t>.</a:t>
                      </a:r>
                    </a:p>
                  </a:txBody>
                  <a:tcPr/>
                </a:tc>
              </a:tr>
              <a:tr h="370840">
                <a:tc>
                  <a:txBody>
                    <a:bodyPr/>
                    <a:lstStyle/>
                    <a:p>
                      <a:pPr algn="ctr"/>
                      <a:r>
                        <a:rPr lang="en-US" dirty="0" smtClean="0"/>
                        <a:t>1</a:t>
                      </a:r>
                      <a:endParaRPr lang="en-US" dirty="0"/>
                    </a:p>
                  </a:txBody>
                  <a:tcPr/>
                </a:tc>
                <a:tc>
                  <a:txBody>
                    <a:bodyPr/>
                    <a:lstStyle/>
                    <a:p>
                      <a:pPr algn="ctr"/>
                      <a:r>
                        <a:rPr lang="en-US" dirty="0" smtClean="0"/>
                        <a:t>0.776 ± 23%</a:t>
                      </a:r>
                      <a:endParaRPr lang="en-US" dirty="0"/>
                    </a:p>
                  </a:txBody>
                  <a:tcPr/>
                </a:tc>
                <a:tc>
                  <a:txBody>
                    <a:bodyPr/>
                    <a:lstStyle/>
                    <a:p>
                      <a:pPr algn="ctr"/>
                      <a:r>
                        <a:rPr lang="en-US" dirty="0" smtClean="0"/>
                        <a:t>1.102</a:t>
                      </a:r>
                      <a:endParaRPr lang="en-US" dirty="0"/>
                    </a:p>
                  </a:txBody>
                  <a:tcPr/>
                </a:tc>
                <a:tc>
                  <a:txBody>
                    <a:bodyPr/>
                    <a:lstStyle/>
                    <a:p>
                      <a:pPr algn="ctr"/>
                      <a:r>
                        <a:rPr lang="en-US" dirty="0" smtClean="0"/>
                        <a:t>30%</a:t>
                      </a:r>
                      <a:endParaRPr lang="en-US" dirty="0"/>
                    </a:p>
                  </a:txBody>
                  <a:tcPr/>
                </a:tc>
                <a:tc>
                  <a:txBody>
                    <a:bodyPr/>
                    <a:lstStyle/>
                    <a:p>
                      <a:pPr algn="ctr"/>
                      <a:r>
                        <a:rPr lang="en-US" dirty="0" smtClean="0"/>
                        <a:t>0.820</a:t>
                      </a:r>
                      <a:endParaRPr lang="en-US" dirty="0"/>
                    </a:p>
                  </a:txBody>
                  <a:tcPr/>
                </a:tc>
                <a:tc>
                  <a:txBody>
                    <a:bodyPr/>
                    <a:lstStyle/>
                    <a:p>
                      <a:pPr algn="ctr"/>
                      <a:r>
                        <a:rPr lang="en-US" dirty="0" smtClean="0"/>
                        <a:t>5%</a:t>
                      </a:r>
                      <a:endParaRPr lang="en-US" dirty="0"/>
                    </a:p>
                  </a:txBody>
                  <a:tcPr/>
                </a:tc>
              </a:tr>
              <a:tr h="370840">
                <a:tc>
                  <a:txBody>
                    <a:bodyPr/>
                    <a:lstStyle/>
                    <a:p>
                      <a:pPr algn="ctr"/>
                      <a:r>
                        <a:rPr lang="en-US" dirty="0" smtClean="0"/>
                        <a:t>3</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1.510 ± 23%</a:t>
                      </a:r>
                    </a:p>
                  </a:txBody>
                  <a:tcPr/>
                </a:tc>
                <a:tc>
                  <a:txBody>
                    <a:bodyPr/>
                    <a:lstStyle/>
                    <a:p>
                      <a:pPr algn="ctr"/>
                      <a:r>
                        <a:rPr lang="en-US" dirty="0" smtClean="0"/>
                        <a:t>2.281</a:t>
                      </a:r>
                      <a:endParaRPr lang="en-US" dirty="0"/>
                    </a:p>
                  </a:txBody>
                  <a:tcPr/>
                </a:tc>
                <a:tc>
                  <a:txBody>
                    <a:bodyPr/>
                    <a:lstStyle/>
                    <a:p>
                      <a:pPr algn="ctr"/>
                      <a:r>
                        <a:rPr lang="en-US" smtClean="0"/>
                        <a:t>34%</a:t>
                      </a:r>
                      <a:endParaRPr lang="en-US" dirty="0"/>
                    </a:p>
                  </a:txBody>
                  <a:tcPr/>
                </a:tc>
                <a:tc>
                  <a:txBody>
                    <a:bodyPr/>
                    <a:lstStyle/>
                    <a:p>
                      <a:pPr algn="ctr"/>
                      <a:r>
                        <a:rPr lang="en-US" dirty="0" smtClean="0"/>
                        <a:t>1.740</a:t>
                      </a:r>
                      <a:endParaRPr lang="en-US" dirty="0"/>
                    </a:p>
                  </a:txBody>
                  <a:tcPr/>
                </a:tc>
                <a:tc>
                  <a:txBody>
                    <a:bodyPr/>
                    <a:lstStyle/>
                    <a:p>
                      <a:pPr algn="ctr"/>
                      <a:r>
                        <a:rPr lang="en-US" dirty="0" smtClean="0"/>
                        <a:t>13%</a:t>
                      </a:r>
                      <a:endParaRPr lang="en-US" dirty="0"/>
                    </a:p>
                  </a:txBody>
                  <a:tcPr/>
                </a:tc>
              </a:tr>
              <a:tr h="370840">
                <a:tc>
                  <a:txBody>
                    <a:bodyPr/>
                    <a:lstStyle/>
                    <a:p>
                      <a:pPr algn="ctr"/>
                      <a:r>
                        <a:rPr lang="en-US" dirty="0" smtClean="0"/>
                        <a:t>10</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1.550 ± 29%</a:t>
                      </a:r>
                    </a:p>
                  </a:txBody>
                  <a:tcPr/>
                </a:tc>
                <a:tc>
                  <a:txBody>
                    <a:bodyPr/>
                    <a:lstStyle/>
                    <a:p>
                      <a:pPr algn="ctr"/>
                      <a:r>
                        <a:rPr lang="en-US" dirty="0" smtClean="0"/>
                        <a:t>2.401</a:t>
                      </a:r>
                      <a:endParaRPr lang="en-US" dirty="0"/>
                    </a:p>
                  </a:txBody>
                  <a:tcPr/>
                </a:tc>
                <a:tc>
                  <a:txBody>
                    <a:bodyPr/>
                    <a:lstStyle/>
                    <a:p>
                      <a:pPr algn="ctr"/>
                      <a:r>
                        <a:rPr lang="en-US" dirty="0" smtClean="0"/>
                        <a:t>35%</a:t>
                      </a:r>
                      <a:endParaRPr lang="en-US" dirty="0"/>
                    </a:p>
                  </a:txBody>
                  <a:tcPr/>
                </a:tc>
                <a:tc>
                  <a:txBody>
                    <a:bodyPr/>
                    <a:lstStyle/>
                    <a:p>
                      <a:pPr algn="ctr"/>
                      <a:r>
                        <a:rPr lang="en-US" dirty="0" smtClean="0"/>
                        <a:t>1.900</a:t>
                      </a:r>
                      <a:endParaRPr lang="en-US" dirty="0"/>
                    </a:p>
                  </a:txBody>
                  <a:tcPr/>
                </a:tc>
                <a:tc>
                  <a:txBody>
                    <a:bodyPr/>
                    <a:lstStyle/>
                    <a:p>
                      <a:pPr algn="ctr"/>
                      <a:r>
                        <a:rPr lang="en-US" dirty="0" smtClean="0"/>
                        <a:t>18%</a:t>
                      </a:r>
                      <a:endParaRPr lang="en-US" dirty="0"/>
                    </a:p>
                  </a:txBody>
                  <a:tcPr/>
                </a:tc>
              </a:tr>
              <a:tr h="370840">
                <a:tc>
                  <a:txBody>
                    <a:bodyPr/>
                    <a:lstStyle/>
                    <a:p>
                      <a:pPr algn="ctr"/>
                      <a:r>
                        <a:rPr lang="en-US" dirty="0" smtClean="0"/>
                        <a:t>13</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3.420 ± 28%</a:t>
                      </a:r>
                    </a:p>
                  </a:txBody>
                  <a:tcPr/>
                </a:tc>
                <a:tc>
                  <a:txBody>
                    <a:bodyPr/>
                    <a:lstStyle/>
                    <a:p>
                      <a:pPr algn="ctr"/>
                      <a:r>
                        <a:rPr lang="en-US" dirty="0" smtClean="0"/>
                        <a:t>4.510</a:t>
                      </a:r>
                      <a:endParaRPr lang="en-US" dirty="0"/>
                    </a:p>
                  </a:txBody>
                  <a:tcPr/>
                </a:tc>
                <a:tc>
                  <a:txBody>
                    <a:bodyPr/>
                    <a:lstStyle/>
                    <a:p>
                      <a:pPr algn="ctr"/>
                      <a:r>
                        <a:rPr lang="en-US" dirty="0" smtClean="0"/>
                        <a:t>25%</a:t>
                      </a:r>
                      <a:endParaRPr lang="en-US" dirty="0"/>
                    </a:p>
                  </a:txBody>
                  <a:tcPr/>
                </a:tc>
                <a:tc>
                  <a:txBody>
                    <a:bodyPr/>
                    <a:lstStyle/>
                    <a:p>
                      <a:pPr algn="ctr"/>
                      <a:r>
                        <a:rPr lang="en-US" dirty="0" smtClean="0"/>
                        <a:t>3.610</a:t>
                      </a:r>
                      <a:endParaRPr lang="en-US" dirty="0"/>
                    </a:p>
                  </a:txBody>
                  <a:tcPr/>
                </a:tc>
                <a:tc>
                  <a:txBody>
                    <a:bodyPr/>
                    <a:lstStyle/>
                    <a:p>
                      <a:pPr algn="ctr"/>
                      <a:r>
                        <a:rPr lang="en-US" dirty="0" smtClean="0"/>
                        <a:t>5%</a:t>
                      </a:r>
                      <a:endParaRPr lang="en-US" dirty="0"/>
                    </a:p>
                  </a:txBody>
                  <a:tcPr/>
                </a:tc>
              </a:tr>
            </a:tbl>
          </a:graphicData>
        </a:graphic>
      </p:graphicFrame>
      <p:sp>
        <p:nvSpPr>
          <p:cNvPr id="7" name="TextBox 6"/>
          <p:cNvSpPr txBox="1"/>
          <p:nvPr/>
        </p:nvSpPr>
        <p:spPr>
          <a:xfrm>
            <a:off x="82362" y="3984634"/>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Tree>
    <p:extLst>
      <p:ext uri="{BB962C8B-B14F-4D97-AF65-F5344CB8AC3E}">
        <p14:creationId xmlns:p14="http://schemas.microsoft.com/office/powerpoint/2010/main" val="15977959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6A6A6"/>
                </a:solidFill>
              </a:rPr>
              <a:t>Overview</a:t>
            </a:r>
            <a:endParaRPr lang="en-US" dirty="0">
              <a:solidFill>
                <a:srgbClr val="A6A6A6"/>
              </a:solidFill>
            </a:endParaRPr>
          </a:p>
        </p:txBody>
      </p:sp>
      <p:sp>
        <p:nvSpPr>
          <p:cNvPr id="3" name="Content Placeholder 2"/>
          <p:cNvSpPr>
            <a:spLocks noGrp="1"/>
          </p:cNvSpPr>
          <p:nvPr>
            <p:ph idx="1"/>
          </p:nvPr>
        </p:nvSpPr>
        <p:spPr>
          <a:xfrm>
            <a:off x="236010" y="1615840"/>
            <a:ext cx="8788580" cy="4525963"/>
          </a:xfrm>
        </p:spPr>
        <p:txBody>
          <a:bodyPr>
            <a:normAutofit/>
          </a:bodyPr>
          <a:lstStyle/>
          <a:p>
            <a:r>
              <a:rPr lang="en-US" sz="2200" dirty="0" smtClean="0">
                <a:solidFill>
                  <a:srgbClr val="A6A6A6"/>
                </a:solidFill>
              </a:rPr>
              <a:t>Present mismatch between experimental and FLUKA simulated doses</a:t>
            </a:r>
          </a:p>
          <a:p>
            <a:pPr marL="0" indent="0">
              <a:buNone/>
            </a:pPr>
            <a:endParaRPr lang="en-US" sz="2200" dirty="0">
              <a:solidFill>
                <a:srgbClr val="A6A6A6"/>
              </a:solidFill>
              <a:sym typeface="Wingdings"/>
            </a:endParaRPr>
          </a:p>
          <a:p>
            <a:r>
              <a:rPr lang="en-US" sz="2200" dirty="0" smtClean="0">
                <a:solidFill>
                  <a:srgbClr val="A6A6A6"/>
                </a:solidFill>
                <a:sym typeface="Wingdings"/>
              </a:rPr>
              <a:t>A second step simulation: </a:t>
            </a:r>
            <a:r>
              <a:rPr lang="en-US" sz="2200" dirty="0" err="1" smtClean="0">
                <a:solidFill>
                  <a:srgbClr val="A6A6A6"/>
                </a:solidFill>
                <a:sym typeface="Wingdings"/>
              </a:rPr>
              <a:t>RadFET</a:t>
            </a:r>
            <a:r>
              <a:rPr lang="en-US" sz="2200" dirty="0" smtClean="0">
                <a:solidFill>
                  <a:srgbClr val="A6A6A6"/>
                </a:solidFill>
                <a:sym typeface="Wingdings"/>
              </a:rPr>
              <a:t> geometry and new simulations settings</a:t>
            </a:r>
          </a:p>
          <a:p>
            <a:endParaRPr lang="en-US" sz="2200" dirty="0">
              <a:solidFill>
                <a:srgbClr val="A6A6A6"/>
              </a:solidFill>
              <a:sym typeface="Wingdings"/>
            </a:endParaRPr>
          </a:p>
          <a:p>
            <a:r>
              <a:rPr lang="en-US" sz="2200" dirty="0" smtClean="0">
                <a:solidFill>
                  <a:srgbClr val="A6A6A6"/>
                </a:solidFill>
                <a:sym typeface="Wingdings"/>
              </a:rPr>
              <a:t>Updated scenario</a:t>
            </a:r>
          </a:p>
          <a:p>
            <a:endParaRPr lang="en-US" sz="2200" dirty="0">
              <a:sym typeface="Wingdings"/>
            </a:endParaRPr>
          </a:p>
          <a:p>
            <a:r>
              <a:rPr lang="en-US" sz="2200" dirty="0" smtClean="0">
                <a:sym typeface="Wingdings"/>
              </a:rPr>
              <a:t>Conclusions</a:t>
            </a:r>
            <a:endParaRPr lang="en-US" sz="2200" dirty="0"/>
          </a:p>
        </p:txBody>
      </p:sp>
    </p:spTree>
    <p:extLst>
      <p:ext uri="{BB962C8B-B14F-4D97-AF65-F5344CB8AC3E}">
        <p14:creationId xmlns:p14="http://schemas.microsoft.com/office/powerpoint/2010/main" val="3805484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Conclusions</a:t>
            </a:r>
            <a:endParaRPr lang="en-US" dirty="0"/>
          </a:p>
        </p:txBody>
      </p:sp>
      <p:sp>
        <p:nvSpPr>
          <p:cNvPr id="4" name="TextBox 3"/>
          <p:cNvSpPr txBox="1"/>
          <p:nvPr/>
        </p:nvSpPr>
        <p:spPr>
          <a:xfrm>
            <a:off x="457200" y="1732303"/>
            <a:ext cx="8405835" cy="4770537"/>
          </a:xfrm>
          <a:prstGeom prst="rect">
            <a:avLst/>
          </a:prstGeom>
          <a:noFill/>
        </p:spPr>
        <p:txBody>
          <a:bodyPr wrap="square" rtlCol="0">
            <a:spAutoFit/>
          </a:bodyPr>
          <a:lstStyle/>
          <a:p>
            <a:r>
              <a:rPr lang="en-US" sz="1600" dirty="0" smtClean="0"/>
              <a:t>This study showed how:</a:t>
            </a:r>
          </a:p>
          <a:p>
            <a:endParaRPr lang="en-US" sz="1600" dirty="0"/>
          </a:p>
          <a:p>
            <a:pPr marL="285750" indent="-285750">
              <a:buFont typeface="Arial"/>
              <a:buChar char="•"/>
            </a:pPr>
            <a:r>
              <a:rPr lang="en-US" sz="1600" dirty="0" smtClean="0"/>
              <a:t>Using a detailed geometry of the </a:t>
            </a:r>
            <a:r>
              <a:rPr lang="en-US" sz="1600" dirty="0" err="1" smtClean="0"/>
              <a:t>RadFET</a:t>
            </a:r>
            <a:r>
              <a:rPr lang="en-US" sz="1600" dirty="0" smtClean="0"/>
              <a:t> in </a:t>
            </a:r>
            <a:r>
              <a:rPr lang="en-US" sz="1600" dirty="0" err="1" smtClean="0"/>
              <a:t>kovar</a:t>
            </a:r>
            <a:r>
              <a:rPr lang="en-US" sz="1600" dirty="0" smtClean="0"/>
              <a:t> lid configuration</a:t>
            </a:r>
          </a:p>
          <a:p>
            <a:pPr marL="285750" indent="-285750">
              <a:buFont typeface="Arial"/>
              <a:buChar char="•"/>
            </a:pPr>
            <a:endParaRPr lang="en-US" sz="1600" dirty="0"/>
          </a:p>
          <a:p>
            <a:pPr marL="285750" indent="-285750">
              <a:buFont typeface="Arial"/>
              <a:buChar char="•"/>
            </a:pPr>
            <a:r>
              <a:rPr lang="en-US" sz="1600" dirty="0" smtClean="0"/>
              <a:t>Scoring dose in the 400nm gate oxide in SiO2</a:t>
            </a:r>
          </a:p>
          <a:p>
            <a:pPr marL="285750" indent="-285750">
              <a:buFont typeface="Arial"/>
              <a:buChar char="•"/>
            </a:pPr>
            <a:endParaRPr lang="en-US" sz="1600" dirty="0"/>
          </a:p>
          <a:p>
            <a:pPr marL="285750" indent="-285750">
              <a:buFont typeface="Arial"/>
              <a:buChar char="•"/>
            </a:pPr>
            <a:r>
              <a:rPr lang="en-US" sz="1600" dirty="0" smtClean="0"/>
              <a:t>Using source spectra cut at 100keV</a:t>
            </a:r>
          </a:p>
          <a:p>
            <a:pPr marL="285750" indent="-285750">
              <a:buFont typeface="Arial"/>
              <a:buChar char="•"/>
            </a:pPr>
            <a:endParaRPr lang="en-US" sz="1600" dirty="0"/>
          </a:p>
          <a:p>
            <a:pPr marL="285750" indent="-285750">
              <a:buFont typeface="Arial"/>
              <a:buChar char="•"/>
            </a:pPr>
            <a:r>
              <a:rPr lang="en-US" sz="1600" dirty="0" smtClean="0"/>
              <a:t>Setting energy thresholds for transport and production of particles at 1keV plus PRECISIO defaults in FLUKA</a:t>
            </a:r>
            <a:endParaRPr lang="en-US" sz="1600" dirty="0"/>
          </a:p>
          <a:p>
            <a:endParaRPr lang="en-US" sz="1600" dirty="0" smtClean="0"/>
          </a:p>
          <a:p>
            <a:r>
              <a:rPr lang="en-US" sz="1600" dirty="0" smtClean="0"/>
              <a:t>Led to a reduction of the previously calculated doses in different </a:t>
            </a:r>
            <a:r>
              <a:rPr lang="en-US" sz="1600" dirty="0" err="1" smtClean="0"/>
              <a:t>postions</a:t>
            </a:r>
            <a:r>
              <a:rPr lang="en-US" sz="1600" dirty="0" smtClean="0"/>
              <a:t> at CHARM of the order of 20-30% in the direction of the experimental results.</a:t>
            </a:r>
          </a:p>
          <a:p>
            <a:endParaRPr lang="en-US" sz="1600" dirty="0" smtClean="0"/>
          </a:p>
          <a:p>
            <a:endParaRPr lang="en-US" sz="1600" dirty="0"/>
          </a:p>
          <a:p>
            <a:endParaRPr lang="en-US" sz="1600" dirty="0" smtClean="0"/>
          </a:p>
          <a:p>
            <a:r>
              <a:rPr lang="en-US" sz="1600" b="1" i="1" dirty="0" smtClean="0"/>
              <a:t>The next step of our work is to calculate particles contribution (in terms of dose) to the total dose deposited on the gate oxide of the </a:t>
            </a:r>
            <a:r>
              <a:rPr lang="en-US" sz="1600" b="1" i="1" dirty="0" err="1" smtClean="0"/>
              <a:t>RadFET</a:t>
            </a:r>
            <a:r>
              <a:rPr lang="en-US" sz="1600" b="1" i="1" dirty="0" smtClean="0"/>
              <a:t>, to see how each particle of the mixed field contributes to energy deposition.</a:t>
            </a:r>
            <a:endParaRPr lang="en-US" sz="1600" b="1" i="1" dirty="0"/>
          </a:p>
        </p:txBody>
      </p:sp>
    </p:spTree>
    <p:extLst>
      <p:ext uri="{BB962C8B-B14F-4D97-AF65-F5344CB8AC3E}">
        <p14:creationId xmlns:p14="http://schemas.microsoft.com/office/powerpoint/2010/main" val="3354663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236010" y="1615840"/>
            <a:ext cx="8788580" cy="4525963"/>
          </a:xfrm>
        </p:spPr>
        <p:txBody>
          <a:bodyPr>
            <a:normAutofit/>
          </a:bodyPr>
          <a:lstStyle/>
          <a:p>
            <a:r>
              <a:rPr lang="en-US" sz="2200" dirty="0" smtClean="0"/>
              <a:t>Present mismatch between experimental and FLUKA simulated doses</a:t>
            </a:r>
          </a:p>
          <a:p>
            <a:pPr marL="0" indent="0">
              <a:buNone/>
            </a:pPr>
            <a:endParaRPr lang="en-US" sz="2200" dirty="0">
              <a:sym typeface="Wingdings"/>
            </a:endParaRPr>
          </a:p>
          <a:p>
            <a:r>
              <a:rPr lang="en-US" sz="2200" dirty="0" smtClean="0">
                <a:sym typeface="Wingdings"/>
              </a:rPr>
              <a:t>A second step simulation: </a:t>
            </a:r>
            <a:r>
              <a:rPr lang="en-US" sz="2200" dirty="0" err="1" smtClean="0">
                <a:sym typeface="Wingdings"/>
              </a:rPr>
              <a:t>RadFET</a:t>
            </a:r>
            <a:r>
              <a:rPr lang="en-US" sz="2200" dirty="0" smtClean="0">
                <a:sym typeface="Wingdings"/>
              </a:rPr>
              <a:t> geometry and new simulations settings</a:t>
            </a:r>
          </a:p>
          <a:p>
            <a:endParaRPr lang="en-US" sz="2200" dirty="0">
              <a:sym typeface="Wingdings"/>
            </a:endParaRPr>
          </a:p>
          <a:p>
            <a:r>
              <a:rPr lang="en-US" sz="2200" dirty="0" smtClean="0">
                <a:sym typeface="Wingdings"/>
              </a:rPr>
              <a:t>Updated scenario</a:t>
            </a:r>
          </a:p>
          <a:p>
            <a:endParaRPr lang="en-US" sz="2200" dirty="0">
              <a:sym typeface="Wingdings"/>
            </a:endParaRPr>
          </a:p>
          <a:p>
            <a:r>
              <a:rPr lang="en-US" sz="2200" dirty="0" smtClean="0">
                <a:sym typeface="Wingdings"/>
              </a:rPr>
              <a:t>Conclusions</a:t>
            </a:r>
            <a:endParaRPr lang="en-US" sz="2200" dirty="0"/>
          </a:p>
        </p:txBody>
      </p:sp>
    </p:spTree>
    <p:extLst>
      <p:ext uri="{BB962C8B-B14F-4D97-AF65-F5344CB8AC3E}">
        <p14:creationId xmlns:p14="http://schemas.microsoft.com/office/powerpoint/2010/main" val="12018590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765" y="1749465"/>
            <a:ext cx="8799818" cy="3759883"/>
          </a:xfrm>
        </p:spPr>
        <p:txBody>
          <a:bodyPr>
            <a:normAutofit/>
          </a:bodyPr>
          <a:lstStyle/>
          <a:p>
            <a:r>
              <a:rPr lang="en-US" sz="4000" dirty="0" smtClean="0"/>
              <a:t>Many thanks!</a:t>
            </a:r>
            <a:endParaRPr lang="en-US" sz="4000" dirty="0"/>
          </a:p>
        </p:txBody>
      </p:sp>
    </p:spTree>
    <p:extLst>
      <p:ext uri="{BB962C8B-B14F-4D97-AF65-F5344CB8AC3E}">
        <p14:creationId xmlns:p14="http://schemas.microsoft.com/office/powerpoint/2010/main" val="787259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6A6A6"/>
                </a:solidFill>
              </a:rPr>
              <a:t>Overview</a:t>
            </a:r>
            <a:endParaRPr lang="en-US" dirty="0">
              <a:solidFill>
                <a:srgbClr val="A6A6A6"/>
              </a:solidFill>
            </a:endParaRPr>
          </a:p>
        </p:txBody>
      </p:sp>
      <p:sp>
        <p:nvSpPr>
          <p:cNvPr id="3" name="Content Placeholder 2"/>
          <p:cNvSpPr>
            <a:spLocks noGrp="1"/>
          </p:cNvSpPr>
          <p:nvPr>
            <p:ph idx="1"/>
          </p:nvPr>
        </p:nvSpPr>
        <p:spPr>
          <a:xfrm>
            <a:off x="236010" y="1615840"/>
            <a:ext cx="8788580" cy="4525963"/>
          </a:xfrm>
        </p:spPr>
        <p:txBody>
          <a:bodyPr>
            <a:normAutofit/>
          </a:bodyPr>
          <a:lstStyle/>
          <a:p>
            <a:r>
              <a:rPr lang="en-US" sz="2200" dirty="0" smtClean="0"/>
              <a:t>Present mismatch between experimental and FLUKA simulated doses</a:t>
            </a:r>
          </a:p>
          <a:p>
            <a:pPr marL="0" indent="0">
              <a:buNone/>
            </a:pPr>
            <a:endParaRPr lang="en-US" sz="2200" dirty="0">
              <a:solidFill>
                <a:srgbClr val="A6A6A6"/>
              </a:solidFill>
              <a:sym typeface="Wingdings"/>
            </a:endParaRPr>
          </a:p>
          <a:p>
            <a:r>
              <a:rPr lang="en-US" sz="2200" dirty="0" smtClean="0">
                <a:solidFill>
                  <a:srgbClr val="A6A6A6"/>
                </a:solidFill>
                <a:sym typeface="Wingdings"/>
              </a:rPr>
              <a:t>A second step simulation: </a:t>
            </a:r>
            <a:r>
              <a:rPr lang="en-US" sz="2200" dirty="0" err="1" smtClean="0">
                <a:solidFill>
                  <a:srgbClr val="A6A6A6"/>
                </a:solidFill>
                <a:sym typeface="Wingdings"/>
              </a:rPr>
              <a:t>RadFET</a:t>
            </a:r>
            <a:r>
              <a:rPr lang="en-US" sz="2200" dirty="0" smtClean="0">
                <a:solidFill>
                  <a:srgbClr val="A6A6A6"/>
                </a:solidFill>
                <a:sym typeface="Wingdings"/>
              </a:rPr>
              <a:t> geometry and new simulations settings</a:t>
            </a:r>
          </a:p>
          <a:p>
            <a:endParaRPr lang="en-US" sz="2200" dirty="0">
              <a:solidFill>
                <a:srgbClr val="A6A6A6"/>
              </a:solidFill>
              <a:sym typeface="Wingdings"/>
            </a:endParaRPr>
          </a:p>
          <a:p>
            <a:r>
              <a:rPr lang="en-US" sz="2200" dirty="0" smtClean="0">
                <a:solidFill>
                  <a:srgbClr val="A6A6A6"/>
                </a:solidFill>
                <a:sym typeface="Wingdings"/>
              </a:rPr>
              <a:t>Updated scenario</a:t>
            </a:r>
          </a:p>
          <a:p>
            <a:endParaRPr lang="en-US" sz="2200" dirty="0">
              <a:solidFill>
                <a:srgbClr val="A6A6A6"/>
              </a:solidFill>
              <a:sym typeface="Wingdings"/>
            </a:endParaRPr>
          </a:p>
          <a:p>
            <a:r>
              <a:rPr lang="en-US" sz="2200" dirty="0" smtClean="0">
                <a:solidFill>
                  <a:srgbClr val="A6A6A6"/>
                </a:solidFill>
                <a:sym typeface="Wingdings"/>
              </a:rPr>
              <a:t>Conclusions</a:t>
            </a:r>
            <a:endParaRPr lang="en-US" sz="2200" dirty="0">
              <a:solidFill>
                <a:srgbClr val="A6A6A6"/>
              </a:solidFill>
            </a:endParaRPr>
          </a:p>
        </p:txBody>
      </p:sp>
    </p:spTree>
    <p:extLst>
      <p:ext uri="{BB962C8B-B14F-4D97-AF65-F5344CB8AC3E}">
        <p14:creationId xmlns:p14="http://schemas.microsoft.com/office/powerpoint/2010/main" val="3071829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50"/>
            <a:ext cx="8229600" cy="1143000"/>
          </a:xfrm>
        </p:spPr>
        <p:txBody>
          <a:bodyPr/>
          <a:lstStyle/>
          <a:p>
            <a:r>
              <a:rPr lang="en-US" dirty="0" smtClean="0"/>
              <a:t>CHARM test-facility in FLUKA</a:t>
            </a:r>
            <a:endParaRPr lang="en-US" dirty="0"/>
          </a:p>
        </p:txBody>
      </p:sp>
      <p:pic>
        <p:nvPicPr>
          <p:cNvPr id="4" name="Content Placeholder 3" descr="CHARM_image.pdf"/>
          <p:cNvPicPr>
            <a:picLocks noGrp="1" noChangeAspect="1"/>
          </p:cNvPicPr>
          <p:nvPr>
            <p:ph idx="1"/>
          </p:nvPr>
        </p:nvPicPr>
        <p:blipFill rotWithShape="1">
          <a:blip r:embed="rId2">
            <a:extLst>
              <a:ext uri="{28A0092B-C50C-407E-A947-70E740481C1C}">
                <a14:useLocalDpi xmlns:a14="http://schemas.microsoft.com/office/drawing/2010/main" val="0"/>
              </a:ext>
            </a:extLst>
          </a:blip>
          <a:srcRect l="-4240" r="-4240"/>
          <a:stretch/>
        </p:blipFill>
        <p:spPr>
          <a:xfrm>
            <a:off x="1046525" y="1083458"/>
            <a:ext cx="7138988" cy="4311650"/>
          </a:xfrm>
        </p:spPr>
      </p:pic>
      <p:sp>
        <p:nvSpPr>
          <p:cNvPr id="5" name="Oval 4"/>
          <p:cNvSpPr/>
          <p:nvPr/>
        </p:nvSpPr>
        <p:spPr>
          <a:xfrm>
            <a:off x="3781253" y="3908501"/>
            <a:ext cx="366862" cy="674648"/>
          </a:xfrm>
          <a:prstGeom prst="ellipse">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5022196" y="3965790"/>
            <a:ext cx="366862" cy="674648"/>
          </a:xfrm>
          <a:prstGeom prst="ellipse">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6358998" y="3714261"/>
            <a:ext cx="792921" cy="391477"/>
          </a:xfrm>
          <a:prstGeom prst="ellipse">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6358998" y="2262562"/>
            <a:ext cx="792921" cy="391477"/>
          </a:xfrm>
          <a:prstGeom prst="ellipse">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354783" y="5544473"/>
            <a:ext cx="8260366" cy="1323439"/>
          </a:xfrm>
          <a:prstGeom prst="rect">
            <a:avLst/>
          </a:prstGeom>
          <a:noFill/>
        </p:spPr>
        <p:txBody>
          <a:bodyPr wrap="square" rtlCol="0">
            <a:spAutoFit/>
          </a:bodyPr>
          <a:lstStyle/>
          <a:p>
            <a:pPr marL="285750" indent="-285750">
              <a:buFont typeface="Arial"/>
              <a:buChar char="•"/>
            </a:pPr>
            <a:r>
              <a:rPr lang="en-US" sz="1600" b="1" dirty="0" smtClean="0"/>
              <a:t>Cu </a:t>
            </a:r>
            <a:r>
              <a:rPr lang="en-US" sz="1600" dirty="0" smtClean="0"/>
              <a:t>target and </a:t>
            </a:r>
            <a:r>
              <a:rPr lang="en-US" sz="1600" b="1" dirty="0" smtClean="0"/>
              <a:t>no shielding configuration</a:t>
            </a:r>
          </a:p>
          <a:p>
            <a:pPr marL="285750" indent="-285750">
              <a:buFont typeface="Arial"/>
              <a:buChar char="•"/>
            </a:pPr>
            <a:endParaRPr lang="en-US" sz="1600" b="1" dirty="0"/>
          </a:p>
          <a:p>
            <a:pPr marL="285750" indent="-285750">
              <a:buFont typeface="Arial"/>
              <a:buChar char="•"/>
            </a:pPr>
            <a:r>
              <a:rPr lang="en-US" sz="1600" b="1" dirty="0" err="1" smtClean="0"/>
              <a:t>Postion</a:t>
            </a:r>
            <a:r>
              <a:rPr lang="en-US" sz="1600" b="1" dirty="0" smtClean="0"/>
              <a:t> 1 </a:t>
            </a:r>
            <a:r>
              <a:rPr lang="en-US" sz="1600" dirty="0" smtClean="0"/>
              <a:t>is taken as reference and </a:t>
            </a:r>
            <a:r>
              <a:rPr lang="en-US" sz="1600" b="1" dirty="0" smtClean="0"/>
              <a:t>positions 3, 10, 13 </a:t>
            </a:r>
            <a:r>
              <a:rPr lang="en-US" sz="1600" dirty="0" smtClean="0"/>
              <a:t>will be studied as well</a:t>
            </a:r>
          </a:p>
          <a:p>
            <a:endParaRPr lang="en-US" sz="1600" dirty="0" smtClean="0"/>
          </a:p>
          <a:p>
            <a:endParaRPr lang="en-US" sz="1600" dirty="0" smtClean="0"/>
          </a:p>
        </p:txBody>
      </p:sp>
    </p:spTree>
    <p:extLst>
      <p:ext uri="{BB962C8B-B14F-4D97-AF65-F5344CB8AC3E}">
        <p14:creationId xmlns:p14="http://schemas.microsoft.com/office/powerpoint/2010/main" val="3624298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step simulations settings</a:t>
            </a:r>
            <a:endParaRPr lang="en-US" dirty="0"/>
          </a:p>
        </p:txBody>
      </p:sp>
      <p:sp>
        <p:nvSpPr>
          <p:cNvPr id="7" name="TextBox 6"/>
          <p:cNvSpPr txBox="1"/>
          <p:nvPr/>
        </p:nvSpPr>
        <p:spPr>
          <a:xfrm>
            <a:off x="426434" y="1631160"/>
            <a:ext cx="8260366" cy="4278094"/>
          </a:xfrm>
          <a:prstGeom prst="rect">
            <a:avLst/>
          </a:prstGeom>
          <a:noFill/>
        </p:spPr>
        <p:txBody>
          <a:bodyPr wrap="square" rtlCol="0">
            <a:spAutoFit/>
          </a:bodyPr>
          <a:lstStyle/>
          <a:p>
            <a:pPr marL="285750" indent="-285750">
              <a:buFont typeface="Arial"/>
              <a:buChar char="•"/>
            </a:pPr>
            <a:r>
              <a:rPr lang="en-US" sz="1600" b="1" dirty="0" smtClean="0"/>
              <a:t>Entire CHARM geometr</a:t>
            </a:r>
            <a:r>
              <a:rPr lang="en-US" sz="1600" b="1" i="1" dirty="0" smtClean="0"/>
              <a:t>y </a:t>
            </a:r>
            <a:r>
              <a:rPr lang="en-US" sz="1600" dirty="0" smtClean="0"/>
              <a:t>implemented in FLUKA: no shielding and Cu target configuration studied</a:t>
            </a:r>
          </a:p>
          <a:p>
            <a:pPr marL="285750" indent="-285750">
              <a:buFont typeface="Arial"/>
              <a:buChar char="•"/>
            </a:pPr>
            <a:endParaRPr lang="en-US" sz="1600" dirty="0" smtClean="0"/>
          </a:p>
          <a:p>
            <a:pPr marL="285750" indent="-285750">
              <a:buFont typeface="Arial"/>
              <a:buChar char="•"/>
            </a:pPr>
            <a:r>
              <a:rPr lang="en-US" sz="1600" dirty="0" smtClean="0"/>
              <a:t>Particles shower coming from the interaction between 24GeV protons beam and Cu target as </a:t>
            </a:r>
            <a:r>
              <a:rPr lang="en-US" sz="1600" b="1" dirty="0" smtClean="0"/>
              <a:t>source term</a:t>
            </a:r>
          </a:p>
          <a:p>
            <a:endParaRPr lang="en-US" sz="1600" dirty="0" smtClean="0"/>
          </a:p>
          <a:p>
            <a:pPr marL="285750" indent="-285750">
              <a:buFont typeface="Arial"/>
              <a:buChar char="•"/>
            </a:pPr>
            <a:r>
              <a:rPr lang="en-US" sz="1600" b="1" dirty="0" smtClean="0"/>
              <a:t>NEWDEFA defaults </a:t>
            </a:r>
            <a:r>
              <a:rPr lang="en-US" sz="1600" dirty="0" smtClean="0"/>
              <a:t>in FLUKA for transport and production of particles (given the large geometry of the facility, using higher thresholds allows us to save CPU time):</a:t>
            </a:r>
          </a:p>
          <a:p>
            <a:pPr marL="285750" indent="-285750">
              <a:buFont typeface="Arial"/>
              <a:buChar char="•"/>
            </a:pPr>
            <a:endParaRPr lang="en-US" sz="1600" dirty="0" smtClean="0"/>
          </a:p>
          <a:p>
            <a:pPr marL="742950" lvl="1" indent="-285750">
              <a:buFont typeface="Wingdings" charset="2"/>
              <a:buChar char="v"/>
            </a:pPr>
            <a:r>
              <a:rPr lang="en-US" sz="1600" dirty="0" smtClean="0"/>
              <a:t>Thresholds for Monte Carlo particles transport set at 10MeV (i.e. particles having energy lower than 10MeV deposit their energy on spot, without being transported and without originating other particles, once interacting with matter)</a:t>
            </a:r>
          </a:p>
          <a:p>
            <a:pPr marL="742950" lvl="1" indent="-285750">
              <a:buFont typeface="Wingdings" charset="2"/>
              <a:buChar char="v"/>
            </a:pPr>
            <a:r>
              <a:rPr lang="en-US" sz="1600" dirty="0" smtClean="0"/>
              <a:t>Thresholds for Monte Carlo transport of neutrons set at 1E-5 </a:t>
            </a:r>
            <a:r>
              <a:rPr lang="en-US" sz="1600" dirty="0" err="1" smtClean="0"/>
              <a:t>eV</a:t>
            </a:r>
            <a:endParaRPr lang="en-US" sz="1600" dirty="0" smtClean="0"/>
          </a:p>
          <a:p>
            <a:pPr marL="742950" lvl="1" indent="-285750">
              <a:buFont typeface="Wingdings" charset="2"/>
              <a:buChar char="v"/>
            </a:pPr>
            <a:r>
              <a:rPr lang="en-US" sz="1600" dirty="0" smtClean="0"/>
              <a:t>Delta ray production thresholds set at 1MeV </a:t>
            </a:r>
          </a:p>
          <a:p>
            <a:pPr marL="742950" lvl="1" indent="-285750">
              <a:buFont typeface="Wingdings" charset="2"/>
              <a:buChar char="v"/>
            </a:pPr>
            <a:endParaRPr lang="en-US" sz="1600" dirty="0"/>
          </a:p>
          <a:p>
            <a:pPr marL="285750" indent="-285750">
              <a:buFont typeface="Arial"/>
              <a:buChar char="•"/>
            </a:pPr>
            <a:r>
              <a:rPr lang="en-US" sz="1600" dirty="0" smtClean="0"/>
              <a:t>Air rack 20x20x20 cm3 </a:t>
            </a:r>
            <a:r>
              <a:rPr lang="en-US" sz="1600" b="1" dirty="0" smtClean="0"/>
              <a:t>sensitive volume</a:t>
            </a:r>
          </a:p>
          <a:p>
            <a:pPr lvl="1"/>
            <a:endParaRPr lang="en-US" sz="1600" dirty="0" smtClean="0"/>
          </a:p>
        </p:txBody>
      </p:sp>
    </p:spTree>
    <p:extLst>
      <p:ext uri="{BB962C8B-B14F-4D97-AF65-F5344CB8AC3E}">
        <p14:creationId xmlns:p14="http://schemas.microsoft.com/office/powerpoint/2010/main" val="2443027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63" y="335754"/>
            <a:ext cx="8923443" cy="1143000"/>
          </a:xfrm>
        </p:spPr>
        <p:txBody>
          <a:bodyPr>
            <a:noAutofit/>
          </a:bodyPr>
          <a:lstStyle/>
          <a:p>
            <a:r>
              <a:rPr lang="en-US" sz="3400" dirty="0" smtClean="0"/>
              <a:t>Measured VS simulated doses: present scenario</a:t>
            </a:r>
            <a:endParaRPr lang="en-US" sz="3400" dirty="0"/>
          </a:p>
        </p:txBody>
      </p:sp>
      <p:sp>
        <p:nvSpPr>
          <p:cNvPr id="3" name="TextBox 2"/>
          <p:cNvSpPr txBox="1"/>
          <p:nvPr/>
        </p:nvSpPr>
        <p:spPr>
          <a:xfrm>
            <a:off x="658628" y="4783570"/>
            <a:ext cx="7900731" cy="1077218"/>
          </a:xfrm>
          <a:prstGeom prst="rect">
            <a:avLst/>
          </a:prstGeom>
          <a:noFill/>
        </p:spPr>
        <p:txBody>
          <a:bodyPr wrap="square" rtlCol="0">
            <a:spAutoFit/>
          </a:bodyPr>
          <a:lstStyle/>
          <a:p>
            <a:pPr marL="285750" indent="-285750">
              <a:buFont typeface="Arial"/>
              <a:buChar char="•"/>
            </a:pPr>
            <a:r>
              <a:rPr lang="en-US" sz="1600" dirty="0" smtClean="0"/>
              <a:t>The differences between measured (average) and simulated doses are 25-35% for the cases of study (rack positions 1, 3, 10, 13)</a:t>
            </a:r>
          </a:p>
          <a:p>
            <a:pPr marL="285750" indent="-285750">
              <a:buFont typeface="Arial"/>
              <a:buChar char="•"/>
            </a:pPr>
            <a:endParaRPr lang="en-US" sz="1600" dirty="0"/>
          </a:p>
          <a:p>
            <a:pPr marL="285750" indent="-285750">
              <a:buFont typeface="Arial"/>
              <a:buChar char="•"/>
            </a:pPr>
            <a:r>
              <a:rPr lang="en-US" sz="1600" dirty="0" smtClean="0"/>
              <a:t>Further investigations needed to find the source of this mismatch </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795611448"/>
              </p:ext>
            </p:extLst>
          </p:nvPr>
        </p:nvGraphicFramePr>
        <p:xfrm>
          <a:off x="835406" y="1863249"/>
          <a:ext cx="7503631" cy="1854200"/>
        </p:xfrm>
        <a:graphic>
          <a:graphicData uri="http://schemas.openxmlformats.org/drawingml/2006/table">
            <a:tbl>
              <a:tblPr firstRow="1" bandRow="1">
                <a:tableStyleId>{69012ECD-51FC-41F1-AA8D-1B2483CD663E}</a:tableStyleId>
              </a:tblPr>
              <a:tblGrid>
                <a:gridCol w="988381"/>
                <a:gridCol w="2444447"/>
                <a:gridCol w="2320316"/>
                <a:gridCol w="1750487"/>
              </a:tblGrid>
              <a:tr h="370840">
                <a:tc>
                  <a:txBody>
                    <a:bodyPr/>
                    <a:lstStyle/>
                    <a:p>
                      <a:pPr algn="ctr"/>
                      <a:r>
                        <a:rPr lang="en-US" dirty="0" smtClean="0"/>
                        <a:t>Position</a:t>
                      </a:r>
                      <a:endParaRPr lang="en-US" dirty="0"/>
                    </a:p>
                  </a:txBody>
                  <a:tcPr/>
                </a:tc>
                <a:tc>
                  <a:txBody>
                    <a:bodyPr/>
                    <a:lstStyle/>
                    <a:p>
                      <a:pPr algn="ctr"/>
                      <a:r>
                        <a:rPr lang="en-US" dirty="0" smtClean="0"/>
                        <a:t>Experimental dose</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a:t>
                      </a:r>
                      <a:r>
                        <a:rPr lang="en-US" baseline="30000" dirty="0" smtClean="0"/>
                        <a:t>st</a:t>
                      </a:r>
                      <a:r>
                        <a:rPr lang="en-US" dirty="0" smtClean="0"/>
                        <a:t> step dose </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 difference</a:t>
                      </a:r>
                    </a:p>
                  </a:txBody>
                  <a:tcPr/>
                </a:tc>
              </a:tr>
              <a:tr h="370840">
                <a:tc>
                  <a:txBody>
                    <a:bodyPr/>
                    <a:lstStyle/>
                    <a:p>
                      <a:pPr algn="ctr"/>
                      <a:r>
                        <a:rPr lang="en-US" dirty="0" smtClean="0"/>
                        <a:t>1</a:t>
                      </a:r>
                      <a:endParaRPr lang="en-US" dirty="0"/>
                    </a:p>
                  </a:txBody>
                  <a:tcPr/>
                </a:tc>
                <a:tc>
                  <a:txBody>
                    <a:bodyPr/>
                    <a:lstStyle/>
                    <a:p>
                      <a:pPr algn="ctr"/>
                      <a:r>
                        <a:rPr lang="en-US" dirty="0" smtClean="0"/>
                        <a:t>0.776 ± 23%</a:t>
                      </a:r>
                      <a:endParaRPr lang="en-US" dirty="0"/>
                    </a:p>
                  </a:txBody>
                  <a:tcPr/>
                </a:tc>
                <a:tc>
                  <a:txBody>
                    <a:bodyPr/>
                    <a:lstStyle/>
                    <a:p>
                      <a:pPr algn="ctr"/>
                      <a:r>
                        <a:rPr lang="en-US" dirty="0" smtClean="0"/>
                        <a:t>1.102</a:t>
                      </a:r>
                      <a:endParaRPr lang="en-US" dirty="0"/>
                    </a:p>
                  </a:txBody>
                  <a:tcPr/>
                </a:tc>
                <a:tc>
                  <a:txBody>
                    <a:bodyPr/>
                    <a:lstStyle/>
                    <a:p>
                      <a:pPr algn="ctr"/>
                      <a:r>
                        <a:rPr lang="en-US" dirty="0" smtClean="0"/>
                        <a:t>30%</a:t>
                      </a:r>
                      <a:endParaRPr lang="en-US" dirty="0"/>
                    </a:p>
                  </a:txBody>
                  <a:tcPr/>
                </a:tc>
              </a:tr>
              <a:tr h="370840">
                <a:tc>
                  <a:txBody>
                    <a:bodyPr/>
                    <a:lstStyle/>
                    <a:p>
                      <a:pPr algn="ctr"/>
                      <a:r>
                        <a:rPr lang="en-US" dirty="0" smtClean="0"/>
                        <a:t>3</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1.510 ± 23%</a:t>
                      </a:r>
                    </a:p>
                  </a:txBody>
                  <a:tcPr/>
                </a:tc>
                <a:tc>
                  <a:txBody>
                    <a:bodyPr/>
                    <a:lstStyle/>
                    <a:p>
                      <a:pPr algn="ctr"/>
                      <a:r>
                        <a:rPr lang="en-US" dirty="0" smtClean="0"/>
                        <a:t>2.281</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10</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1.550 ± 29%</a:t>
                      </a:r>
                    </a:p>
                  </a:txBody>
                  <a:tcPr/>
                </a:tc>
                <a:tc>
                  <a:txBody>
                    <a:bodyPr/>
                    <a:lstStyle/>
                    <a:p>
                      <a:pPr algn="ctr"/>
                      <a:r>
                        <a:rPr lang="en-US" dirty="0" smtClean="0"/>
                        <a:t>2.401</a:t>
                      </a:r>
                      <a:endParaRPr lang="en-US" dirty="0"/>
                    </a:p>
                  </a:txBody>
                  <a:tcPr/>
                </a:tc>
                <a:tc>
                  <a:txBody>
                    <a:bodyPr/>
                    <a:lstStyle/>
                    <a:p>
                      <a:pPr algn="ctr"/>
                      <a:r>
                        <a:rPr lang="en-US" dirty="0" smtClean="0"/>
                        <a:t>35%</a:t>
                      </a:r>
                      <a:endParaRPr lang="en-US" dirty="0"/>
                    </a:p>
                  </a:txBody>
                  <a:tcPr/>
                </a:tc>
              </a:tr>
              <a:tr h="370840">
                <a:tc>
                  <a:txBody>
                    <a:bodyPr/>
                    <a:lstStyle/>
                    <a:p>
                      <a:pPr algn="ctr"/>
                      <a:r>
                        <a:rPr lang="en-US" dirty="0" smtClean="0"/>
                        <a:t>13</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3.420 ± 28%</a:t>
                      </a:r>
                    </a:p>
                  </a:txBody>
                  <a:tcPr/>
                </a:tc>
                <a:tc>
                  <a:txBody>
                    <a:bodyPr/>
                    <a:lstStyle/>
                    <a:p>
                      <a:pPr algn="ctr"/>
                      <a:r>
                        <a:rPr lang="en-US" dirty="0" smtClean="0"/>
                        <a:t>4.510</a:t>
                      </a:r>
                      <a:endParaRPr lang="en-US" dirty="0"/>
                    </a:p>
                  </a:txBody>
                  <a:tcPr/>
                </a:tc>
                <a:tc>
                  <a:txBody>
                    <a:bodyPr/>
                    <a:lstStyle/>
                    <a:p>
                      <a:pPr algn="ctr"/>
                      <a:r>
                        <a:rPr lang="en-US" dirty="0" smtClean="0"/>
                        <a:t>25%</a:t>
                      </a:r>
                      <a:endParaRPr lang="en-US" dirty="0"/>
                    </a:p>
                  </a:txBody>
                  <a:tcPr/>
                </a:tc>
              </a:tr>
            </a:tbl>
          </a:graphicData>
        </a:graphic>
      </p:graphicFrame>
      <p:sp>
        <p:nvSpPr>
          <p:cNvPr id="7" name="TextBox 6"/>
          <p:cNvSpPr txBox="1"/>
          <p:nvPr/>
        </p:nvSpPr>
        <p:spPr>
          <a:xfrm>
            <a:off x="734224" y="3883492"/>
            <a:ext cx="5203467" cy="307777"/>
          </a:xfrm>
          <a:prstGeom prst="rect">
            <a:avLst/>
          </a:prstGeom>
          <a:noFill/>
        </p:spPr>
        <p:txBody>
          <a:bodyPr wrap="square" rtlCol="0">
            <a:spAutoFit/>
          </a:bodyPr>
          <a:lstStyle/>
          <a:p>
            <a:r>
              <a:rPr lang="en-US" sz="1400" dirty="0" smtClean="0"/>
              <a:t>Doses are expressed in 1e-14 </a:t>
            </a:r>
            <a:r>
              <a:rPr lang="en-US" sz="1400" dirty="0" err="1" smtClean="0"/>
              <a:t>Gy</a:t>
            </a:r>
            <a:r>
              <a:rPr lang="en-US" sz="1400" dirty="0" smtClean="0"/>
              <a:t>/pot</a:t>
            </a:r>
            <a:endParaRPr lang="en-US" sz="1400" dirty="0"/>
          </a:p>
        </p:txBody>
      </p:sp>
    </p:spTree>
    <p:extLst>
      <p:ext uri="{BB962C8B-B14F-4D97-AF65-F5344CB8AC3E}">
        <p14:creationId xmlns:p14="http://schemas.microsoft.com/office/powerpoint/2010/main" val="35954305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6A6A6"/>
                </a:solidFill>
              </a:rPr>
              <a:t>Overview</a:t>
            </a:r>
            <a:endParaRPr lang="en-US" dirty="0">
              <a:solidFill>
                <a:srgbClr val="A6A6A6"/>
              </a:solidFill>
            </a:endParaRPr>
          </a:p>
        </p:txBody>
      </p:sp>
      <p:sp>
        <p:nvSpPr>
          <p:cNvPr id="3" name="Content Placeholder 2"/>
          <p:cNvSpPr>
            <a:spLocks noGrp="1"/>
          </p:cNvSpPr>
          <p:nvPr>
            <p:ph idx="1"/>
          </p:nvPr>
        </p:nvSpPr>
        <p:spPr>
          <a:xfrm>
            <a:off x="236010" y="1615840"/>
            <a:ext cx="8788580" cy="4525963"/>
          </a:xfrm>
        </p:spPr>
        <p:txBody>
          <a:bodyPr>
            <a:normAutofit/>
          </a:bodyPr>
          <a:lstStyle/>
          <a:p>
            <a:r>
              <a:rPr lang="en-US" sz="2200" dirty="0" smtClean="0">
                <a:solidFill>
                  <a:srgbClr val="A6A6A6"/>
                </a:solidFill>
              </a:rPr>
              <a:t>Present mismatch between experimental and FLUKA simulated doses</a:t>
            </a:r>
          </a:p>
          <a:p>
            <a:pPr marL="0" indent="0">
              <a:buNone/>
            </a:pPr>
            <a:endParaRPr lang="en-US" sz="2200" dirty="0">
              <a:sym typeface="Wingdings"/>
            </a:endParaRPr>
          </a:p>
          <a:p>
            <a:r>
              <a:rPr lang="en-US" sz="2200" dirty="0" smtClean="0">
                <a:sym typeface="Wingdings"/>
              </a:rPr>
              <a:t>A second step simulation: </a:t>
            </a:r>
            <a:r>
              <a:rPr lang="en-US" sz="2200" dirty="0" err="1" smtClean="0">
                <a:sym typeface="Wingdings"/>
              </a:rPr>
              <a:t>RadFET</a:t>
            </a:r>
            <a:r>
              <a:rPr lang="en-US" sz="2200" dirty="0" smtClean="0">
                <a:sym typeface="Wingdings"/>
              </a:rPr>
              <a:t> geometry and new simulations settings</a:t>
            </a:r>
          </a:p>
          <a:p>
            <a:endParaRPr lang="en-US" sz="2200" dirty="0">
              <a:sym typeface="Wingdings"/>
            </a:endParaRPr>
          </a:p>
          <a:p>
            <a:r>
              <a:rPr lang="en-US" sz="2200" dirty="0" smtClean="0">
                <a:solidFill>
                  <a:srgbClr val="A6A6A6"/>
                </a:solidFill>
                <a:sym typeface="Wingdings"/>
              </a:rPr>
              <a:t>Updated scenario</a:t>
            </a:r>
          </a:p>
          <a:p>
            <a:endParaRPr lang="en-US" sz="2200" dirty="0">
              <a:solidFill>
                <a:srgbClr val="A6A6A6"/>
              </a:solidFill>
              <a:sym typeface="Wingdings"/>
            </a:endParaRPr>
          </a:p>
          <a:p>
            <a:r>
              <a:rPr lang="en-US" sz="2200" dirty="0" smtClean="0">
                <a:solidFill>
                  <a:srgbClr val="A6A6A6"/>
                </a:solidFill>
                <a:sym typeface="Wingdings"/>
              </a:rPr>
              <a:t>Conclusions</a:t>
            </a:r>
            <a:endParaRPr lang="en-US" sz="2200" dirty="0">
              <a:solidFill>
                <a:srgbClr val="A6A6A6"/>
              </a:solidFill>
            </a:endParaRPr>
          </a:p>
        </p:txBody>
      </p:sp>
    </p:spTree>
    <p:extLst>
      <p:ext uri="{BB962C8B-B14F-4D97-AF65-F5344CB8AC3E}">
        <p14:creationId xmlns:p14="http://schemas.microsoft.com/office/powerpoint/2010/main" val="3805484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step simulations settings</a:t>
            </a:r>
            <a:endParaRPr lang="en-US" dirty="0"/>
          </a:p>
        </p:txBody>
      </p:sp>
      <p:sp>
        <p:nvSpPr>
          <p:cNvPr id="7" name="TextBox 6"/>
          <p:cNvSpPr txBox="1"/>
          <p:nvPr/>
        </p:nvSpPr>
        <p:spPr>
          <a:xfrm>
            <a:off x="426434" y="1417638"/>
            <a:ext cx="8260366" cy="2308324"/>
          </a:xfrm>
          <a:prstGeom prst="rect">
            <a:avLst/>
          </a:prstGeom>
          <a:noFill/>
        </p:spPr>
        <p:txBody>
          <a:bodyPr wrap="square" rtlCol="0">
            <a:spAutoFit/>
          </a:bodyPr>
          <a:lstStyle/>
          <a:p>
            <a:pPr marL="285750" indent="-285750">
              <a:buFont typeface="Arial"/>
              <a:buChar char="•"/>
            </a:pPr>
            <a:r>
              <a:rPr lang="en-US" sz="1600" b="1" dirty="0" err="1" smtClean="0"/>
              <a:t>RadFET</a:t>
            </a:r>
            <a:r>
              <a:rPr lang="en-US" sz="1600" b="1" dirty="0" smtClean="0"/>
              <a:t> geometr</a:t>
            </a:r>
            <a:r>
              <a:rPr lang="en-US" sz="1600" b="1" i="1" dirty="0" smtClean="0"/>
              <a:t>y </a:t>
            </a:r>
            <a:r>
              <a:rPr lang="en-US" sz="1600" dirty="0" smtClean="0"/>
              <a:t>implemented in FLUKA: </a:t>
            </a:r>
            <a:r>
              <a:rPr lang="en-US" sz="1600" dirty="0" err="1" smtClean="0"/>
              <a:t>kovar</a:t>
            </a:r>
            <a:r>
              <a:rPr lang="en-US" sz="1600" dirty="0" smtClean="0"/>
              <a:t> lid, Silicon die and substrate and Silicon dioxide gate oxide </a:t>
            </a:r>
          </a:p>
          <a:p>
            <a:endParaRPr lang="en-US" sz="1600" dirty="0" smtClean="0"/>
          </a:p>
          <a:p>
            <a:pPr marL="285750" indent="-285750">
              <a:buFont typeface="Arial"/>
              <a:buChar char="•"/>
            </a:pPr>
            <a:r>
              <a:rPr lang="en-US" sz="1600" dirty="0" smtClean="0"/>
              <a:t>A </a:t>
            </a:r>
            <a:r>
              <a:rPr lang="en-US" sz="1600" b="1" dirty="0" smtClean="0"/>
              <a:t>beam</a:t>
            </a:r>
            <a:r>
              <a:rPr lang="en-US" sz="1600" dirty="0" smtClean="0"/>
              <a:t> having the same surface as the </a:t>
            </a:r>
            <a:r>
              <a:rPr lang="en-US" sz="1600" dirty="0" err="1" smtClean="0"/>
              <a:t>RadFET</a:t>
            </a:r>
            <a:r>
              <a:rPr lang="en-US" sz="1600" dirty="0" smtClean="0"/>
              <a:t> and carrying information about particles spectra chosen as </a:t>
            </a:r>
            <a:r>
              <a:rPr lang="en-US" sz="1600" b="1" dirty="0" smtClean="0"/>
              <a:t>source term </a:t>
            </a:r>
            <a:r>
              <a:rPr lang="en-US" sz="1600" dirty="0" smtClean="0"/>
              <a:t>(mixed-field is in good approximation radial at the racks positions)</a:t>
            </a:r>
            <a:endParaRPr lang="en-US" sz="1600" b="1" dirty="0"/>
          </a:p>
          <a:p>
            <a:pPr marL="285750" indent="-285750">
              <a:buFont typeface="Arial"/>
              <a:buChar char="•"/>
            </a:pPr>
            <a:endParaRPr lang="en-US" sz="1600" dirty="0"/>
          </a:p>
          <a:p>
            <a:pPr marL="285750" indent="-285750">
              <a:buFont typeface="Arial"/>
              <a:buChar char="•"/>
            </a:pPr>
            <a:r>
              <a:rPr lang="en-US" sz="1600" dirty="0" err="1" smtClean="0"/>
              <a:t>RadFET</a:t>
            </a:r>
            <a:r>
              <a:rPr lang="en-US" sz="1600" dirty="0" smtClean="0"/>
              <a:t> gate oxide as </a:t>
            </a:r>
            <a:r>
              <a:rPr lang="en-US" sz="1600" b="1" dirty="0" smtClean="0"/>
              <a:t>sensitive volume</a:t>
            </a:r>
          </a:p>
          <a:p>
            <a:pPr lvl="1"/>
            <a:endParaRPr lang="en-US" sz="1600" dirty="0" smtClean="0"/>
          </a:p>
        </p:txBody>
      </p:sp>
      <p:pic>
        <p:nvPicPr>
          <p:cNvPr id="3" name="Picture 2" descr="Screen Shot 2016-02-15 at 10.54.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9585" y="3725962"/>
            <a:ext cx="3561603" cy="2895566"/>
          </a:xfrm>
          <a:prstGeom prst="rect">
            <a:avLst/>
          </a:prstGeom>
        </p:spPr>
      </p:pic>
      <p:sp>
        <p:nvSpPr>
          <p:cNvPr id="5" name="TextBox 4"/>
          <p:cNvSpPr txBox="1"/>
          <p:nvPr/>
        </p:nvSpPr>
        <p:spPr>
          <a:xfrm>
            <a:off x="2023290" y="5179178"/>
            <a:ext cx="879493" cy="261610"/>
          </a:xfrm>
          <a:prstGeom prst="rect">
            <a:avLst/>
          </a:prstGeom>
          <a:noFill/>
        </p:spPr>
        <p:txBody>
          <a:bodyPr wrap="square" rtlCol="0">
            <a:spAutoFit/>
          </a:bodyPr>
          <a:lstStyle/>
          <a:p>
            <a:r>
              <a:rPr lang="en-US" sz="1100" dirty="0" err="1" smtClean="0"/>
              <a:t>Kovar</a:t>
            </a:r>
            <a:r>
              <a:rPr lang="en-US" sz="1100" dirty="0" smtClean="0"/>
              <a:t> LID</a:t>
            </a:r>
            <a:endParaRPr lang="en-US" sz="1100" dirty="0"/>
          </a:p>
        </p:txBody>
      </p:sp>
      <p:sp>
        <p:nvSpPr>
          <p:cNvPr id="6" name="TextBox 5"/>
          <p:cNvSpPr txBox="1"/>
          <p:nvPr/>
        </p:nvSpPr>
        <p:spPr>
          <a:xfrm>
            <a:off x="2597259" y="3760412"/>
            <a:ext cx="1212641" cy="430887"/>
          </a:xfrm>
          <a:prstGeom prst="rect">
            <a:avLst/>
          </a:prstGeom>
          <a:noFill/>
        </p:spPr>
        <p:txBody>
          <a:bodyPr wrap="square" rtlCol="0">
            <a:spAutoFit/>
          </a:bodyPr>
          <a:lstStyle/>
          <a:p>
            <a:r>
              <a:rPr lang="en-US" sz="1100" dirty="0" smtClean="0"/>
              <a:t>Silicon Dioxide gate</a:t>
            </a:r>
            <a:endParaRPr lang="en-US" sz="1100" dirty="0"/>
          </a:p>
        </p:txBody>
      </p:sp>
      <p:sp>
        <p:nvSpPr>
          <p:cNvPr id="8" name="TextBox 7"/>
          <p:cNvSpPr txBox="1"/>
          <p:nvPr/>
        </p:nvSpPr>
        <p:spPr>
          <a:xfrm>
            <a:off x="5785955" y="6028601"/>
            <a:ext cx="879493" cy="261610"/>
          </a:xfrm>
          <a:prstGeom prst="rect">
            <a:avLst/>
          </a:prstGeom>
          <a:noFill/>
        </p:spPr>
        <p:txBody>
          <a:bodyPr wrap="square" rtlCol="0">
            <a:spAutoFit/>
          </a:bodyPr>
          <a:lstStyle/>
          <a:p>
            <a:r>
              <a:rPr lang="en-US" sz="1100" dirty="0" smtClean="0"/>
              <a:t>Silicon DIE</a:t>
            </a:r>
            <a:endParaRPr lang="en-US" sz="1100" dirty="0"/>
          </a:p>
        </p:txBody>
      </p:sp>
      <p:sp>
        <p:nvSpPr>
          <p:cNvPr id="9" name="TextBox 8"/>
          <p:cNvSpPr txBox="1"/>
          <p:nvPr/>
        </p:nvSpPr>
        <p:spPr>
          <a:xfrm>
            <a:off x="6130214" y="3975855"/>
            <a:ext cx="879493" cy="430887"/>
          </a:xfrm>
          <a:prstGeom prst="rect">
            <a:avLst/>
          </a:prstGeom>
          <a:noFill/>
        </p:spPr>
        <p:txBody>
          <a:bodyPr wrap="square" rtlCol="0">
            <a:spAutoFit/>
          </a:bodyPr>
          <a:lstStyle/>
          <a:p>
            <a:r>
              <a:rPr lang="en-US" sz="1100" dirty="0" smtClean="0"/>
              <a:t>Silicon SUBSTRATE</a:t>
            </a:r>
            <a:endParaRPr lang="en-US" sz="1100" dirty="0"/>
          </a:p>
        </p:txBody>
      </p:sp>
      <p:cxnSp>
        <p:nvCxnSpPr>
          <p:cNvPr id="10" name="Straight Arrow Connector 9"/>
          <p:cNvCxnSpPr/>
          <p:nvPr/>
        </p:nvCxnSpPr>
        <p:spPr>
          <a:xfrm flipV="1">
            <a:off x="2788233" y="4907779"/>
            <a:ext cx="563335" cy="271399"/>
          </a:xfrm>
          <a:prstGeom prst="straightConnector1">
            <a:avLst/>
          </a:prstGeom>
          <a:ln w="12700">
            <a:solidFill>
              <a:schemeClr val="tx1"/>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5240419" y="5766375"/>
            <a:ext cx="545536" cy="271400"/>
          </a:xfrm>
          <a:prstGeom prst="straightConnector1">
            <a:avLst/>
          </a:prstGeom>
          <a:ln w="12700">
            <a:solidFill>
              <a:schemeClr val="tx1"/>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471556" y="4027472"/>
            <a:ext cx="1121332" cy="1151706"/>
          </a:xfrm>
          <a:prstGeom prst="straightConnector1">
            <a:avLst/>
          </a:prstGeom>
          <a:ln w="12700">
            <a:solidFill>
              <a:schemeClr val="tx1"/>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5544589" y="4301100"/>
            <a:ext cx="482731" cy="334921"/>
          </a:xfrm>
          <a:prstGeom prst="straightConnector1">
            <a:avLst/>
          </a:prstGeom>
          <a:ln w="12700">
            <a:solidFill>
              <a:schemeClr val="tx1"/>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736304" y="5329069"/>
            <a:ext cx="1470504" cy="1033992"/>
          </a:xfrm>
          <a:prstGeom prst="straightConnector1">
            <a:avLst/>
          </a:prstGeom>
          <a:ln w="50800">
            <a:solidFill>
              <a:schemeClr val="tx1"/>
            </a:solidFill>
            <a:tailEnd type="triangle" w="sm" len="sm"/>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860014" y="6363061"/>
            <a:ext cx="1474490" cy="338554"/>
          </a:xfrm>
          <a:prstGeom prst="rect">
            <a:avLst/>
          </a:prstGeom>
          <a:noFill/>
        </p:spPr>
        <p:txBody>
          <a:bodyPr wrap="square" rtlCol="0">
            <a:spAutoFit/>
          </a:bodyPr>
          <a:lstStyle/>
          <a:p>
            <a:r>
              <a:rPr lang="en-US" sz="1600" b="1" dirty="0" smtClean="0"/>
              <a:t>Beam direction</a:t>
            </a:r>
            <a:endParaRPr lang="en-US" sz="1600" b="1" dirty="0"/>
          </a:p>
        </p:txBody>
      </p:sp>
    </p:spTree>
    <p:extLst>
      <p:ext uri="{BB962C8B-B14F-4D97-AF65-F5344CB8AC3E}">
        <p14:creationId xmlns:p14="http://schemas.microsoft.com/office/powerpoint/2010/main" val="448096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158" y="274638"/>
            <a:ext cx="9721383" cy="1143000"/>
          </a:xfrm>
        </p:spPr>
        <p:txBody>
          <a:bodyPr>
            <a:noAutofit/>
          </a:bodyPr>
          <a:lstStyle/>
          <a:p>
            <a:r>
              <a:rPr lang="en-US" sz="4000" dirty="0" smtClean="0"/>
              <a:t>1</a:t>
            </a:r>
            <a:r>
              <a:rPr lang="en-US" sz="4000" baseline="30000" dirty="0" smtClean="0"/>
              <a:t>st</a:t>
            </a:r>
            <a:r>
              <a:rPr lang="en-US" sz="4000" dirty="0" smtClean="0"/>
              <a:t> </a:t>
            </a:r>
            <a:r>
              <a:rPr lang="en-US" sz="4000" dirty="0" err="1" smtClean="0"/>
              <a:t>vs</a:t>
            </a:r>
            <a:r>
              <a:rPr lang="en-US" sz="4000" dirty="0" smtClean="0"/>
              <a:t> 2</a:t>
            </a:r>
            <a:r>
              <a:rPr lang="en-US" sz="4000" baseline="30000" dirty="0" smtClean="0"/>
              <a:t>nd</a:t>
            </a:r>
            <a:r>
              <a:rPr lang="en-US" sz="4000" dirty="0" smtClean="0"/>
              <a:t> step validation: air rack and NEWDEFA defaults settings</a:t>
            </a:r>
            <a:endParaRPr lang="en-US" sz="4000" dirty="0"/>
          </a:p>
        </p:txBody>
      </p:sp>
      <p:sp>
        <p:nvSpPr>
          <p:cNvPr id="4" name="TextBox 3"/>
          <p:cNvSpPr txBox="1"/>
          <p:nvPr/>
        </p:nvSpPr>
        <p:spPr>
          <a:xfrm>
            <a:off x="426434" y="1732303"/>
            <a:ext cx="8260366" cy="584776"/>
          </a:xfrm>
          <a:prstGeom prst="rect">
            <a:avLst/>
          </a:prstGeom>
          <a:noFill/>
        </p:spPr>
        <p:txBody>
          <a:bodyPr wrap="square" rtlCol="0">
            <a:spAutoFit/>
          </a:bodyPr>
          <a:lstStyle/>
          <a:p>
            <a:pPr lvl="1"/>
            <a:endParaRPr lang="en-US" sz="1600" dirty="0"/>
          </a:p>
          <a:p>
            <a:pPr lvl="1"/>
            <a:endParaRPr lang="en-US" sz="1600" dirty="0" smtClean="0"/>
          </a:p>
        </p:txBody>
      </p:sp>
      <p:sp>
        <p:nvSpPr>
          <p:cNvPr id="5" name="TextBox 4"/>
          <p:cNvSpPr txBox="1"/>
          <p:nvPr/>
        </p:nvSpPr>
        <p:spPr>
          <a:xfrm>
            <a:off x="426434" y="1833445"/>
            <a:ext cx="8452054" cy="3416320"/>
          </a:xfrm>
          <a:prstGeom prst="rect">
            <a:avLst/>
          </a:prstGeom>
          <a:noFill/>
        </p:spPr>
        <p:txBody>
          <a:bodyPr wrap="square" rtlCol="0">
            <a:spAutoFit/>
          </a:bodyPr>
          <a:lstStyle/>
          <a:p>
            <a:pPr marL="285750" indent="-285750">
              <a:buFont typeface="Arial"/>
              <a:buChar char="•"/>
            </a:pPr>
            <a:r>
              <a:rPr lang="en-US" dirty="0" smtClean="0"/>
              <a:t>First of all we tried to reproduce the 1</a:t>
            </a:r>
            <a:r>
              <a:rPr lang="en-US" baseline="30000" dirty="0" smtClean="0"/>
              <a:t>st</a:t>
            </a:r>
            <a:r>
              <a:rPr lang="en-US" dirty="0" smtClean="0"/>
              <a:t> step dose simulated on the air rack, for the position 1, using the same geometry of the rack and the same simulations settings (NEWDEFA), but changing the source term: </a:t>
            </a:r>
          </a:p>
          <a:p>
            <a:pPr marL="285750" indent="-285750">
              <a:buFont typeface="Arial"/>
              <a:buChar char="•"/>
            </a:pPr>
            <a:endParaRPr lang="en-US" dirty="0" smtClean="0"/>
          </a:p>
          <a:p>
            <a:pPr marL="742950" lvl="1" indent="-285750">
              <a:buFont typeface="Wingdings" charset="2"/>
              <a:buChar char="v"/>
            </a:pPr>
            <a:r>
              <a:rPr lang="en-US" sz="1600" dirty="0" smtClean="0"/>
              <a:t>1</a:t>
            </a:r>
            <a:r>
              <a:rPr lang="en-US" sz="1600" baseline="30000" dirty="0" smtClean="0"/>
              <a:t>st</a:t>
            </a:r>
            <a:r>
              <a:rPr lang="en-US" sz="1600" dirty="0" smtClean="0"/>
              <a:t> step </a:t>
            </a:r>
            <a:r>
              <a:rPr lang="en-US" sz="1600" dirty="0" smtClean="0">
                <a:sym typeface="Wingdings"/>
              </a:rPr>
              <a:t> particles shower coming from the beam-target interaction (CHARM geometry)</a:t>
            </a:r>
          </a:p>
          <a:p>
            <a:pPr marL="742950" lvl="1" indent="-285750">
              <a:buFont typeface="Wingdings" charset="2"/>
              <a:buChar char="v"/>
            </a:pPr>
            <a:r>
              <a:rPr lang="en-US" sz="1600" dirty="0" smtClean="0">
                <a:sym typeface="Wingdings"/>
              </a:rPr>
              <a:t>2</a:t>
            </a:r>
            <a:r>
              <a:rPr lang="en-US" sz="1600" baseline="30000" dirty="0" smtClean="0">
                <a:sym typeface="Wingdings"/>
              </a:rPr>
              <a:t>nd</a:t>
            </a:r>
            <a:r>
              <a:rPr lang="en-US" sz="1600" dirty="0" smtClean="0">
                <a:sym typeface="Wingdings"/>
              </a:rPr>
              <a:t> step  mixed field given by using a beam carrying all the spectra (external subroutine)</a:t>
            </a:r>
          </a:p>
          <a:p>
            <a:pPr marL="742950" lvl="1" indent="-285750">
              <a:buFont typeface="Wingdings" charset="2"/>
              <a:buChar char="v"/>
            </a:pPr>
            <a:endParaRPr lang="en-US" sz="1600" dirty="0">
              <a:sym typeface="Wingdings"/>
            </a:endParaRPr>
          </a:p>
          <a:p>
            <a:pPr marL="285750" indent="-285750">
              <a:buFont typeface="Arial"/>
              <a:buChar char="•"/>
            </a:pPr>
            <a:r>
              <a:rPr lang="en-US" sz="1600" dirty="0" smtClean="0">
                <a:sym typeface="Wingdings"/>
              </a:rPr>
              <a:t>By simply enlarging from 20x20 cm^2 to 50x50 cm^2 the beam surface we got a dose in perfect agreement with the previous one, even if we introduced the approximation of the beam</a:t>
            </a:r>
          </a:p>
          <a:p>
            <a:pPr marL="285750" indent="-285750">
              <a:buFont typeface="Arial"/>
              <a:buChar char="•"/>
            </a:pPr>
            <a:endParaRPr lang="en-US" sz="1600" dirty="0">
              <a:sym typeface="Wingdings"/>
            </a:endParaRPr>
          </a:p>
          <a:p>
            <a:pPr marL="285750" indent="-285750">
              <a:buFont typeface="Arial"/>
              <a:buChar char="•"/>
            </a:pPr>
            <a:r>
              <a:rPr lang="en-US" sz="1600" dirty="0" smtClean="0">
                <a:sym typeface="Wingdings"/>
              </a:rPr>
              <a:t>The dose we got is </a:t>
            </a:r>
            <a:r>
              <a:rPr lang="en-US" sz="1600" b="1" dirty="0" smtClean="0">
                <a:sym typeface="Wingdings"/>
              </a:rPr>
              <a:t>1.101e-14 </a:t>
            </a:r>
            <a:r>
              <a:rPr lang="en-US" sz="1600" b="1" dirty="0" err="1" smtClean="0">
                <a:sym typeface="Wingdings"/>
              </a:rPr>
              <a:t>Gy</a:t>
            </a:r>
            <a:r>
              <a:rPr lang="en-US" sz="1600" b="1" dirty="0" smtClean="0">
                <a:sym typeface="Wingdings"/>
              </a:rPr>
              <a:t>/pot</a:t>
            </a:r>
            <a:r>
              <a:rPr lang="en-US" sz="1600" dirty="0" smtClean="0">
                <a:sym typeface="Wingdings"/>
              </a:rPr>
              <a:t>, against </a:t>
            </a:r>
            <a:r>
              <a:rPr lang="en-US" sz="1600" b="1" dirty="0" smtClean="0">
                <a:sym typeface="Wingdings"/>
              </a:rPr>
              <a:t>1.102e-14 </a:t>
            </a:r>
            <a:r>
              <a:rPr lang="en-US" sz="1600" b="1" dirty="0" err="1" smtClean="0">
                <a:sym typeface="Wingdings"/>
              </a:rPr>
              <a:t>Gy</a:t>
            </a:r>
            <a:r>
              <a:rPr lang="en-US" sz="1600" b="1" dirty="0" smtClean="0">
                <a:sym typeface="Wingdings"/>
              </a:rPr>
              <a:t>/pot</a:t>
            </a:r>
            <a:r>
              <a:rPr lang="en-US" sz="1600" dirty="0" smtClean="0">
                <a:sym typeface="Wingdings"/>
              </a:rPr>
              <a:t> in the previous step of simulation (all the 2</a:t>
            </a:r>
            <a:r>
              <a:rPr lang="en-US" sz="1600" baseline="30000" dirty="0" smtClean="0">
                <a:sym typeface="Wingdings"/>
              </a:rPr>
              <a:t>nd</a:t>
            </a:r>
            <a:r>
              <a:rPr lang="en-US" sz="1600" dirty="0" smtClean="0">
                <a:sym typeface="Wingdings"/>
              </a:rPr>
              <a:t> step simulated dose values presented have uncertainties of the 2-5% )</a:t>
            </a:r>
            <a:endParaRPr lang="en-US" sz="1600" dirty="0"/>
          </a:p>
          <a:p>
            <a:pPr lvl="1"/>
            <a:endParaRPr lang="en-US" sz="1600" dirty="0" smtClean="0"/>
          </a:p>
        </p:txBody>
      </p:sp>
    </p:spTree>
    <p:extLst>
      <p:ext uri="{BB962C8B-B14F-4D97-AF65-F5344CB8AC3E}">
        <p14:creationId xmlns:p14="http://schemas.microsoft.com/office/powerpoint/2010/main" val="1163152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618</TotalTime>
  <Words>1607</Words>
  <Application>Microsoft Office PowerPoint</Application>
  <PresentationFormat>On-screen Show (4:3)</PresentationFormat>
  <Paragraphs>255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Wingdings</vt:lpstr>
      <vt:lpstr>Office Theme</vt:lpstr>
      <vt:lpstr>RadFET dose response in the CHARM mixed-field: FLUKA MC simulations  Matteo Marzo (EN-STI-FDA) Markus Brugger, Rubén Garcia Alia (EN-EA)</vt:lpstr>
      <vt:lpstr>Overview</vt:lpstr>
      <vt:lpstr>Overview</vt:lpstr>
      <vt:lpstr>CHARM test-facility in FLUKA</vt:lpstr>
      <vt:lpstr>1st step simulations settings</vt:lpstr>
      <vt:lpstr>Measured VS simulated doses: present scenario</vt:lpstr>
      <vt:lpstr>Overview</vt:lpstr>
      <vt:lpstr>2nd step simulations settings</vt:lpstr>
      <vt:lpstr>1st vs 2nd step validation: air rack and NEWDEFA defaults settings</vt:lpstr>
      <vt:lpstr>A new defaults: PRECISIO</vt:lpstr>
      <vt:lpstr>Air rack and RadFET: PRECISIO vs NEWDEFA</vt:lpstr>
      <vt:lpstr>PRECISIO deafults: from 1MeV to 1keV thresholds</vt:lpstr>
      <vt:lpstr>Input spectra energy cut: 1MeV and 100keV spectra</vt:lpstr>
      <vt:lpstr>Summary (1)</vt:lpstr>
      <vt:lpstr>Summary (2)</vt:lpstr>
      <vt:lpstr>Overview</vt:lpstr>
      <vt:lpstr>Measured VS simulated doses: updated scenario</vt:lpstr>
      <vt:lpstr>Overview</vt:lpstr>
      <vt:lpstr>Conclusions</vt:lpstr>
      <vt:lpstr>Many thanks!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RadFET dose response in the CHARM mixed-field: FLUKA MC simulations</dc:title>
  <dc:creator>Marzo Matteo</dc:creator>
  <cp:lastModifiedBy>Ruben Garcia Alia</cp:lastModifiedBy>
  <cp:revision>48</cp:revision>
  <dcterms:created xsi:type="dcterms:W3CDTF">2016-02-12T08:43:35Z</dcterms:created>
  <dcterms:modified xsi:type="dcterms:W3CDTF">2016-02-16T20:24:54Z</dcterms:modified>
</cp:coreProperties>
</file>