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48" r:id="rId2"/>
    <p:sldMasterId id="2147483651" r:id="rId3"/>
  </p:sldMasterIdLst>
  <p:notesMasterIdLst>
    <p:notesMasterId r:id="rId30"/>
  </p:notesMasterIdLst>
  <p:handoutMasterIdLst>
    <p:handoutMasterId r:id="rId31"/>
  </p:handoutMasterIdLst>
  <p:sldIdLst>
    <p:sldId id="256" r:id="rId4"/>
    <p:sldId id="259" r:id="rId5"/>
    <p:sldId id="298" r:id="rId6"/>
    <p:sldId id="271" r:id="rId7"/>
    <p:sldId id="272" r:id="rId8"/>
    <p:sldId id="299" r:id="rId9"/>
    <p:sldId id="302" r:id="rId10"/>
    <p:sldId id="303" r:id="rId11"/>
    <p:sldId id="273" r:id="rId12"/>
    <p:sldId id="274" r:id="rId13"/>
    <p:sldId id="301" r:id="rId14"/>
    <p:sldId id="283" r:id="rId15"/>
    <p:sldId id="277" r:id="rId16"/>
    <p:sldId id="285" r:id="rId17"/>
    <p:sldId id="291" r:id="rId18"/>
    <p:sldId id="294" r:id="rId19"/>
    <p:sldId id="306" r:id="rId20"/>
    <p:sldId id="284" r:id="rId21"/>
    <p:sldId id="292" r:id="rId22"/>
    <p:sldId id="307" r:id="rId23"/>
    <p:sldId id="278" r:id="rId24"/>
    <p:sldId id="279" r:id="rId25"/>
    <p:sldId id="288" r:id="rId26"/>
    <p:sldId id="290" r:id="rId27"/>
    <p:sldId id="287" r:id="rId28"/>
    <p:sldId id="289" r:id="rId29"/>
  </p:sldIdLst>
  <p:sldSz cx="9144000" cy="6858000" type="screen4x3"/>
  <p:notesSz cx="6718300" cy="9867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3C8C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2" autoAdjust="0"/>
    <p:restoredTop sz="94700" autoAdjust="0"/>
  </p:normalViewPr>
  <p:slideViewPr>
    <p:cSldViewPr>
      <p:cViewPr varScale="1">
        <p:scale>
          <a:sx n="78" d="100"/>
          <a:sy n="78" d="100"/>
        </p:scale>
        <p:origin x="-27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54"/>
    </p:cViewPr>
  </p:sorterViewPr>
  <p:notesViewPr>
    <p:cSldViewPr>
      <p:cViewPr varScale="1">
        <p:scale>
          <a:sx n="87" d="100"/>
          <a:sy n="87" d="100"/>
        </p:scale>
        <p:origin x="-1950" y="-78"/>
      </p:cViewPr>
      <p:guideLst>
        <p:guide orient="horz" pos="3108"/>
        <p:guide pos="211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238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238" y="93726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0AF5A1C-758C-405C-95DD-3E6E999CC9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238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687888"/>
            <a:ext cx="5375275" cy="44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238" y="93726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ABBB331-807E-414C-A715-D158A750F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74496-02FD-432D-B0F5-E96CA3E7E8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3399E-153B-4D4A-81F2-56BA02ECA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AB68D-8028-4FDC-8A2B-E6250A74C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CELHC2_07-08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228600" y="2286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18CDB-EB79-4B7D-9BEC-619414372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F69A5-33DB-4FC1-842D-3E5ADAFBEA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5975B-F761-4DED-ADCA-8441E10D53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6AE65-A901-49C0-A50A-DDA9F71C61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A9173-EAC6-4993-840D-0E86289B7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FF57F-BF48-43EA-9B12-F86BC0B49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3B98E-6756-484B-A949-247BEE7A85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8A9A4-7FA4-42E4-AF8C-06F048F25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35980-2CE7-41D8-8BA0-1BA1FFDDDA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87791-8424-40E1-933A-FD4309C6A1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6EAEB-8E23-4013-95F2-AB884BC5C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A90DB-D76F-4A4F-A0DC-3C49692832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B1985-A2C8-4BCE-BA73-E924F218AB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235F0-2C7E-4B06-BA26-6CA5EA9108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33960-CF0E-4BAD-935D-3FF954141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261E1-487D-4C5B-909E-A0D61FF5D6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C2C4A-5F30-496E-B359-C617A57406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A05E1-1AC1-4BC1-9CDC-0DA732381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66B96-73CC-4AED-91F9-3F1408E2C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F23A5-8441-4273-8101-27AFCDC81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5A497-5B53-4CDF-8CD3-55B2B495BA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75DCB-CBC6-4EA9-9169-7BA419A99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89F3B-CDD4-4B09-ABC6-E2769BEF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9A78B-CA0E-4040-87A2-D155042559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5DADB-9F56-4D68-8CE3-34D21B568E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20843-F710-44A6-ACA4-923D104D90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6AC1-80EF-4F2F-AE37-A119F4681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8BAC0-F384-451E-BC32-90A245FA23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ECF5F-4ACE-4B7B-9790-470D0180AB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44940-552B-4390-BD5C-DDEF556F8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44ABC-9F43-4766-B35B-77794443FD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64240-9C7E-45AC-B568-757B398A4A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36B09-4326-47DA-93BD-D23560073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675D0-1FAD-4EC9-809D-503F23AE0D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94525-8F2B-4A80-BB74-F86014A4CA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0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140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9A5020FE-9D98-41B3-B60B-CA4ED91690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40295" name="Picture 7"/>
          <p:cNvPicPr>
            <a:picLocks noChangeAspect="1" noChangeArrowheads="1"/>
          </p:cNvPicPr>
          <p:nvPr userDrawn="1"/>
        </p:nvPicPr>
        <p:blipFill>
          <a:blip r:embed="rId13">
            <a:lum bright="42000" contrast="-6000"/>
          </a:blip>
          <a:srcRect b="9435"/>
          <a:stretch>
            <a:fillRect/>
          </a:stretch>
        </p:blipFill>
        <p:spPr bwMode="auto">
          <a:xfrm>
            <a:off x="457200" y="304800"/>
            <a:ext cx="8229600" cy="6400800"/>
          </a:xfrm>
          <a:prstGeom prst="rect">
            <a:avLst/>
          </a:prstGeom>
          <a:noFill/>
          <a:ln w="28575">
            <a:solidFill>
              <a:srgbClr val="CC3399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 descr="CCELHC2_07-08"/>
          <p:cNvPicPr>
            <a:picLocks noChangeAspect="1" noChangeArrowheads="1"/>
          </p:cNvPicPr>
          <p:nvPr userDrawn="1"/>
        </p:nvPicPr>
        <p:blipFill>
          <a:blip r:embed="rId18">
            <a:lum bright="70000" contrast="-70000"/>
          </a:blip>
          <a:srcRect/>
          <a:stretch>
            <a:fillRect/>
          </a:stretch>
        </p:blipFill>
        <p:spPr bwMode="auto">
          <a:xfrm>
            <a:off x="228600" y="2286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2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5FF3A93-B61B-4DB3-B0AC-76428AA3B3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  <p:sldLayoutId id="2147483908" r:id="rId14"/>
    <p:sldLayoutId id="2147483909" r:id="rId15"/>
    <p:sldLayoutId id="2147483910" r:id="rId16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6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146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6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75E31376-649D-4181-B7C5-EA1BEF0B94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paf-spsu.web.cern.ch/paf-spsu/" TargetMode="External"/><Relationship Id="rId2" Type="http://schemas.openxmlformats.org/officeDocument/2006/relationships/hyperlink" Target="http://paf.web.cern.ch/paf/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paf-spsu.web.cern.ch/paf-spsu/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838200"/>
            <a:ext cx="7772400" cy="19050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 </a:t>
            </a:r>
            <a:r>
              <a:rPr lang="en-US" sz="3200" dirty="0" smtClean="0"/>
              <a:t>SLHC, the </a:t>
            </a:r>
            <a:r>
              <a:rPr lang="en-US" sz="3200" dirty="0" smtClean="0"/>
              <a:t>h</a:t>
            </a:r>
            <a:r>
              <a:rPr lang="en-US" sz="3200" dirty="0" smtClean="0"/>
              <a:t>igh-luminosity upgrade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Public Event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dirty="0" smtClean="0">
                <a:solidFill>
                  <a:srgbClr val="CC0099"/>
                </a:solidFill>
              </a:rPr>
              <a:t> SPS Upgrade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191000"/>
            <a:ext cx="6400800" cy="1752600"/>
          </a:xfrm>
        </p:spPr>
        <p:txBody>
          <a:bodyPr/>
          <a:lstStyle/>
          <a:p>
            <a:pPr marL="457200" indent="-457200" algn="l" eaLnBrk="1" hangingPunct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CC0099"/>
                </a:solidFill>
                <a:latin typeface="Arial Rounded MT Bold" pitchFamily="34" charset="0"/>
              </a:rPr>
              <a:t>Motivation for SPS upgrade</a:t>
            </a:r>
          </a:p>
          <a:p>
            <a:pPr marL="457200" indent="-457200" algn="l" eaLnBrk="1" hangingPunct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CC0099"/>
                </a:solidFill>
                <a:latin typeface="Arial Rounded MT Bold" pitchFamily="34" charset="0"/>
              </a:rPr>
              <a:t>SPSU activities </a:t>
            </a:r>
            <a:endParaRPr lang="en-US" sz="2400" dirty="0" smtClean="0">
              <a:solidFill>
                <a:srgbClr val="CC0099"/>
              </a:solidFill>
            </a:endParaRPr>
          </a:p>
          <a:p>
            <a:pPr marL="457200" indent="-457200" algn="l" eaLnBrk="1" hangingPunct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CC0099"/>
                </a:solidFill>
                <a:latin typeface="Arial Rounded MT Bold" pitchFamily="34" charset="0"/>
              </a:rPr>
              <a:t>SPS limitations and proposed actions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733800" y="2819400"/>
            <a:ext cx="3978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098925" y="2855913"/>
            <a:ext cx="3368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429000" y="3276600"/>
            <a:ext cx="4740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latin typeface="Arial Rounded MT Bold" pitchFamily="34" charset="0"/>
              </a:rPr>
              <a:t>E. </a:t>
            </a:r>
            <a:r>
              <a:rPr lang="en-US" sz="2000" dirty="0" err="1">
                <a:latin typeface="Arial Rounded MT Bold" pitchFamily="34" charset="0"/>
              </a:rPr>
              <a:t>Shaposhnikova</a:t>
            </a:r>
            <a:r>
              <a:rPr lang="en-US" sz="2000" dirty="0">
                <a:latin typeface="Arial Rounded MT Bold" pitchFamily="34" charset="0"/>
              </a:rPr>
              <a:t>  (</a:t>
            </a:r>
            <a:r>
              <a:rPr lang="en-US" sz="2000" dirty="0" smtClean="0">
                <a:latin typeface="Arial Rounded MT Bold" pitchFamily="34" charset="0"/>
              </a:rPr>
              <a:t>CERN/BE/RF)</a:t>
            </a:r>
            <a:endParaRPr lang="en-US" sz="2000" dirty="0">
              <a:latin typeface="Arial Rounded MT Bold" pitchFamily="34" charset="0"/>
            </a:endParaRPr>
          </a:p>
          <a:p>
            <a:r>
              <a:rPr lang="en-US" sz="2000" dirty="0">
                <a:latin typeface="Arial Rounded MT Bold" pitchFamily="34" charset="0"/>
              </a:rPr>
              <a:t>for SPSU  </a:t>
            </a:r>
            <a:r>
              <a:rPr lang="en-US" sz="2000" dirty="0" smtClean="0">
                <a:latin typeface="Arial Rounded MT Bold" pitchFamily="34" charset="0"/>
              </a:rPr>
              <a:t>Study Team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352800" y="2743200"/>
            <a:ext cx="403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Arial" charset="0"/>
              </a:rPr>
              <a:t>                            </a:t>
            </a:r>
            <a:r>
              <a:rPr lang="en-US" dirty="0" smtClean="0">
                <a:latin typeface="Arial" charset="0"/>
              </a:rPr>
              <a:t>26 February 2009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C32D19-27C7-4612-8F9E-8C433F35237A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SPSU: possible actions and cures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CC0099"/>
                </a:solidFill>
              </a:rPr>
              <a:t>Higher injection energy:</a:t>
            </a:r>
            <a:r>
              <a:rPr lang="en-US" sz="2000" dirty="0" smtClean="0"/>
              <a:t> 25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en-US" sz="2000" dirty="0" smtClean="0"/>
              <a:t>50 </a:t>
            </a:r>
            <a:r>
              <a:rPr lang="en-US" sz="2000" dirty="0" err="1" smtClean="0"/>
              <a:t>GeV</a:t>
            </a:r>
            <a:r>
              <a:rPr lang="en-US" sz="2000" dirty="0" smtClean="0"/>
              <a:t> with PS2 </a:t>
            </a:r>
            <a:r>
              <a:rPr lang="en-US" sz="1600" dirty="0" smtClean="0"/>
              <a:t>			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CC0099"/>
                </a:solidFill>
              </a:rPr>
              <a:t>e-cloud </a:t>
            </a:r>
            <a:r>
              <a:rPr lang="en-US" sz="2000" dirty="0" smtClean="0">
                <a:solidFill>
                  <a:srgbClr val="CC0099"/>
                </a:solidFill>
              </a:rPr>
              <a:t>mitigation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8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CC0099"/>
                </a:solidFill>
              </a:rPr>
              <a:t>Impedance reduction</a:t>
            </a:r>
            <a:r>
              <a:rPr lang="en-US" sz="2000" dirty="0" smtClean="0"/>
              <a:t> (after </a:t>
            </a:r>
            <a:r>
              <a:rPr lang="en-US" sz="2000" dirty="0" smtClean="0"/>
              <a:t>identification!) </a:t>
            </a:r>
            <a:endParaRPr lang="en-US" sz="2000" dirty="0" smtClean="0"/>
          </a:p>
          <a:p>
            <a:pPr lvl="2" eaLnBrk="1" hangingPunct="1">
              <a:lnSpc>
                <a:spcPct val="80000"/>
              </a:lnSpc>
            </a:pPr>
            <a:endParaRPr lang="en-US" sz="12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CC0099"/>
                </a:solidFill>
              </a:rPr>
              <a:t>Damping of instabilities: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active: upgrade of beam control (transverse and longitudinal feedbacks) 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“passive”: due to increased nonlinearity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 smtClean="0"/>
              <a:t>800 MHz (4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harmonic) RF system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 smtClean="0"/>
              <a:t>increased longitudinal </a:t>
            </a:r>
            <a:r>
              <a:rPr lang="en-US" sz="1800" dirty="0" err="1" smtClean="0"/>
              <a:t>emittance</a:t>
            </a:r>
            <a:r>
              <a:rPr lang="en-US" sz="1800" dirty="0" smtClean="0"/>
              <a:t> (more losses at capture in LHC)</a:t>
            </a:r>
          </a:p>
          <a:p>
            <a:pPr lvl="5">
              <a:lnSpc>
                <a:spcPct val="80000"/>
              </a:lnSpc>
            </a:pPr>
            <a:endParaRPr lang="en-US" sz="12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CC0099"/>
                </a:solidFill>
              </a:rPr>
              <a:t>Hardware modifications:</a:t>
            </a:r>
            <a:r>
              <a:rPr lang="en-US" sz="2000" dirty="0" smtClean="0"/>
              <a:t> injection kickers, RF system, beam dump system, </a:t>
            </a:r>
            <a:r>
              <a:rPr lang="en-US" sz="2000" dirty="0" smtClean="0"/>
              <a:t> </a:t>
            </a:r>
            <a:r>
              <a:rPr lang="en-US" sz="2000" dirty="0" smtClean="0"/>
              <a:t>beam diagnostics, </a:t>
            </a:r>
            <a:r>
              <a:rPr lang="en-US" sz="2000" dirty="0" smtClean="0"/>
              <a:t>radioprotection…</a:t>
            </a:r>
          </a:p>
          <a:p>
            <a:pPr lvl="2" eaLnBrk="1" hangingPunct="1">
              <a:lnSpc>
                <a:spcPct val="80000"/>
              </a:lnSpc>
            </a:pPr>
            <a:endParaRPr lang="en-US" sz="12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CC0099"/>
                </a:solidFill>
              </a:rPr>
              <a:t>New hardware: </a:t>
            </a:r>
            <a:r>
              <a:rPr lang="en-US" sz="2000" dirty="0" smtClean="0"/>
              <a:t>collimation?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2E9423-3F6C-4B17-A9EB-3EA0AA983B2D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SPS with PS2 and 50 GeV injection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3657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Sufficient improvement for </a:t>
            </a:r>
            <a:r>
              <a:rPr lang="en-US" sz="2000" dirty="0" smtClean="0">
                <a:solidFill>
                  <a:srgbClr val="CC0099"/>
                </a:solidFill>
              </a:rPr>
              <a:t>space charge tune spread </a:t>
            </a:r>
            <a:r>
              <a:rPr lang="en-US" sz="2000" dirty="0" smtClean="0"/>
              <a:t>up to bunch intensity of 5.5 x10</a:t>
            </a:r>
            <a:r>
              <a:rPr lang="en-US" sz="2000" baseline="30000" dirty="0" smtClean="0"/>
              <a:t>11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sz="2000" baseline="30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Increase in </a:t>
            </a:r>
            <a:r>
              <a:rPr lang="en-US" sz="2000" dirty="0" smtClean="0">
                <a:solidFill>
                  <a:srgbClr val="CC0099"/>
                </a:solidFill>
              </a:rPr>
              <a:t>TMC instability threshold </a:t>
            </a:r>
            <a:r>
              <a:rPr lang="en-US" sz="2000" dirty="0" smtClean="0"/>
              <a:t>by a factor 2.5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Shorter injection plateau (2.4 s instead of 10.8 s) and acceleration time (10%) – </a:t>
            </a:r>
            <a:r>
              <a:rPr lang="en-US" sz="2000" dirty="0" smtClean="0">
                <a:solidFill>
                  <a:srgbClr val="CC0099"/>
                </a:solidFill>
              </a:rPr>
              <a:t>shorter LHC filling time </a:t>
            </a:r>
            <a:r>
              <a:rPr lang="en-US" sz="2000" dirty="0" smtClean="0"/>
              <a:t>(and turnaround time)</a:t>
            </a:r>
          </a:p>
          <a:p>
            <a:pPr lvl="1" eaLnBrk="1" hangingPunct="1">
              <a:lnSpc>
                <a:spcPct val="80000"/>
              </a:lnSpc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No </a:t>
            </a:r>
            <a:r>
              <a:rPr lang="en-US" sz="2000" dirty="0" smtClean="0">
                <a:solidFill>
                  <a:srgbClr val="CC0099"/>
                </a:solidFill>
              </a:rPr>
              <a:t>transition crossing </a:t>
            </a:r>
            <a:r>
              <a:rPr lang="en-US" sz="2000" dirty="0" smtClean="0"/>
              <a:t>for all proton beams and probably light ions</a:t>
            </a:r>
          </a:p>
          <a:p>
            <a:pPr lvl="1" eaLnBrk="1" hangingPunct="1">
              <a:lnSpc>
                <a:spcPct val="80000"/>
              </a:lnSpc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Easier acceleration of </a:t>
            </a:r>
            <a:r>
              <a:rPr lang="en-US" sz="2000" dirty="0" smtClean="0">
                <a:solidFill>
                  <a:srgbClr val="CC0099"/>
                </a:solidFill>
              </a:rPr>
              <a:t>heavy ions </a:t>
            </a:r>
            <a:r>
              <a:rPr lang="en-US" sz="2000" dirty="0" smtClean="0"/>
              <a:t>(lead):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 smaller tune spread and IBS growth rate,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 smaller frequency sweep - no need for fixed frequency acceleration</a:t>
            </a:r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Smaller physical transverse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– </a:t>
            </a:r>
            <a:r>
              <a:rPr lang="en-US" sz="2000" dirty="0" smtClean="0">
                <a:solidFill>
                  <a:srgbClr val="CC0099"/>
                </a:solidFill>
              </a:rPr>
              <a:t>less injection losses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02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D8D63F-8EF3-4F5D-B026-39417DC3881B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SPS limitations: e-cloud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solidFill>
                  <a:srgbClr val="CC0099"/>
                </a:solidFill>
              </a:rPr>
              <a:t>pressure rise</a:t>
            </a:r>
            <a:r>
              <a:rPr lang="en-US" sz="1800" dirty="0" smtClean="0"/>
              <a:t>, septum </a:t>
            </a:r>
            <a:r>
              <a:rPr lang="en-US" sz="1800" dirty="0" smtClean="0">
                <a:solidFill>
                  <a:srgbClr val="CC0099"/>
                </a:solidFill>
              </a:rPr>
              <a:t>sparking</a:t>
            </a:r>
            <a:r>
              <a:rPr lang="en-US" sz="1800" dirty="0" smtClean="0"/>
              <a:t>, beam dump, MKDV </a:t>
            </a:r>
            <a:r>
              <a:rPr lang="en-US" sz="1800" dirty="0" err="1" smtClean="0">
                <a:solidFill>
                  <a:srgbClr val="CC0099"/>
                </a:solidFill>
              </a:rPr>
              <a:t>outgassing</a:t>
            </a:r>
            <a:endParaRPr lang="en-US" sz="1800" dirty="0" smtClean="0">
              <a:solidFill>
                <a:srgbClr val="CC0099"/>
              </a:solidFill>
            </a:endParaRPr>
          </a:p>
          <a:p>
            <a:pPr eaLnBrk="1" hangingPunct="1"/>
            <a:r>
              <a:rPr lang="en-US" sz="1800" dirty="0" smtClean="0"/>
              <a:t>beam </a:t>
            </a:r>
            <a:r>
              <a:rPr lang="en-US" sz="1800" dirty="0" smtClean="0">
                <a:solidFill>
                  <a:srgbClr val="CC0099"/>
                </a:solidFill>
              </a:rPr>
              <a:t>losses</a:t>
            </a:r>
            <a:r>
              <a:rPr lang="en-US" sz="1800" dirty="0" smtClean="0"/>
              <a:t> on flat bottom</a:t>
            </a:r>
            <a:endParaRPr lang="en-US" sz="1800" dirty="0" smtClean="0"/>
          </a:p>
          <a:p>
            <a:pPr eaLnBrk="1" hangingPunct="1"/>
            <a:r>
              <a:rPr lang="en-US" sz="1800" dirty="0" smtClean="0"/>
              <a:t>transverse </a:t>
            </a:r>
            <a:r>
              <a:rPr lang="en-US" sz="1800" dirty="0" err="1" smtClean="0"/>
              <a:t>emittance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CC0099"/>
                </a:solidFill>
              </a:rPr>
              <a:t>blow-up</a:t>
            </a:r>
            <a:r>
              <a:rPr lang="en-US" sz="1800" dirty="0" smtClean="0"/>
              <a:t> and </a:t>
            </a:r>
            <a:r>
              <a:rPr lang="en-US" sz="1800" dirty="0" smtClean="0">
                <a:solidFill>
                  <a:srgbClr val="CC0099"/>
                </a:solidFill>
              </a:rPr>
              <a:t>instabilities:</a:t>
            </a:r>
          </a:p>
          <a:p>
            <a:pPr lvl="1" eaLnBrk="1" hangingPunct="1"/>
            <a:r>
              <a:rPr lang="en-US" sz="1600" dirty="0" smtClean="0"/>
              <a:t>coupled bunch in H-plane</a:t>
            </a:r>
          </a:p>
          <a:p>
            <a:pPr lvl="1" eaLnBrk="1" hangingPunct="1"/>
            <a:r>
              <a:rPr lang="en-US" sz="1600" dirty="0" smtClean="0"/>
              <a:t> single bunch in V-plane </a:t>
            </a:r>
          </a:p>
          <a:p>
            <a:pPr eaLnBrk="1" hangingPunct="1">
              <a:buFontTx/>
              <a:buNone/>
            </a:pPr>
            <a:endParaRPr lang="en-US" sz="1800" dirty="0" smtClean="0"/>
          </a:p>
        </p:txBody>
      </p:sp>
      <p:sp>
        <p:nvSpPr>
          <p:cNvPr id="103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524000"/>
            <a:ext cx="40386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      </a:t>
            </a:r>
            <a:r>
              <a:rPr lang="en-US" sz="2400" dirty="0" smtClean="0">
                <a:solidFill>
                  <a:schemeClr val="accent2"/>
                </a:solidFill>
                <a:latin typeface="Arial Rounded MT Bold" pitchFamily="34" charset="0"/>
              </a:rPr>
              <a:t>Today’s cures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 smtClean="0"/>
              <a:t>high chromaticity in V-plane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 smtClean="0"/>
              <a:t>transverse damper in H-plane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 smtClean="0"/>
              <a:t>scrubbing run (from 2002):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800" dirty="0" smtClean="0"/>
              <a:t>      SEY decrease 2.5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1800" dirty="0" smtClean="0"/>
              <a:t> 1.5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800" dirty="0" smtClean="0"/>
          </a:p>
        </p:txBody>
      </p:sp>
      <p:sp>
        <p:nvSpPr>
          <p:cNvPr id="103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391400" y="5715000"/>
            <a:ext cx="1219200" cy="228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/>
              <a:t>  </a:t>
            </a:r>
            <a:endParaRPr lang="en-US" sz="2400" smtClean="0"/>
          </a:p>
        </p:txBody>
      </p:sp>
      <p:graphicFrame>
        <p:nvGraphicFramePr>
          <p:cNvPr id="1026" name="Object 10"/>
          <p:cNvGraphicFramePr>
            <a:graphicFrameLocks noChangeAspect="1"/>
          </p:cNvGraphicFramePr>
          <p:nvPr/>
        </p:nvGraphicFramePr>
        <p:xfrm>
          <a:off x="838200" y="3733800"/>
          <a:ext cx="3200400" cy="2184400"/>
        </p:xfrm>
        <a:graphic>
          <a:graphicData uri="http://schemas.openxmlformats.org/presentationml/2006/ole">
            <p:oleObj spid="_x0000_s1026" name="Chart" r:id="rId3" imgW="3628922" imgH="2543278" progId="Excel.Chart.8">
              <p:embed/>
            </p:oleObj>
          </a:graphicData>
        </a:graphic>
      </p:graphicFrame>
      <p:pic>
        <p:nvPicPr>
          <p:cNvPr id="1033" name="Picture 8" descr="summary.jpg"/>
          <p:cNvPicPr>
            <a:picLocks noChangeAspect="1"/>
          </p:cNvPicPr>
          <p:nvPr/>
        </p:nvPicPr>
        <p:blipFill>
          <a:blip r:embed="rId4"/>
          <a:srcRect r="51428" b="48572"/>
          <a:stretch>
            <a:fillRect/>
          </a:stretch>
        </p:blipFill>
        <p:spPr bwMode="auto">
          <a:xfrm>
            <a:off x="4876800" y="3124200"/>
            <a:ext cx="3581400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 flipH="1">
            <a:off x="2819400" y="5943600"/>
            <a:ext cx="23304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G. </a:t>
            </a:r>
            <a:r>
              <a:rPr lang="en-US" sz="1400" dirty="0" err="1">
                <a:latin typeface="+mn-lt"/>
              </a:rPr>
              <a:t>Arduini</a:t>
            </a:r>
            <a:endParaRPr lang="en-US" sz="140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5181600" y="5867400"/>
            <a:ext cx="23304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M. </a:t>
            </a:r>
            <a:r>
              <a:rPr lang="en-US" sz="1400" dirty="0" err="1">
                <a:latin typeface="+mn-lt"/>
              </a:rPr>
              <a:t>Taborelli</a:t>
            </a:r>
            <a:endParaRPr lang="en-US" sz="1400" dirty="0">
              <a:latin typeface="+mn-lt"/>
            </a:endParaRPr>
          </a:p>
        </p:txBody>
      </p:sp>
      <p:sp>
        <p:nvSpPr>
          <p:cNvPr id="1036" name="Text Box 14"/>
          <p:cNvSpPr txBox="1">
            <a:spLocks noChangeArrowheads="1"/>
          </p:cNvSpPr>
          <p:nvPr/>
        </p:nvSpPr>
        <p:spPr bwMode="auto">
          <a:xfrm>
            <a:off x="7772400" y="5638800"/>
            <a:ext cx="582613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Tahoma" pitchFamily="34" charset="0"/>
              </a:rPr>
              <a:t>x 10</a:t>
            </a:r>
            <a:r>
              <a:rPr lang="en-US" sz="1400" baseline="30000">
                <a:latin typeface="Tahoma" pitchFamily="34" charset="0"/>
              </a:rPr>
              <a:t>2</a:t>
            </a:r>
            <a:endParaRPr lang="en-US" sz="14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843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FCF3F9-EF89-43A9-BD44-9EEDB9784864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SPS limitations: e-cloud</a:t>
            </a:r>
            <a:br>
              <a:rPr lang="en-US" sz="3200" dirty="0" smtClean="0"/>
            </a:br>
            <a:r>
              <a:rPr lang="en-US" sz="3200" dirty="0" smtClean="0"/>
              <a:t>S</a:t>
            </a:r>
            <a:r>
              <a:rPr lang="en-US" sz="3200" dirty="0" smtClean="0"/>
              <a:t>caling </a:t>
            </a:r>
            <a:r>
              <a:rPr lang="en-US" sz="3200" dirty="0" smtClean="0"/>
              <a:t>with beam energy</a:t>
            </a:r>
          </a:p>
        </p:txBody>
      </p:sp>
      <p:sp>
        <p:nvSpPr>
          <p:cNvPr id="18437" name="Rectangle 50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495800"/>
            <a:ext cx="8229600" cy="16303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smtClean="0"/>
              <a:t>  </a:t>
            </a:r>
            <a:r>
              <a:rPr lang="en-US" sz="2000" smtClean="0">
                <a:solidFill>
                  <a:srgbClr val="CC0099"/>
                </a:solidFill>
                <a:latin typeface="Arial Rounded MT Bold" pitchFamily="34" charset="0"/>
              </a:rPr>
              <a:t>Experimental studies of the scaling law in the SPS: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solidFill>
                  <a:schemeClr val="accent2"/>
                </a:solidFill>
              </a:rPr>
              <a:t>2006:</a:t>
            </a:r>
            <a:r>
              <a:rPr lang="en-US" sz="1800" smtClean="0"/>
              <a:t> measurements at different points during ramp with reduced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/>
              <a:t>     chromaticity and damper gain – difficulties in interpretation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solidFill>
                  <a:schemeClr val="accent2"/>
                </a:solidFill>
              </a:rPr>
              <a:t>2007:</a:t>
            </a:r>
            <a:r>
              <a:rPr lang="en-US" sz="1800" smtClean="0"/>
              <a:t> special cycle with flat portion at 55 GeV/c, dependence on transverse size was confirmed</a:t>
            </a:r>
            <a:r>
              <a:rPr lang="en-US" sz="2400" smtClean="0"/>
              <a:t>  </a:t>
            </a:r>
            <a:r>
              <a:rPr lang="en-US" sz="2000" smtClean="0">
                <a:latin typeface="Arial Unicode MS" pitchFamily="34" charset="-128"/>
              </a:rPr>
              <a:t>(</a:t>
            </a:r>
            <a:r>
              <a:rPr lang="en-US" sz="1800" smtClean="0"/>
              <a:t>G. Rumolo et al.</a:t>
            </a:r>
            <a:r>
              <a:rPr lang="en-US" sz="2400" smtClean="0"/>
              <a:t> </a:t>
            </a:r>
            <a:r>
              <a:rPr lang="en-US" sz="1800" smtClean="0"/>
              <a:t>PRL, 100, 2008</a:t>
            </a:r>
            <a:r>
              <a:rPr lang="en-US" sz="2000" smtClean="0">
                <a:latin typeface="Arial Unicode MS" pitchFamily="34" charset="-128"/>
              </a:rPr>
              <a:t>)</a:t>
            </a:r>
          </a:p>
        </p:txBody>
      </p:sp>
      <p:grpSp>
        <p:nvGrpSpPr>
          <p:cNvPr id="18438" name="Group 43"/>
          <p:cNvGrpSpPr>
            <a:grpSpLocks/>
          </p:cNvGrpSpPr>
          <p:nvPr/>
        </p:nvGrpSpPr>
        <p:grpSpPr bwMode="auto">
          <a:xfrm>
            <a:off x="533400" y="1524000"/>
            <a:ext cx="5562600" cy="2895600"/>
            <a:chOff x="1244" y="941"/>
            <a:chExt cx="3734" cy="2131"/>
          </a:xfrm>
        </p:grpSpPr>
        <p:pic>
          <p:nvPicPr>
            <p:cNvPr id="18443" name="Picture 42"/>
            <p:cNvPicPr>
              <a:picLocks noChangeAspect="1" noChangeArrowheads="1"/>
            </p:cNvPicPr>
            <p:nvPr/>
          </p:nvPicPr>
          <p:blipFill>
            <a:blip r:embed="rId2"/>
            <a:srcRect l="5455" t="7048" r="4546" b="7048"/>
            <a:stretch>
              <a:fillRect/>
            </a:stretch>
          </p:blipFill>
          <p:spPr bwMode="auto">
            <a:xfrm>
              <a:off x="1244" y="941"/>
              <a:ext cx="2884" cy="2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8444" name="Group 25"/>
            <p:cNvGrpSpPr>
              <a:grpSpLocks/>
            </p:cNvGrpSpPr>
            <p:nvPr/>
          </p:nvGrpSpPr>
          <p:grpSpPr bwMode="auto">
            <a:xfrm>
              <a:off x="1736" y="1226"/>
              <a:ext cx="2265" cy="1111"/>
              <a:chOff x="1728" y="1248"/>
              <a:chExt cx="2448" cy="1200"/>
            </a:xfrm>
          </p:grpSpPr>
          <p:sp>
            <p:nvSpPr>
              <p:cNvPr id="18459" name="Freeform 26"/>
              <p:cNvSpPr>
                <a:spLocks/>
              </p:cNvSpPr>
              <p:nvPr/>
            </p:nvSpPr>
            <p:spPr bwMode="auto">
              <a:xfrm>
                <a:off x="1728" y="1248"/>
                <a:ext cx="768" cy="1200"/>
              </a:xfrm>
              <a:custGeom>
                <a:avLst/>
                <a:gdLst>
                  <a:gd name="T0" fmla="*/ 0 w 768"/>
                  <a:gd name="T1" fmla="*/ 0 h 1200"/>
                  <a:gd name="T2" fmla="*/ 144 w 768"/>
                  <a:gd name="T3" fmla="*/ 576 h 1200"/>
                  <a:gd name="T4" fmla="*/ 384 w 768"/>
                  <a:gd name="T5" fmla="*/ 960 h 1200"/>
                  <a:gd name="T6" fmla="*/ 624 w 768"/>
                  <a:gd name="T7" fmla="*/ 1152 h 1200"/>
                  <a:gd name="T8" fmla="*/ 768 w 768"/>
                  <a:gd name="T9" fmla="*/ 1200 h 1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8"/>
                  <a:gd name="T16" fmla="*/ 0 h 1200"/>
                  <a:gd name="T17" fmla="*/ 768 w 768"/>
                  <a:gd name="T18" fmla="*/ 1200 h 12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8" h="1200">
                    <a:moveTo>
                      <a:pt x="0" y="0"/>
                    </a:moveTo>
                    <a:cubicBezTo>
                      <a:pt x="40" y="208"/>
                      <a:pt x="80" y="416"/>
                      <a:pt x="144" y="576"/>
                    </a:cubicBezTo>
                    <a:cubicBezTo>
                      <a:pt x="208" y="736"/>
                      <a:pt x="304" y="864"/>
                      <a:pt x="384" y="960"/>
                    </a:cubicBezTo>
                    <a:cubicBezTo>
                      <a:pt x="464" y="1056"/>
                      <a:pt x="560" y="1112"/>
                      <a:pt x="624" y="1152"/>
                    </a:cubicBezTo>
                    <a:cubicBezTo>
                      <a:pt x="688" y="1192"/>
                      <a:pt x="744" y="1192"/>
                      <a:pt x="768" y="120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60" name="Line 27"/>
              <p:cNvSpPr>
                <a:spLocks noChangeShapeType="1"/>
              </p:cNvSpPr>
              <p:nvPr/>
            </p:nvSpPr>
            <p:spPr bwMode="auto">
              <a:xfrm>
                <a:off x="2496" y="2448"/>
                <a:ext cx="168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445" name="Line 28"/>
            <p:cNvSpPr>
              <a:spLocks noChangeShapeType="1"/>
            </p:cNvSpPr>
            <p:nvPr/>
          </p:nvSpPr>
          <p:spPr bwMode="auto">
            <a:xfrm>
              <a:off x="3690" y="1175"/>
              <a:ext cx="26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6" name="Text Box 29"/>
            <p:cNvSpPr txBox="1">
              <a:spLocks noChangeArrowheads="1"/>
            </p:cNvSpPr>
            <p:nvPr/>
          </p:nvSpPr>
          <p:spPr bwMode="auto">
            <a:xfrm>
              <a:off x="3601" y="2393"/>
              <a:ext cx="275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de-DE" sz="1500">
                  <a:solidFill>
                    <a:srgbClr val="FF0000"/>
                  </a:solidFill>
                  <a:latin typeface="Symbol" pitchFamily="18" charset="2"/>
                </a:rPr>
                <a:t>1/g</a:t>
              </a:r>
            </a:p>
          </p:txBody>
        </p:sp>
        <p:sp>
          <p:nvSpPr>
            <p:cNvPr id="18447" name="AutoShape 30"/>
            <p:cNvSpPr>
              <a:spLocks noChangeAspect="1" noChangeArrowheads="1"/>
            </p:cNvSpPr>
            <p:nvPr/>
          </p:nvSpPr>
          <p:spPr bwMode="auto">
            <a:xfrm>
              <a:off x="1870" y="1804"/>
              <a:ext cx="101" cy="170"/>
            </a:xfrm>
            <a:prstGeom prst="star4">
              <a:avLst>
                <a:gd name="adj" fmla="val 125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8" name="Freeform 31"/>
            <p:cNvSpPr>
              <a:spLocks/>
            </p:cNvSpPr>
            <p:nvPr/>
          </p:nvSpPr>
          <p:spPr bwMode="auto">
            <a:xfrm>
              <a:off x="1736" y="1537"/>
              <a:ext cx="2087" cy="800"/>
            </a:xfrm>
            <a:custGeom>
              <a:avLst/>
              <a:gdLst>
                <a:gd name="T0" fmla="*/ 0 w 1104"/>
                <a:gd name="T1" fmla="*/ 0 h 1200"/>
                <a:gd name="T2" fmla="*/ 2312 w 1104"/>
                <a:gd name="T3" fmla="*/ 63 h 1200"/>
                <a:gd name="T4" fmla="*/ 6943 w 1104"/>
                <a:gd name="T5" fmla="*/ 107 h 1200"/>
                <a:gd name="T6" fmla="*/ 13908 w 1104"/>
                <a:gd name="T7" fmla="*/ 133 h 1200"/>
                <a:gd name="T8" fmla="*/ 22017 w 1104"/>
                <a:gd name="T9" fmla="*/ 151 h 1200"/>
                <a:gd name="T10" fmla="*/ 26653 w 1104"/>
                <a:gd name="T11" fmla="*/ 158 h 12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04"/>
                <a:gd name="T19" fmla="*/ 0 h 1200"/>
                <a:gd name="T20" fmla="*/ 1104 w 1104"/>
                <a:gd name="T21" fmla="*/ 1200 h 12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04" h="1200">
                  <a:moveTo>
                    <a:pt x="0" y="0"/>
                  </a:moveTo>
                  <a:cubicBezTo>
                    <a:pt x="24" y="172"/>
                    <a:pt x="48" y="344"/>
                    <a:pt x="96" y="480"/>
                  </a:cubicBezTo>
                  <a:cubicBezTo>
                    <a:pt x="144" y="616"/>
                    <a:pt x="208" y="728"/>
                    <a:pt x="288" y="816"/>
                  </a:cubicBezTo>
                  <a:cubicBezTo>
                    <a:pt x="368" y="904"/>
                    <a:pt x="472" y="952"/>
                    <a:pt x="576" y="1008"/>
                  </a:cubicBezTo>
                  <a:cubicBezTo>
                    <a:pt x="680" y="1064"/>
                    <a:pt x="824" y="1120"/>
                    <a:pt x="912" y="1152"/>
                  </a:cubicBezTo>
                  <a:cubicBezTo>
                    <a:pt x="1000" y="1184"/>
                    <a:pt x="1052" y="1192"/>
                    <a:pt x="1104" y="120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9" name="AutoShape 32"/>
            <p:cNvSpPr>
              <a:spLocks noChangeAspect="1" noChangeArrowheads="1"/>
            </p:cNvSpPr>
            <p:nvPr/>
          </p:nvSpPr>
          <p:spPr bwMode="auto">
            <a:xfrm>
              <a:off x="3291" y="2115"/>
              <a:ext cx="101" cy="170"/>
            </a:xfrm>
            <a:prstGeom prst="star4">
              <a:avLst>
                <a:gd name="adj" fmla="val 125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0" name="AutoShape 33"/>
            <p:cNvSpPr>
              <a:spLocks noChangeAspect="1" noChangeArrowheads="1"/>
            </p:cNvSpPr>
            <p:nvPr/>
          </p:nvSpPr>
          <p:spPr bwMode="auto">
            <a:xfrm>
              <a:off x="1676" y="1449"/>
              <a:ext cx="102" cy="170"/>
            </a:xfrm>
            <a:prstGeom prst="star4">
              <a:avLst>
                <a:gd name="adj" fmla="val 125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1" name="AutoShape 34"/>
            <p:cNvSpPr>
              <a:spLocks noChangeAspect="1" noChangeArrowheads="1"/>
            </p:cNvSpPr>
            <p:nvPr/>
          </p:nvSpPr>
          <p:spPr bwMode="auto">
            <a:xfrm>
              <a:off x="2358" y="2099"/>
              <a:ext cx="102" cy="170"/>
            </a:xfrm>
            <a:prstGeom prst="star4">
              <a:avLst>
                <a:gd name="adj" fmla="val 125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2" name="AutoShape 35"/>
            <p:cNvSpPr>
              <a:spLocks noChangeAspect="1" noChangeArrowheads="1"/>
            </p:cNvSpPr>
            <p:nvPr/>
          </p:nvSpPr>
          <p:spPr bwMode="auto">
            <a:xfrm>
              <a:off x="2847" y="2115"/>
              <a:ext cx="101" cy="170"/>
            </a:xfrm>
            <a:prstGeom prst="star4">
              <a:avLst>
                <a:gd name="adj" fmla="val 125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3" name="AutoShape 36"/>
            <p:cNvSpPr>
              <a:spLocks noChangeAspect="1" noChangeArrowheads="1"/>
            </p:cNvSpPr>
            <p:nvPr/>
          </p:nvSpPr>
          <p:spPr bwMode="auto">
            <a:xfrm>
              <a:off x="3779" y="2204"/>
              <a:ext cx="102" cy="170"/>
            </a:xfrm>
            <a:prstGeom prst="star4">
              <a:avLst>
                <a:gd name="adj" fmla="val 125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4" name="Line 37"/>
            <p:cNvSpPr>
              <a:spLocks noChangeShapeType="1"/>
            </p:cNvSpPr>
            <p:nvPr/>
          </p:nvSpPr>
          <p:spPr bwMode="auto">
            <a:xfrm>
              <a:off x="1736" y="2337"/>
              <a:ext cx="2976" cy="0"/>
            </a:xfrm>
            <a:prstGeom prst="line">
              <a:avLst/>
            </a:prstGeom>
            <a:noFill/>
            <a:ln w="28575">
              <a:solidFill>
                <a:srgbClr val="FF1CE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5" name="Text Box 38"/>
            <p:cNvSpPr txBox="1">
              <a:spLocks noChangeArrowheads="1"/>
            </p:cNvSpPr>
            <p:nvPr/>
          </p:nvSpPr>
          <p:spPr bwMode="auto">
            <a:xfrm>
              <a:off x="4090" y="2174"/>
              <a:ext cx="888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de-DE" sz="1200" b="1">
                  <a:solidFill>
                    <a:srgbClr val="FF1CE2"/>
                  </a:solidFill>
                  <a:latin typeface="Times" pitchFamily="18" charset="0"/>
                </a:rPr>
                <a:t>E-cloud build up threshold</a:t>
              </a:r>
            </a:p>
          </p:txBody>
        </p:sp>
        <p:sp>
          <p:nvSpPr>
            <p:cNvPr id="18456" name="AutoShape 39"/>
            <p:cNvSpPr>
              <a:spLocks noChangeAspect="1" noChangeArrowheads="1"/>
            </p:cNvSpPr>
            <p:nvPr/>
          </p:nvSpPr>
          <p:spPr bwMode="auto">
            <a:xfrm>
              <a:off x="3787" y="1249"/>
              <a:ext cx="101" cy="170"/>
            </a:xfrm>
            <a:prstGeom prst="star4">
              <a:avLst>
                <a:gd name="adj" fmla="val 125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7" name="Text Box 40"/>
            <p:cNvSpPr txBox="1">
              <a:spLocks noChangeArrowheads="1"/>
            </p:cNvSpPr>
            <p:nvPr/>
          </p:nvSpPr>
          <p:spPr bwMode="auto">
            <a:xfrm>
              <a:off x="3216" y="1248"/>
              <a:ext cx="645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de-DE" sz="1000">
                  <a:latin typeface="Arial" charset="0"/>
                </a:rPr>
                <a:t>HEADTAIL simulations</a:t>
              </a:r>
            </a:p>
          </p:txBody>
        </p:sp>
        <p:sp>
          <p:nvSpPr>
            <p:cNvPr id="18458" name="Rectangle 41"/>
            <p:cNvSpPr>
              <a:spLocks noChangeArrowheads="1"/>
            </p:cNvSpPr>
            <p:nvPr/>
          </p:nvSpPr>
          <p:spPr bwMode="auto">
            <a:xfrm>
              <a:off x="3690" y="1104"/>
              <a:ext cx="280" cy="11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439" name="Text Box 54"/>
          <p:cNvSpPr txBox="1">
            <a:spLocks noChangeArrowheads="1"/>
          </p:cNvSpPr>
          <p:nvPr/>
        </p:nvSpPr>
        <p:spPr bwMode="auto">
          <a:xfrm>
            <a:off x="5165725" y="3770313"/>
            <a:ext cx="3063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18440" name="Text Box 75"/>
          <p:cNvSpPr txBox="1">
            <a:spLocks noChangeArrowheads="1"/>
          </p:cNvSpPr>
          <p:nvPr/>
        </p:nvSpPr>
        <p:spPr bwMode="auto">
          <a:xfrm>
            <a:off x="5181600" y="3733800"/>
            <a:ext cx="3124200" cy="66992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</a:rPr>
              <a:t> </a:t>
            </a:r>
            <a:r>
              <a:rPr lang="en-US">
                <a:solidFill>
                  <a:schemeClr val="accent2"/>
                </a:solidFill>
                <a:latin typeface="Arial Rounded MT Bold" pitchFamily="34" charset="0"/>
              </a:rPr>
              <a:t>H-plane:</a:t>
            </a:r>
            <a:r>
              <a:rPr lang="en-US">
                <a:latin typeface="Tahoma" pitchFamily="34" charset="0"/>
              </a:rPr>
              <a:t> e-cloud instability </a:t>
            </a:r>
          </a:p>
          <a:p>
            <a:r>
              <a:rPr lang="en-US">
                <a:latin typeface="Tahoma" pitchFamily="34" charset="0"/>
              </a:rPr>
              <a:t> growth time </a:t>
            </a:r>
            <a:r>
              <a:rPr lang="en-US">
                <a:latin typeface="Tahoma" pitchFamily="34" charset="0"/>
                <a:cs typeface="Arial" charset="0"/>
              </a:rPr>
              <a:t>~</a:t>
            </a:r>
            <a:r>
              <a:rPr lang="el-GR">
                <a:latin typeface="Tahoma" pitchFamily="34" charset="0"/>
                <a:cs typeface="Arial" charset="0"/>
              </a:rPr>
              <a:t>γ</a:t>
            </a:r>
          </a:p>
        </p:txBody>
      </p:sp>
      <p:sp>
        <p:nvSpPr>
          <p:cNvPr id="18441" name="Text Box 95"/>
          <p:cNvSpPr txBox="1">
            <a:spLocks noChangeArrowheads="1"/>
          </p:cNvSpPr>
          <p:nvPr/>
        </p:nvSpPr>
        <p:spPr bwMode="auto">
          <a:xfrm>
            <a:off x="2057400" y="2438400"/>
            <a:ext cx="1524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Arial" charset="0"/>
              </a:rPr>
              <a:t>e-cloud build-up threshold</a:t>
            </a:r>
          </a:p>
        </p:txBody>
      </p:sp>
      <p:sp>
        <p:nvSpPr>
          <p:cNvPr id="18442" name="Text Box 97"/>
          <p:cNvSpPr txBox="1">
            <a:spLocks noChangeArrowheads="1"/>
          </p:cNvSpPr>
          <p:nvPr/>
        </p:nvSpPr>
        <p:spPr bwMode="auto">
          <a:xfrm>
            <a:off x="5105400" y="1752600"/>
            <a:ext cx="3270250" cy="1219200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Arial Rounded MT Bold" pitchFamily="34" charset="0"/>
              </a:rPr>
              <a:t>V-plane:</a:t>
            </a:r>
            <a:r>
              <a:rPr lang="en-US">
                <a:latin typeface="Tahoma" pitchFamily="34" charset="0"/>
              </a:rPr>
              <a:t> instability threshold is decreasing with energy </a:t>
            </a:r>
            <a:r>
              <a:rPr lang="el-GR">
                <a:latin typeface="Tahoma" pitchFamily="34" charset="0"/>
              </a:rPr>
              <a:t>γ</a:t>
            </a:r>
            <a:r>
              <a:rPr lang="en-US">
                <a:latin typeface="Tahoma" pitchFamily="34" charset="0"/>
              </a:rPr>
              <a:t> (constant emittances, bunch length and matched voltage)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052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BA6C8F-F1D0-45EF-9F8E-A1951FD39AF5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e-cloud mitigation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5486400" cy="32004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CC0099"/>
                </a:solidFill>
              </a:rPr>
              <a:t>surface treatment</a:t>
            </a:r>
            <a:r>
              <a:rPr lang="en-US" sz="2000" dirty="0" smtClean="0"/>
              <a:t>: in-situ, no aperture reduction, no re-activation </a:t>
            </a:r>
            <a:r>
              <a:rPr lang="en-US" sz="1800" dirty="0" smtClean="0">
                <a:solidFill>
                  <a:srgbClr val="3C8C93"/>
                </a:solidFill>
              </a:rPr>
              <a:t>(S. Calatroni,  P. Chiggiato, M. Taborelli,  C. Yin Vallgren…)</a:t>
            </a:r>
            <a:endParaRPr lang="en-US" sz="2000" dirty="0" smtClean="0">
              <a:solidFill>
                <a:srgbClr val="3C8C93"/>
              </a:solidFill>
            </a:endParaRP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1800" dirty="0" smtClean="0">
                <a:solidFill>
                  <a:srgbClr val="CC0099"/>
                </a:solidFill>
              </a:rPr>
              <a:t>carbon based composites</a:t>
            </a:r>
            <a:r>
              <a:rPr lang="en-US" sz="1800" dirty="0" smtClean="0"/>
              <a:t>, SEY&lt;1 obtained, - ageing problem (with venting)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1800" dirty="0" smtClean="0"/>
              <a:t>rough surfaces – 2 layers 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1800" dirty="0" smtClean="0"/>
              <a:t>electromagnetic roughness </a:t>
            </a:r>
            <a:r>
              <a:rPr lang="en-US" sz="1800" dirty="0" smtClean="0">
                <a:solidFill>
                  <a:srgbClr val="3C8C93"/>
                </a:solidFill>
              </a:rPr>
              <a:t>(F. Caspers) </a:t>
            </a:r>
            <a:endParaRPr lang="en-US" sz="1800" dirty="0" smtClean="0"/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000" dirty="0" smtClean="0"/>
              <a:t>clearing electrodes </a:t>
            </a:r>
            <a:r>
              <a:rPr lang="en-US" sz="1800" dirty="0" smtClean="0">
                <a:solidFill>
                  <a:srgbClr val="3C8C93"/>
                </a:solidFill>
              </a:rPr>
              <a:t>(F. </a:t>
            </a:r>
            <a:r>
              <a:rPr lang="en-US" sz="1800" dirty="0" smtClean="0">
                <a:solidFill>
                  <a:srgbClr val="3C8C93"/>
                </a:solidFill>
              </a:rPr>
              <a:t>Caspers et al.)</a:t>
            </a:r>
            <a:endParaRPr lang="en-US" sz="2000" dirty="0" smtClean="0">
              <a:solidFill>
                <a:srgbClr val="3C8C93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000" dirty="0" smtClean="0"/>
              <a:t>active damping system in V-plane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sz="1800" dirty="0" smtClean="0">
                <a:solidFill>
                  <a:srgbClr val="3C8C93"/>
                </a:solidFill>
              </a:rPr>
              <a:t>   (W. </a:t>
            </a:r>
            <a:r>
              <a:rPr lang="en-US" sz="1800" dirty="0" smtClean="0">
                <a:solidFill>
                  <a:srgbClr val="3C8C93"/>
                </a:solidFill>
              </a:rPr>
              <a:t>Hofle + LARP)</a:t>
            </a:r>
            <a:endParaRPr lang="en-US" sz="1800" dirty="0" smtClean="0">
              <a:solidFill>
                <a:srgbClr val="3C8C93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000" dirty="0" smtClean="0"/>
              <a:t>grooves </a:t>
            </a:r>
            <a:r>
              <a:rPr lang="en-US" sz="1800" dirty="0" smtClean="0"/>
              <a:t> - 35% reduction was measured in lab (for Al)  </a:t>
            </a:r>
            <a:r>
              <a:rPr lang="en-US" sz="1800" dirty="0" smtClean="0">
                <a:solidFill>
                  <a:srgbClr val="3C8C93"/>
                </a:solidFill>
              </a:rPr>
              <a:t>(M. </a:t>
            </a:r>
            <a:r>
              <a:rPr lang="en-US" sz="1800" dirty="0" err="1" smtClean="0">
                <a:solidFill>
                  <a:srgbClr val="3C8C93"/>
                </a:solidFill>
              </a:rPr>
              <a:t>Pivi</a:t>
            </a:r>
            <a:r>
              <a:rPr lang="en-US" sz="1800" dirty="0" smtClean="0">
                <a:solidFill>
                  <a:srgbClr val="3C8C93"/>
                </a:solidFill>
              </a:rPr>
              <a:t> – SLAC, M. Taborelli)</a:t>
            </a:r>
            <a:endParaRPr lang="en-US" sz="2000" dirty="0" smtClean="0">
              <a:solidFill>
                <a:srgbClr val="3C8C93"/>
              </a:solidFill>
            </a:endParaRP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sz="1800" dirty="0" smtClean="0"/>
              <a:t> 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6096000" y="3962400"/>
            <a:ext cx="2609850" cy="1924050"/>
          </a:xfrm>
          <a:noFill/>
        </p:spPr>
      </p:pic>
      <p:pic>
        <p:nvPicPr>
          <p:cNvPr id="2056" name="Picture 8"/>
          <p:cNvPicPr>
            <a:picLocks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6019800" y="1676400"/>
            <a:ext cx="2362200" cy="1885950"/>
          </a:xfrm>
          <a:noFill/>
        </p:spPr>
      </p:pic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6477000" y="1295400"/>
            <a:ext cx="1844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</a:rPr>
              <a:t>Stainless steel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6324600" y="3581400"/>
            <a:ext cx="1844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Arial" charset="0"/>
              </a:rPr>
              <a:t>   </a:t>
            </a:r>
            <a:r>
              <a:rPr lang="en-US" dirty="0" smtClean="0">
                <a:latin typeface="Arial" charset="0"/>
              </a:rPr>
              <a:t>a-Carbon </a:t>
            </a:r>
            <a:r>
              <a:rPr lang="en-US" dirty="0">
                <a:latin typeface="Arial" charset="0"/>
              </a:rPr>
              <a:t>C-8</a:t>
            </a:r>
          </a:p>
        </p:txBody>
      </p:sp>
      <p:graphicFrame>
        <p:nvGraphicFramePr>
          <p:cNvPr id="2050" name="Object 11"/>
          <p:cNvGraphicFramePr>
            <a:graphicFrameLocks noChangeAspect="1"/>
          </p:cNvGraphicFramePr>
          <p:nvPr/>
        </p:nvGraphicFramePr>
        <p:xfrm>
          <a:off x="1447800" y="5105400"/>
          <a:ext cx="3505200" cy="1109663"/>
        </p:xfrm>
        <a:graphic>
          <a:graphicData uri="http://schemas.openxmlformats.org/presentationml/2006/ole">
            <p:oleObj spid="_x0000_s2050" name="Acrobat Document" r:id="rId5" imgW="7038000" imgH="4809240" progId="AcroExch.Document.7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 flipH="1">
            <a:off x="7162800" y="5867400"/>
            <a:ext cx="1295400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M. </a:t>
            </a:r>
            <a:r>
              <a:rPr lang="en-US" sz="1400" dirty="0" err="1">
                <a:latin typeface="+mn-lt"/>
              </a:rPr>
              <a:t>Taborelli</a:t>
            </a:r>
            <a:endParaRPr lang="en-US" sz="1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FE6554-5E78-48E3-9E95-EA29B1E6402B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SPS experimental </a:t>
            </a:r>
            <a:r>
              <a:rPr lang="en-US" sz="3200" dirty="0" smtClean="0"/>
              <a:t>set-up  </a:t>
            </a:r>
            <a:r>
              <a:rPr lang="en-US" sz="3200" dirty="0" smtClean="0"/>
              <a:t>                         for e-cloud studies in 2008 </a:t>
            </a:r>
            <a:endParaRPr lang="en-US" sz="3200" dirty="0" smtClean="0"/>
          </a:p>
        </p:txBody>
      </p:sp>
      <p:pic>
        <p:nvPicPr>
          <p:cNvPr id="20485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14400" y="1371600"/>
            <a:ext cx="7620000" cy="2112963"/>
          </a:xfrm>
          <a:noFill/>
        </p:spPr>
      </p:pic>
      <p:sp>
        <p:nvSpPr>
          <p:cNvPr id="20486" name="Text Box 5"/>
          <p:cNvSpPr txBox="1">
            <a:spLocks noChangeArrowheads="1"/>
          </p:cNvSpPr>
          <p:nvPr/>
        </p:nvSpPr>
        <p:spPr bwMode="auto">
          <a:xfrm>
            <a:off x="838200" y="3581400"/>
            <a:ext cx="76200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latin typeface="Tahoma" pitchFamily="34" charset="0"/>
              </a:rPr>
              <a:t>3 strip-line </a:t>
            </a:r>
            <a:r>
              <a:rPr lang="en-US" dirty="0" smtClean="0">
                <a:latin typeface="Tahoma" pitchFamily="34" charset="0"/>
              </a:rPr>
              <a:t>monitors: </a:t>
            </a:r>
            <a:r>
              <a:rPr lang="en-US" dirty="0">
                <a:latin typeface="Tahoma" pitchFamily="34" charset="0"/>
              </a:rPr>
              <a:t>s</a:t>
            </a:r>
            <a:r>
              <a:rPr lang="en-US" dirty="0" smtClean="0">
                <a:latin typeface="Tahoma" pitchFamily="34" charset="0"/>
              </a:rPr>
              <a:t>tainless-steel, </a:t>
            </a:r>
            <a:r>
              <a:rPr lang="en-US" dirty="0" smtClean="0">
                <a:solidFill>
                  <a:srgbClr val="CC0099"/>
                </a:solidFill>
                <a:latin typeface="Tahoma" pitchFamily="34" charset="0"/>
              </a:rPr>
              <a:t>a-C </a:t>
            </a:r>
            <a:r>
              <a:rPr lang="en-US" dirty="0">
                <a:solidFill>
                  <a:srgbClr val="CC0099"/>
                </a:solidFill>
                <a:latin typeface="Tahoma" pitchFamily="34" charset="0"/>
              </a:rPr>
              <a:t>coating</a:t>
            </a:r>
            <a:r>
              <a:rPr lang="en-US" dirty="0">
                <a:latin typeface="Tahoma" pitchFamily="34" charset="0"/>
              </a:rPr>
              <a:t>, </a:t>
            </a:r>
            <a:r>
              <a:rPr lang="en-US" dirty="0" smtClean="0">
                <a:latin typeface="Tahoma" pitchFamily="34" charset="0"/>
              </a:rPr>
              <a:t>NEG </a:t>
            </a:r>
            <a:r>
              <a:rPr lang="en-US" sz="1800" dirty="0" smtClean="0">
                <a:solidFill>
                  <a:srgbClr val="CC0099"/>
                </a:solidFill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chemeClr val="accent2"/>
                </a:solidFill>
                <a:cs typeface="Times New Roman" pitchFamily="18" charset="0"/>
              </a:rPr>
              <a:t>→ </a:t>
            </a:r>
            <a:r>
              <a:rPr lang="en-US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4</a:t>
            </a:r>
            <a:r>
              <a:rPr lang="en-US" sz="18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in 2009!</a:t>
            </a:r>
            <a:endParaRPr lang="en-US" dirty="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>
                <a:latin typeface="Tahoma" pitchFamily="34" charset="0"/>
              </a:rPr>
              <a:t>clearing </a:t>
            </a:r>
            <a:r>
              <a:rPr lang="en-US" dirty="0">
                <a:latin typeface="Tahoma" pitchFamily="34" charset="0"/>
              </a:rPr>
              <a:t>(enamel) electrodes with button PUs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latin typeface="Tahoma" pitchFamily="34" charset="0"/>
              </a:rPr>
              <a:t>C - magnet with exchangeable samples </a:t>
            </a:r>
            <a:r>
              <a:rPr lang="en-US" sz="1800" dirty="0" smtClean="0">
                <a:solidFill>
                  <a:schemeClr val="accent2"/>
                </a:solidFill>
                <a:cs typeface="Times New Roman" pitchFamily="18" charset="0"/>
              </a:rPr>
              <a:t>→ </a:t>
            </a:r>
            <a:r>
              <a:rPr lang="en-US" dirty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magnets in 2009</a:t>
            </a:r>
            <a:r>
              <a:rPr lang="en-US" dirty="0" smtClean="0">
                <a:solidFill>
                  <a:schemeClr val="accent2"/>
                </a:solidFill>
                <a:latin typeface="Tahoma" pitchFamily="34" charset="0"/>
              </a:rPr>
              <a:t>  </a:t>
            </a:r>
            <a:r>
              <a:rPr lang="en-US" dirty="0" smtClean="0">
                <a:latin typeface="Tahoma" pitchFamily="34" charset="0"/>
              </a:rPr>
              <a:t>                                                            </a:t>
            </a:r>
            <a:endParaRPr lang="en-US" dirty="0">
              <a:latin typeface="Tahoma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rgbClr val="CC0099"/>
                </a:solidFill>
                <a:latin typeface="Tahoma" pitchFamily="34" charset="0"/>
              </a:rPr>
              <a:t>3 RF antennas </a:t>
            </a:r>
            <a:r>
              <a:rPr lang="en-US" dirty="0">
                <a:latin typeface="Tahoma" pitchFamily="34" charset="0"/>
              </a:rPr>
              <a:t>for microwave transmission measurements (at 2.8 GHz)</a:t>
            </a:r>
          </a:p>
          <a:p>
            <a:pPr>
              <a:spcBef>
                <a:spcPct val="50000"/>
              </a:spcBef>
            </a:pPr>
            <a:endParaRPr lang="en-US" dirty="0">
              <a:latin typeface="Tahoma" pitchFamily="34" charset="0"/>
            </a:endParaRPr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3"/>
          <a:srcRect t="2863" b="72928"/>
          <a:stretch>
            <a:fillRect/>
          </a:stretch>
        </p:blipFill>
        <p:spPr bwMode="auto">
          <a:xfrm>
            <a:off x="228600" y="5334000"/>
            <a:ext cx="583723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Line 9"/>
          <p:cNvSpPr>
            <a:spLocks noChangeShapeType="1"/>
          </p:cNvSpPr>
          <p:nvPr/>
        </p:nvSpPr>
        <p:spPr bwMode="auto">
          <a:xfrm>
            <a:off x="2438400" y="5029200"/>
            <a:ext cx="1905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89" name="Line 11"/>
          <p:cNvSpPr>
            <a:spLocks noChangeShapeType="1"/>
          </p:cNvSpPr>
          <p:nvPr/>
        </p:nvSpPr>
        <p:spPr bwMode="auto">
          <a:xfrm flipH="1">
            <a:off x="2392680" y="5029200"/>
            <a:ext cx="45719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90" name="Line 12"/>
          <p:cNvSpPr>
            <a:spLocks noChangeShapeType="1"/>
          </p:cNvSpPr>
          <p:nvPr/>
        </p:nvSpPr>
        <p:spPr bwMode="auto">
          <a:xfrm flipH="1">
            <a:off x="1447800" y="5029200"/>
            <a:ext cx="990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91" name="Text Box 13"/>
          <p:cNvSpPr txBox="1">
            <a:spLocks noChangeArrowheads="1"/>
          </p:cNvSpPr>
          <p:nvPr/>
        </p:nvSpPr>
        <p:spPr bwMode="auto">
          <a:xfrm>
            <a:off x="7620000" y="3200400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Arial" charset="0"/>
              </a:rPr>
              <a:t>B. Hervist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96000" y="52578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6 RF antennas in 2009 around coated and uncoated magnets</a:t>
            </a:r>
            <a:endParaRPr lang="en-US" sz="1600" dirty="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F7832E-178D-4331-98FD-04B891A9687D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Possible vacuum chamber modification for e-cloud mitigation</a:t>
            </a:r>
          </a:p>
        </p:txBody>
      </p:sp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4343400" y="1371600"/>
            <a:ext cx="449580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Arial" charset="0"/>
              </a:rPr>
              <a:t> </a:t>
            </a:r>
            <a:r>
              <a:rPr lang="en-US" sz="2000" dirty="0">
                <a:solidFill>
                  <a:srgbClr val="CC0099"/>
                </a:solidFill>
                <a:latin typeface="Tahoma" pitchFamily="34" charset="0"/>
              </a:rPr>
              <a:t>Implementation in the SPS tunnel</a:t>
            </a:r>
            <a:r>
              <a:rPr lang="en-US" sz="2000" dirty="0">
                <a:solidFill>
                  <a:srgbClr val="4597A0"/>
                </a:solidFill>
                <a:latin typeface="Tahoma" pitchFamily="34" charset="0"/>
              </a:rPr>
              <a:t>   </a:t>
            </a:r>
            <a:r>
              <a:rPr lang="en-US" sz="2000" dirty="0" smtClean="0">
                <a:solidFill>
                  <a:srgbClr val="4597A0"/>
                </a:solidFill>
                <a:latin typeface="Tahoma" pitchFamily="34" charset="0"/>
              </a:rPr>
              <a:t> </a:t>
            </a:r>
            <a:r>
              <a:rPr lang="en-US" sz="1600" dirty="0">
                <a:solidFill>
                  <a:srgbClr val="3C8C93"/>
                </a:solidFill>
                <a:latin typeface="Tahoma" pitchFamily="34" charset="0"/>
              </a:rPr>
              <a:t>(J. Bauche,  D. Tommasini,  </a:t>
            </a:r>
            <a:r>
              <a:rPr lang="en-US" sz="1600" dirty="0" smtClean="0">
                <a:solidFill>
                  <a:srgbClr val="3C8C93"/>
                </a:solidFill>
                <a:latin typeface="Tahoma" pitchFamily="34" charset="0"/>
              </a:rPr>
              <a:t>P. Costa Pinto,      </a:t>
            </a:r>
            <a:r>
              <a:rPr lang="en-US" sz="1600" dirty="0">
                <a:solidFill>
                  <a:srgbClr val="3C8C93"/>
                </a:solidFill>
                <a:latin typeface="Tahoma" pitchFamily="34" charset="0"/>
              </a:rPr>
              <a:t>S. </a:t>
            </a:r>
            <a:r>
              <a:rPr lang="en-US" sz="1600" dirty="0" smtClean="0">
                <a:solidFill>
                  <a:srgbClr val="3C8C93"/>
                </a:solidFill>
                <a:latin typeface="Tahoma" pitchFamily="34" charset="0"/>
              </a:rPr>
              <a:t>Calatroni et al.)</a:t>
            </a:r>
            <a:r>
              <a:rPr lang="en-US" sz="1600" dirty="0" smtClean="0">
                <a:latin typeface="Tahoma" pitchFamily="34" charset="0"/>
              </a:rPr>
              <a:t> </a:t>
            </a:r>
            <a:endParaRPr lang="en-US" dirty="0">
              <a:latin typeface="Tahoma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latin typeface="Tahoma" pitchFamily="34" charset="0"/>
              </a:rPr>
              <a:t>Experience due to installation of RF shields (1999-2001) and ongoing refurbishing of the cooling circuits of dipoles  (2007-2009)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latin typeface="Tahoma" pitchFamily="34" charset="0"/>
              </a:rPr>
              <a:t>Infrastructure: ECX5 cavern – ø20 m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latin typeface="Tahoma" pitchFamily="34" charset="0"/>
              </a:rPr>
              <a:t>750 dipoles can be coated in 120 days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dirty="0">
                <a:latin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</a:rPr>
              <a:t>2-3 shutdowns </a:t>
            </a:r>
            <a:r>
              <a:rPr lang="en-US" dirty="0" smtClean="0">
                <a:latin typeface="Tahoma" pitchFamily="34" charset="0"/>
                <a:cs typeface="Times New Roman" pitchFamily="18" charset="0"/>
              </a:rPr>
              <a:t>(</a:t>
            </a:r>
            <a:r>
              <a:rPr lang="en-US" dirty="0" smtClean="0">
                <a:latin typeface="Tahoma" pitchFamily="34" charset="0"/>
              </a:rPr>
              <a:t>48 h/magnet, 6/day</a:t>
            </a:r>
            <a:r>
              <a:rPr lang="en-US" dirty="0">
                <a:latin typeface="Tahoma" pitchFamily="34" charset="0"/>
              </a:rPr>
              <a:t>,</a:t>
            </a:r>
            <a:r>
              <a:rPr lang="en-US" dirty="0" smtClean="0">
                <a:latin typeface="Tahoma" pitchFamily="34" charset="0"/>
              </a:rPr>
              <a:t> </a:t>
            </a:r>
            <a:r>
              <a:rPr lang="en-US" dirty="0">
                <a:latin typeface="Tahoma" pitchFamily="34" charset="0"/>
              </a:rPr>
              <a:t>2 </a:t>
            </a:r>
            <a:r>
              <a:rPr lang="en-US" dirty="0" smtClean="0">
                <a:latin typeface="Tahoma" pitchFamily="34" charset="0"/>
              </a:rPr>
              <a:t> Dumont </a:t>
            </a:r>
            <a:r>
              <a:rPr lang="en-US" dirty="0">
                <a:latin typeface="Tahoma" pitchFamily="34" charset="0"/>
              </a:rPr>
              <a:t>machines and 2 </a:t>
            </a:r>
            <a:r>
              <a:rPr lang="en-US" dirty="0" smtClean="0">
                <a:latin typeface="Tahoma" pitchFamily="34" charset="0"/>
              </a:rPr>
              <a:t>coating benches)</a:t>
            </a:r>
            <a:r>
              <a:rPr lang="en-US" sz="1600" dirty="0" smtClean="0">
                <a:latin typeface="Tahoma" pitchFamily="34" charset="0"/>
              </a:rPr>
              <a:t> </a:t>
            </a:r>
            <a:endParaRPr lang="en-US" sz="1600" dirty="0">
              <a:latin typeface="Tahoma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rgbClr val="CC0099"/>
                </a:solidFill>
                <a:latin typeface="Tahoma" pitchFamily="34" charset="0"/>
              </a:rPr>
              <a:t>Plans for 2009:</a:t>
            </a:r>
            <a:r>
              <a:rPr lang="en-US" dirty="0">
                <a:latin typeface="Tahoma" pitchFamily="34" charset="0"/>
              </a:rPr>
              <a:t> </a:t>
            </a:r>
            <a:r>
              <a:rPr lang="en-US" dirty="0">
                <a:solidFill>
                  <a:srgbClr val="CC0099"/>
                </a:solidFill>
                <a:latin typeface="Tahoma" pitchFamily="34" charset="0"/>
              </a:rPr>
              <a:t>3 MBB spare magnets</a:t>
            </a:r>
            <a:r>
              <a:rPr lang="en-US" dirty="0">
                <a:latin typeface="Tahoma" pitchFamily="34" charset="0"/>
              </a:rPr>
              <a:t>  </a:t>
            </a:r>
            <a:r>
              <a:rPr lang="en-US" dirty="0">
                <a:solidFill>
                  <a:srgbClr val="CC0099"/>
                </a:solidFill>
                <a:latin typeface="Tahoma" pitchFamily="34" charset="0"/>
              </a:rPr>
              <a:t>coated</a:t>
            </a:r>
            <a:r>
              <a:rPr lang="en-US" dirty="0">
                <a:latin typeface="Tahoma" pitchFamily="34" charset="0"/>
              </a:rPr>
              <a:t> and installed in SPS test area with </a:t>
            </a:r>
            <a:r>
              <a:rPr lang="en-US" dirty="0" smtClean="0">
                <a:solidFill>
                  <a:srgbClr val="CC0099"/>
                </a:solidFill>
                <a:latin typeface="Tahoma" pitchFamily="34" charset="0"/>
              </a:rPr>
              <a:t>microwave </a:t>
            </a:r>
            <a:r>
              <a:rPr lang="en-US" dirty="0">
                <a:solidFill>
                  <a:srgbClr val="CC0099"/>
                </a:solidFill>
                <a:latin typeface="Tahoma" pitchFamily="34" charset="0"/>
              </a:rPr>
              <a:t>and vacuum diagnostics</a:t>
            </a:r>
          </a:p>
        </p:txBody>
      </p:sp>
      <p:pic>
        <p:nvPicPr>
          <p:cNvPr id="21510" name="Picture 16" descr="Transpor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524000"/>
            <a:ext cx="35147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9" descr="DSC03279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14400" y="3886200"/>
            <a:ext cx="3048000" cy="2286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6" name="Picture 3" descr="Z:\Photos\SEY\MAGNET COATING BENCH\assembling the coating bench 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3733800" cy="2800349"/>
          </a:xfrm>
          <a:prstGeom prst="rect">
            <a:avLst/>
          </a:prstGeom>
          <a:noFill/>
        </p:spPr>
      </p:pic>
      <p:pic>
        <p:nvPicPr>
          <p:cNvPr id="7" name="Picture 3" descr="E:\day 1\first coating 04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81000"/>
            <a:ext cx="3581400" cy="2687935"/>
          </a:xfrm>
          <a:prstGeom prst="rect">
            <a:avLst/>
          </a:prstGeom>
          <a:noFill/>
        </p:spPr>
      </p:pic>
      <p:pic>
        <p:nvPicPr>
          <p:cNvPr id="8" name="Picture 6" descr="E:\day 1\day1 0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352800"/>
            <a:ext cx="3645408" cy="273405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4800" y="3429000"/>
            <a:ext cx="4114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Special coating system (1mx6)</a:t>
            </a:r>
          </a:p>
          <a:p>
            <a:r>
              <a:rPr lang="en-US" dirty="0" smtClean="0">
                <a:latin typeface="Tahoma" pitchFamily="34" charset="0"/>
                <a:cs typeface="Tahoma" pitchFamily="34" charset="0"/>
              </a:rPr>
              <a:t>using dipole magnetic field designed</a:t>
            </a:r>
          </a:p>
          <a:p>
            <a:r>
              <a:rPr lang="en-US" dirty="0" smtClean="0">
                <a:latin typeface="Tahoma" pitchFamily="34" charset="0"/>
                <a:cs typeface="Tahoma" pitchFamily="34" charset="0"/>
              </a:rPr>
              <a:t>(P. Costa Pinto et al.)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After initial tests on liner, </a:t>
            </a:r>
            <a:r>
              <a:rPr lang="en-US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the first SPS MBB magnet was successfully coated with amorphous Carbon this week - 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 due to efforts of many people from different departments and groups!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2 MBB till the end of the next week 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00600" y="914400"/>
            <a:ext cx="1066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cs typeface="Tahoma" pitchFamily="34" charset="0"/>
              </a:rPr>
              <a:t>2 m  liner</a:t>
            </a:r>
            <a:endParaRPr lang="en-US" sz="1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0400" y="2209800"/>
            <a:ext cx="91440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cs typeface="Tahoma" pitchFamily="34" charset="0"/>
              </a:rPr>
              <a:t>coating bench in bld. 867</a:t>
            </a:r>
            <a:endParaRPr lang="en-US" sz="1400" dirty="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791200" y="1066800"/>
            <a:ext cx="533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253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E9B8D0-9FA9-495B-8F9C-DA0B767F0BFE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SPS limitations: impedance</a:t>
            </a:r>
            <a:r>
              <a:rPr lang="en-US" smtClean="0"/>
              <a:t> </a:t>
            </a:r>
          </a:p>
        </p:txBody>
      </p:sp>
      <p:sp>
        <p:nvSpPr>
          <p:cNvPr id="22533" name="Rectangle 1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800" dirty="0" smtClean="0">
                <a:solidFill>
                  <a:schemeClr val="accent2"/>
                </a:solidFill>
              </a:rPr>
              <a:t>1999-2001:</a:t>
            </a:r>
            <a:r>
              <a:rPr lang="en-US" sz="1800" dirty="0" smtClean="0"/>
              <a:t> SPS impedance reduction in preparation for nominal LHC beam </a:t>
            </a:r>
            <a:r>
              <a:rPr lang="en-US" sz="1800" dirty="0" smtClean="0">
                <a:cs typeface="Times New Roman" pitchFamily="18" charset="0"/>
              </a:rPr>
              <a:t>→</a:t>
            </a:r>
            <a:r>
              <a:rPr lang="en-US" sz="1800" dirty="0" smtClean="0"/>
              <a:t> no microwave instability 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 smtClean="0">
                <a:solidFill>
                  <a:schemeClr val="accent2"/>
                </a:solidFill>
              </a:rPr>
              <a:t>2003-2006:</a:t>
            </a:r>
            <a:r>
              <a:rPr lang="en-US" sz="1800" dirty="0" smtClean="0"/>
              <a:t> impedance increase, mainly due to re-installation of 8 MKE (</a:t>
            </a:r>
            <a:r>
              <a:rPr lang="en-US" sz="1800" dirty="0" smtClean="0"/>
              <a:t>extraction </a:t>
            </a:r>
            <a:r>
              <a:rPr lang="en-US" sz="1800" dirty="0" smtClean="0"/>
              <a:t>kickers for </a:t>
            </a:r>
            <a:r>
              <a:rPr lang="en-US" sz="1800" dirty="0" smtClean="0"/>
              <a:t>LHC)</a:t>
            </a: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r>
              <a:rPr lang="en-US" sz="1800" dirty="0" smtClean="0"/>
              <a:t>Only 50% of SPS transverse impedance budget is known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800" dirty="0" smtClean="0">
                <a:cs typeface="Times New Roman" pitchFamily="18" charset="0"/>
              </a:rPr>
              <a:t>     </a:t>
            </a:r>
            <a:r>
              <a:rPr lang="en-US" sz="1800" dirty="0" smtClean="0">
                <a:solidFill>
                  <a:srgbClr val="CC0099"/>
                </a:solidFill>
                <a:cs typeface="Times New Roman" pitchFamily="18" charset="0"/>
              </a:rPr>
              <a:t>→ search for the rest</a:t>
            </a:r>
            <a:r>
              <a:rPr lang="en-US" sz="1800" dirty="0" smtClean="0">
                <a:cs typeface="Times New Roman" pitchFamily="18" charset="0"/>
              </a:rPr>
              <a:t>		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 smtClean="0">
                <a:solidFill>
                  <a:srgbClr val="CC0099"/>
                </a:solidFill>
                <a:cs typeface="Times New Roman" pitchFamily="18" charset="0"/>
              </a:rPr>
              <a:t>Shielding of the known impedance</a:t>
            </a:r>
            <a:r>
              <a:rPr lang="en-US" sz="1800" dirty="0" smtClean="0">
                <a:cs typeface="Times New Roman" pitchFamily="18" charset="0"/>
              </a:rPr>
              <a:t> sources (MKE, MKDV...) 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 smtClean="0">
                <a:solidFill>
                  <a:srgbClr val="CC0099"/>
                </a:solidFill>
                <a:cs typeface="Times New Roman" pitchFamily="18" charset="0"/>
              </a:rPr>
              <a:t>Active damping</a:t>
            </a:r>
            <a:r>
              <a:rPr lang="en-US" sz="1800" dirty="0" smtClean="0">
                <a:cs typeface="Times New Roman" pitchFamily="18" charset="0"/>
              </a:rPr>
              <a:t> of the 800 MHz impedance (FB and FF) </a:t>
            </a:r>
          </a:p>
        </p:txBody>
      </p:sp>
      <p:pic>
        <p:nvPicPr>
          <p:cNvPr id="22534" name="Picture 8" descr="q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295400"/>
            <a:ext cx="320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 Box 11"/>
          <p:cNvSpPr txBox="1">
            <a:spLocks noChangeArrowheads="1"/>
          </p:cNvSpPr>
          <p:nvPr/>
        </p:nvSpPr>
        <p:spPr bwMode="auto">
          <a:xfrm>
            <a:off x="457200" y="4495800"/>
            <a:ext cx="3886200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Quadrupole oscillation frequency as a function of bunch intensity</a:t>
            </a:r>
          </a:p>
          <a:p>
            <a:pPr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           </a:t>
            </a: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Im Z</a:t>
            </a:r>
            <a:r>
              <a:rPr lang="en-US" baseline="-25000">
                <a:solidFill>
                  <a:schemeClr val="accent2"/>
                </a:solidFill>
                <a:latin typeface="Tahoma" pitchFamily="34" charset="0"/>
              </a:rPr>
              <a:t>eff</a:t>
            </a: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 ~ slope</a:t>
            </a:r>
          </a:p>
          <a:p>
            <a:pPr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Similar measurements in V-plane</a:t>
            </a:r>
            <a:r>
              <a:rPr lang="en-US">
                <a:latin typeface="Arial" charset="0"/>
              </a:rPr>
              <a:t>  </a:t>
            </a:r>
            <a:r>
              <a:rPr lang="en-US" sz="1600">
                <a:latin typeface="Arial" charset="0"/>
              </a:rPr>
              <a:t>(H. Burkhardt et al.)</a:t>
            </a:r>
            <a:r>
              <a:rPr lang="en-US"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228209-759F-4F4C-BF2A-8D04F708D47B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SPS limitations: impedance</a:t>
            </a:r>
            <a:br>
              <a:rPr lang="en-US" sz="3600" smtClean="0"/>
            </a:br>
            <a:r>
              <a:rPr lang="en-US" sz="3200" smtClean="0"/>
              <a:t>MKE kicker shielding</a:t>
            </a:r>
          </a:p>
        </p:txBody>
      </p:sp>
      <p:pic>
        <p:nvPicPr>
          <p:cNvPr id="3078" name="Picture 5" descr="MKE_comparison_Re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466850"/>
            <a:ext cx="3444875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6" descr="MKE_comparison_ImZ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1524000"/>
            <a:ext cx="762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Line 7"/>
          <p:cNvSpPr>
            <a:spLocks noChangeShapeType="1"/>
          </p:cNvSpPr>
          <p:nvPr/>
        </p:nvSpPr>
        <p:spPr bwMode="auto">
          <a:xfrm>
            <a:off x="3441700" y="3321050"/>
            <a:ext cx="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081" name="Text Box 8"/>
          <p:cNvSpPr txBox="1">
            <a:spLocks noChangeArrowheads="1"/>
          </p:cNvSpPr>
          <p:nvPr/>
        </p:nvSpPr>
        <p:spPr bwMode="auto">
          <a:xfrm>
            <a:off x="1457325" y="1447800"/>
            <a:ext cx="2587625" cy="198438"/>
          </a:xfrm>
          <a:prstGeom prst="rect">
            <a:avLst/>
          </a:prstGeom>
          <a:solidFill>
            <a:srgbClr val="FFFFFF"/>
          </a:solidFill>
          <a:ln w="25400">
            <a:noFill/>
            <a:miter lim="800000"/>
            <a:headEnd type="none" w="sm" len="sm"/>
            <a:tailEnd type="none" w="lg" len="lg"/>
          </a:ln>
        </p:spPr>
        <p:txBody>
          <a:bodyPr/>
          <a:lstStyle/>
          <a:p>
            <a:pPr algn="ctr" eaLnBrk="0" hangingPunct="0"/>
            <a:endParaRPr lang="en-GB" sz="1600" b="1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082" name="Text Box 9"/>
          <p:cNvSpPr txBox="1">
            <a:spLocks noChangeArrowheads="1"/>
          </p:cNvSpPr>
          <p:nvPr/>
        </p:nvSpPr>
        <p:spPr bwMode="auto">
          <a:xfrm>
            <a:off x="5673725" y="1447800"/>
            <a:ext cx="2587625" cy="198438"/>
          </a:xfrm>
          <a:prstGeom prst="rect">
            <a:avLst/>
          </a:prstGeom>
          <a:solidFill>
            <a:srgbClr val="FFFFFF"/>
          </a:solidFill>
          <a:ln w="25400">
            <a:noFill/>
            <a:miter lim="800000"/>
            <a:headEnd type="none" w="sm" len="sm"/>
            <a:tailEnd type="none" w="lg" len="lg"/>
          </a:ln>
        </p:spPr>
        <p:txBody>
          <a:bodyPr/>
          <a:lstStyle/>
          <a:p>
            <a:pPr algn="ctr" eaLnBrk="0" hangingPunct="0"/>
            <a:r>
              <a:rPr lang="en-GB" sz="1600" b="1">
                <a:solidFill>
                  <a:srgbClr val="0000FF"/>
                </a:solidFill>
                <a:latin typeface="Arial" charset="0"/>
              </a:rPr>
              <a:t>Imaginary part of Z</a:t>
            </a:r>
          </a:p>
        </p:txBody>
      </p:sp>
      <p:pic>
        <p:nvPicPr>
          <p:cNvPr id="3083" name="Picture 10" descr="MKE_comparison_ReZTRH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3810000"/>
            <a:ext cx="3429000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12"/>
          <p:cNvGraphicFramePr>
            <a:graphicFrameLocks noChangeAspect="1"/>
          </p:cNvGraphicFramePr>
          <p:nvPr/>
        </p:nvGraphicFramePr>
        <p:xfrm>
          <a:off x="5191125" y="1774825"/>
          <a:ext cx="3038475" cy="3903663"/>
        </p:xfrm>
        <a:graphic>
          <a:graphicData uri="http://schemas.openxmlformats.org/presentationml/2006/ole">
            <p:oleObj spid="_x0000_s3074" name="PHOTO-PAINT" r:id="rId6" imgW="8215873" imgH="10946032" progId="CorelPhotoPaint.Image.12">
              <p:embed/>
            </p:oleObj>
          </a:graphicData>
        </a:graphic>
      </p:graphicFrame>
      <p:sp>
        <p:nvSpPr>
          <p:cNvPr id="95245" name="Text Box 13"/>
          <p:cNvSpPr txBox="1">
            <a:spLocks noChangeArrowheads="1"/>
          </p:cNvSpPr>
          <p:nvPr/>
        </p:nvSpPr>
        <p:spPr bwMode="auto">
          <a:xfrm>
            <a:off x="5224463" y="1447800"/>
            <a:ext cx="2957512" cy="319088"/>
          </a:xfrm>
          <a:prstGeom prst="rect">
            <a:avLst/>
          </a:prstGeom>
          <a:solidFill>
            <a:schemeClr val="tx1"/>
          </a:solidFill>
          <a:ln w="25400">
            <a:noFill/>
            <a:miter lim="800000"/>
            <a:headEnd type="none" w="sm" len="sm"/>
            <a:tailEnd type="none" w="lg" len="lg"/>
          </a:ln>
          <a:effectLst/>
        </p:spPr>
        <p:txBody>
          <a:bodyPr/>
          <a:lstStyle/>
          <a:p>
            <a:pPr algn="ctr" eaLnBrk="0" hangingPunct="0">
              <a:defRPr/>
            </a:pPr>
            <a:r>
              <a:rPr lang="en-US" sz="1600">
                <a:solidFill>
                  <a:schemeClr val="bg1"/>
                </a:solidFill>
                <a:latin typeface="Arial" charset="0"/>
              </a:rPr>
              <a:t>Printed strips in MKE-L10</a:t>
            </a:r>
            <a:endParaRPr lang="en-GB" sz="1600" b="1">
              <a:solidFill>
                <a:schemeClr val="bg1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3085" name="Text Box 14"/>
          <p:cNvSpPr txBox="1">
            <a:spLocks noChangeArrowheads="1"/>
          </p:cNvSpPr>
          <p:nvPr/>
        </p:nvSpPr>
        <p:spPr bwMode="auto">
          <a:xfrm>
            <a:off x="4648200" y="1839913"/>
            <a:ext cx="1839913" cy="1382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latin typeface="Arial" charset="0"/>
              </a:rPr>
              <a:t>Interdigital comb structure 20mm spacing </a:t>
            </a:r>
            <a:r>
              <a:rPr lang="en-US" sz="1400">
                <a:solidFill>
                  <a:srgbClr val="FF0000"/>
                </a:solidFill>
                <a:latin typeface="Arial" charset="0"/>
              </a:rPr>
              <a:t>surface discharge</a:t>
            </a:r>
          </a:p>
        </p:txBody>
      </p:sp>
      <p:sp>
        <p:nvSpPr>
          <p:cNvPr id="3086" name="Line 15"/>
          <p:cNvSpPr>
            <a:spLocks noChangeShapeType="1"/>
          </p:cNvSpPr>
          <p:nvPr/>
        </p:nvSpPr>
        <p:spPr bwMode="auto">
          <a:xfrm>
            <a:off x="5867400" y="3200400"/>
            <a:ext cx="1089025" cy="1338263"/>
          </a:xfrm>
          <a:prstGeom prst="line">
            <a:avLst/>
          </a:prstGeom>
          <a:noFill/>
          <a:ln w="38100">
            <a:solidFill>
              <a:srgbClr val="CC0099"/>
            </a:solidFill>
            <a:round/>
            <a:headEnd/>
            <a:tailEnd type="triangle" w="med" len="med"/>
          </a:ln>
        </p:spPr>
        <p:txBody>
          <a:bodyPr lIns="92075" tIns="46038" rIns="92075" bIns="46038" anchor="ctr"/>
          <a:lstStyle/>
          <a:p>
            <a:endParaRPr lang="en-US"/>
          </a:p>
        </p:txBody>
      </p:sp>
      <p:sp>
        <p:nvSpPr>
          <p:cNvPr id="3087" name="Text Box 16"/>
          <p:cNvSpPr txBox="1">
            <a:spLocks noChangeArrowheads="1"/>
          </p:cNvSpPr>
          <p:nvPr/>
        </p:nvSpPr>
        <p:spPr bwMode="auto">
          <a:xfrm>
            <a:off x="5257800" y="5903913"/>
            <a:ext cx="3124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Arial" charset="0"/>
              </a:rPr>
              <a:t>F. Caspers, T. Kroyer, </a:t>
            </a:r>
          </a:p>
          <a:p>
            <a:r>
              <a:rPr lang="en-US" sz="1600">
                <a:latin typeface="Arial" charset="0"/>
              </a:rPr>
              <a:t>M.  Barnes , E. Gaxiola</a:t>
            </a:r>
          </a:p>
        </p:txBody>
      </p:sp>
      <p:sp>
        <p:nvSpPr>
          <p:cNvPr id="3088" name="Text Box 17"/>
          <p:cNvSpPr txBox="1">
            <a:spLocks noChangeArrowheads="1"/>
          </p:cNvSpPr>
          <p:nvPr/>
        </p:nvSpPr>
        <p:spPr bwMode="auto">
          <a:xfrm>
            <a:off x="2209800" y="144780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CC0099"/>
                </a:solidFill>
              </a:rPr>
              <a:t>Longitudinal Re[Z]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2209800" y="502920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CC0099"/>
                </a:solidFill>
              </a:rPr>
              <a:t>Transverse Re[Zh]</a:t>
            </a:r>
          </a:p>
        </p:txBody>
      </p:sp>
      <p:sp>
        <p:nvSpPr>
          <p:cNvPr id="3090" name="Line 20"/>
          <p:cNvSpPr>
            <a:spLocks noChangeShapeType="1"/>
          </p:cNvSpPr>
          <p:nvPr/>
        </p:nvSpPr>
        <p:spPr bwMode="auto">
          <a:xfrm>
            <a:off x="1905000" y="24384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587C63-0AEB-4A84-AB94-DF89964EE03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3600" smtClean="0"/>
              <a:t>Present LHC upgrade scenarios</a:t>
            </a:r>
          </a:p>
        </p:txBody>
      </p:sp>
      <p:graphicFrame>
        <p:nvGraphicFramePr>
          <p:cNvPr id="12414" name="Group 126"/>
          <p:cNvGraphicFramePr>
            <a:graphicFrameLocks noGrp="1"/>
          </p:cNvGraphicFramePr>
          <p:nvPr/>
        </p:nvGraphicFramePr>
        <p:xfrm>
          <a:off x="457200" y="1600200"/>
          <a:ext cx="8229600" cy="4437888"/>
        </p:xfrm>
        <a:graphic>
          <a:graphicData uri="http://schemas.openxmlformats.org/drawingml/2006/table">
            <a:tbl>
              <a:tblPr/>
              <a:tblGrid>
                <a:gridCol w="1981200"/>
                <a:gridCol w="990600"/>
                <a:gridCol w="1371600"/>
                <a:gridCol w="1295400"/>
                <a:gridCol w="1371600"/>
                <a:gridCol w="1219200"/>
              </a:tblGrid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Parameter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Nominal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Ultimate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ES &amp; FCC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LPA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bunch intensity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  <a:r>
                        <a:rPr kumimoji="0" lang="en-US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ahoma" pitchFamily="34" charset="0"/>
                        </a:rPr>
                        <a:t>1.7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ahoma" pitchFamily="34" charset="0"/>
                        </a:rPr>
                        <a:t>1.7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ahoma" pitchFamily="34" charset="0"/>
                        </a:rPr>
                        <a:t>4.9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transv. emitt.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μ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bunch spacing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25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ahoma" pitchFamily="34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ahoma" pitchFamily="34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beta* at IP1&amp;5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crossing angle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μ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rad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 &amp; 673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381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peak lumi 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S Gothic" pitchFamily="49" charset="-128"/>
                          <a:ea typeface="MS Gothic" pitchFamily="49" charset="-128"/>
                        </a:rPr>
                        <a:t>ℒ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average   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S Gothic" pitchFamily="49" charset="-128"/>
                          <a:ea typeface="MS Gothic" pitchFamily="49" charset="-128"/>
                        </a:rPr>
                        <a:t>ℒ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(turnaround time 10h)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  <a:r>
                        <a:rPr kumimoji="0" lang="en-US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cm</a:t>
                      </a:r>
                      <a:r>
                        <a:rPr kumimoji="0" lang="en-US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-2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</a:t>
                      </a:r>
                      <a:r>
                        <a:rPr kumimoji="0" lang="en-US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0.91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15.5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10.7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event pile-up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ahoma" pitchFamily="34" charset="0"/>
                        </a:rPr>
                        <a:t>294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ahoma" pitchFamily="34" charset="0"/>
                        </a:rPr>
                        <a:t>403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86" name="Text Box 214"/>
          <p:cNvSpPr txBox="1">
            <a:spLocks noChangeArrowheads="1"/>
          </p:cNvSpPr>
          <p:nvPr/>
        </p:nvSpPr>
        <p:spPr bwMode="auto">
          <a:xfrm>
            <a:off x="4784725" y="1103313"/>
            <a:ext cx="3749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</a:rPr>
              <a:t>                     </a:t>
            </a:r>
            <a:r>
              <a:rPr lang="en-US" sz="1600">
                <a:latin typeface="Arial" charset="0"/>
              </a:rPr>
              <a:t>F. Zimmermann et al.</a:t>
            </a:r>
            <a:r>
              <a:rPr lang="en-US">
                <a:latin typeface="Arial" charset="0"/>
              </a:rPr>
              <a:t>   </a:t>
            </a:r>
          </a:p>
        </p:txBody>
      </p:sp>
      <p:sp>
        <p:nvSpPr>
          <p:cNvPr id="9287" name="Line 73"/>
          <p:cNvSpPr>
            <a:spLocks noChangeShapeType="1"/>
          </p:cNvSpPr>
          <p:nvPr/>
        </p:nvSpPr>
        <p:spPr bwMode="auto">
          <a:xfrm>
            <a:off x="533400" y="35814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945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4CA55C-E019-4208-907D-A64ABFC3610F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SPS limitations: beam losses</a:t>
            </a:r>
          </a:p>
        </p:txBody>
      </p:sp>
      <p:sp>
        <p:nvSpPr>
          <p:cNvPr id="1946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524000"/>
            <a:ext cx="38100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      </a:t>
            </a:r>
            <a:endParaRPr lang="en-US" sz="2400" dirty="0" smtClean="0">
              <a:solidFill>
                <a:srgbClr val="CC0099"/>
              </a:solidFill>
              <a:latin typeface="Arial Rounded MT Bold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800" dirty="0" smtClean="0"/>
              <a:t>Strong dependence on batch intensity</a:t>
            </a:r>
            <a:r>
              <a:rPr lang="en-US" sz="1800" dirty="0" smtClean="0"/>
              <a:t>, </a:t>
            </a:r>
            <a:r>
              <a:rPr lang="en-US" sz="1800" dirty="0" smtClean="0"/>
              <a:t>less on total (number </a:t>
            </a:r>
            <a:r>
              <a:rPr lang="en-US" sz="1800" dirty="0" smtClean="0"/>
              <a:t>of batches)</a:t>
            </a:r>
          </a:p>
          <a:p>
            <a:pPr lvl="1" eaLnBrk="1" hangingPunct="1">
              <a:lnSpc>
                <a:spcPct val="90000"/>
              </a:lnSpc>
            </a:pPr>
            <a:endParaRPr lang="en-US" sz="1400" dirty="0" smtClean="0"/>
          </a:p>
          <a:p>
            <a:pPr eaLnBrk="1" hangingPunct="1">
              <a:lnSpc>
                <a:spcPct val="90000"/>
              </a:lnSpc>
            </a:pPr>
            <a:r>
              <a:rPr lang="en-US" sz="1800" dirty="0" smtClean="0"/>
              <a:t>Reduction of losses in 2004 with new working point and RF gymnastics (2 MV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1800" dirty="0" smtClean="0"/>
              <a:t> 3 MV</a:t>
            </a:r>
            <a:r>
              <a:rPr lang="en-US" sz="1800" dirty="0" smtClean="0"/>
              <a:t>)</a:t>
            </a:r>
          </a:p>
          <a:p>
            <a:pPr lvl="1" eaLnBrk="1" hangingPunct="1">
              <a:lnSpc>
                <a:spcPct val="90000"/>
              </a:lnSpc>
            </a:pPr>
            <a:endParaRPr lang="en-US" sz="1400" dirty="0" smtClean="0"/>
          </a:p>
          <a:p>
            <a:pPr eaLnBrk="1" hangingPunct="1">
              <a:lnSpc>
                <a:spcPct val="90000"/>
              </a:lnSpc>
            </a:pPr>
            <a:r>
              <a:rPr lang="en-US" sz="1800" dirty="0" smtClean="0">
                <a:solidFill>
                  <a:schemeClr val="accent2"/>
                </a:solidFill>
              </a:rPr>
              <a:t>Much </a:t>
            </a:r>
            <a:r>
              <a:rPr lang="en-US" sz="1800" dirty="0" smtClean="0">
                <a:solidFill>
                  <a:schemeClr val="accent2"/>
                </a:solidFill>
              </a:rPr>
              <a:t>smaller relative losses for 75 ns and 50 ns bunch spacing </a:t>
            </a:r>
            <a:r>
              <a:rPr lang="en-US" sz="1800" dirty="0" smtClean="0"/>
              <a:t>for the same bunch intensity: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800" dirty="0" smtClean="0"/>
              <a:t>     (5-7 % in 2008</a:t>
            </a:r>
            <a:r>
              <a:rPr lang="en-US" sz="1800" dirty="0" smtClean="0"/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C0099"/>
                </a:solidFill>
              </a:rPr>
              <a:t>To have the same absolute losses </a:t>
            </a:r>
            <a:r>
              <a:rPr lang="en-US" sz="1800" u="sng" dirty="0" smtClean="0">
                <a:solidFill>
                  <a:srgbClr val="CC0099"/>
                </a:solidFill>
              </a:rPr>
              <a:t>relative losses </a:t>
            </a:r>
            <a:r>
              <a:rPr lang="en-US" sz="1800" dirty="0" smtClean="0">
                <a:solidFill>
                  <a:srgbClr val="CC0099"/>
                </a:solidFill>
              </a:rPr>
              <a:t>should be reduced for higher intensities!</a:t>
            </a:r>
            <a:endParaRPr lang="en-US" sz="1800" dirty="0" smtClean="0">
              <a:solidFill>
                <a:srgbClr val="CC0099"/>
              </a:solidFill>
            </a:endParaRP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391400" y="5715000"/>
            <a:ext cx="1219200" cy="228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/>
              <a:t>  </a:t>
            </a:r>
            <a:endParaRPr lang="en-US" sz="2400" smtClean="0"/>
          </a:p>
        </p:txBody>
      </p:sp>
      <p:pic>
        <p:nvPicPr>
          <p:cNvPr id="19463" name="Picture 2" descr="\\cern.ch\dfs\Users\e\elenas\Desktop\comp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971800"/>
            <a:ext cx="36576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Content Placeholder 15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4038600" cy="4068763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 smtClean="0">
                <a:solidFill>
                  <a:schemeClr val="accent2"/>
                </a:solidFill>
              </a:rPr>
              <a:t>     LHC beam (25 ns bunch spacing): </a:t>
            </a:r>
            <a:r>
              <a:rPr lang="en-US" sz="1800" dirty="0" smtClean="0">
                <a:solidFill>
                  <a:srgbClr val="CC0099"/>
                </a:solidFill>
              </a:rPr>
              <a:t>relative</a:t>
            </a:r>
            <a:r>
              <a:rPr lang="en-US" sz="1800" dirty="0" smtClean="0">
                <a:solidFill>
                  <a:schemeClr val="accent2"/>
                </a:solidFill>
              </a:rPr>
              <a:t> capture loss for different </a:t>
            </a:r>
            <a:r>
              <a:rPr lang="en-US" sz="1800" dirty="0" smtClean="0">
                <a:solidFill>
                  <a:schemeClr val="accent2"/>
                </a:solidFill>
              </a:rPr>
              <a:t>     batch </a:t>
            </a:r>
            <a:r>
              <a:rPr lang="en-US" sz="1800" dirty="0" smtClean="0">
                <a:solidFill>
                  <a:schemeClr val="accent2"/>
                </a:solidFill>
              </a:rPr>
              <a:t>intensities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355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5C6BC4-FBFB-49A6-8F18-CB34C395C088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C</a:t>
            </a:r>
            <a:r>
              <a:rPr lang="en-US" sz="3600" dirty="0" smtClean="0"/>
              <a:t>oupled </a:t>
            </a:r>
            <a:r>
              <a:rPr lang="en-US" sz="3600" dirty="0" smtClean="0"/>
              <a:t>bunch </a:t>
            </a:r>
            <a:r>
              <a:rPr lang="en-US" sz="3600" dirty="0" smtClean="0"/>
              <a:t>instabilities</a:t>
            </a:r>
            <a:endParaRPr lang="en-US" sz="3600" dirty="0" smtClean="0"/>
          </a:p>
        </p:txBody>
      </p:sp>
      <p:sp>
        <p:nvSpPr>
          <p:cNvPr id="23557" name="Rectangle 14"/>
          <p:cNvSpPr>
            <a:spLocks noGrp="1" noChangeArrowheads="1"/>
          </p:cNvSpPr>
          <p:nvPr>
            <p:ph sz="half" idx="1"/>
          </p:nvPr>
        </p:nvSpPr>
        <p:spPr>
          <a:xfrm>
            <a:off x="457200" y="1447800"/>
            <a:ext cx="8229600" cy="2185988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  <p:sp>
        <p:nvSpPr>
          <p:cNvPr id="23558" name="Rectangle 1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257800"/>
            <a:ext cx="8229600" cy="71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solidFill>
                  <a:schemeClr val="accent2"/>
                </a:solidFill>
                <a:latin typeface="Arial Rounded MT Bold" pitchFamily="34" charset="0"/>
              </a:rPr>
              <a:t>C</a:t>
            </a:r>
            <a:r>
              <a:rPr lang="en-US" sz="2000" dirty="0" smtClean="0">
                <a:solidFill>
                  <a:schemeClr val="accent2"/>
                </a:solidFill>
                <a:latin typeface="Arial Rounded MT Bold" pitchFamily="34" charset="0"/>
              </a:rPr>
              <a:t>ures</a:t>
            </a:r>
            <a:r>
              <a:rPr lang="en-US" sz="1800" dirty="0" smtClean="0">
                <a:solidFill>
                  <a:schemeClr val="accent2"/>
                </a:solidFill>
                <a:latin typeface="Arial Rounded MT Bold" pitchFamily="34" charset="0"/>
              </a:rPr>
              <a:t>:</a:t>
            </a:r>
            <a:r>
              <a:rPr lang="en-US" sz="1800" dirty="0" smtClean="0"/>
              <a:t>   800 </a:t>
            </a:r>
            <a:r>
              <a:rPr lang="en-US" sz="1800" dirty="0" smtClean="0"/>
              <a:t>MHz RF system </a:t>
            </a:r>
            <a:r>
              <a:rPr lang="en-US" sz="1800" dirty="0" smtClean="0"/>
              <a:t>in bunch-shortening mode and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800" dirty="0" smtClean="0"/>
              <a:t>    controlled </a:t>
            </a:r>
            <a:r>
              <a:rPr lang="en-US" sz="1800" dirty="0" err="1" smtClean="0"/>
              <a:t>emittance</a:t>
            </a:r>
            <a:r>
              <a:rPr lang="en-US" sz="1800" dirty="0" smtClean="0"/>
              <a:t> blow-up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→  </a:t>
            </a:r>
            <a:r>
              <a:rPr lang="en-US" sz="1800" dirty="0" smtClean="0">
                <a:cs typeface="Times New Roman" pitchFamily="18" charset="0"/>
              </a:rPr>
              <a:t>0.6 </a:t>
            </a:r>
            <a:r>
              <a:rPr lang="en-US" sz="1800" dirty="0" err="1" smtClean="0">
                <a:cs typeface="Times New Roman" pitchFamily="18" charset="0"/>
              </a:rPr>
              <a:t>eVs</a:t>
            </a:r>
            <a:r>
              <a:rPr lang="en-US" sz="1800" dirty="0" smtClean="0">
                <a:cs typeface="Times New Roman" pitchFamily="18" charset="0"/>
              </a:rPr>
              <a:t> (0.9 </a:t>
            </a:r>
            <a:r>
              <a:rPr lang="en-US" sz="1800" dirty="0" err="1" smtClean="0">
                <a:cs typeface="Times New Roman" pitchFamily="18" charset="0"/>
              </a:rPr>
              <a:t>eVs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cs typeface="Times New Roman" pitchFamily="18" charset="0"/>
              </a:rPr>
              <a:t>for upgrade intensities)</a:t>
            </a:r>
          </a:p>
        </p:txBody>
      </p:sp>
      <p:pic>
        <p:nvPicPr>
          <p:cNvPr id="23559" name="Picture 13" descr="New Image1"/>
          <p:cNvPicPr>
            <a:picLocks noChangeAspect="1" noChangeArrowheads="1"/>
          </p:cNvPicPr>
          <p:nvPr/>
        </p:nvPicPr>
        <p:blipFill>
          <a:blip r:embed="rId2"/>
          <a:srcRect l="6789" r="7860"/>
          <a:stretch>
            <a:fillRect/>
          </a:stretch>
        </p:blipFill>
        <p:spPr bwMode="auto">
          <a:xfrm>
            <a:off x="533400" y="1447800"/>
            <a:ext cx="670560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Text Box 16"/>
          <p:cNvSpPr txBox="1">
            <a:spLocks noChangeArrowheads="1"/>
          </p:cNvSpPr>
          <p:nvPr/>
        </p:nvSpPr>
        <p:spPr bwMode="auto">
          <a:xfrm>
            <a:off x="7086600" y="2133600"/>
            <a:ext cx="1676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Bunch length </a:t>
            </a:r>
            <a:r>
              <a:rPr lang="en-US" sz="1600" dirty="0">
                <a:latin typeface="Arial" charset="0"/>
              </a:rPr>
              <a:t>(av., max-min) </a:t>
            </a:r>
          </a:p>
        </p:txBody>
      </p:sp>
      <p:sp>
        <p:nvSpPr>
          <p:cNvPr id="24585" name="Text Box 17"/>
          <p:cNvSpPr txBox="1">
            <a:spLocks noChangeArrowheads="1"/>
          </p:cNvSpPr>
          <p:nvPr/>
        </p:nvSpPr>
        <p:spPr bwMode="auto">
          <a:xfrm>
            <a:off x="7086600" y="3810000"/>
            <a:ext cx="1676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Beam stability</a:t>
            </a:r>
          </a:p>
        </p:txBody>
      </p:sp>
      <p:sp>
        <p:nvSpPr>
          <p:cNvPr id="23562" name="Text Box 19"/>
          <p:cNvSpPr txBox="1">
            <a:spLocks noChangeArrowheads="1"/>
          </p:cNvSpPr>
          <p:nvPr/>
        </p:nvSpPr>
        <p:spPr bwMode="auto">
          <a:xfrm>
            <a:off x="7162800" y="48006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Tahoma" pitchFamily="34" charset="0"/>
              </a:rPr>
              <a:t>G. Papotti et 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11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/>
              <a:t> </a:t>
            </a:r>
            <a:endParaRPr lang="en-US" sz="1000" dirty="0" smtClean="0"/>
          </a:p>
        </p:txBody>
      </p:sp>
      <p:sp>
        <p:nvSpPr>
          <p:cNvPr id="24584" name="Text Box 9"/>
          <p:cNvSpPr txBox="1">
            <a:spLocks noChangeArrowheads="1"/>
          </p:cNvSpPr>
          <p:nvPr/>
        </p:nvSpPr>
        <p:spPr bwMode="auto">
          <a:xfrm>
            <a:off x="609600" y="1524000"/>
            <a:ext cx="3505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Arial" charset="0"/>
              </a:rPr>
              <a:t>  </a:t>
            </a:r>
            <a:r>
              <a:rPr lang="en-US" dirty="0" smtClean="0">
                <a:latin typeface="Arial" charset="0"/>
              </a:rPr>
              <a:t>      </a:t>
            </a:r>
            <a:r>
              <a:rPr lang="en-US" sz="2000" dirty="0" smtClean="0">
                <a:solidFill>
                  <a:schemeClr val="accent2"/>
                </a:solidFill>
                <a:latin typeface="Arial Rounded MT Bold" pitchFamily="34" charset="0"/>
              </a:rPr>
              <a:t>200 MHz RF </a:t>
            </a:r>
            <a:r>
              <a:rPr lang="en-US" sz="2000" dirty="0">
                <a:solidFill>
                  <a:schemeClr val="accent2"/>
                </a:solidFill>
                <a:latin typeface="Arial Rounded MT Bold" pitchFamily="34" charset="0"/>
              </a:rPr>
              <a:t>power </a:t>
            </a:r>
          </a:p>
          <a:p>
            <a:r>
              <a:rPr lang="en-US" sz="2000" dirty="0">
                <a:solidFill>
                  <a:schemeClr val="accent2"/>
                </a:solidFill>
                <a:latin typeface="Arial Rounded MT Bold" pitchFamily="34" charset="0"/>
              </a:rPr>
              <a:t>  </a:t>
            </a:r>
            <a:r>
              <a:rPr lang="en-US" sz="2000" dirty="0" smtClean="0">
                <a:solidFill>
                  <a:schemeClr val="accent2"/>
                </a:solidFill>
                <a:latin typeface="Arial Rounded MT Bold" pitchFamily="34" charset="0"/>
              </a:rPr>
              <a:t>(</a:t>
            </a:r>
            <a:r>
              <a:rPr lang="en-US" dirty="0" smtClean="0">
                <a:solidFill>
                  <a:schemeClr val="accent2"/>
                </a:solidFill>
                <a:latin typeface="Arial Rounded MT Bold" pitchFamily="34" charset="0"/>
              </a:rPr>
              <a:t>max LHC upgrade intensity)</a:t>
            </a:r>
            <a:endParaRPr lang="en-US" sz="2000" dirty="0">
              <a:solidFill>
                <a:schemeClr val="accent2"/>
              </a:solidFill>
              <a:latin typeface="Arial Rounded MT Bold" pitchFamily="34" charset="0"/>
            </a:endParaRPr>
          </a:p>
        </p:txBody>
      </p:sp>
      <p:sp>
        <p:nvSpPr>
          <p:cNvPr id="2457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457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1007A6-DB70-4FA6-9E95-7A517A02E995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RF systems </a:t>
            </a:r>
            <a:r>
              <a:rPr lang="en-US" sz="3600" dirty="0" smtClean="0"/>
              <a:t>upgrade</a:t>
            </a:r>
          </a:p>
        </p:txBody>
      </p:sp>
      <p:sp>
        <p:nvSpPr>
          <p:cNvPr id="24582" name="Rectangle 12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1200" dirty="0" smtClean="0"/>
          </a:p>
          <a:p>
            <a:pPr eaLnBrk="1" hangingPunct="1">
              <a:lnSpc>
                <a:spcPct val="80000"/>
              </a:lnSpc>
            </a:pPr>
            <a:r>
              <a:rPr lang="en-US" sz="1800" dirty="0" smtClean="0"/>
              <a:t>Coupled-bunch (long.) instability threshold </a:t>
            </a:r>
            <a:r>
              <a:rPr lang="en-US" sz="1800" dirty="0" smtClean="0"/>
              <a:t>~</a:t>
            </a:r>
            <a:r>
              <a:rPr lang="en-US" sz="1800" dirty="0" smtClean="0"/>
              <a:t>1/5 nominal intensity</a:t>
            </a:r>
            <a:endParaRPr lang="en-US" sz="1800" dirty="0" smtClean="0"/>
          </a:p>
          <a:p>
            <a:pPr eaLnBrk="1" hangingPunct="1">
              <a:lnSpc>
                <a:spcPct val="80000"/>
              </a:lnSpc>
            </a:pPr>
            <a:r>
              <a:rPr lang="en-US" sz="1800" dirty="0" smtClean="0"/>
              <a:t>Larger </a:t>
            </a:r>
            <a:r>
              <a:rPr lang="en-US" sz="1800" dirty="0" err="1" smtClean="0"/>
              <a:t>emittance</a:t>
            </a:r>
            <a:r>
              <a:rPr lang="en-US" sz="1800" dirty="0" smtClean="0"/>
              <a:t> needed for higher intensities ( </a:t>
            </a:r>
            <a:r>
              <a:rPr lang="el-GR" sz="1800" dirty="0" smtClean="0">
                <a:cs typeface="Arial" charset="0"/>
              </a:rPr>
              <a:t>ε</a:t>
            </a:r>
            <a:r>
              <a:rPr lang="en-US" sz="1800" dirty="0" smtClean="0">
                <a:cs typeface="Arial" charset="0"/>
              </a:rPr>
              <a:t>~√</a:t>
            </a:r>
            <a:r>
              <a:rPr lang="en-US" sz="1800" dirty="0" smtClean="0"/>
              <a:t>N</a:t>
            </a:r>
            <a:r>
              <a:rPr lang="en-US" sz="1800" dirty="0" smtClean="0"/>
              <a:t>)</a:t>
            </a:r>
          </a:p>
          <a:p>
            <a:pPr lvl="1" eaLnBrk="1" hangingPunct="1">
              <a:lnSpc>
                <a:spcPct val="80000"/>
              </a:lnSpc>
            </a:pPr>
            <a:endParaRPr lang="en-US" sz="1400" dirty="0" smtClean="0"/>
          </a:p>
          <a:p>
            <a:pPr eaLnBrk="1" hangingPunct="1">
              <a:lnSpc>
                <a:spcPct val="80000"/>
              </a:lnSpc>
            </a:pPr>
            <a:r>
              <a:rPr lang="en-US" sz="1800" dirty="0" smtClean="0"/>
              <a:t>The 200 MHz RF system </a:t>
            </a:r>
            <a:r>
              <a:rPr lang="en-US" sz="1800" dirty="0" smtClean="0">
                <a:solidFill>
                  <a:srgbClr val="CC0099"/>
                </a:solidFill>
              </a:rPr>
              <a:t>limits: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Voltage  7.5 MV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Power 0.7 MW for full ring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smtClean="0"/>
              <a:t>(3.3-4.5) </a:t>
            </a:r>
            <a:r>
              <a:rPr lang="en-US" sz="1800" dirty="0" smtClean="0"/>
              <a:t>MW/cavity (200 MHz)  </a:t>
            </a:r>
            <a:r>
              <a:rPr lang="en-US" sz="1800" dirty="0" smtClean="0"/>
              <a:t>for max PS2 intensity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solidFill>
                  <a:srgbClr val="CC0099"/>
                </a:solidFill>
                <a:cs typeface="Times New Roman" pitchFamily="18" charset="0"/>
              </a:rPr>
              <a:t>→</a:t>
            </a:r>
            <a:r>
              <a:rPr lang="en-US" sz="1800" dirty="0" smtClean="0"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CC0099"/>
                </a:solidFill>
              </a:rPr>
              <a:t>The 200 MHz and 800 MHz power plant should be </a:t>
            </a:r>
            <a:r>
              <a:rPr lang="en-US" sz="1800" dirty="0" smtClean="0">
                <a:solidFill>
                  <a:srgbClr val="CC0099"/>
                </a:solidFill>
              </a:rPr>
              <a:t>increased</a:t>
            </a:r>
            <a:endParaRPr lang="en-US" sz="1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solidFill>
                  <a:srgbClr val="CC0099"/>
                </a:solidFill>
                <a:cs typeface="Times New Roman" pitchFamily="18" charset="0"/>
              </a:rPr>
              <a:t>→ </a:t>
            </a:r>
            <a:r>
              <a:rPr lang="en-US" sz="1800" dirty="0" smtClean="0">
                <a:solidFill>
                  <a:srgbClr val="CC0099"/>
                </a:solidFill>
              </a:rPr>
              <a:t>R&amp;D for re-design of couplers and coaxial lines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cs typeface="Times New Roman" pitchFamily="18" charset="0"/>
              </a:rPr>
              <a:t>→ </a:t>
            </a:r>
            <a:r>
              <a:rPr lang="en-US" sz="1800" dirty="0" smtClean="0"/>
              <a:t>Cavity length (200 MHz) could be </a:t>
            </a:r>
            <a:r>
              <a:rPr lang="en-US" sz="1800" dirty="0" err="1" smtClean="0"/>
              <a:t>optimised</a:t>
            </a:r>
            <a:r>
              <a:rPr lang="en-US" sz="1800" dirty="0" smtClean="0"/>
              <a:t> (5 </a:t>
            </a:r>
            <a:r>
              <a:rPr lang="en-US" sz="1800" dirty="0" smtClean="0">
                <a:cs typeface="Times New Roman" pitchFamily="18" charset="0"/>
              </a:rPr>
              <a:t>→</a:t>
            </a:r>
            <a:r>
              <a:rPr lang="en-US" sz="1800" dirty="0" smtClean="0"/>
              <a:t> 3 sections)</a:t>
            </a:r>
          </a:p>
        </p:txBody>
      </p:sp>
      <p:pic>
        <p:nvPicPr>
          <p:cNvPr id="24583" name="Picture 5" descr="powerV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438400"/>
            <a:ext cx="3614738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56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DD7142-B9D5-461E-A905-6F84EECE34E8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SPS upgrade: potential for other (fixed target, </a:t>
            </a:r>
            <a:r>
              <a:rPr lang="en-US" sz="3200" smtClean="0"/>
              <a:t>CNGS</a:t>
            </a:r>
            <a:r>
              <a:rPr lang="en-US" sz="3600" smtClean="0"/>
              <a:t>) beams</a:t>
            </a:r>
          </a:p>
        </p:txBody>
      </p:sp>
      <p:pic>
        <p:nvPicPr>
          <p:cNvPr id="25605" name="Picture 4" descr="kk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752600"/>
            <a:ext cx="3124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5" descr="k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819275"/>
            <a:ext cx="32766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Text Box 8"/>
          <p:cNvSpPr txBox="1">
            <a:spLocks noChangeArrowheads="1"/>
          </p:cNvSpPr>
          <p:nvPr/>
        </p:nvSpPr>
        <p:spPr bwMode="auto">
          <a:xfrm>
            <a:off x="4876800" y="2133600"/>
            <a:ext cx="358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  <a:cs typeface="Arial" charset="0"/>
              </a:rPr>
              <a:t>←</a:t>
            </a:r>
            <a:r>
              <a:rPr lang="en-US" sz="1600">
                <a:latin typeface="Arial" charset="0"/>
              </a:rPr>
              <a:t>one PS2 cycle (5-turn extract.)</a:t>
            </a:r>
            <a:r>
              <a:rPr lang="en-US">
                <a:latin typeface="Arial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→</a:t>
            </a:r>
          </a:p>
        </p:txBody>
      </p:sp>
      <p:sp>
        <p:nvSpPr>
          <p:cNvPr id="25608" name="Text Box 9"/>
          <p:cNvSpPr txBox="1">
            <a:spLocks noChangeArrowheads="1"/>
          </p:cNvSpPr>
          <p:nvPr/>
        </p:nvSpPr>
        <p:spPr bwMode="auto">
          <a:xfrm>
            <a:off x="381000" y="21336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Arial" charset="0"/>
                <a:cs typeface="Arial" charset="0"/>
              </a:rPr>
              <a:t> </a:t>
            </a:r>
            <a:r>
              <a:rPr lang="en-US" sz="1600">
                <a:cs typeface="Arial" charset="0"/>
              </a:rPr>
              <a:t> </a:t>
            </a:r>
            <a:r>
              <a:rPr lang="en-US" sz="1600">
                <a:latin typeface="Arial" charset="0"/>
                <a:cs typeface="Arial" charset="0"/>
              </a:rPr>
              <a:t>   ←</a:t>
            </a:r>
            <a:r>
              <a:rPr lang="en-US" sz="1600">
                <a:latin typeface="Arial" charset="0"/>
              </a:rPr>
              <a:t>one PS cycle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en-US">
                <a:latin typeface="Arial" charset="0"/>
              </a:rPr>
              <a:t>←</a:t>
            </a:r>
            <a:r>
              <a:rPr lang="en-US" sz="1600">
                <a:latin typeface="Arial" charset="0"/>
              </a:rPr>
              <a:t>one PS cycle→</a:t>
            </a:r>
          </a:p>
        </p:txBody>
      </p:sp>
      <p:sp>
        <p:nvSpPr>
          <p:cNvPr id="25609" name="Line 10"/>
          <p:cNvSpPr>
            <a:spLocks noChangeShapeType="1"/>
          </p:cNvSpPr>
          <p:nvPr/>
        </p:nvSpPr>
        <p:spPr bwMode="auto">
          <a:xfrm>
            <a:off x="23622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0" name="Line 11"/>
          <p:cNvSpPr>
            <a:spLocks noChangeShapeType="1"/>
          </p:cNvSpPr>
          <p:nvPr/>
        </p:nvSpPr>
        <p:spPr bwMode="auto">
          <a:xfrm>
            <a:off x="7620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1" name="Line 12"/>
          <p:cNvSpPr>
            <a:spLocks noChangeShapeType="1"/>
          </p:cNvSpPr>
          <p:nvPr/>
        </p:nvSpPr>
        <p:spPr bwMode="auto">
          <a:xfrm>
            <a:off x="40386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2" name="Line 13"/>
          <p:cNvSpPr>
            <a:spLocks noChangeShapeType="1"/>
          </p:cNvSpPr>
          <p:nvPr/>
        </p:nvSpPr>
        <p:spPr bwMode="auto">
          <a:xfrm>
            <a:off x="4953000" y="213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3" name="Line 14"/>
          <p:cNvSpPr>
            <a:spLocks noChangeShapeType="1"/>
          </p:cNvSpPr>
          <p:nvPr/>
        </p:nvSpPr>
        <p:spPr bwMode="auto">
          <a:xfrm>
            <a:off x="8229600" y="213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4" name="Text Box 15"/>
          <p:cNvSpPr txBox="1">
            <a:spLocks noChangeArrowheads="1"/>
          </p:cNvSpPr>
          <p:nvPr/>
        </p:nvSpPr>
        <p:spPr bwMode="auto">
          <a:xfrm>
            <a:off x="762000" y="2971800"/>
            <a:ext cx="37338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CC0099"/>
                </a:solidFill>
                <a:latin typeface="Lucida Sans" pitchFamily="34" charset="0"/>
              </a:rPr>
              <a:t> </a:t>
            </a:r>
            <a:r>
              <a:rPr lang="en-US" sz="2000">
                <a:solidFill>
                  <a:srgbClr val="CC0099"/>
                </a:solidFill>
                <a:latin typeface="Arial Rounded MT Bold" pitchFamily="34" charset="0"/>
              </a:rPr>
              <a:t>Main intensity limitations: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latin typeface="Tahoma" pitchFamily="34" charset="0"/>
              </a:rPr>
              <a:t>  </a:t>
            </a:r>
            <a:r>
              <a:rPr lang="en-US" sz="1600">
                <a:latin typeface="Tahoma" pitchFamily="34" charset="0"/>
              </a:rPr>
              <a:t>beam losses (transition crossing,</a:t>
            </a:r>
          </a:p>
          <a:p>
            <a:pPr>
              <a:spcBef>
                <a:spcPct val="50000"/>
              </a:spcBef>
            </a:pPr>
            <a:r>
              <a:rPr lang="en-US" sz="1600">
                <a:latin typeface="Tahoma" pitchFamily="34" charset="0"/>
              </a:rPr>
              <a:t>   no bunch-to-bucket transfer)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600">
                <a:latin typeface="Tahoma" pitchFamily="34" charset="0"/>
              </a:rPr>
              <a:t>  beam control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600">
                <a:latin typeface="Tahoma" pitchFamily="34" charset="0"/>
              </a:rPr>
              <a:t>  RF voltage and power</a:t>
            </a:r>
          </a:p>
          <a:p>
            <a:pPr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Flux: </a:t>
            </a:r>
            <a:r>
              <a:rPr lang="en-US">
                <a:solidFill>
                  <a:srgbClr val="CC0099"/>
                </a:solidFill>
                <a:latin typeface="Tahoma" pitchFamily="34" charset="0"/>
              </a:rPr>
              <a:t>0.6 </a:t>
            </a: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(1.0)</a:t>
            </a:r>
            <a:r>
              <a:rPr lang="en-US">
                <a:solidFill>
                  <a:srgbClr val="CC0099"/>
                </a:solidFill>
                <a:latin typeface="Tahoma" pitchFamily="34" charset="0"/>
              </a:rPr>
              <a:t>x10</a:t>
            </a:r>
            <a:r>
              <a:rPr lang="en-US" baseline="30000">
                <a:solidFill>
                  <a:srgbClr val="CC0099"/>
                </a:solidFill>
                <a:latin typeface="Tahoma" pitchFamily="34" charset="0"/>
              </a:rPr>
              <a:t>20</a:t>
            </a:r>
            <a:r>
              <a:rPr lang="en-US">
                <a:latin typeface="Tahoma" pitchFamily="34" charset="0"/>
              </a:rPr>
              <a:t> pot/year for intensity of 6x10</a:t>
            </a:r>
            <a:r>
              <a:rPr lang="en-US" baseline="30000">
                <a:latin typeface="Tahoma" pitchFamily="34" charset="0"/>
              </a:rPr>
              <a:t>13</a:t>
            </a:r>
            <a:r>
              <a:rPr lang="en-US">
                <a:latin typeface="Tahoma" pitchFamily="34" charset="0"/>
              </a:rPr>
              <a:t> and 6 s cycle</a:t>
            </a:r>
          </a:p>
          <a:p>
            <a:pPr>
              <a:spcBef>
                <a:spcPct val="50000"/>
              </a:spcBef>
            </a:pPr>
            <a:endParaRPr lang="en-US">
              <a:latin typeface="Lucida Sans" pitchFamily="34" charset="0"/>
            </a:endParaRPr>
          </a:p>
        </p:txBody>
      </p:sp>
      <p:sp>
        <p:nvSpPr>
          <p:cNvPr id="25615" name="Text Box 16"/>
          <p:cNvSpPr txBox="1">
            <a:spLocks noChangeArrowheads="1"/>
          </p:cNvSpPr>
          <p:nvPr/>
        </p:nvSpPr>
        <p:spPr bwMode="auto">
          <a:xfrm>
            <a:off x="4648200" y="2514600"/>
            <a:ext cx="38100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CC0099"/>
                </a:solidFill>
                <a:latin typeface="Arial Rounded MT Bold" pitchFamily="34" charset="0"/>
              </a:rPr>
              <a:t> Potential proton flux with maximum PS2 intensity for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>
                <a:latin typeface="Tahoma" pitchFamily="34" charset="0"/>
              </a:rPr>
              <a:t> 200 days of operation,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>
                <a:latin typeface="Tahoma" pitchFamily="34" charset="0"/>
              </a:rPr>
              <a:t> 80% beam availability,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>
                <a:latin typeface="Tahoma" pitchFamily="34" charset="0"/>
              </a:rPr>
              <a:t> 45 </a:t>
            </a: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(85)</a:t>
            </a:r>
            <a:r>
              <a:rPr lang="en-US">
                <a:latin typeface="Tahoma" pitchFamily="34" charset="0"/>
              </a:rPr>
              <a:t>% beam sharing</a:t>
            </a:r>
          </a:p>
          <a:p>
            <a:pPr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6.0 s cycle: </a:t>
            </a:r>
            <a:r>
              <a:rPr lang="en-US">
                <a:solidFill>
                  <a:srgbClr val="CC0099"/>
                </a:solidFill>
                <a:latin typeface="Tahoma" pitchFamily="34" charset="0"/>
              </a:rPr>
              <a:t>1.0</a:t>
            </a:r>
            <a:r>
              <a:rPr lang="en-US">
                <a:latin typeface="Tahoma" pitchFamily="34" charset="0"/>
              </a:rPr>
              <a:t> </a:t>
            </a: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(2.0)</a:t>
            </a:r>
            <a:r>
              <a:rPr lang="en-US">
                <a:solidFill>
                  <a:srgbClr val="CC0099"/>
                </a:solidFill>
                <a:latin typeface="Tahoma" pitchFamily="34" charset="0"/>
              </a:rPr>
              <a:t>x10</a:t>
            </a:r>
            <a:r>
              <a:rPr lang="en-US" baseline="30000">
                <a:solidFill>
                  <a:srgbClr val="CC0099"/>
                </a:solidFill>
                <a:latin typeface="Tahoma" pitchFamily="34" charset="0"/>
              </a:rPr>
              <a:t>20</a:t>
            </a:r>
            <a:r>
              <a:rPr lang="en-US">
                <a:solidFill>
                  <a:srgbClr val="CC0099"/>
                </a:solidFill>
                <a:latin typeface="Tahoma" pitchFamily="34" charset="0"/>
              </a:rPr>
              <a:t> </a:t>
            </a:r>
            <a:r>
              <a:rPr lang="en-US">
                <a:latin typeface="Tahoma" pitchFamily="34" charset="0"/>
              </a:rPr>
              <a:t>pot/year   </a:t>
            </a:r>
            <a:r>
              <a:rPr lang="en-US">
                <a:latin typeface="Tahoma" pitchFamily="34" charset="0"/>
                <a:cs typeface="Times New Roman" pitchFamily="18" charset="0"/>
              </a:rPr>
              <a:t>→ </a:t>
            </a:r>
            <a:r>
              <a:rPr lang="en-US">
                <a:latin typeface="Tahoma" pitchFamily="34" charset="0"/>
              </a:rPr>
              <a:t>RF power upgrade</a:t>
            </a:r>
          </a:p>
          <a:p>
            <a:pPr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4.8 s cycle: </a:t>
            </a:r>
            <a:r>
              <a:rPr lang="en-US">
                <a:solidFill>
                  <a:srgbClr val="CC0099"/>
                </a:solidFill>
                <a:latin typeface="Tahoma" pitchFamily="34" charset="0"/>
              </a:rPr>
              <a:t>1.3 </a:t>
            </a: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(2.5)</a:t>
            </a:r>
            <a:r>
              <a:rPr lang="en-US">
                <a:solidFill>
                  <a:srgbClr val="CC0099"/>
                </a:solidFill>
                <a:latin typeface="Tahoma" pitchFamily="34" charset="0"/>
              </a:rPr>
              <a:t>x10</a:t>
            </a:r>
            <a:r>
              <a:rPr lang="en-US" baseline="30000">
                <a:solidFill>
                  <a:srgbClr val="CC0099"/>
                </a:solidFill>
                <a:latin typeface="Tahoma" pitchFamily="34" charset="0"/>
              </a:rPr>
              <a:t>20 </a:t>
            </a:r>
            <a:r>
              <a:rPr lang="en-US">
                <a:latin typeface="Tahoma" pitchFamily="34" charset="0"/>
              </a:rPr>
              <a:t>pot/year </a:t>
            </a:r>
            <a:r>
              <a:rPr lang="en-US">
                <a:latin typeface="Tahoma" pitchFamily="34" charset="0"/>
                <a:cs typeface="Times New Roman" pitchFamily="18" charset="0"/>
              </a:rPr>
              <a:t>→ + </a:t>
            </a:r>
            <a:r>
              <a:rPr lang="en-US">
                <a:solidFill>
                  <a:srgbClr val="CC0099"/>
                </a:solidFill>
                <a:latin typeface="Tahoma" pitchFamily="34" charset="0"/>
              </a:rPr>
              <a:t>new RF (voltage)</a:t>
            </a:r>
            <a:r>
              <a:rPr lang="en-US" sz="1400">
                <a:solidFill>
                  <a:srgbClr val="CC0099"/>
                </a:solidFill>
                <a:latin typeface="Arial" charset="0"/>
              </a:rPr>
              <a:t>                                  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Arial" charset="0"/>
              </a:rPr>
              <a:t>                             </a:t>
            </a:r>
            <a:r>
              <a:rPr lang="en-US" sz="1600">
                <a:latin typeface="Arial" charset="0"/>
              </a:rPr>
              <a:t>M. Meddahi, E.S., 2007</a:t>
            </a:r>
            <a:r>
              <a:rPr lang="en-US" sz="2000">
                <a:latin typeface="Arial" charset="0"/>
              </a:rPr>
              <a:t> </a:t>
            </a:r>
          </a:p>
        </p:txBody>
      </p:sp>
      <p:sp>
        <p:nvSpPr>
          <p:cNvPr id="25616" name="Text Box 54"/>
          <p:cNvSpPr txBox="1">
            <a:spLocks noChangeArrowheads="1"/>
          </p:cNvSpPr>
          <p:nvPr/>
        </p:nvSpPr>
        <p:spPr bwMode="auto">
          <a:xfrm>
            <a:off x="1828800" y="1371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99"/>
                </a:solidFill>
                <a:latin typeface="Arial" charset="0"/>
              </a:rPr>
              <a:t>with PS</a:t>
            </a:r>
          </a:p>
        </p:txBody>
      </p:sp>
      <p:sp>
        <p:nvSpPr>
          <p:cNvPr id="25617" name="Text Box 55"/>
          <p:cNvSpPr txBox="1">
            <a:spLocks noChangeArrowheads="1"/>
          </p:cNvSpPr>
          <p:nvPr/>
        </p:nvSpPr>
        <p:spPr bwMode="auto">
          <a:xfrm>
            <a:off x="5943600" y="13716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99"/>
                </a:solidFill>
                <a:latin typeface="Arial" charset="0"/>
              </a:rPr>
              <a:t>with PS2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66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D61948-A080-4858-8BED-F79D769F2F6F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Planning  </a:t>
            </a:r>
            <a:r>
              <a:rPr lang="en-US" sz="3600" dirty="0" smtClean="0"/>
              <a:t>and milestones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000" dirty="0" smtClean="0">
              <a:solidFill>
                <a:schemeClr val="accent2"/>
              </a:solidFill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chemeClr val="accent2"/>
                </a:solidFill>
                <a:cs typeface="Times New Roman" pitchFamily="18" charset="0"/>
              </a:rPr>
              <a:t>(before 19 September 2008)</a:t>
            </a:r>
            <a:r>
              <a:rPr lang="en-US" dirty="0" smtClean="0">
                <a:solidFill>
                  <a:schemeClr val="accent2"/>
                </a:solidFill>
                <a:cs typeface="Times New Roman" pitchFamily="18" charset="0"/>
              </a:rPr>
              <a:t>		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Project proposal for LP-SPL, PS2 and SPSU: </a:t>
            </a:r>
            <a:r>
              <a:rPr lang="en-US" sz="2000" dirty="0" smtClean="0">
                <a:solidFill>
                  <a:srgbClr val="CC0099"/>
                </a:solidFill>
              </a:rPr>
              <a:t>2011</a:t>
            </a:r>
            <a:endParaRPr lang="en-US" sz="2000" dirty="0" smtClean="0">
              <a:solidFill>
                <a:srgbClr val="CC0099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Project start: </a:t>
            </a:r>
            <a:r>
              <a:rPr lang="en-US" sz="2000" dirty="0" smtClean="0">
                <a:solidFill>
                  <a:srgbClr val="CC0099"/>
                </a:solidFill>
              </a:rPr>
              <a:t>2012</a:t>
            </a:r>
            <a:endParaRPr lang="en-US" sz="2000" dirty="0" smtClean="0">
              <a:solidFill>
                <a:srgbClr val="CC0099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LPSPL and PS2 commissioning: </a:t>
            </a:r>
            <a:r>
              <a:rPr lang="en-US" sz="2000" dirty="0" smtClean="0">
                <a:solidFill>
                  <a:srgbClr val="CC0099"/>
                </a:solidFill>
              </a:rPr>
              <a:t>2015 </a:t>
            </a:r>
            <a:r>
              <a:rPr lang="en-US" sz="2000" dirty="0" smtClean="0">
                <a:solidFill>
                  <a:srgbClr val="CC0099"/>
                </a:solidFill>
              </a:rPr>
              <a:t>– </a:t>
            </a:r>
            <a:r>
              <a:rPr lang="en-US" sz="2000" dirty="0" smtClean="0">
                <a:solidFill>
                  <a:srgbClr val="CC0099"/>
                </a:solidFill>
              </a:rPr>
              <a:t>2016</a:t>
            </a:r>
            <a:endParaRPr lang="en-US" sz="2000" dirty="0" smtClean="0">
              <a:solidFill>
                <a:srgbClr val="CC0099"/>
              </a:solidFill>
            </a:endParaRPr>
          </a:p>
          <a:p>
            <a:pPr lvl="2" eaLnBrk="1" hangingPunct="1">
              <a:lnSpc>
                <a:spcPct val="80000"/>
              </a:lnSpc>
            </a:pPr>
            <a:endParaRPr lang="en-US" sz="1600" dirty="0" smtClean="0">
              <a:solidFill>
                <a:srgbClr val="CC0099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SPS commissioning: </a:t>
            </a:r>
            <a:r>
              <a:rPr lang="en-US" sz="2000" dirty="0" smtClean="0">
                <a:solidFill>
                  <a:srgbClr val="CC0099"/>
                </a:solidFill>
              </a:rPr>
              <a:t>2017</a:t>
            </a:r>
            <a:endParaRPr lang="en-US" sz="2000" dirty="0" smtClean="0">
              <a:solidFill>
                <a:srgbClr val="CC0099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Nominal LHC beam for physics with new SPS injectors: </a:t>
            </a:r>
            <a:r>
              <a:rPr lang="en-US" sz="2000" dirty="0" smtClean="0">
                <a:solidFill>
                  <a:srgbClr val="CC0099"/>
                </a:solidFill>
              </a:rPr>
              <a:t>2017</a:t>
            </a:r>
            <a:endParaRPr lang="en-US" sz="2000" dirty="0" smtClean="0">
              <a:solidFill>
                <a:srgbClr val="CC0099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CC0099"/>
                </a:solidFill>
              </a:rPr>
              <a:t>Ultimate beam from SPS: 2018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High intensity beam for physics: depends on the SPS upgrade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cs typeface="Times New Roman" pitchFamily="18" charset="0"/>
              </a:rPr>
              <a:t>     </a:t>
            </a:r>
            <a:r>
              <a:rPr lang="en-US" sz="2000" dirty="0" smtClean="0">
                <a:solidFill>
                  <a:schemeClr val="accent2"/>
                </a:solidFill>
                <a:cs typeface="Times New Roman" pitchFamily="18" charset="0"/>
              </a:rPr>
              <a:t>→ More reliable operation, shorter LHC filling time with higher intensity, high proton flux from SPS to CNGS-type users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chemeClr val="accent2"/>
                </a:solidFill>
                <a:cs typeface="Times New Roman" pitchFamily="18" charset="0"/>
              </a:rPr>
              <a:t>     → Potential for DLHC with  SPS+ (new magnets 50 </a:t>
            </a:r>
            <a:r>
              <a:rPr lang="en-US" sz="2000" dirty="0" err="1" smtClean="0">
                <a:solidFill>
                  <a:schemeClr val="accent2"/>
                </a:solidFill>
                <a:cs typeface="Times New Roman" pitchFamily="18" charset="0"/>
              </a:rPr>
              <a:t>GeV</a:t>
            </a:r>
            <a:r>
              <a:rPr lang="en-US" sz="2000" dirty="0" smtClean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000" dirty="0" smtClean="0">
                <a:solidFill>
                  <a:schemeClr val="accent2"/>
                </a:solidFill>
                <a:cs typeface="Times New Roman" pitchFamily="18" charset="0"/>
              </a:rPr>
              <a:t> 1 </a:t>
            </a:r>
            <a:r>
              <a:rPr lang="en-US" sz="2000" dirty="0" err="1" smtClean="0">
                <a:solidFill>
                  <a:schemeClr val="accent2"/>
                </a:solidFill>
                <a:cs typeface="Times New Roman" pitchFamily="18" charset="0"/>
              </a:rPr>
              <a:t>TeV</a:t>
            </a:r>
            <a:r>
              <a:rPr lang="en-US" sz="2000" dirty="0" smtClean="0">
                <a:solidFill>
                  <a:schemeClr val="accent2"/>
                </a:solidFill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76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9C4B6D-9E9F-4755-A776-AA46B44500DC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Summary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The upgraded CERN injectors should produce high intensity beam with high reliability both for LHC and other users</a:t>
            </a:r>
          </a:p>
          <a:p>
            <a:pPr lvl="2" eaLnBrk="1" hangingPunct="1">
              <a:lnSpc>
                <a:spcPct val="90000"/>
              </a:lnSpc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All machines in the LHC chain will be replaced by new ones except the SPS, which will profit from a higher injection energy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		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CC0099"/>
                </a:solidFill>
              </a:rPr>
              <a:t>The SPS upgrade is a key element for the LHC to benefit fully from new upstream machines</a:t>
            </a:r>
          </a:p>
          <a:p>
            <a:pPr lvl="2" eaLnBrk="1" hangingPunct="1">
              <a:lnSpc>
                <a:spcPct val="90000"/>
              </a:lnSpc>
            </a:pPr>
            <a:endParaRPr lang="en-US" sz="1200" dirty="0" smtClean="0"/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Some measures proposed for the SPS upgrade would help for the operation with nominal and ultimate LHC beams and can be implemented earlier (e-cloud mitigation, impedance reduction)</a:t>
            </a:r>
          </a:p>
          <a:p>
            <a:pPr lvl="2" eaLnBrk="1" hangingPunct="1">
              <a:lnSpc>
                <a:spcPct val="90000"/>
              </a:lnSpc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D93FA7-D600-423C-A442-AD867C97AF6C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Acknowledgments and references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Arial Rounded MT Bold" pitchFamily="34" charset="0"/>
              </a:rPr>
              <a:t>PAF (Proton </a:t>
            </a:r>
            <a:r>
              <a:rPr lang="en-US" sz="2000" dirty="0" smtClean="0">
                <a:latin typeface="Arial Rounded MT Bold" pitchFamily="34" charset="0"/>
              </a:rPr>
              <a:t>Accelerators for </a:t>
            </a:r>
            <a:r>
              <a:rPr lang="en-US" sz="2000" dirty="0" smtClean="0">
                <a:latin typeface="Arial Rounded MT Bold" pitchFamily="34" charset="0"/>
              </a:rPr>
              <a:t>Future) WG:</a:t>
            </a:r>
            <a:r>
              <a:rPr lang="en-US" sz="2800" dirty="0" smtClean="0"/>
              <a:t> </a:t>
            </a:r>
            <a:r>
              <a:rPr lang="en-US" sz="2000" dirty="0" smtClean="0">
                <a:hlinkClick r:id="rId2"/>
              </a:rPr>
              <a:t>http://paf.web.cern.ch/paf/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    </a:t>
            </a:r>
            <a:r>
              <a:rPr lang="en-US" sz="2000" dirty="0" smtClean="0"/>
              <a:t> </a:t>
            </a:r>
            <a:r>
              <a:rPr lang="en-US" sz="2000" dirty="0" smtClean="0"/>
              <a:t>R. Garoby, M. </a:t>
            </a:r>
            <a:r>
              <a:rPr lang="en-US" sz="2000" dirty="0" err="1" smtClean="0"/>
              <a:t>Benedikt</a:t>
            </a:r>
            <a:r>
              <a:rPr lang="en-US" sz="2000" dirty="0" smtClean="0"/>
              <a:t>, O. </a:t>
            </a:r>
            <a:r>
              <a:rPr lang="en-US" sz="2000" dirty="0" err="1" smtClean="0"/>
              <a:t>Bruning</a:t>
            </a:r>
            <a:r>
              <a:rPr lang="en-US" sz="2000" dirty="0" smtClean="0"/>
              <a:t>, M. Meddahi, </a:t>
            </a:r>
            <a:r>
              <a:rPr lang="en-US" sz="2000" dirty="0" smtClean="0"/>
              <a:t>R</a:t>
            </a:r>
            <a:r>
              <a:rPr lang="en-US" sz="2000" dirty="0" smtClean="0"/>
              <a:t>. </a:t>
            </a:r>
            <a:r>
              <a:rPr lang="en-US" sz="2000" dirty="0" err="1" smtClean="0"/>
              <a:t>Ostojic</a:t>
            </a:r>
            <a:r>
              <a:rPr lang="en-US" sz="2000" dirty="0" smtClean="0"/>
              <a:t>, 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W</a:t>
            </a:r>
            <a:r>
              <a:rPr lang="en-US" sz="2000" dirty="0" smtClean="0"/>
              <a:t>. </a:t>
            </a:r>
            <a:r>
              <a:rPr lang="en-US" sz="2000" dirty="0" err="1" smtClean="0"/>
              <a:t>Scandale</a:t>
            </a:r>
            <a:r>
              <a:rPr lang="en-US" sz="2000" dirty="0" smtClean="0"/>
              <a:t>, E. S</a:t>
            </a:r>
            <a:r>
              <a:rPr lang="en-US" sz="2000" dirty="0" smtClean="0"/>
              <a:t>.,  </a:t>
            </a:r>
            <a:r>
              <a:rPr lang="en-US" sz="2000" dirty="0" smtClean="0"/>
              <a:t>F. Zimmermann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Arial Rounded MT Bold" pitchFamily="34" charset="0"/>
              </a:rPr>
              <a:t>SPS </a:t>
            </a:r>
            <a:r>
              <a:rPr lang="en-US" sz="2000" dirty="0" smtClean="0">
                <a:latin typeface="Arial Rounded MT Bold" pitchFamily="34" charset="0"/>
              </a:rPr>
              <a:t>Upgrade WG:</a:t>
            </a:r>
            <a:r>
              <a:rPr lang="en-US" sz="2800" dirty="0" smtClean="0"/>
              <a:t> 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    </a:t>
            </a:r>
            <a:r>
              <a:rPr lang="en-US" sz="2000" dirty="0" smtClean="0">
                <a:hlinkClick r:id="rId3"/>
              </a:rPr>
              <a:t>http://paf-spsu.web.cern.ch/paf-spsu/</a:t>
            </a:r>
            <a:r>
              <a:rPr lang="en-US" sz="2000" dirty="0" smtClean="0"/>
              <a:t>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    </a:t>
            </a:r>
            <a:r>
              <a:rPr lang="en-US" sz="2000" dirty="0" smtClean="0">
                <a:solidFill>
                  <a:schemeClr val="hlink"/>
                </a:solidFill>
              </a:rPr>
              <a:t>Members:</a:t>
            </a:r>
            <a:r>
              <a:rPr lang="en-US" sz="2000" dirty="0" smtClean="0"/>
              <a:t>  G. Arduini, F. Caspers, S. Calatroni, P. Chiggiato,          K. Cornelis, B. Henrist, E. Mahner, E. Metral, G. Rumolo, E. S.,      M. Taborelli, C. Yin Vallgren, F. </a:t>
            </a:r>
            <a:r>
              <a:rPr lang="en-US" sz="2000" dirty="0" smtClean="0"/>
              <a:t>Zimmermann + many others</a:t>
            </a:r>
            <a:endParaRPr lang="en-US" sz="1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Arial Rounded MT Bold" pitchFamily="34" charset="0"/>
              </a:rPr>
              <a:t>      RF:</a:t>
            </a:r>
            <a:r>
              <a:rPr lang="en-US" sz="2000" dirty="0" smtClean="0"/>
              <a:t> T. Bohl, E. Ciapala, T. Linnecar</a:t>
            </a:r>
            <a:r>
              <a:rPr lang="en-US" sz="2000" dirty="0" smtClean="0"/>
              <a:t>, G. Papotti,  </a:t>
            </a:r>
            <a:r>
              <a:rPr lang="en-US" sz="2000" dirty="0" smtClean="0"/>
              <a:t>J. </a:t>
            </a:r>
            <a:r>
              <a:rPr lang="en-US" sz="2000" dirty="0" smtClean="0"/>
              <a:t>Tuckmantel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167BAC-3518-4071-AC97-B1BC3F1D1941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LHC injectors: present and future</a:t>
            </a:r>
          </a:p>
        </p:txBody>
      </p:sp>
      <p:pic>
        <p:nvPicPr>
          <p:cNvPr id="10245" name="Picture 4" descr="CCELHC2_07-08"/>
          <p:cNvPicPr>
            <a:picLocks noChangeAspect="1" noChangeArrowheads="1"/>
          </p:cNvPicPr>
          <p:nvPr/>
        </p:nvPicPr>
        <p:blipFill>
          <a:blip r:embed="rId2">
            <a:lum bright="-12000" contrast="-42000"/>
          </a:blip>
          <a:srcRect/>
          <a:stretch>
            <a:fillRect/>
          </a:stretch>
        </p:blipFill>
        <p:spPr bwMode="auto">
          <a:xfrm>
            <a:off x="838200" y="1219200"/>
            <a:ext cx="7467600" cy="49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6934200" y="6172200"/>
            <a:ext cx="1219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Arial Rounded MT Bold" pitchFamily="34" charset="0"/>
              </a:rPr>
              <a:t>UNOSAT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DA0EE3-0F2A-4C36-8EA5-4862130809B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1268" name="Rectangle 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SPS: present achievements</a:t>
            </a:r>
            <a:br>
              <a:rPr lang="en-US" sz="3200" smtClean="0"/>
            </a:br>
            <a:r>
              <a:rPr lang="en-US" sz="3200" smtClean="0"/>
              <a:t> and future needs</a:t>
            </a:r>
          </a:p>
        </p:txBody>
      </p:sp>
      <p:graphicFrame>
        <p:nvGraphicFramePr>
          <p:cNvPr id="11341" name="Group 77"/>
          <p:cNvGraphicFramePr>
            <a:graphicFrameLocks noGrp="1"/>
          </p:cNvGraphicFramePr>
          <p:nvPr>
            <p:ph idx="1"/>
          </p:nvPr>
        </p:nvGraphicFramePr>
        <p:xfrm>
          <a:off x="228600" y="1524000"/>
          <a:ext cx="8594725" cy="3598229"/>
        </p:xfrm>
        <a:graphic>
          <a:graphicData uri="http://schemas.openxmlformats.org/drawingml/2006/table">
            <a:tbl>
              <a:tblPr/>
              <a:tblGrid>
                <a:gridCol w="2743200"/>
                <a:gridCol w="822325"/>
                <a:gridCol w="838200"/>
                <a:gridCol w="777875"/>
                <a:gridCol w="898525"/>
                <a:gridCol w="777875"/>
                <a:gridCol w="838200"/>
                <a:gridCol w="898525"/>
              </a:tblGrid>
              <a:tr h="8382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Parameters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ahoma" pitchFamily="34" charset="0"/>
                        </a:rPr>
                        <a:t>PS2 offer per cycle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at 50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SPS record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at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450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ahoma" pitchFamily="34" charset="0"/>
                        </a:rPr>
                        <a:t>LHC request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at 450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25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50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25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25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50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bunch intensity /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ahoma" pitchFamily="34" charset="0"/>
                        </a:rPr>
                        <a:t>5.5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ahoma" pitchFamily="34" charset="0"/>
                        </a:rPr>
                        <a:t>5.0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number of bunches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168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288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4200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336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168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total intensity /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ahoma" pitchFamily="34" charset="0"/>
                        </a:rPr>
                        <a:t>12.0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8A"/>
                          </a:solidFill>
                          <a:effectLst/>
                          <a:latin typeface="Tahoma" pitchFamily="34" charset="0"/>
                        </a:rPr>
                        <a:t>5.3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long. emittance      [eVs]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&lt;1.0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&lt;1.0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norm. H/V emitt.    [</a:t>
                      </a: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μ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15/8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ahoma" pitchFamily="34" charset="0"/>
                        </a:rPr>
                        <a:t>3.6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8/5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38" name="Text Box 231"/>
          <p:cNvSpPr txBox="1">
            <a:spLocks noChangeArrowheads="1"/>
          </p:cNvSpPr>
          <p:nvPr/>
        </p:nvSpPr>
        <p:spPr bwMode="auto">
          <a:xfrm>
            <a:off x="2057400" y="5486400"/>
            <a:ext cx="458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CC0099"/>
                </a:solidFill>
                <a:latin typeface="Tahoma" pitchFamily="34" charset="0"/>
                <a:cs typeface="Times New Roman" pitchFamily="18" charset="0"/>
              </a:rPr>
              <a:t>→  </a:t>
            </a:r>
            <a:r>
              <a:rPr lang="en-US" sz="2000" b="1">
                <a:solidFill>
                  <a:srgbClr val="CC0099"/>
                </a:solidFill>
                <a:latin typeface="Tahoma" pitchFamily="34" charset="0"/>
              </a:rPr>
              <a:t>SPS upgrade is necessary</a:t>
            </a:r>
            <a:r>
              <a:rPr lang="en-US" b="1">
                <a:latin typeface="Tahoma" pitchFamily="34" charset="0"/>
              </a:rPr>
              <a:t> </a:t>
            </a:r>
          </a:p>
        </p:txBody>
      </p:sp>
      <p:sp>
        <p:nvSpPr>
          <p:cNvPr id="11339" name="Line 79"/>
          <p:cNvSpPr>
            <a:spLocks noChangeShapeType="1"/>
          </p:cNvSpPr>
          <p:nvPr/>
        </p:nvSpPr>
        <p:spPr bwMode="auto">
          <a:xfrm>
            <a:off x="304800" y="1524000"/>
            <a:ext cx="26670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433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A1C716-679E-405C-B90D-0674EF96370B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SPS: today’s status of </a:t>
            </a:r>
            <a:br>
              <a:rPr lang="en-US" sz="3600" smtClean="0"/>
            </a:br>
            <a:r>
              <a:rPr lang="en-US" sz="3600" smtClean="0"/>
              <a:t>nominal LHC beam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/>
              <a:t>bunch intensity: 1.15 </a:t>
            </a:r>
            <a:r>
              <a:rPr lang="en-US" sz="2000" dirty="0" smtClean="0"/>
              <a:t>x10</a:t>
            </a:r>
            <a:r>
              <a:rPr lang="en-US" sz="2000" baseline="30000" dirty="0" smtClean="0"/>
              <a:t>11</a:t>
            </a:r>
            <a:endParaRPr lang="en-US" sz="2000" baseline="30000" dirty="0" smtClean="0"/>
          </a:p>
          <a:p>
            <a:pPr eaLnBrk="1" hangingPunct="1"/>
            <a:r>
              <a:rPr lang="en-US" sz="2000" dirty="0" smtClean="0"/>
              <a:t>4 batches of 72 bunches spaced at 25 ns </a:t>
            </a:r>
          </a:p>
          <a:p>
            <a:pPr eaLnBrk="1" hangingPunct="1"/>
            <a:r>
              <a:rPr lang="en-US" sz="2000" dirty="0" smtClean="0"/>
              <a:t>bunch length: 1.6 </a:t>
            </a:r>
            <a:r>
              <a:rPr lang="en-US" sz="2000" dirty="0" smtClean="0">
                <a:cs typeface="Arial" charset="0"/>
              </a:rPr>
              <a:t>± 0.1</a:t>
            </a:r>
            <a:r>
              <a:rPr lang="en-US" sz="2000" dirty="0" smtClean="0"/>
              <a:t> ns</a:t>
            </a:r>
          </a:p>
          <a:p>
            <a:pPr eaLnBrk="1" hangingPunct="1"/>
            <a:r>
              <a:rPr lang="en-US" sz="2000" dirty="0" smtClean="0"/>
              <a:t>bunch position (FT) &lt; 100 </a:t>
            </a:r>
            <a:r>
              <a:rPr lang="en-US" sz="2000" dirty="0" err="1" smtClean="0"/>
              <a:t>ps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longitudinal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:</a:t>
            </a:r>
          </a:p>
          <a:p>
            <a:pPr eaLnBrk="1" hangingPunct="1">
              <a:buFontTx/>
              <a:buNone/>
            </a:pPr>
            <a:r>
              <a:rPr lang="en-US" sz="2000" dirty="0" smtClean="0"/>
              <a:t>     0.6 </a:t>
            </a:r>
            <a:r>
              <a:rPr lang="en-US" sz="2000" dirty="0" smtClean="0">
                <a:cs typeface="Arial" charset="0"/>
              </a:rPr>
              <a:t>± 0.1</a:t>
            </a:r>
            <a:r>
              <a:rPr lang="en-US" sz="2000" dirty="0" smtClean="0"/>
              <a:t> </a:t>
            </a:r>
            <a:r>
              <a:rPr lang="en-US" sz="2000" dirty="0" err="1" smtClean="0"/>
              <a:t>eVs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transverse </a:t>
            </a:r>
            <a:r>
              <a:rPr lang="en-US" sz="2000" dirty="0" err="1" smtClean="0"/>
              <a:t>normalised</a:t>
            </a:r>
            <a:r>
              <a:rPr lang="en-US" sz="2000" dirty="0" smtClean="0"/>
              <a:t> </a:t>
            </a:r>
            <a:r>
              <a:rPr lang="en-US" sz="2000" dirty="0" err="1" smtClean="0"/>
              <a:t>emittances</a:t>
            </a:r>
            <a:r>
              <a:rPr lang="en-US" sz="2000" dirty="0" smtClean="0"/>
              <a:t>:</a:t>
            </a:r>
          </a:p>
          <a:p>
            <a:pPr lvl="1" eaLnBrk="1" hangingPunct="1"/>
            <a:r>
              <a:rPr lang="en-US" sz="1800" dirty="0" smtClean="0"/>
              <a:t>H-plane 3.0 </a:t>
            </a:r>
            <a:r>
              <a:rPr lang="en-US" sz="1800" dirty="0" smtClean="0">
                <a:cs typeface="Arial" charset="0"/>
              </a:rPr>
              <a:t>± </a:t>
            </a:r>
            <a:r>
              <a:rPr lang="en-US" sz="1800" dirty="0" smtClean="0"/>
              <a:t>0.3 </a:t>
            </a:r>
            <a:r>
              <a:rPr lang="el-GR" sz="1800" dirty="0" smtClean="0">
                <a:cs typeface="Arial" charset="0"/>
              </a:rPr>
              <a:t>μ</a:t>
            </a:r>
            <a:r>
              <a:rPr lang="en-US" sz="1800" dirty="0" smtClean="0">
                <a:cs typeface="Arial" charset="0"/>
              </a:rPr>
              <a:t>m</a:t>
            </a:r>
            <a:endParaRPr lang="el-GR" sz="1800" dirty="0" smtClean="0">
              <a:cs typeface="Arial" charset="0"/>
            </a:endParaRPr>
          </a:p>
          <a:p>
            <a:pPr lvl="1" eaLnBrk="1" hangingPunct="1"/>
            <a:r>
              <a:rPr lang="en-US" sz="1800" dirty="0" smtClean="0"/>
              <a:t>V-plane: </a:t>
            </a:r>
            <a:r>
              <a:rPr lang="en-US" sz="1800" dirty="0" smtClean="0">
                <a:solidFill>
                  <a:srgbClr val="CC0099"/>
                </a:solidFill>
              </a:rPr>
              <a:t>3.6 </a:t>
            </a:r>
            <a:r>
              <a:rPr lang="en-US" sz="1800" dirty="0" smtClean="0">
                <a:solidFill>
                  <a:srgbClr val="CC0099"/>
                </a:solidFill>
                <a:cs typeface="Arial" charset="0"/>
              </a:rPr>
              <a:t>± </a:t>
            </a:r>
            <a:r>
              <a:rPr lang="en-US" sz="1800" dirty="0" smtClean="0">
                <a:solidFill>
                  <a:srgbClr val="CC0099"/>
                </a:solidFill>
              </a:rPr>
              <a:t>0.3 </a:t>
            </a:r>
            <a:r>
              <a:rPr lang="el-GR" sz="1800" dirty="0" smtClean="0">
                <a:solidFill>
                  <a:srgbClr val="CC0099"/>
                </a:solidFill>
                <a:cs typeface="Arial" charset="0"/>
              </a:rPr>
              <a:t>μ</a:t>
            </a:r>
            <a:r>
              <a:rPr lang="en-US" sz="1800" dirty="0" smtClean="0">
                <a:solidFill>
                  <a:srgbClr val="CC0099"/>
                </a:solidFill>
                <a:cs typeface="Arial" charset="0"/>
              </a:rPr>
              <a:t>m</a:t>
            </a:r>
            <a:endParaRPr lang="el-GR" sz="1800" dirty="0" smtClean="0">
              <a:solidFill>
                <a:srgbClr val="CC0099"/>
              </a:solidFill>
              <a:cs typeface="Arial" charset="0"/>
            </a:endParaRPr>
          </a:p>
          <a:p>
            <a:pPr eaLnBrk="1" hangingPunct="1"/>
            <a:r>
              <a:rPr lang="en-US" sz="2000" dirty="0" smtClean="0"/>
              <a:t>beam loss </a:t>
            </a:r>
            <a:r>
              <a:rPr lang="en-US" sz="2000" dirty="0" smtClean="0">
                <a:solidFill>
                  <a:srgbClr val="CC0099"/>
                </a:solidFill>
              </a:rPr>
              <a:t>~ 10%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495800" y="1600200"/>
            <a:ext cx="4191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1800" smtClean="0"/>
              <a:t>  Bunch length and position over 4 LHC batches at injection and flat top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5486400" y="6096000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Arial" charset="0"/>
              </a:rPr>
              <a:t>G. Papotti et al., 2008</a:t>
            </a:r>
          </a:p>
        </p:txBody>
      </p:sp>
      <p:pic>
        <p:nvPicPr>
          <p:cNvPr id="14344" name="Picture 8" descr="New Imag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286000"/>
            <a:ext cx="38195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73AB970-D32F-4341-BB95-ECEE56084D9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SPS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3600" dirty="0" smtClean="0"/>
              <a:t> SPSU(</a:t>
            </a:r>
            <a:r>
              <a:rPr lang="en-US" sz="3600" dirty="0" err="1" smtClean="0"/>
              <a:t>pgrade</a:t>
            </a:r>
            <a:r>
              <a:rPr lang="en-US" sz="3600" dirty="0" smtClean="0"/>
              <a:t>)</a:t>
            </a:r>
            <a:br>
              <a:rPr lang="en-US" sz="3600" dirty="0" smtClean="0"/>
            </a:br>
            <a:r>
              <a:rPr lang="en-US" sz="2000" dirty="0" smtClean="0">
                <a:latin typeface="+mn-lt"/>
              </a:rPr>
              <a:t> </a:t>
            </a:r>
            <a:r>
              <a:rPr lang="en-US" sz="2400" dirty="0" smtClean="0">
                <a:solidFill>
                  <a:srgbClr val="333399"/>
                </a:solidFill>
                <a:latin typeface="+mn-lt"/>
                <a:hlinkClick r:id="rId2"/>
              </a:rPr>
              <a:t>http://paf-spsu.web.cern.ch/paf-spsu</a:t>
            </a:r>
            <a:r>
              <a:rPr lang="en-US" sz="2400" dirty="0" smtClean="0">
                <a:latin typeface="+mn-lt"/>
                <a:hlinkClick r:id="rId2"/>
              </a:rPr>
              <a:t>/</a:t>
            </a:r>
            <a:r>
              <a:rPr lang="en-US" sz="2400" dirty="0" smtClean="0">
                <a:latin typeface="+mn-lt"/>
              </a:rPr>
              <a:t>  </a:t>
            </a:r>
            <a:endParaRPr lang="en-US" sz="1800" dirty="0" smtClean="0">
              <a:latin typeface="+mn-lt"/>
            </a:endParaRP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>
                <a:solidFill>
                  <a:srgbClr val="CC0099"/>
                </a:solidFill>
                <a:latin typeface="Arial Rounded MT Bold" pitchFamily="34" charset="0"/>
              </a:rPr>
              <a:t>SPSU Study Team</a:t>
            </a:r>
            <a:r>
              <a:rPr lang="en-US" sz="2400" dirty="0" smtClean="0">
                <a:latin typeface="Arial Rounded MT Bold" pitchFamily="34" charset="0"/>
              </a:rPr>
              <a:t> </a:t>
            </a:r>
            <a:r>
              <a:rPr lang="en-US" sz="2000" dirty="0" smtClean="0"/>
              <a:t>(exists since March 2007):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    G. Arduini, F. Caspers,  S. Calatroni, P. Chiggiato, K. Cornelis,            </a:t>
            </a:r>
            <a:r>
              <a:rPr lang="en-US" sz="2000" dirty="0" smtClean="0"/>
              <a:t>E</a:t>
            </a:r>
            <a:r>
              <a:rPr lang="en-US" sz="2000" dirty="0" smtClean="0"/>
              <a:t>. Mahner, E. Metral, G. Rumolo, E. </a:t>
            </a:r>
            <a:r>
              <a:rPr lang="en-US" sz="2000" dirty="0" err="1" smtClean="0"/>
              <a:t>Shaposhnikova</a:t>
            </a:r>
            <a:r>
              <a:rPr lang="en-US" sz="2000" dirty="0" smtClean="0"/>
              <a:t>,  </a:t>
            </a:r>
            <a:r>
              <a:rPr lang="en-US" sz="2000" dirty="0" smtClean="0"/>
              <a:t>M</a:t>
            </a:r>
            <a:r>
              <a:rPr lang="en-US" sz="2000" dirty="0" smtClean="0"/>
              <a:t>. Taborelli, 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C</a:t>
            </a:r>
            <a:r>
              <a:rPr lang="en-US" sz="2000" dirty="0" smtClean="0"/>
              <a:t>. Yin Vallgren, F. </a:t>
            </a:r>
            <a:r>
              <a:rPr lang="en-US" sz="2000" dirty="0" smtClean="0"/>
              <a:t>Zimmermann + J. Bauche, P. Costa Pinto,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G. Vandoni, N. Gilbert  + </a:t>
            </a:r>
            <a:r>
              <a:rPr lang="en-US" sz="2000" dirty="0" smtClean="0"/>
              <a:t>R. Garoby,  M. </a:t>
            </a:r>
            <a:r>
              <a:rPr lang="en-US" sz="2000" dirty="0" smtClean="0"/>
              <a:t>Jimenez  + guests (Y. Kadi,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M. Barnes, …)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	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>
                <a:solidFill>
                  <a:srgbClr val="CC0099"/>
                </a:solidFill>
                <a:latin typeface="Arial Rounded MT Bold" pitchFamily="34" charset="0"/>
              </a:rPr>
              <a:t>Main tasks </a:t>
            </a:r>
            <a:r>
              <a:rPr lang="en-US" sz="2000" dirty="0" smtClean="0"/>
              <a:t> 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Identify limitations in the existing SPS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Study and propose solutions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Design report in 2011 with cost and planning for proposed actions</a:t>
            </a:r>
          </a:p>
          <a:p>
            <a:pPr lvl="1" eaLnBrk="1" hangingPunct="1">
              <a:lnSpc>
                <a:spcPct val="80000"/>
              </a:lnSpc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 ~</a:t>
            </a:r>
            <a:r>
              <a:rPr lang="en-US" sz="2000" dirty="0" smtClean="0"/>
              <a:t>12 </a:t>
            </a:r>
            <a:r>
              <a:rPr lang="en-US" sz="2000" dirty="0" smtClean="0"/>
              <a:t>(formal) meetings </a:t>
            </a:r>
            <a:r>
              <a:rPr lang="en-US" sz="2000" dirty="0" smtClean="0"/>
              <a:t>per year + informal discussions and meetings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Arial" charset="0"/>
              </a:rPr>
              <a:t>24 Nov 2008</a:t>
            </a:r>
          </a:p>
        </p:txBody>
      </p:sp>
      <p:sp>
        <p:nvSpPr>
          <p:cNvPr id="70659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B45DFE6-9477-4D0C-A020-9EFF47DC7BE7}" type="slidenum">
              <a:rPr lang="en-US" sz="1400">
                <a:latin typeface="Arial" charset="0"/>
              </a:rPr>
              <a:pPr algn="r"/>
              <a:t>7</a:t>
            </a:fld>
            <a:endParaRPr lang="en-US" sz="1400">
              <a:latin typeface="Arial" charset="0"/>
            </a:endParaRPr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SPSU activities in </a:t>
            </a:r>
            <a:r>
              <a:rPr lang="en-US" sz="3600" dirty="0" smtClean="0"/>
              <a:t>2007-2009  </a:t>
            </a:r>
            <a:r>
              <a:rPr lang="en-US" sz="3600" dirty="0" smtClean="0"/>
              <a:t>(1/2)</a:t>
            </a:r>
            <a:endParaRPr lang="en-US" sz="1600" dirty="0" smtClean="0"/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accent2"/>
                </a:solidFill>
                <a:latin typeface="Arial Rounded MT Bold" pitchFamily="34" charset="0"/>
              </a:rPr>
              <a:t>SPS beam dump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beam dump - TIDVG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/>
              <a:t>improved spare or a new one?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-  </a:t>
            </a:r>
            <a:r>
              <a:rPr lang="en-US" sz="2000" dirty="0" smtClean="0"/>
              <a:t>beam dump kickers – MKDV, MKDH </a:t>
            </a:r>
            <a:endParaRPr lang="en-US" sz="24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>
                <a:solidFill>
                  <a:srgbClr val="CC0099"/>
                </a:solidFill>
              </a:rPr>
              <a:t>impedance</a:t>
            </a:r>
            <a:r>
              <a:rPr lang="en-US" sz="1800" dirty="0" smtClean="0"/>
              <a:t> issues (no transition pieces)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>
                <a:solidFill>
                  <a:srgbClr val="CC0099"/>
                </a:solidFill>
              </a:rPr>
              <a:t>heating</a:t>
            </a:r>
            <a:r>
              <a:rPr lang="en-US" sz="1800" dirty="0" smtClean="0"/>
              <a:t> with 75 ns spaced beam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err="1" smtClean="0">
                <a:solidFill>
                  <a:srgbClr val="CC0099"/>
                </a:solidFill>
              </a:rPr>
              <a:t>outgassing</a:t>
            </a:r>
            <a:r>
              <a:rPr lang="en-US" sz="1800" dirty="0" smtClean="0">
                <a:solidFill>
                  <a:srgbClr val="CC0099"/>
                </a:solidFill>
              </a:rPr>
              <a:t> </a:t>
            </a:r>
            <a:r>
              <a:rPr lang="en-US" sz="1800" dirty="0" smtClean="0"/>
              <a:t>with 50 ns spaced beam – limitation, </a:t>
            </a:r>
            <a:r>
              <a:rPr lang="en-US" sz="1800" dirty="0" smtClean="0"/>
              <a:t>MDs in 2008</a:t>
            </a: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accent2"/>
                </a:solidFill>
                <a:latin typeface="Arial Rounded MT Bold" pitchFamily="34" charset="0"/>
              </a:rPr>
              <a:t>MKE kickers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impedance issues, </a:t>
            </a:r>
            <a:r>
              <a:rPr lang="en-US" sz="2000" dirty="0" smtClean="0"/>
              <a:t>heating: </a:t>
            </a:r>
            <a:r>
              <a:rPr lang="en-US" sz="2000" dirty="0" smtClean="0"/>
              <a:t>shielding or a new design?</a:t>
            </a: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accent2"/>
                </a:solidFill>
                <a:latin typeface="Arial Rounded MT Bold" pitchFamily="34" charset="0"/>
              </a:rPr>
              <a:t>SPS impedance </a:t>
            </a:r>
            <a:r>
              <a:rPr lang="en-US" sz="2800" dirty="0" smtClean="0">
                <a:solidFill>
                  <a:schemeClr val="accent2"/>
                </a:solidFill>
                <a:latin typeface="Arial Rounded MT Bold" pitchFamily="34" charset="0"/>
              </a:rPr>
              <a:t>budget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search for </a:t>
            </a:r>
            <a:r>
              <a:rPr lang="en-US" sz="2000" dirty="0" smtClean="0">
                <a:solidFill>
                  <a:srgbClr val="CC0099"/>
                </a:solidFill>
              </a:rPr>
              <a:t>missing</a:t>
            </a:r>
            <a:r>
              <a:rPr lang="en-US" sz="2000" dirty="0" smtClean="0"/>
              <a:t> transverse impedance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>
              <a:solidFill>
                <a:schemeClr val="accent2"/>
              </a:solidFill>
              <a:latin typeface="Arial Rounded MT Bold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03B98E-6756-484B-A949-247BEE7A857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Arial" charset="0"/>
              </a:rPr>
              <a:t>24 Nov 2008</a:t>
            </a:r>
          </a:p>
        </p:txBody>
      </p:sp>
      <p:sp>
        <p:nvSpPr>
          <p:cNvPr id="71683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9A75FEF-AA1D-412B-AB55-72C454D46893}" type="slidenum">
              <a:rPr lang="en-US" sz="1400">
                <a:latin typeface="Arial" charset="0"/>
              </a:rPr>
              <a:pPr algn="r"/>
              <a:t>8</a:t>
            </a:fld>
            <a:endParaRPr lang="en-US" sz="1400">
              <a:latin typeface="Arial" charset="0"/>
            </a:endParaRPr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SPSU activities in </a:t>
            </a:r>
            <a:r>
              <a:rPr lang="en-US" sz="3600" dirty="0" smtClean="0"/>
              <a:t>2007-2009 </a:t>
            </a:r>
            <a:r>
              <a:rPr lang="en-US" sz="3600" dirty="0" smtClean="0"/>
              <a:t>(2/2) </a:t>
            </a:r>
            <a:endParaRPr lang="en-US" sz="1600" dirty="0" smtClean="0"/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  <a:latin typeface="Arial Rounded MT Bold" pitchFamily="34" charset="0"/>
              </a:rPr>
              <a:t>e</a:t>
            </a:r>
            <a:r>
              <a:rPr lang="en-US" dirty="0" smtClean="0">
                <a:solidFill>
                  <a:schemeClr val="accent2"/>
                </a:solidFill>
                <a:latin typeface="Arial Rounded MT Bold" pitchFamily="34" charset="0"/>
              </a:rPr>
              <a:t>-cloud</a:t>
            </a:r>
            <a:r>
              <a:rPr lang="en-US" sz="2400" dirty="0" smtClean="0"/>
              <a:t>:</a:t>
            </a:r>
            <a:endParaRPr lang="en-US" sz="2400" dirty="0" smtClean="0"/>
          </a:p>
          <a:p>
            <a:pPr lvl="1" eaLnBrk="1" hangingPunct="1"/>
            <a:r>
              <a:rPr lang="en-US" sz="2400" dirty="0" smtClean="0"/>
              <a:t>simulation studies</a:t>
            </a:r>
          </a:p>
          <a:p>
            <a:pPr lvl="1" eaLnBrk="1" hangingPunct="1"/>
            <a:r>
              <a:rPr lang="en-US" sz="2400" dirty="0" smtClean="0"/>
              <a:t>e-cloud mitigation options and their possible implementation</a:t>
            </a:r>
          </a:p>
          <a:p>
            <a:pPr lvl="1" eaLnBrk="1" hangingPunct="1"/>
            <a:r>
              <a:rPr lang="en-US" sz="2400" dirty="0" smtClean="0"/>
              <a:t>experimental set-up in the SPS </a:t>
            </a:r>
          </a:p>
          <a:p>
            <a:pPr lvl="1" eaLnBrk="1" hangingPunct="1"/>
            <a:r>
              <a:rPr lang="en-US" sz="2400" dirty="0" smtClean="0"/>
              <a:t>measurements with beam during  scrubbing runs and long MDs (special ‘MD cycle’ in </a:t>
            </a:r>
            <a:r>
              <a:rPr lang="en-US" sz="2400" dirty="0" smtClean="0"/>
              <a:t>2007) </a:t>
            </a:r>
            <a:endParaRPr lang="en-US" sz="2400" dirty="0" smtClean="0"/>
          </a:p>
          <a:p>
            <a:pPr eaLnBrk="1" hangingPunct="1">
              <a:buFontTx/>
              <a:buNone/>
            </a:pPr>
            <a:endParaRPr lang="en-US" sz="3600" dirty="0" smtClean="0">
              <a:latin typeface="Arial Rounded MT Bold" pitchFamily="34" charset="0"/>
            </a:endParaRPr>
          </a:p>
          <a:p>
            <a:pPr eaLnBrk="1" hangingPunct="1"/>
            <a:endParaRPr lang="en-US" sz="3600" dirty="0" smtClean="0"/>
          </a:p>
          <a:p>
            <a:pPr eaLnBrk="1" hangingPunct="1"/>
            <a:endParaRPr lang="en-US" sz="36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26 Feb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03B98E-6756-484B-A949-247BEE7A857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26 Feb 2009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FFFF917-1C4F-44F1-A8D2-3FCFE34F89E6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SPS: known intensity limitations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CC0099"/>
                </a:solidFill>
                <a:latin typeface="Arial Rounded MT Bold" pitchFamily="34" charset="0"/>
              </a:rPr>
              <a:t>Single bunch effects: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space charge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TMCI (transverse mode coupling instability)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CC0099"/>
                </a:solidFill>
                <a:latin typeface="Arial Rounded MT Bold" pitchFamily="34" charset="0"/>
              </a:rPr>
              <a:t>Multi-bunch effects: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e-cloud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coupled bunch instabilities at injection and high energy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beam loss (7-10% for 25 ns bunch spacing and 5% for 50 ns bunch </a:t>
            </a:r>
            <a:r>
              <a:rPr lang="en-US" sz="2000" dirty="0" smtClean="0"/>
              <a:t>spacing and </a:t>
            </a:r>
            <a:r>
              <a:rPr lang="en-US" sz="2000" dirty="0" smtClean="0"/>
              <a:t>nominal bunch intensity)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beam loading in the 200 MHz and 800 MHz RF systems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heating of machine elements (MKE, MKDV </a:t>
            </a:r>
            <a:r>
              <a:rPr lang="en-US" sz="2000" dirty="0" smtClean="0"/>
              <a:t>kickers, …)</a:t>
            </a:r>
            <a:endParaRPr lang="en-US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vacuum (beam dump and MKDV </a:t>
            </a:r>
            <a:r>
              <a:rPr lang="en-US" sz="2000" dirty="0" err="1" smtClean="0"/>
              <a:t>outgassing</a:t>
            </a:r>
            <a:r>
              <a:rPr lang="en-US" sz="2000" dirty="0" smtClean="0"/>
              <a:t>), septum sparking</a:t>
            </a:r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Rounded MT 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5596</TotalTime>
  <Words>2058</Words>
  <Application>Microsoft Office PowerPoint</Application>
  <PresentationFormat>On-screen Show (4:3)</PresentationFormat>
  <Paragraphs>423</Paragraphs>
  <Slides>26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43" baseType="lpstr">
      <vt:lpstr>Tw Cen MT Condensed Extra Bold</vt:lpstr>
      <vt:lpstr>Arial</vt:lpstr>
      <vt:lpstr>Arial Rounded MT Bold</vt:lpstr>
      <vt:lpstr>Tahoma</vt:lpstr>
      <vt:lpstr>Courier New</vt:lpstr>
      <vt:lpstr>MS Gothic</vt:lpstr>
      <vt:lpstr>Times New Roman</vt:lpstr>
      <vt:lpstr>Arial Unicode MS</vt:lpstr>
      <vt:lpstr>Symbol</vt:lpstr>
      <vt:lpstr>Times</vt:lpstr>
      <vt:lpstr>Lucida Sans</vt:lpstr>
      <vt:lpstr>Custom Design</vt:lpstr>
      <vt:lpstr>Default Design</vt:lpstr>
      <vt:lpstr>1_Custom Design</vt:lpstr>
      <vt:lpstr>Microsoft Office Excel Chart</vt:lpstr>
      <vt:lpstr>Adobe Acrobat Document</vt:lpstr>
      <vt:lpstr>Corel PHOTO-PAINT 12.0 Image</vt:lpstr>
      <vt:lpstr> SLHC, the high-luminosity upgrade Public Event  SPS Upgrade</vt:lpstr>
      <vt:lpstr>Present LHC upgrade scenarios</vt:lpstr>
      <vt:lpstr>LHC injectors: present and future</vt:lpstr>
      <vt:lpstr>SPS: present achievements  and future needs</vt:lpstr>
      <vt:lpstr>SPS: today’s status of  nominal LHC beam</vt:lpstr>
      <vt:lpstr>SPS → SPSU(pgrade)  http://paf-spsu.web.cern.ch/paf-spsu/  </vt:lpstr>
      <vt:lpstr>SPSU activities in 2007-2009  (1/2)</vt:lpstr>
      <vt:lpstr>SPSU activities in 2007-2009 (2/2) </vt:lpstr>
      <vt:lpstr>SPS: known intensity limitations</vt:lpstr>
      <vt:lpstr>SPSU: possible actions and cures</vt:lpstr>
      <vt:lpstr>SPS with PS2 and 50 GeV injection</vt:lpstr>
      <vt:lpstr>SPS limitations: e-cloud</vt:lpstr>
      <vt:lpstr>SPS limitations: e-cloud Scaling with beam energy</vt:lpstr>
      <vt:lpstr>e-cloud mitigation</vt:lpstr>
      <vt:lpstr>SPS experimental set-up                           for e-cloud studies in 2008 </vt:lpstr>
      <vt:lpstr>Possible vacuum chamber modification for e-cloud mitigation</vt:lpstr>
      <vt:lpstr> </vt:lpstr>
      <vt:lpstr>SPS limitations: impedance </vt:lpstr>
      <vt:lpstr>SPS limitations: impedance MKE kicker shielding</vt:lpstr>
      <vt:lpstr>SPS limitations: beam losses</vt:lpstr>
      <vt:lpstr>Coupled bunch instabilities</vt:lpstr>
      <vt:lpstr>RF systems upgrade</vt:lpstr>
      <vt:lpstr>SPS upgrade: potential for other (fixed target, CNGS) beams</vt:lpstr>
      <vt:lpstr>Planning  and milestones</vt:lpstr>
      <vt:lpstr>Summary</vt:lpstr>
      <vt:lpstr>Acknowledgments and references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Intensity upgrade plans for CERN injectors</dc:title>
  <dc:creator>elenas</dc:creator>
  <cp:lastModifiedBy>elenas</cp:lastModifiedBy>
  <cp:revision>250</cp:revision>
  <dcterms:created xsi:type="dcterms:W3CDTF">2008-07-25T09:39:58Z</dcterms:created>
  <dcterms:modified xsi:type="dcterms:W3CDTF">2009-02-25T17:15:37Z</dcterms:modified>
</cp:coreProperties>
</file>