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3" r:id="rId2"/>
    <p:sldId id="258" r:id="rId3"/>
    <p:sldId id="272" r:id="rId4"/>
    <p:sldId id="269" r:id="rId5"/>
    <p:sldId id="273" r:id="rId6"/>
    <p:sldId id="266" r:id="rId7"/>
    <p:sldId id="275" r:id="rId8"/>
    <p:sldId id="270" r:id="rId9"/>
    <p:sldId id="264" r:id="rId10"/>
    <p:sldId id="282" r:id="rId11"/>
    <p:sldId id="276" r:id="rId12"/>
    <p:sldId id="277" r:id="rId13"/>
    <p:sldId id="278" r:id="rId14"/>
    <p:sldId id="280" r:id="rId15"/>
    <p:sldId id="281" r:id="rId16"/>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230" autoAdjust="0"/>
  </p:normalViewPr>
  <p:slideViewPr>
    <p:cSldViewPr>
      <p:cViewPr varScale="1">
        <p:scale>
          <a:sx n="63" d="100"/>
          <a:sy n="63" d="100"/>
        </p:scale>
        <p:origin x="-1596"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5" d="100"/>
          <a:sy n="55" d="100"/>
        </p:scale>
        <p:origin x="-285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microsoft.com/office/2007/relationships/hdphoto" Target="../media/hdphoto1.wdp"/><Relationship Id="rId1" Type="http://schemas.openxmlformats.org/officeDocument/2006/relationships/image" Target="../media/image5.jpeg"/><Relationship Id="rId5" Type="http://schemas.openxmlformats.org/officeDocument/2006/relationships/image" Target="../media/image8.png"/><Relationship Id="rId4" Type="http://schemas.openxmlformats.org/officeDocument/2006/relationships/image" Target="../media/image7.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microsoft.com/office/2007/relationships/hdphoto" Target="../media/hdphoto1.wdp"/><Relationship Id="rId1" Type="http://schemas.openxmlformats.org/officeDocument/2006/relationships/image" Target="../media/image5.jpeg"/><Relationship Id="rId5" Type="http://schemas.openxmlformats.org/officeDocument/2006/relationships/image" Target="../media/image8.png"/><Relationship Id="rId4"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288E3F-D67C-497F-85C4-4D64C23D519B}" type="doc">
      <dgm:prSet loTypeId="urn:microsoft.com/office/officeart/2008/layout/AlternatingPictureBlocks" loCatId="list" qsTypeId="urn:microsoft.com/office/officeart/2005/8/quickstyle/simple1" qsCatId="simple" csTypeId="urn:microsoft.com/office/officeart/2005/8/colors/colorful1" csCatId="colorful" phldr="1"/>
      <dgm:spPr/>
      <dgm:t>
        <a:bodyPr/>
        <a:lstStyle/>
        <a:p>
          <a:pPr latinLnBrk="1"/>
          <a:endParaRPr lang="ko-KR" altLang="en-US"/>
        </a:p>
      </dgm:t>
    </dgm:pt>
    <dgm:pt modelId="{3B8CBCA5-5FC9-4D99-BEB7-341D2AF0C7C3}">
      <dgm:prSet phldrT="[텍스트]"/>
      <dgm:spPr/>
      <dgm:t>
        <a:bodyPr/>
        <a:lstStyle/>
        <a:p>
          <a:pPr latinLnBrk="1"/>
          <a:r>
            <a:rPr lang="en-US" altLang="ko-KR" dirty="0" smtClean="0"/>
            <a:t>1. Vision system</a:t>
          </a:r>
          <a:endParaRPr lang="ko-KR" altLang="en-US" dirty="0"/>
        </a:p>
      </dgm:t>
    </dgm:pt>
    <dgm:pt modelId="{7876E202-3655-470B-B46F-E6B5926ACBB4}" type="parTrans" cxnId="{021B12B4-338A-4898-BAAE-A85ACDBBA6E3}">
      <dgm:prSet/>
      <dgm:spPr/>
      <dgm:t>
        <a:bodyPr/>
        <a:lstStyle/>
        <a:p>
          <a:pPr latinLnBrk="1"/>
          <a:endParaRPr lang="ko-KR" altLang="en-US"/>
        </a:p>
      </dgm:t>
    </dgm:pt>
    <dgm:pt modelId="{18FAB8D7-F63D-4924-8BA5-C7C3E7268DE1}" type="sibTrans" cxnId="{021B12B4-338A-4898-BAAE-A85ACDBBA6E3}">
      <dgm:prSet/>
      <dgm:spPr/>
      <dgm:t>
        <a:bodyPr/>
        <a:lstStyle/>
        <a:p>
          <a:pPr latinLnBrk="1"/>
          <a:endParaRPr lang="ko-KR" altLang="en-US"/>
        </a:p>
      </dgm:t>
    </dgm:pt>
    <dgm:pt modelId="{584950DC-6F15-4491-8484-0C443B763985}">
      <dgm:prSet phldrT="[텍스트]" custT="1"/>
      <dgm:spPr/>
      <dgm:t>
        <a:bodyPr/>
        <a:lstStyle/>
        <a:p>
          <a:pPr latinLnBrk="1"/>
          <a:r>
            <a:rPr lang="en-US" altLang="ko-KR" sz="2000" dirty="0" smtClean="0"/>
            <a:t>2. Fine adjustment</a:t>
          </a:r>
          <a:endParaRPr lang="ko-KR" altLang="en-US" sz="2000" dirty="0"/>
        </a:p>
      </dgm:t>
    </dgm:pt>
    <dgm:pt modelId="{3203EB26-F400-43F1-8BAF-F3D0C940F1CB}" type="parTrans" cxnId="{4AC04690-3BE8-4CCF-8D3B-405293B12AEB}">
      <dgm:prSet/>
      <dgm:spPr/>
      <dgm:t>
        <a:bodyPr/>
        <a:lstStyle/>
        <a:p>
          <a:pPr latinLnBrk="1"/>
          <a:endParaRPr lang="ko-KR" altLang="en-US"/>
        </a:p>
      </dgm:t>
    </dgm:pt>
    <dgm:pt modelId="{2E1EDA5D-CD53-43AF-B266-079EEAF8BCA2}" type="sibTrans" cxnId="{4AC04690-3BE8-4CCF-8D3B-405293B12AEB}">
      <dgm:prSet/>
      <dgm:spPr/>
      <dgm:t>
        <a:bodyPr/>
        <a:lstStyle/>
        <a:p>
          <a:pPr latinLnBrk="1"/>
          <a:endParaRPr lang="ko-KR" altLang="en-US"/>
        </a:p>
      </dgm:t>
    </dgm:pt>
    <dgm:pt modelId="{2FF2C6FE-BC4D-445D-AFDD-2ADF7139A910}">
      <dgm:prSet phldrT="[텍스트]" custT="1"/>
      <dgm:spPr/>
      <dgm:t>
        <a:bodyPr/>
        <a:lstStyle/>
        <a:p>
          <a:pPr latinLnBrk="1"/>
          <a:r>
            <a:rPr lang="en-US" altLang="ko-KR" sz="2000" dirty="0" smtClean="0"/>
            <a:t>3. Communication</a:t>
          </a:r>
          <a:endParaRPr lang="ko-KR" altLang="en-US" sz="2000" dirty="0"/>
        </a:p>
      </dgm:t>
    </dgm:pt>
    <dgm:pt modelId="{DA833683-9785-483B-9CEC-A94738C16A33}" type="parTrans" cxnId="{929191B5-965E-4AFC-A8E7-9B4C0BFC96F1}">
      <dgm:prSet/>
      <dgm:spPr/>
      <dgm:t>
        <a:bodyPr/>
        <a:lstStyle/>
        <a:p>
          <a:pPr latinLnBrk="1"/>
          <a:endParaRPr lang="ko-KR" altLang="en-US"/>
        </a:p>
      </dgm:t>
    </dgm:pt>
    <dgm:pt modelId="{1894112E-312C-40D9-9518-B1B8AF3DA22F}" type="sibTrans" cxnId="{929191B5-965E-4AFC-A8E7-9B4C0BFC96F1}">
      <dgm:prSet/>
      <dgm:spPr/>
      <dgm:t>
        <a:bodyPr/>
        <a:lstStyle/>
        <a:p>
          <a:pPr latinLnBrk="1"/>
          <a:endParaRPr lang="ko-KR" altLang="en-US"/>
        </a:p>
      </dgm:t>
    </dgm:pt>
    <dgm:pt modelId="{E7614A6D-31AE-48D5-AB72-C264EC648507}">
      <dgm:prSet phldrT="[텍스트]"/>
      <dgm:spPr/>
      <dgm:t>
        <a:bodyPr/>
        <a:lstStyle/>
        <a:p>
          <a:pPr latinLnBrk="1"/>
          <a:r>
            <a:rPr lang="en-US" altLang="ko-KR" dirty="0" smtClean="0"/>
            <a:t>4. Contact</a:t>
          </a:r>
          <a:endParaRPr lang="ko-KR" altLang="en-US" dirty="0"/>
        </a:p>
      </dgm:t>
    </dgm:pt>
    <dgm:pt modelId="{010C1EC1-309A-4A9B-B6E9-093B3ABCD034}" type="parTrans" cxnId="{C1BF2DFF-FD65-41DF-A59F-84BEECEE72A2}">
      <dgm:prSet/>
      <dgm:spPr/>
      <dgm:t>
        <a:bodyPr/>
        <a:lstStyle/>
        <a:p>
          <a:pPr latinLnBrk="1"/>
          <a:endParaRPr lang="ko-KR" altLang="en-US"/>
        </a:p>
      </dgm:t>
    </dgm:pt>
    <dgm:pt modelId="{C75EA754-B19F-4E39-84C9-D5BBD91C2950}" type="sibTrans" cxnId="{C1BF2DFF-FD65-41DF-A59F-84BEECEE72A2}">
      <dgm:prSet/>
      <dgm:spPr/>
      <dgm:t>
        <a:bodyPr/>
        <a:lstStyle/>
        <a:p>
          <a:pPr latinLnBrk="1"/>
          <a:endParaRPr lang="ko-KR" altLang="en-US"/>
        </a:p>
      </dgm:t>
    </dgm:pt>
    <dgm:pt modelId="{788D4822-D37F-4EF6-97A8-CD3DE1B8EA56}" type="pres">
      <dgm:prSet presAssocID="{3F288E3F-D67C-497F-85C4-4D64C23D519B}" presName="linearFlow" presStyleCnt="0">
        <dgm:presLayoutVars>
          <dgm:dir/>
          <dgm:resizeHandles val="exact"/>
        </dgm:presLayoutVars>
      </dgm:prSet>
      <dgm:spPr/>
      <dgm:t>
        <a:bodyPr/>
        <a:lstStyle/>
        <a:p>
          <a:pPr latinLnBrk="1"/>
          <a:endParaRPr lang="ko-KR" altLang="en-US"/>
        </a:p>
      </dgm:t>
    </dgm:pt>
    <dgm:pt modelId="{17480C0E-25ED-40E0-8CB4-918761C79CCC}" type="pres">
      <dgm:prSet presAssocID="{3B8CBCA5-5FC9-4D99-BEB7-341D2AF0C7C3}" presName="comp" presStyleCnt="0"/>
      <dgm:spPr/>
    </dgm:pt>
    <dgm:pt modelId="{7D19E1AF-48D5-424D-9849-CA7828083A6E}" type="pres">
      <dgm:prSet presAssocID="{3B8CBCA5-5FC9-4D99-BEB7-341D2AF0C7C3}" presName="rect2" presStyleLbl="node1" presStyleIdx="0" presStyleCnt="4">
        <dgm:presLayoutVars>
          <dgm:bulletEnabled val="1"/>
        </dgm:presLayoutVars>
      </dgm:prSet>
      <dgm:spPr/>
      <dgm:t>
        <a:bodyPr/>
        <a:lstStyle/>
        <a:p>
          <a:pPr latinLnBrk="1"/>
          <a:endParaRPr lang="ko-KR" altLang="en-US"/>
        </a:p>
      </dgm:t>
    </dgm:pt>
    <dgm:pt modelId="{E5286EF6-7EA4-4795-8CC8-134548AAA390}" type="pres">
      <dgm:prSet presAssocID="{3B8CBCA5-5FC9-4D99-BEB7-341D2AF0C7C3}" presName="rect1" presStyleLbl="lnNode1" presStyleIdx="0" presStyleCnt="4"/>
      <dgm:spPr>
        <a:blipFill>
          <a:blip xmlns:r="http://schemas.openxmlformats.org/officeDocument/2006/relationships" r:embed="rId1" cstate="print">
            <a:extLst>
              <a:ext uri="{BEBA8EAE-BF5A-486C-A8C5-ECC9F3942E4B}">
                <a14:imgProps xmlns:a14="http://schemas.microsoft.com/office/drawing/2010/main">
                  <a14:imgLayer r:embed="rId2">
                    <a14:imgEffect>
                      <a14:brightnessContrast bright="60000" contrast="-40000"/>
                    </a14:imgEffect>
                  </a14:imgLayer>
                </a14:imgProps>
              </a:ext>
              <a:ext uri="{28A0092B-C50C-407E-A947-70E740481C1C}">
                <a14:useLocalDpi xmlns:a14="http://schemas.microsoft.com/office/drawing/2010/main" val="0"/>
              </a:ext>
            </a:extLst>
          </a:blip>
          <a:srcRect/>
          <a:stretch>
            <a:fillRect l="-17000" r="-17000"/>
          </a:stretch>
        </a:blipFill>
      </dgm:spPr>
    </dgm:pt>
    <dgm:pt modelId="{2E91FA0F-1875-4C68-88B8-4E441724C5CA}" type="pres">
      <dgm:prSet presAssocID="{18FAB8D7-F63D-4924-8BA5-C7C3E7268DE1}" presName="sibTrans" presStyleCnt="0"/>
      <dgm:spPr/>
    </dgm:pt>
    <dgm:pt modelId="{C6A4036D-3E9F-416F-B561-B0CAD0C8FFBE}" type="pres">
      <dgm:prSet presAssocID="{584950DC-6F15-4491-8484-0C443B763985}" presName="comp" presStyleCnt="0"/>
      <dgm:spPr/>
    </dgm:pt>
    <dgm:pt modelId="{0865C0C8-0D89-415C-BAD2-D449F2C2BA83}" type="pres">
      <dgm:prSet presAssocID="{584950DC-6F15-4491-8484-0C443B763985}" presName="rect2" presStyleLbl="node1" presStyleIdx="1" presStyleCnt="4">
        <dgm:presLayoutVars>
          <dgm:bulletEnabled val="1"/>
        </dgm:presLayoutVars>
      </dgm:prSet>
      <dgm:spPr/>
      <dgm:t>
        <a:bodyPr/>
        <a:lstStyle/>
        <a:p>
          <a:pPr latinLnBrk="1"/>
          <a:endParaRPr lang="ko-KR" altLang="en-US"/>
        </a:p>
      </dgm:t>
    </dgm:pt>
    <dgm:pt modelId="{0307D935-6B56-48E8-A4F7-2AEC502DAA8D}" type="pres">
      <dgm:prSet presAssocID="{584950DC-6F15-4491-8484-0C443B763985}" presName="rect1" presStyleLbl="lnNode1" presStyleIdx="1"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14000" b="-14000"/>
          </a:stretch>
        </a:blipFill>
      </dgm:spPr>
    </dgm:pt>
    <dgm:pt modelId="{101352C4-BCE9-4756-848D-B16C2715B828}" type="pres">
      <dgm:prSet presAssocID="{2E1EDA5D-CD53-43AF-B266-079EEAF8BCA2}" presName="sibTrans" presStyleCnt="0"/>
      <dgm:spPr/>
    </dgm:pt>
    <dgm:pt modelId="{06B7D47B-FA19-470E-80E3-C4C8A1D35536}" type="pres">
      <dgm:prSet presAssocID="{2FF2C6FE-BC4D-445D-AFDD-2ADF7139A910}" presName="comp" presStyleCnt="0"/>
      <dgm:spPr/>
    </dgm:pt>
    <dgm:pt modelId="{9F4B4CEB-3637-403C-8C88-357046C24A56}" type="pres">
      <dgm:prSet presAssocID="{2FF2C6FE-BC4D-445D-AFDD-2ADF7139A910}" presName="rect2" presStyleLbl="node1" presStyleIdx="2" presStyleCnt="4">
        <dgm:presLayoutVars>
          <dgm:bulletEnabled val="1"/>
        </dgm:presLayoutVars>
      </dgm:prSet>
      <dgm:spPr/>
      <dgm:t>
        <a:bodyPr/>
        <a:lstStyle/>
        <a:p>
          <a:pPr latinLnBrk="1"/>
          <a:endParaRPr lang="ko-KR" altLang="en-US"/>
        </a:p>
      </dgm:t>
    </dgm:pt>
    <dgm:pt modelId="{8CC13766-EC90-4DC2-AD87-4E4E3C30E2E8}" type="pres">
      <dgm:prSet presAssocID="{2FF2C6FE-BC4D-445D-AFDD-2ADF7139A910}" presName="rect1" presStyleLbl="lnNode1" presStyleIdx="2"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14000" b="-14000"/>
          </a:stretch>
        </a:blipFill>
      </dgm:spPr>
    </dgm:pt>
    <dgm:pt modelId="{D5817670-7153-446E-9C08-52637BB538CA}" type="pres">
      <dgm:prSet presAssocID="{1894112E-312C-40D9-9518-B1B8AF3DA22F}" presName="sibTrans" presStyleCnt="0"/>
      <dgm:spPr/>
    </dgm:pt>
    <dgm:pt modelId="{27554674-AF57-455E-9475-CFFCF74F3C6B}" type="pres">
      <dgm:prSet presAssocID="{E7614A6D-31AE-48D5-AB72-C264EC648507}" presName="comp" presStyleCnt="0"/>
      <dgm:spPr/>
    </dgm:pt>
    <dgm:pt modelId="{3B0FB725-BEE6-4A41-9560-527C87899B44}" type="pres">
      <dgm:prSet presAssocID="{E7614A6D-31AE-48D5-AB72-C264EC648507}" presName="rect2" presStyleLbl="node1" presStyleIdx="3" presStyleCnt="4" custScaleX="100000" custScaleY="100000">
        <dgm:presLayoutVars>
          <dgm:bulletEnabled val="1"/>
        </dgm:presLayoutVars>
      </dgm:prSet>
      <dgm:spPr/>
      <dgm:t>
        <a:bodyPr/>
        <a:lstStyle/>
        <a:p>
          <a:pPr latinLnBrk="1"/>
          <a:endParaRPr lang="ko-KR" altLang="en-US"/>
        </a:p>
      </dgm:t>
    </dgm:pt>
    <dgm:pt modelId="{723CB525-CDD7-4BEF-ADFE-72A63798A8BD}" type="pres">
      <dgm:prSet presAssocID="{E7614A6D-31AE-48D5-AB72-C264EC648507}" presName="rect1" presStyleLbl="lnNode1" presStyleIdx="3" presStyleCnt="4"/>
      <dgm:spPr>
        <a:blipFill rotWithShape="1">
          <a:blip xmlns:r="http://schemas.openxmlformats.org/officeDocument/2006/relationships" r:embed="rId5"/>
          <a:stretch>
            <a:fillRect/>
          </a:stretch>
        </a:blipFill>
      </dgm:spPr>
    </dgm:pt>
  </dgm:ptLst>
  <dgm:cxnLst>
    <dgm:cxn modelId="{4AC04690-3BE8-4CCF-8D3B-405293B12AEB}" srcId="{3F288E3F-D67C-497F-85C4-4D64C23D519B}" destId="{584950DC-6F15-4491-8484-0C443B763985}" srcOrd="1" destOrd="0" parTransId="{3203EB26-F400-43F1-8BAF-F3D0C940F1CB}" sibTransId="{2E1EDA5D-CD53-43AF-B266-079EEAF8BCA2}"/>
    <dgm:cxn modelId="{2264A5AA-1F31-4334-861A-39DD7D2EA752}" type="presOf" srcId="{2FF2C6FE-BC4D-445D-AFDD-2ADF7139A910}" destId="{9F4B4CEB-3637-403C-8C88-357046C24A56}" srcOrd="0" destOrd="0" presId="urn:microsoft.com/office/officeart/2008/layout/AlternatingPictureBlocks"/>
    <dgm:cxn modelId="{426528DB-6FBE-4073-B7E9-682698C46DD9}" type="presOf" srcId="{584950DC-6F15-4491-8484-0C443B763985}" destId="{0865C0C8-0D89-415C-BAD2-D449F2C2BA83}" srcOrd="0" destOrd="0" presId="urn:microsoft.com/office/officeart/2008/layout/AlternatingPictureBlocks"/>
    <dgm:cxn modelId="{021B12B4-338A-4898-BAAE-A85ACDBBA6E3}" srcId="{3F288E3F-D67C-497F-85C4-4D64C23D519B}" destId="{3B8CBCA5-5FC9-4D99-BEB7-341D2AF0C7C3}" srcOrd="0" destOrd="0" parTransId="{7876E202-3655-470B-B46F-E6B5926ACBB4}" sibTransId="{18FAB8D7-F63D-4924-8BA5-C7C3E7268DE1}"/>
    <dgm:cxn modelId="{52A3DAA3-EC20-4AA0-8A08-069AA8653254}" type="presOf" srcId="{3F288E3F-D67C-497F-85C4-4D64C23D519B}" destId="{788D4822-D37F-4EF6-97A8-CD3DE1B8EA56}" srcOrd="0" destOrd="0" presId="urn:microsoft.com/office/officeart/2008/layout/AlternatingPictureBlocks"/>
    <dgm:cxn modelId="{C1BF2DFF-FD65-41DF-A59F-84BEECEE72A2}" srcId="{3F288E3F-D67C-497F-85C4-4D64C23D519B}" destId="{E7614A6D-31AE-48D5-AB72-C264EC648507}" srcOrd="3" destOrd="0" parTransId="{010C1EC1-309A-4A9B-B6E9-093B3ABCD034}" sibTransId="{C75EA754-B19F-4E39-84C9-D5BBD91C2950}"/>
    <dgm:cxn modelId="{929191B5-965E-4AFC-A8E7-9B4C0BFC96F1}" srcId="{3F288E3F-D67C-497F-85C4-4D64C23D519B}" destId="{2FF2C6FE-BC4D-445D-AFDD-2ADF7139A910}" srcOrd="2" destOrd="0" parTransId="{DA833683-9785-483B-9CEC-A94738C16A33}" sibTransId="{1894112E-312C-40D9-9518-B1B8AF3DA22F}"/>
    <dgm:cxn modelId="{880D0D41-BE33-4B7D-B391-7A1CF0EF5C89}" type="presOf" srcId="{E7614A6D-31AE-48D5-AB72-C264EC648507}" destId="{3B0FB725-BEE6-4A41-9560-527C87899B44}" srcOrd="0" destOrd="0" presId="urn:microsoft.com/office/officeart/2008/layout/AlternatingPictureBlocks"/>
    <dgm:cxn modelId="{BC74DD3B-B2C3-48F8-BDCA-4DD769C69BFB}" type="presOf" srcId="{3B8CBCA5-5FC9-4D99-BEB7-341D2AF0C7C3}" destId="{7D19E1AF-48D5-424D-9849-CA7828083A6E}" srcOrd="0" destOrd="0" presId="urn:microsoft.com/office/officeart/2008/layout/AlternatingPictureBlocks"/>
    <dgm:cxn modelId="{9A46E866-247E-4B51-8E78-049340112ACF}" type="presParOf" srcId="{788D4822-D37F-4EF6-97A8-CD3DE1B8EA56}" destId="{17480C0E-25ED-40E0-8CB4-918761C79CCC}" srcOrd="0" destOrd="0" presId="urn:microsoft.com/office/officeart/2008/layout/AlternatingPictureBlocks"/>
    <dgm:cxn modelId="{C3BE1FD0-506D-4E49-AC85-CCE2648CA7C7}" type="presParOf" srcId="{17480C0E-25ED-40E0-8CB4-918761C79CCC}" destId="{7D19E1AF-48D5-424D-9849-CA7828083A6E}" srcOrd="0" destOrd="0" presId="urn:microsoft.com/office/officeart/2008/layout/AlternatingPictureBlocks"/>
    <dgm:cxn modelId="{E6B34B66-B6D6-491A-BAA4-149887AEE8A8}" type="presParOf" srcId="{17480C0E-25ED-40E0-8CB4-918761C79CCC}" destId="{E5286EF6-7EA4-4795-8CC8-134548AAA390}" srcOrd="1" destOrd="0" presId="urn:microsoft.com/office/officeart/2008/layout/AlternatingPictureBlocks"/>
    <dgm:cxn modelId="{B53A49E8-6555-455B-B26A-97B7DB1D8F77}" type="presParOf" srcId="{788D4822-D37F-4EF6-97A8-CD3DE1B8EA56}" destId="{2E91FA0F-1875-4C68-88B8-4E441724C5CA}" srcOrd="1" destOrd="0" presId="urn:microsoft.com/office/officeart/2008/layout/AlternatingPictureBlocks"/>
    <dgm:cxn modelId="{7FBFD605-E3E0-4BF0-8886-FB639FA1967F}" type="presParOf" srcId="{788D4822-D37F-4EF6-97A8-CD3DE1B8EA56}" destId="{C6A4036D-3E9F-416F-B561-B0CAD0C8FFBE}" srcOrd="2" destOrd="0" presId="urn:microsoft.com/office/officeart/2008/layout/AlternatingPictureBlocks"/>
    <dgm:cxn modelId="{EF3DFD1E-780D-45C4-9C7E-B599D0C035D7}" type="presParOf" srcId="{C6A4036D-3E9F-416F-B561-B0CAD0C8FFBE}" destId="{0865C0C8-0D89-415C-BAD2-D449F2C2BA83}" srcOrd="0" destOrd="0" presId="urn:microsoft.com/office/officeart/2008/layout/AlternatingPictureBlocks"/>
    <dgm:cxn modelId="{54E39AEC-4B69-4E6E-AD16-A19BCBCC41E4}" type="presParOf" srcId="{C6A4036D-3E9F-416F-B561-B0CAD0C8FFBE}" destId="{0307D935-6B56-48E8-A4F7-2AEC502DAA8D}" srcOrd="1" destOrd="0" presId="urn:microsoft.com/office/officeart/2008/layout/AlternatingPictureBlocks"/>
    <dgm:cxn modelId="{27E8F327-9072-4788-9D54-5D3A97B363B6}" type="presParOf" srcId="{788D4822-D37F-4EF6-97A8-CD3DE1B8EA56}" destId="{101352C4-BCE9-4756-848D-B16C2715B828}" srcOrd="3" destOrd="0" presId="urn:microsoft.com/office/officeart/2008/layout/AlternatingPictureBlocks"/>
    <dgm:cxn modelId="{5037BB6A-23AB-4D78-ACB4-9B634AF019C6}" type="presParOf" srcId="{788D4822-D37F-4EF6-97A8-CD3DE1B8EA56}" destId="{06B7D47B-FA19-470E-80E3-C4C8A1D35536}" srcOrd="4" destOrd="0" presId="urn:microsoft.com/office/officeart/2008/layout/AlternatingPictureBlocks"/>
    <dgm:cxn modelId="{70CF966B-1895-469D-867C-C6BB2D72B344}" type="presParOf" srcId="{06B7D47B-FA19-470E-80E3-C4C8A1D35536}" destId="{9F4B4CEB-3637-403C-8C88-357046C24A56}" srcOrd="0" destOrd="0" presId="urn:microsoft.com/office/officeart/2008/layout/AlternatingPictureBlocks"/>
    <dgm:cxn modelId="{125E8C26-815D-46C8-B747-79F285351260}" type="presParOf" srcId="{06B7D47B-FA19-470E-80E3-C4C8A1D35536}" destId="{8CC13766-EC90-4DC2-AD87-4E4E3C30E2E8}" srcOrd="1" destOrd="0" presId="urn:microsoft.com/office/officeart/2008/layout/AlternatingPictureBlocks"/>
    <dgm:cxn modelId="{AA2CC78A-9C51-47D6-B285-AC3D733AAB7E}" type="presParOf" srcId="{788D4822-D37F-4EF6-97A8-CD3DE1B8EA56}" destId="{D5817670-7153-446E-9C08-52637BB538CA}" srcOrd="5" destOrd="0" presId="urn:microsoft.com/office/officeart/2008/layout/AlternatingPictureBlocks"/>
    <dgm:cxn modelId="{25C7FC6E-BC51-4EC7-920C-BC4C66385ED5}" type="presParOf" srcId="{788D4822-D37F-4EF6-97A8-CD3DE1B8EA56}" destId="{27554674-AF57-455E-9475-CFFCF74F3C6B}" srcOrd="6" destOrd="0" presId="urn:microsoft.com/office/officeart/2008/layout/AlternatingPictureBlocks"/>
    <dgm:cxn modelId="{5F9A9F1B-D8FC-453A-9DA7-38F036964434}" type="presParOf" srcId="{27554674-AF57-455E-9475-CFFCF74F3C6B}" destId="{3B0FB725-BEE6-4A41-9560-527C87899B44}" srcOrd="0" destOrd="0" presId="urn:microsoft.com/office/officeart/2008/layout/AlternatingPictureBlocks"/>
    <dgm:cxn modelId="{54D07F8F-8FD7-4C31-85BE-E7F8ED582299}" type="presParOf" srcId="{27554674-AF57-455E-9475-CFFCF74F3C6B}" destId="{723CB525-CDD7-4BEF-ADFE-72A63798A8BD}"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19E1AF-48D5-424D-9849-CA7828083A6E}">
      <dsp:nvSpPr>
        <dsp:cNvPr id="0" name=""/>
        <dsp:cNvSpPr/>
      </dsp:nvSpPr>
      <dsp:spPr>
        <a:xfrm>
          <a:off x="3025459" y="683"/>
          <a:ext cx="2407839" cy="10890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latinLnBrk="1">
            <a:lnSpc>
              <a:spcPct val="90000"/>
            </a:lnSpc>
            <a:spcBef>
              <a:spcPct val="0"/>
            </a:spcBef>
            <a:spcAft>
              <a:spcPct val="35000"/>
            </a:spcAft>
          </a:pPr>
          <a:r>
            <a:rPr lang="en-US" altLang="ko-KR" sz="2300" kern="1200" dirty="0" smtClean="0"/>
            <a:t>1. Vision system</a:t>
          </a:r>
          <a:endParaRPr lang="ko-KR" altLang="en-US" sz="2300" kern="1200" dirty="0"/>
        </a:p>
      </dsp:txBody>
      <dsp:txXfrm>
        <a:off x="3025459" y="683"/>
        <a:ext cx="2407839" cy="1089027"/>
      </dsp:txXfrm>
    </dsp:sp>
    <dsp:sp modelId="{E5286EF6-7EA4-4795-8CC8-134548AAA390}">
      <dsp:nvSpPr>
        <dsp:cNvPr id="0" name=""/>
        <dsp:cNvSpPr/>
      </dsp:nvSpPr>
      <dsp:spPr>
        <a:xfrm>
          <a:off x="1839509" y="683"/>
          <a:ext cx="1078136" cy="1089027"/>
        </a:xfrm>
        <a:prstGeom prst="rect">
          <a:avLst/>
        </a:prstGeom>
        <a:blipFill>
          <a:blip xmlns:r="http://schemas.openxmlformats.org/officeDocument/2006/relationships" r:embed="rId1" cstate="print">
            <a:extLst>
              <a:ext uri="{BEBA8EAE-BF5A-486C-A8C5-ECC9F3942E4B}">
                <a14:imgProps xmlns:a14="http://schemas.microsoft.com/office/drawing/2010/main">
                  <a14:imgLayer r:embed="rId2">
                    <a14:imgEffect>
                      <a14:brightnessContrast bright="60000" contrast="-40000"/>
                    </a14:imgEffect>
                  </a14:imgLayer>
                </a14:imgProps>
              </a:ext>
              <a:ext uri="{28A0092B-C50C-407E-A947-70E740481C1C}">
                <a14:useLocalDpi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65C0C8-0D89-415C-BAD2-D449F2C2BA83}">
      <dsp:nvSpPr>
        <dsp:cNvPr id="0" name=""/>
        <dsp:cNvSpPr/>
      </dsp:nvSpPr>
      <dsp:spPr>
        <a:xfrm>
          <a:off x="1839509" y="1269400"/>
          <a:ext cx="2407839" cy="108902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latinLnBrk="1">
            <a:lnSpc>
              <a:spcPct val="90000"/>
            </a:lnSpc>
            <a:spcBef>
              <a:spcPct val="0"/>
            </a:spcBef>
            <a:spcAft>
              <a:spcPct val="35000"/>
            </a:spcAft>
          </a:pPr>
          <a:r>
            <a:rPr lang="en-US" altLang="ko-KR" sz="2000" kern="1200" dirty="0" smtClean="0"/>
            <a:t>2. Fine adjustment</a:t>
          </a:r>
          <a:endParaRPr lang="ko-KR" altLang="en-US" sz="2000" kern="1200" dirty="0"/>
        </a:p>
      </dsp:txBody>
      <dsp:txXfrm>
        <a:off x="1839509" y="1269400"/>
        <a:ext cx="2407839" cy="1089027"/>
      </dsp:txXfrm>
    </dsp:sp>
    <dsp:sp modelId="{0307D935-6B56-48E8-A4F7-2AEC502DAA8D}">
      <dsp:nvSpPr>
        <dsp:cNvPr id="0" name=""/>
        <dsp:cNvSpPr/>
      </dsp:nvSpPr>
      <dsp:spPr>
        <a:xfrm>
          <a:off x="4355161" y="1269400"/>
          <a:ext cx="1078136" cy="1089027"/>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14000" b="-1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4B4CEB-3637-403C-8C88-357046C24A56}">
      <dsp:nvSpPr>
        <dsp:cNvPr id="0" name=""/>
        <dsp:cNvSpPr/>
      </dsp:nvSpPr>
      <dsp:spPr>
        <a:xfrm>
          <a:off x="3025459" y="2538116"/>
          <a:ext cx="2407839" cy="108902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latinLnBrk="1">
            <a:lnSpc>
              <a:spcPct val="90000"/>
            </a:lnSpc>
            <a:spcBef>
              <a:spcPct val="0"/>
            </a:spcBef>
            <a:spcAft>
              <a:spcPct val="35000"/>
            </a:spcAft>
          </a:pPr>
          <a:r>
            <a:rPr lang="en-US" altLang="ko-KR" sz="2000" kern="1200" dirty="0" smtClean="0"/>
            <a:t>3. Communication</a:t>
          </a:r>
          <a:endParaRPr lang="ko-KR" altLang="en-US" sz="2000" kern="1200" dirty="0"/>
        </a:p>
      </dsp:txBody>
      <dsp:txXfrm>
        <a:off x="3025459" y="2538116"/>
        <a:ext cx="2407839" cy="1089027"/>
      </dsp:txXfrm>
    </dsp:sp>
    <dsp:sp modelId="{8CC13766-EC90-4DC2-AD87-4E4E3C30E2E8}">
      <dsp:nvSpPr>
        <dsp:cNvPr id="0" name=""/>
        <dsp:cNvSpPr/>
      </dsp:nvSpPr>
      <dsp:spPr>
        <a:xfrm>
          <a:off x="1839509" y="2538116"/>
          <a:ext cx="1078136" cy="1089027"/>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t="-14000" b="-1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0FB725-BEE6-4A41-9560-527C87899B44}">
      <dsp:nvSpPr>
        <dsp:cNvPr id="0" name=""/>
        <dsp:cNvSpPr/>
      </dsp:nvSpPr>
      <dsp:spPr>
        <a:xfrm>
          <a:off x="1839509" y="3806833"/>
          <a:ext cx="2407839" cy="1089027"/>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latinLnBrk="1">
            <a:lnSpc>
              <a:spcPct val="90000"/>
            </a:lnSpc>
            <a:spcBef>
              <a:spcPct val="0"/>
            </a:spcBef>
            <a:spcAft>
              <a:spcPct val="35000"/>
            </a:spcAft>
          </a:pPr>
          <a:r>
            <a:rPr lang="en-US" altLang="ko-KR" sz="2300" kern="1200" dirty="0" smtClean="0"/>
            <a:t>4. Contact</a:t>
          </a:r>
          <a:endParaRPr lang="ko-KR" altLang="en-US" sz="2300" kern="1200" dirty="0"/>
        </a:p>
      </dsp:txBody>
      <dsp:txXfrm>
        <a:off x="1839509" y="3806833"/>
        <a:ext cx="2407839" cy="1089027"/>
      </dsp:txXfrm>
    </dsp:sp>
    <dsp:sp modelId="{723CB525-CDD7-4BEF-ADFE-72A63798A8BD}">
      <dsp:nvSpPr>
        <dsp:cNvPr id="0" name=""/>
        <dsp:cNvSpPr/>
      </dsp:nvSpPr>
      <dsp:spPr>
        <a:xfrm>
          <a:off x="4355161" y="3806833"/>
          <a:ext cx="1078136" cy="1089027"/>
        </a:xfrm>
        <a:prstGeom prst="rect">
          <a:avLst/>
        </a:prstGeom>
        <a:blipFill rotWithShape="1">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6F8FBA-C5B1-4C8E-A6F3-CA22F929CE3E}" type="datetimeFigureOut">
              <a:rPr lang="ko-KR" altLang="en-US" smtClean="0"/>
              <a:t>2016-04-09</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C02467-7D4C-4F02-B8EF-14B8535DB95D}" type="slidenum">
              <a:rPr lang="ko-KR" altLang="en-US" smtClean="0"/>
              <a:t>‹#›</a:t>
            </a:fld>
            <a:endParaRPr lang="ko-KR" altLang="en-US"/>
          </a:p>
        </p:txBody>
      </p:sp>
    </p:spTree>
    <p:extLst>
      <p:ext uri="{BB962C8B-B14F-4D97-AF65-F5344CB8AC3E}">
        <p14:creationId xmlns:p14="http://schemas.microsoft.com/office/powerpoint/2010/main" val="2812831859"/>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154113" y="688975"/>
            <a:ext cx="4564062" cy="3422650"/>
          </a:xfrm>
          <a:solidFill>
            <a:srgbClr val="FFFFFF"/>
          </a:solidFill>
          <a:ln/>
        </p:spPr>
      </p:sp>
      <p:sp>
        <p:nvSpPr>
          <p:cNvPr id="61443" name="Rectangle 3"/>
          <p:cNvSpPr>
            <a:spLocks noGrp="1" noChangeArrowheads="1"/>
          </p:cNvSpPr>
          <p:nvPr>
            <p:ph type="body" idx="1"/>
          </p:nvPr>
        </p:nvSpPr>
        <p:spPr>
          <a:xfrm>
            <a:off x="914508" y="4340989"/>
            <a:ext cx="5028986" cy="4114361"/>
          </a:xfrm>
          <a:solidFill>
            <a:srgbClr val="FFFFFF"/>
          </a:solidFill>
          <a:ln>
            <a:solidFill>
              <a:srgbClr val="000000"/>
            </a:solidFill>
          </a:ln>
        </p:spPr>
        <p:txBody>
          <a:bodyPr lIns="92742" tIns="46372" rIns="92742" bIns="46372"/>
          <a:lstStyle/>
          <a:p>
            <a:pPr eaLnBrk="1" hangingPunct="1"/>
            <a:endParaRPr lang="ko-KR" altLang="ko-KR" smtClean="0"/>
          </a:p>
        </p:txBody>
      </p:sp>
      <p:sp>
        <p:nvSpPr>
          <p:cNvPr id="61444" name="슬라이드 번호 개체 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000">
                <a:solidFill>
                  <a:schemeClr val="bg1"/>
                </a:solidFill>
                <a:latin typeface="HY견고딕" pitchFamily="18" charset="-127"/>
                <a:ea typeface="굴림" pitchFamily="50" charset="-127"/>
              </a:defRPr>
            </a:lvl1pPr>
            <a:lvl2pPr marL="742950" indent="-285750" eaLnBrk="0" hangingPunct="0">
              <a:defRPr kumimoji="1" sz="3000">
                <a:solidFill>
                  <a:schemeClr val="bg1"/>
                </a:solidFill>
                <a:latin typeface="HY견고딕" pitchFamily="18" charset="-127"/>
                <a:ea typeface="굴림" pitchFamily="50" charset="-127"/>
              </a:defRPr>
            </a:lvl2pPr>
            <a:lvl3pPr marL="1143000" indent="-228600" eaLnBrk="0" hangingPunct="0">
              <a:defRPr kumimoji="1" sz="3000">
                <a:solidFill>
                  <a:schemeClr val="bg1"/>
                </a:solidFill>
                <a:latin typeface="HY견고딕" pitchFamily="18" charset="-127"/>
                <a:ea typeface="굴림" pitchFamily="50" charset="-127"/>
              </a:defRPr>
            </a:lvl3pPr>
            <a:lvl4pPr marL="1600200" indent="-228600" eaLnBrk="0" hangingPunct="0">
              <a:defRPr kumimoji="1" sz="3000">
                <a:solidFill>
                  <a:schemeClr val="bg1"/>
                </a:solidFill>
                <a:latin typeface="HY견고딕" pitchFamily="18" charset="-127"/>
                <a:ea typeface="굴림" pitchFamily="50" charset="-127"/>
              </a:defRPr>
            </a:lvl4pPr>
            <a:lvl5pPr marL="2057400" indent="-228600" eaLnBrk="0" hangingPunct="0">
              <a:defRPr kumimoji="1" sz="3000">
                <a:solidFill>
                  <a:schemeClr val="bg1"/>
                </a:solidFill>
                <a:latin typeface="HY견고딕" pitchFamily="18" charset="-127"/>
                <a:ea typeface="굴림" pitchFamily="50" charset="-127"/>
              </a:defRPr>
            </a:lvl5pPr>
            <a:lvl6pPr marL="2514600" indent="-228600" eaLnBrk="0" fontAlgn="base" hangingPunct="0">
              <a:spcBef>
                <a:spcPct val="0"/>
              </a:spcBef>
              <a:spcAft>
                <a:spcPct val="0"/>
              </a:spcAft>
              <a:defRPr kumimoji="1" sz="3000">
                <a:solidFill>
                  <a:schemeClr val="bg1"/>
                </a:solidFill>
                <a:latin typeface="HY견고딕" pitchFamily="18" charset="-127"/>
                <a:ea typeface="굴림" pitchFamily="50" charset="-127"/>
              </a:defRPr>
            </a:lvl6pPr>
            <a:lvl7pPr marL="2971800" indent="-228600" eaLnBrk="0" fontAlgn="base" hangingPunct="0">
              <a:spcBef>
                <a:spcPct val="0"/>
              </a:spcBef>
              <a:spcAft>
                <a:spcPct val="0"/>
              </a:spcAft>
              <a:defRPr kumimoji="1" sz="3000">
                <a:solidFill>
                  <a:schemeClr val="bg1"/>
                </a:solidFill>
                <a:latin typeface="HY견고딕" pitchFamily="18" charset="-127"/>
                <a:ea typeface="굴림" pitchFamily="50" charset="-127"/>
              </a:defRPr>
            </a:lvl7pPr>
            <a:lvl8pPr marL="3429000" indent="-228600" eaLnBrk="0" fontAlgn="base" hangingPunct="0">
              <a:spcBef>
                <a:spcPct val="0"/>
              </a:spcBef>
              <a:spcAft>
                <a:spcPct val="0"/>
              </a:spcAft>
              <a:defRPr kumimoji="1" sz="3000">
                <a:solidFill>
                  <a:schemeClr val="bg1"/>
                </a:solidFill>
                <a:latin typeface="HY견고딕" pitchFamily="18" charset="-127"/>
                <a:ea typeface="굴림" pitchFamily="50" charset="-127"/>
              </a:defRPr>
            </a:lvl8pPr>
            <a:lvl9pPr marL="3886200" indent="-228600" eaLnBrk="0" fontAlgn="base" hangingPunct="0">
              <a:spcBef>
                <a:spcPct val="0"/>
              </a:spcBef>
              <a:spcAft>
                <a:spcPct val="0"/>
              </a:spcAft>
              <a:defRPr kumimoji="1" sz="3000">
                <a:solidFill>
                  <a:schemeClr val="bg1"/>
                </a:solidFill>
                <a:latin typeface="HY견고딕" pitchFamily="18" charset="-127"/>
                <a:ea typeface="굴림" pitchFamily="50" charset="-127"/>
              </a:defRPr>
            </a:lvl9pPr>
          </a:lstStyle>
          <a:p>
            <a:pPr eaLnBrk="1" hangingPunct="1"/>
            <a:fld id="{05A85036-D8EC-4CD2-82FE-08F7B357E0E5}" type="slidenum">
              <a:rPr lang="en-US" altLang="ko-KR" sz="1200" smtClean="0">
                <a:solidFill>
                  <a:schemeClr val="tx1"/>
                </a:solidFill>
                <a:latin typeface="굴림" pitchFamily="50" charset="-127"/>
              </a:rPr>
              <a:pPr eaLnBrk="1" hangingPunct="1"/>
              <a:t>1</a:t>
            </a:fld>
            <a:endParaRPr lang="en-US" altLang="ko-KR" sz="1200" smtClean="0">
              <a:solidFill>
                <a:schemeClr val="tx1"/>
              </a:solidFill>
              <a:latin typeface="굴림" pitchFamily="50" charset="-127"/>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sz="1200" dirty="0" smtClean="0"/>
              <a:t>The ATE, which will be a property of the ALICE Collaboration, will be installed and operated at the </a:t>
            </a:r>
            <a:r>
              <a:rPr lang="en-US" altLang="ko-KR" sz="1200" dirty="0" err="1" smtClean="0"/>
              <a:t>Yonsei</a:t>
            </a:r>
            <a:r>
              <a:rPr lang="en-US" altLang="ko-KR" sz="1200" dirty="0" smtClean="0"/>
              <a:t> University for the period needed to complete the series test.</a:t>
            </a:r>
          </a:p>
          <a:p>
            <a:r>
              <a:rPr lang="ko-KR" altLang="en-US" sz="1200" dirty="0" smtClean="0"/>
              <a:t>앞으로 해야 할 일은 </a:t>
            </a:r>
            <a:r>
              <a:rPr lang="en-US" altLang="ko-KR" sz="1200" dirty="0" smtClean="0"/>
              <a:t>C-ON</a:t>
            </a:r>
            <a:r>
              <a:rPr lang="ko-KR" altLang="en-US" sz="1200" dirty="0" smtClean="0"/>
              <a:t>과 실제적으로 제품을 개발하기 위해 협업을 진행할 것 입니다</a:t>
            </a:r>
            <a:r>
              <a:rPr lang="en-US" altLang="ko-KR" sz="1200" dirty="0" smtClean="0"/>
              <a:t>. </a:t>
            </a:r>
            <a:r>
              <a:rPr lang="ko-KR" altLang="en-US" sz="1200" dirty="0" smtClean="0"/>
              <a:t>설계와 제어</a:t>
            </a:r>
            <a:r>
              <a:rPr lang="ko-KR" altLang="en-US" sz="1200" baseline="0" dirty="0" smtClean="0"/>
              <a:t> 관련해</a:t>
            </a:r>
            <a:r>
              <a:rPr lang="ko-KR" altLang="en-US" sz="1200" dirty="0" smtClean="0"/>
              <a:t>서 </a:t>
            </a:r>
            <a:r>
              <a:rPr lang="en-US" altLang="ko-KR" sz="1200" dirty="0" smtClean="0"/>
              <a:t>C-ON </a:t>
            </a:r>
            <a:r>
              <a:rPr lang="ko-KR" altLang="en-US" sz="1200" dirty="0" smtClean="0"/>
              <a:t>회사 직원들과 같이 개발에 참여할 것으로 보입니다</a:t>
            </a:r>
            <a:r>
              <a:rPr lang="en-US" altLang="ko-KR" sz="1200" dirty="0" smtClean="0"/>
              <a:t>.</a:t>
            </a:r>
          </a:p>
          <a:p>
            <a:r>
              <a:rPr lang="en-US" altLang="ko-KR" sz="1200" dirty="0" smtClean="0"/>
              <a:t>ATE</a:t>
            </a:r>
            <a:r>
              <a:rPr lang="ko-KR" altLang="en-US" sz="1200" dirty="0" smtClean="0"/>
              <a:t>가 개발된 후 시스템 유지 및 보수를 담당할 것 입니다</a:t>
            </a:r>
            <a:r>
              <a:rPr lang="en-US" altLang="ko-KR" sz="1200" dirty="0" smtClean="0"/>
              <a:t>.</a:t>
            </a:r>
          </a:p>
          <a:p>
            <a:r>
              <a:rPr lang="ko-KR" altLang="en-US" sz="1200" dirty="0" smtClean="0"/>
              <a:t>센서 테스트를 위한 프로그래밍에는 참여하지는 않을 것 같지만</a:t>
            </a:r>
            <a:r>
              <a:rPr lang="ko-KR" altLang="en-US" sz="1200" baseline="0" dirty="0" smtClean="0"/>
              <a:t> 프로그램을 활용하여 센서를 테스트하고</a:t>
            </a:r>
            <a:r>
              <a:rPr lang="ko-KR" altLang="en-US" sz="1200" dirty="0" smtClean="0"/>
              <a:t> 특성을 파악하는 작업을 계속 할 것 입니다</a:t>
            </a:r>
            <a:r>
              <a:rPr lang="en-US" altLang="ko-KR" sz="1200" dirty="0" smtClean="0"/>
              <a:t>.</a:t>
            </a:r>
            <a:endParaRPr lang="ko-KR" altLang="en-US" dirty="0"/>
          </a:p>
        </p:txBody>
      </p:sp>
      <p:sp>
        <p:nvSpPr>
          <p:cNvPr id="4" name="슬라이드 번호 개체 틀 3"/>
          <p:cNvSpPr>
            <a:spLocks noGrp="1"/>
          </p:cNvSpPr>
          <p:nvPr>
            <p:ph type="sldNum" sz="quarter" idx="10"/>
          </p:nvPr>
        </p:nvSpPr>
        <p:spPr/>
        <p:txBody>
          <a:bodyPr/>
          <a:lstStyle/>
          <a:p>
            <a:fld id="{47C02467-7D4C-4F02-B8EF-14B8535DB95D}" type="slidenum">
              <a:rPr lang="ko-KR" altLang="en-US" smtClean="0"/>
              <a:t>15</a:t>
            </a:fld>
            <a:endParaRPr lang="ko-KR" altLang="en-US"/>
          </a:p>
        </p:txBody>
      </p:sp>
    </p:spTree>
    <p:extLst>
      <p:ext uri="{BB962C8B-B14F-4D97-AF65-F5344CB8AC3E}">
        <p14:creationId xmlns:p14="http://schemas.microsoft.com/office/powerpoint/2010/main" val="3925577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indent="0">
              <a:buNone/>
            </a:pPr>
            <a:r>
              <a:rPr lang="en-US" altLang="ko-KR" sz="1200" dirty="0" smtClean="0"/>
              <a:t>We strive to build the infrastructure for the sensor test for ITS4 chips upgrade now.</a:t>
            </a:r>
          </a:p>
          <a:p>
            <a:pPr marL="0" indent="0">
              <a:buNone/>
            </a:pPr>
            <a:r>
              <a:rPr lang="en-US" altLang="ko-KR" sz="1200" dirty="0" smtClean="0"/>
              <a:t>It was proceeding on the basis of accumulated experience in the development and testing of silicon sensors used for the MPC-EX detectors, through the process in the past.</a:t>
            </a:r>
          </a:p>
          <a:p>
            <a:pPr marL="0" indent="0">
              <a:buNone/>
            </a:pPr>
            <a:r>
              <a:rPr lang="en-US" altLang="ko-KR" sz="1200" dirty="0" smtClean="0"/>
              <a:t>I have been doing the job for the system design for ALICE chip probe station and the environment tested on silicon sensors from last August.</a:t>
            </a:r>
          </a:p>
          <a:p>
            <a:pPr marL="0" indent="0">
              <a:buNone/>
            </a:pPr>
            <a:r>
              <a:rPr lang="en-US" altLang="ko-KR" sz="1200" dirty="0" smtClean="0"/>
              <a:t>In particular, let's talk about the situation and progress in the preparation for Automatic Test Equipment designs that we aim in our laboratory.</a:t>
            </a:r>
          </a:p>
          <a:p>
            <a:pPr marL="0" indent="0">
              <a:buNone/>
            </a:pPr>
            <a:r>
              <a:rPr lang="en-US" altLang="ko-KR" sz="1200" dirty="0" smtClean="0"/>
              <a:t>In this process, C-ON corporation’s technology, has significant advantages in automation machinery manufacturing, in need will be technical assistance to achieve the final results through collaboration in the future.</a:t>
            </a:r>
          </a:p>
          <a:p>
            <a:pPr marL="0" indent="0">
              <a:buNone/>
            </a:pPr>
            <a:r>
              <a:rPr lang="en-US" altLang="ko-KR" sz="1200" dirty="0" smtClean="0"/>
              <a:t>Frequently, visiting the C-ON Company, we has conducted a consultation.</a:t>
            </a:r>
          </a:p>
          <a:p>
            <a:endParaRPr lang="ko-KR" altLang="en-US" dirty="0"/>
          </a:p>
        </p:txBody>
      </p:sp>
      <p:sp>
        <p:nvSpPr>
          <p:cNvPr id="4" name="슬라이드 번호 개체 틀 3"/>
          <p:cNvSpPr>
            <a:spLocks noGrp="1"/>
          </p:cNvSpPr>
          <p:nvPr>
            <p:ph type="sldNum" sz="quarter" idx="10"/>
          </p:nvPr>
        </p:nvSpPr>
        <p:spPr/>
        <p:txBody>
          <a:bodyPr/>
          <a:lstStyle/>
          <a:p>
            <a:fld id="{47C02467-7D4C-4F02-B8EF-14B8535DB95D}" type="slidenum">
              <a:rPr lang="ko-KR" altLang="en-US" smtClean="0"/>
              <a:t>2</a:t>
            </a:fld>
            <a:endParaRPr lang="ko-KR" altLang="en-US"/>
          </a:p>
        </p:txBody>
      </p:sp>
    </p:spTree>
    <p:extLst>
      <p:ext uri="{BB962C8B-B14F-4D97-AF65-F5344CB8AC3E}">
        <p14:creationId xmlns:p14="http://schemas.microsoft.com/office/powerpoint/2010/main" val="4175695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latinLnBrk="1"/>
            <a:r>
              <a:rPr lang="ko-KR" altLang="ko-KR" sz="1200" kern="1200" dirty="0" smtClean="0">
                <a:solidFill>
                  <a:schemeClr val="tx1"/>
                </a:solidFill>
                <a:effectLst/>
                <a:latin typeface="+mn-lt"/>
                <a:ea typeface="+mn-ea"/>
                <a:cs typeface="+mn-cs"/>
              </a:rPr>
              <a:t>The figure on the left shows a diagram for the current probe station for testing ALICE chip. In this test system, the four kinds of significant upgrades have done.</a:t>
            </a:r>
          </a:p>
          <a:p>
            <a:pPr latinLnBrk="1"/>
            <a:r>
              <a:rPr lang="ko-KR" altLang="ko-KR" sz="1200" kern="1200" dirty="0" smtClean="0">
                <a:solidFill>
                  <a:schemeClr val="tx1"/>
                </a:solidFill>
                <a:effectLst/>
                <a:latin typeface="+mn-lt"/>
                <a:ea typeface="+mn-ea"/>
                <a:cs typeface="+mn-cs"/>
              </a:rPr>
              <a:t>The first is vision system upgrade. The size of the MPC-EX silicon sensor measurements in the past has been replaced by the size of the smaller ALICE chip. Since, it needs to monitor in detail by changing from microscope to an imaging sensor. The changes above are the foundation in the automatic fashion to check the alignment and status of the sensor and location information from probecard equipment.</a:t>
            </a:r>
          </a:p>
          <a:p>
            <a:pPr latinLnBrk="1"/>
            <a:r>
              <a:rPr lang="ko-KR" altLang="ko-KR" sz="1200" kern="1200" dirty="0" smtClean="0">
                <a:solidFill>
                  <a:schemeClr val="tx1"/>
                </a:solidFill>
                <a:effectLst/>
                <a:latin typeface="+mn-lt"/>
                <a:ea typeface="+mn-ea"/>
                <a:cs typeface="+mn-cs"/>
              </a:rPr>
              <a:t>The second, for probecard alignment between the needle and the sensor pads, the linear stage unit was added to the system. It can be moved micro meters per a rotation.</a:t>
            </a:r>
          </a:p>
          <a:p>
            <a:pPr latinLnBrk="1"/>
            <a:r>
              <a:rPr lang="ko-KR" altLang="ko-KR" sz="1200" kern="1200" dirty="0" smtClean="0">
                <a:solidFill>
                  <a:schemeClr val="tx1"/>
                </a:solidFill>
                <a:effectLst/>
                <a:latin typeface="+mn-lt"/>
                <a:ea typeface="+mn-ea"/>
                <a:cs typeface="+mn-cs"/>
              </a:rPr>
              <a:t>The third, the probecard connected to a computer to obtain the necessary information from half a million pixels.</a:t>
            </a:r>
          </a:p>
          <a:p>
            <a:pPr latinLnBrk="1"/>
            <a:r>
              <a:rPr lang="ko-KR" altLang="ko-KR" sz="1200" kern="1200" dirty="0" smtClean="0">
                <a:solidFill>
                  <a:schemeClr val="tx1"/>
                </a:solidFill>
                <a:effectLst/>
                <a:latin typeface="+mn-lt"/>
                <a:ea typeface="+mn-ea"/>
                <a:cs typeface="+mn-cs"/>
              </a:rPr>
              <a:t>The fourth, it is not easy for the probecard to contact the sensor due to its very thin size 50um while the space is wide. Chuck is modified that allows for tilt adjustment and a sophisticated rotation so that the needles of the probe card reach to pads totally.</a:t>
            </a:r>
            <a:endParaRPr lang="ko-KR" altLang="ko-KR" sz="1200" kern="1200" dirty="0">
              <a:solidFill>
                <a:schemeClr val="tx1"/>
              </a:solidFill>
              <a:effectLst/>
              <a:latin typeface="+mn-lt"/>
              <a:ea typeface="+mn-ea"/>
              <a:cs typeface="+mn-cs"/>
            </a:endParaRPr>
          </a:p>
        </p:txBody>
      </p:sp>
      <p:sp>
        <p:nvSpPr>
          <p:cNvPr id="4" name="슬라이드 번호 개체 틀 3"/>
          <p:cNvSpPr>
            <a:spLocks noGrp="1"/>
          </p:cNvSpPr>
          <p:nvPr>
            <p:ph type="sldNum" sz="quarter" idx="10"/>
          </p:nvPr>
        </p:nvSpPr>
        <p:spPr/>
        <p:txBody>
          <a:bodyPr/>
          <a:lstStyle/>
          <a:p>
            <a:fld id="{47C02467-7D4C-4F02-B8EF-14B8535DB95D}" type="slidenum">
              <a:rPr lang="ko-KR" altLang="en-US" smtClean="0"/>
              <a:t>3</a:t>
            </a:fld>
            <a:endParaRPr lang="ko-KR" altLang="en-US"/>
          </a:p>
        </p:txBody>
      </p:sp>
    </p:spTree>
    <p:extLst>
      <p:ext uri="{BB962C8B-B14F-4D97-AF65-F5344CB8AC3E}">
        <p14:creationId xmlns:p14="http://schemas.microsoft.com/office/powerpoint/2010/main" val="37700234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latinLnBrk="1"/>
            <a:r>
              <a:rPr lang="ko-KR" altLang="ko-KR" sz="1200" kern="1200" dirty="0" smtClean="0">
                <a:solidFill>
                  <a:schemeClr val="tx1"/>
                </a:solidFill>
                <a:effectLst/>
                <a:latin typeface="+mn-lt"/>
                <a:ea typeface="+mn-ea"/>
                <a:cs typeface="+mn-cs"/>
              </a:rPr>
              <a:t>The following is Chip test system configuration.</a:t>
            </a:r>
          </a:p>
          <a:p>
            <a:pPr latinLnBrk="1"/>
            <a:r>
              <a:rPr lang="ko-KR" altLang="ko-KR" sz="1200" kern="1200" dirty="0" smtClean="0">
                <a:solidFill>
                  <a:schemeClr val="tx1"/>
                </a:solidFill>
                <a:effectLst/>
                <a:latin typeface="+mn-lt"/>
                <a:ea typeface="+mn-ea"/>
                <a:cs typeface="+mn-cs"/>
              </a:rPr>
              <a:t>The frame received from CERN has been s</a:t>
            </a:r>
            <a:r>
              <a:rPr lang="en-US" altLang="ko-KR" sz="1200" kern="1200" dirty="0" smtClean="0">
                <a:solidFill>
                  <a:schemeClr val="tx1"/>
                </a:solidFill>
                <a:effectLst/>
                <a:latin typeface="+mn-lt"/>
                <a:ea typeface="+mn-ea"/>
                <a:cs typeface="+mn-cs"/>
              </a:rPr>
              <a:t>et</a:t>
            </a:r>
            <a:r>
              <a:rPr lang="ko-KR" altLang="ko-KR" sz="1200" kern="1200" dirty="0" smtClean="0">
                <a:solidFill>
                  <a:schemeClr val="tx1"/>
                </a:solidFill>
                <a:effectLst/>
                <a:latin typeface="+mn-lt"/>
                <a:ea typeface="+mn-ea"/>
                <a:cs typeface="+mn-cs"/>
              </a:rPr>
              <a:t> to chuck. ITS chips are </a:t>
            </a:r>
            <a:r>
              <a:rPr lang="en-US" altLang="ko-KR" sz="1200" kern="1200" dirty="0" smtClean="0">
                <a:solidFill>
                  <a:schemeClr val="tx1"/>
                </a:solidFill>
                <a:effectLst/>
                <a:latin typeface="+mn-lt"/>
                <a:ea typeface="+mn-ea"/>
                <a:cs typeface="+mn-cs"/>
              </a:rPr>
              <a:t>fixed </a:t>
            </a:r>
            <a:r>
              <a:rPr lang="ko-KR" altLang="ko-KR" sz="1200" kern="1200" dirty="0" smtClean="0">
                <a:solidFill>
                  <a:schemeClr val="tx1"/>
                </a:solidFill>
                <a:effectLst/>
                <a:latin typeface="+mn-lt"/>
                <a:ea typeface="+mn-ea"/>
                <a:cs typeface="+mn-cs"/>
              </a:rPr>
              <a:t>on the f</a:t>
            </a:r>
            <a:r>
              <a:rPr lang="en-US" altLang="ko-KR" sz="1200" kern="1200" dirty="0" smtClean="0">
                <a:solidFill>
                  <a:schemeClr val="tx1"/>
                </a:solidFill>
                <a:effectLst/>
                <a:latin typeface="+mn-lt"/>
                <a:ea typeface="+mn-ea"/>
                <a:cs typeface="+mn-cs"/>
              </a:rPr>
              <a:t>r</a:t>
            </a:r>
            <a:r>
              <a:rPr lang="ko-KR" altLang="ko-KR" sz="1200" kern="1200" dirty="0" smtClean="0">
                <a:solidFill>
                  <a:schemeClr val="tx1"/>
                </a:solidFill>
                <a:effectLst/>
                <a:latin typeface="+mn-lt"/>
                <a:ea typeface="+mn-ea"/>
                <a:cs typeface="+mn-cs"/>
              </a:rPr>
              <a:t>ame through an air suction. Any mounting of the chip through the framework, the problem of distorting the chip was detected. The size of the hole is not enough and it did not have a large number of air suction sufficient. In further Automatic Test Equipment systems development, the frame would be designed that the size of the holes is in the 2um radius and the number of the holes are going to increase to be fully adhered to the chuck.</a:t>
            </a:r>
          </a:p>
          <a:p>
            <a:pPr latinLnBrk="1"/>
            <a:r>
              <a:rPr lang="ko-KR" altLang="ko-KR" sz="1200" kern="1200" dirty="0" smtClean="0">
                <a:solidFill>
                  <a:schemeClr val="tx1"/>
                </a:solidFill>
                <a:effectLst/>
                <a:latin typeface="+mn-lt"/>
                <a:ea typeface="+mn-ea"/>
                <a:cs typeface="+mn-cs"/>
              </a:rPr>
              <a:t>Through linear stages operation, we perform validation of alignment for probecard and pads and </a:t>
            </a:r>
            <a:r>
              <a:rPr lang="en-US" altLang="ko-KR" sz="1200" kern="1200" dirty="0" smtClean="0">
                <a:solidFill>
                  <a:schemeClr val="tx1"/>
                </a:solidFill>
                <a:effectLst/>
                <a:latin typeface="+mn-lt"/>
                <a:ea typeface="+mn-ea"/>
                <a:cs typeface="+mn-cs"/>
              </a:rPr>
              <a:t>tilt</a:t>
            </a:r>
            <a:r>
              <a:rPr lang="ko-KR" altLang="ko-KR" sz="1200" kern="1200" dirty="0" smtClean="0">
                <a:solidFill>
                  <a:schemeClr val="tx1"/>
                </a:solidFill>
                <a:effectLst/>
                <a:latin typeface="+mn-lt"/>
                <a:ea typeface="+mn-ea"/>
                <a:cs typeface="+mn-cs"/>
              </a:rPr>
              <a:t> of the chuck.</a:t>
            </a:r>
          </a:p>
          <a:p>
            <a:pPr latinLnBrk="1"/>
            <a:r>
              <a:rPr lang="ko-KR" altLang="ko-KR" sz="1200" kern="1200" dirty="0" smtClean="0">
                <a:solidFill>
                  <a:schemeClr val="tx1"/>
                </a:solidFill>
                <a:effectLst/>
                <a:latin typeface="+mn-lt"/>
                <a:ea typeface="+mn-ea"/>
                <a:cs typeface="+mn-cs"/>
              </a:rPr>
              <a:t>Work to ensure the flatness of</a:t>
            </a:r>
            <a:r>
              <a:rPr lang="en-US" altLang="ko-KR" sz="1200" kern="1200" dirty="0" smtClean="0">
                <a:solidFill>
                  <a:schemeClr val="tx1"/>
                </a:solidFill>
                <a:effectLst/>
                <a:latin typeface="+mn-lt"/>
                <a:ea typeface="+mn-ea"/>
                <a:cs typeface="+mn-cs"/>
              </a:rPr>
              <a:t> a</a:t>
            </a:r>
            <a:r>
              <a:rPr lang="ko-KR" altLang="ko-KR" sz="1200" kern="1200" dirty="0" smtClean="0">
                <a:solidFill>
                  <a:schemeClr val="tx1"/>
                </a:solidFill>
                <a:effectLst/>
                <a:latin typeface="+mn-lt"/>
                <a:ea typeface="+mn-ea"/>
                <a:cs typeface="+mn-cs"/>
              </a:rPr>
              <a:t> </a:t>
            </a:r>
            <a:r>
              <a:rPr lang="en-US" altLang="ko-KR" sz="1200" kern="1200" dirty="0" smtClean="0">
                <a:solidFill>
                  <a:schemeClr val="tx1"/>
                </a:solidFill>
                <a:effectLst/>
                <a:latin typeface="+mn-lt"/>
                <a:ea typeface="+mn-ea"/>
                <a:cs typeface="+mn-cs"/>
              </a:rPr>
              <a:t>c</a:t>
            </a:r>
            <a:r>
              <a:rPr lang="ko-KR" altLang="ko-KR" sz="1200" kern="1200" dirty="0" smtClean="0">
                <a:solidFill>
                  <a:schemeClr val="tx1"/>
                </a:solidFill>
                <a:effectLst/>
                <a:latin typeface="+mn-lt"/>
                <a:ea typeface="+mn-ea"/>
                <a:cs typeface="+mn-cs"/>
              </a:rPr>
              <a:t>huck is a very sophisticated operation. There are three screws fixed to the triangular structure. They will adjust the slope of the form to pool or fasten the screw. Because the thickness of sensors is thin, contacting needle of probecard with sensors, then deviations or the risk of damage may occur and there is a possibility it does not work properly.</a:t>
            </a:r>
          </a:p>
          <a:p>
            <a:pPr latinLnBrk="1"/>
            <a:r>
              <a:rPr lang="ko-KR" altLang="ko-KR" sz="1200" kern="1200" dirty="0" smtClean="0">
                <a:solidFill>
                  <a:schemeClr val="tx1"/>
                </a:solidFill>
                <a:effectLst/>
                <a:latin typeface="+mn-lt"/>
                <a:ea typeface="+mn-ea"/>
                <a:cs typeface="+mn-cs"/>
              </a:rPr>
              <a:t>The power supplies via the DAQ board. This connects to the computer via an Usb connecter and is capable of communicating with the state of the current board.</a:t>
            </a:r>
          </a:p>
          <a:p>
            <a:pPr latinLnBrk="1"/>
            <a:r>
              <a:rPr lang="ko-KR" altLang="ko-KR" sz="1200" kern="1200" dirty="0" smtClean="0">
                <a:solidFill>
                  <a:schemeClr val="tx1"/>
                </a:solidFill>
                <a:effectLst/>
                <a:latin typeface="+mn-lt"/>
                <a:ea typeface="+mn-ea"/>
                <a:cs typeface="+mn-cs"/>
              </a:rPr>
              <a:t>You can verify whether the contact is fine made with Led on / off check of the board.</a:t>
            </a:r>
          </a:p>
          <a:p>
            <a:r>
              <a:rPr lang="ko-KR" altLang="ko-KR" sz="1200" kern="1200" dirty="0" smtClean="0">
                <a:solidFill>
                  <a:schemeClr val="tx1"/>
                </a:solidFill>
                <a:effectLst/>
                <a:latin typeface="+mn-lt"/>
                <a:ea typeface="+mn-ea"/>
                <a:cs typeface="+mn-cs"/>
              </a:rPr>
              <a:t>Through this process it will be completed readiness for the test.</a:t>
            </a:r>
            <a:endParaRPr lang="en-US" altLang="ko-KR" sz="1200" dirty="0" smtClean="0"/>
          </a:p>
        </p:txBody>
      </p:sp>
      <p:sp>
        <p:nvSpPr>
          <p:cNvPr id="4" name="슬라이드 번호 개체 틀 3"/>
          <p:cNvSpPr>
            <a:spLocks noGrp="1"/>
          </p:cNvSpPr>
          <p:nvPr>
            <p:ph type="sldNum" sz="quarter" idx="10"/>
          </p:nvPr>
        </p:nvSpPr>
        <p:spPr/>
        <p:txBody>
          <a:bodyPr/>
          <a:lstStyle/>
          <a:p>
            <a:fld id="{47C02467-7D4C-4F02-B8EF-14B8535DB95D}" type="slidenum">
              <a:rPr lang="ko-KR" altLang="en-US" smtClean="0"/>
              <a:t>4</a:t>
            </a:fld>
            <a:endParaRPr lang="ko-KR" altLang="en-US"/>
          </a:p>
        </p:txBody>
      </p:sp>
    </p:spTree>
    <p:extLst>
      <p:ext uri="{BB962C8B-B14F-4D97-AF65-F5344CB8AC3E}">
        <p14:creationId xmlns:p14="http://schemas.microsoft.com/office/powerpoint/2010/main" val="673209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ko-KR" altLang="en-US" dirty="0" smtClean="0"/>
              <a:t>컴퓨터와 통신하는 방법에는 </a:t>
            </a:r>
            <a:r>
              <a:rPr lang="ko-KR" altLang="en-US" dirty="0" err="1" smtClean="0"/>
              <a:t>두가지</a:t>
            </a:r>
            <a:r>
              <a:rPr lang="ko-KR" altLang="en-US" dirty="0" smtClean="0"/>
              <a:t> </a:t>
            </a:r>
            <a:r>
              <a:rPr lang="en-US" altLang="ko-KR" dirty="0" smtClean="0"/>
              <a:t>mode</a:t>
            </a:r>
            <a:r>
              <a:rPr lang="ko-KR" altLang="en-US" dirty="0" smtClean="0"/>
              <a:t>가 있습니다</a:t>
            </a:r>
            <a:r>
              <a:rPr lang="en-US" altLang="ko-KR" dirty="0" smtClean="0"/>
              <a:t>. </a:t>
            </a:r>
            <a:r>
              <a:rPr lang="en-US" altLang="ko-KR" dirty="0" err="1" smtClean="0"/>
              <a:t>Throughpass</a:t>
            </a:r>
            <a:r>
              <a:rPr lang="en-US" altLang="ko-KR" dirty="0" smtClean="0"/>
              <a:t> mode</a:t>
            </a:r>
            <a:r>
              <a:rPr lang="ko-KR" altLang="en-US" dirty="0" smtClean="0"/>
              <a:t>와 </a:t>
            </a:r>
            <a:r>
              <a:rPr lang="en-US" altLang="ko-KR" dirty="0" smtClean="0"/>
              <a:t>standalone mode</a:t>
            </a:r>
            <a:r>
              <a:rPr lang="ko-KR" altLang="en-US" dirty="0" smtClean="0"/>
              <a:t>입니다</a:t>
            </a:r>
            <a:r>
              <a:rPr lang="en-US" altLang="ko-KR" dirty="0" smtClean="0"/>
              <a:t>. </a:t>
            </a:r>
            <a:r>
              <a:rPr lang="en-US" altLang="ko-KR" dirty="0" err="1" smtClean="0"/>
              <a:t>Throughpass</a:t>
            </a:r>
            <a:r>
              <a:rPr lang="en-US" altLang="ko-KR" baseline="0" dirty="0" smtClean="0"/>
              <a:t> mode</a:t>
            </a:r>
            <a:r>
              <a:rPr lang="ko-KR" altLang="en-US" baseline="0" dirty="0" smtClean="0"/>
              <a:t>는 </a:t>
            </a:r>
            <a:r>
              <a:rPr lang="en-US" altLang="ko-KR" baseline="0" dirty="0" err="1" smtClean="0"/>
              <a:t>probecard</a:t>
            </a:r>
            <a:r>
              <a:rPr lang="ko-KR" altLang="en-US" baseline="0" dirty="0" smtClean="0"/>
              <a:t>와 컴퓨터 사이에 </a:t>
            </a:r>
            <a:r>
              <a:rPr lang="en-US" altLang="ko-KR" baseline="0" dirty="0" smtClean="0"/>
              <a:t>DAQ</a:t>
            </a:r>
            <a:r>
              <a:rPr lang="ko-KR" altLang="en-US" baseline="0" dirty="0" smtClean="0"/>
              <a:t>보드를 연결하는 방식이고</a:t>
            </a:r>
            <a:r>
              <a:rPr lang="en-US" altLang="ko-KR" baseline="0" dirty="0" smtClean="0"/>
              <a:t>, standalone mode</a:t>
            </a:r>
            <a:r>
              <a:rPr lang="ko-KR" altLang="en-US" baseline="0" dirty="0" smtClean="0"/>
              <a:t>는 컴퓨터를 </a:t>
            </a:r>
            <a:r>
              <a:rPr lang="en-US" altLang="ko-KR" baseline="0" dirty="0" err="1" smtClean="0"/>
              <a:t>probecard</a:t>
            </a:r>
            <a:r>
              <a:rPr lang="ko-KR" altLang="en-US" baseline="0" dirty="0" smtClean="0"/>
              <a:t>에 바로 연결하는 방식입니다</a:t>
            </a:r>
            <a:r>
              <a:rPr lang="en-US" altLang="ko-KR" baseline="0" dirty="0" smtClean="0"/>
              <a:t>.</a:t>
            </a:r>
          </a:p>
          <a:p>
            <a:r>
              <a:rPr lang="en-US" altLang="ko-KR" baseline="0" dirty="0" smtClean="0"/>
              <a:t>50</a:t>
            </a:r>
            <a:r>
              <a:rPr lang="ko-KR" altLang="en-US" baseline="0" dirty="0" smtClean="0"/>
              <a:t>만 개 픽셀에 </a:t>
            </a:r>
            <a:r>
              <a:rPr lang="en-US" altLang="ko-KR" baseline="0" dirty="0" smtClean="0"/>
              <a:t>Charge injection</a:t>
            </a:r>
            <a:r>
              <a:rPr lang="ko-KR" altLang="en-US" baseline="0" dirty="0" smtClean="0"/>
              <a:t>을 통해 정해준 </a:t>
            </a:r>
            <a:r>
              <a:rPr lang="en-US" altLang="ko-KR" baseline="0" dirty="0" err="1" smtClean="0"/>
              <a:t>threshhold</a:t>
            </a:r>
            <a:r>
              <a:rPr lang="ko-KR" altLang="en-US" baseline="0" dirty="0" smtClean="0"/>
              <a:t>값 보다 높은 수치를 나타낼 경우 이를 </a:t>
            </a:r>
            <a:r>
              <a:rPr lang="en-US" altLang="ko-KR" baseline="0" dirty="0" smtClean="0"/>
              <a:t>digit number</a:t>
            </a:r>
            <a:r>
              <a:rPr lang="ko-KR" altLang="en-US" baseline="0" dirty="0" smtClean="0"/>
              <a:t>로 읽을 수 있도록 구성했습니다</a:t>
            </a:r>
            <a:r>
              <a:rPr lang="en-US" altLang="ko-KR" baseline="0" dirty="0" smtClean="0"/>
              <a:t>.</a:t>
            </a:r>
          </a:p>
          <a:p>
            <a:r>
              <a:rPr lang="ko-KR" altLang="en-US" baseline="0" dirty="0" smtClean="0"/>
              <a:t>두 가지 방식의 차이점</a:t>
            </a:r>
            <a:r>
              <a:rPr lang="en-US" altLang="ko-KR" baseline="0" dirty="0" smtClean="0"/>
              <a:t>??</a:t>
            </a:r>
          </a:p>
          <a:p>
            <a:r>
              <a:rPr lang="ko-KR" altLang="en-US" baseline="0" dirty="0" smtClean="0"/>
              <a:t>현재 </a:t>
            </a:r>
            <a:r>
              <a:rPr lang="ko-KR" altLang="en-US" baseline="0" dirty="0" err="1" smtClean="0"/>
              <a:t>첫번째</a:t>
            </a:r>
            <a:r>
              <a:rPr lang="ko-KR" altLang="en-US" baseline="0" dirty="0" smtClean="0"/>
              <a:t> 방식으로는 </a:t>
            </a:r>
            <a:r>
              <a:rPr lang="en-US" altLang="ko-KR" baseline="0" dirty="0" smtClean="0"/>
              <a:t>DAQ </a:t>
            </a:r>
            <a:r>
              <a:rPr lang="ko-KR" altLang="en-US" baseline="0" dirty="0" smtClean="0"/>
              <a:t>보드의 </a:t>
            </a:r>
            <a:r>
              <a:rPr lang="en-US" altLang="ko-KR" baseline="0" dirty="0" smtClean="0"/>
              <a:t>component</a:t>
            </a:r>
            <a:r>
              <a:rPr lang="ko-KR" altLang="en-US" baseline="0" dirty="0" smtClean="0"/>
              <a:t>와 통신이 가능한 상태이며 </a:t>
            </a:r>
            <a:r>
              <a:rPr lang="ko-KR" altLang="en-US" baseline="0" dirty="0" err="1" smtClean="0"/>
              <a:t>두번째</a:t>
            </a:r>
            <a:r>
              <a:rPr lang="ko-KR" altLang="en-US" baseline="0" dirty="0" smtClean="0"/>
              <a:t> 방식에서는 </a:t>
            </a:r>
            <a:r>
              <a:rPr lang="en-US" altLang="ko-KR" baseline="0" dirty="0" err="1" smtClean="0"/>
              <a:t>probecard</a:t>
            </a:r>
            <a:r>
              <a:rPr lang="ko-KR" altLang="en-US" baseline="0" dirty="0" smtClean="0"/>
              <a:t>와 </a:t>
            </a:r>
            <a:r>
              <a:rPr lang="en-US" altLang="ko-KR" baseline="0" dirty="0" smtClean="0"/>
              <a:t>sensor </a:t>
            </a:r>
            <a:r>
              <a:rPr lang="ko-KR" altLang="en-US" baseline="0" dirty="0" smtClean="0"/>
              <a:t>사이에 </a:t>
            </a:r>
            <a:r>
              <a:rPr lang="en-US" altLang="ko-KR" baseline="0" dirty="0" smtClean="0"/>
              <a:t>contact </a:t>
            </a:r>
            <a:r>
              <a:rPr lang="ko-KR" altLang="en-US" baseline="0" dirty="0" smtClean="0"/>
              <a:t>상태를 확인 가능한 상황입니다</a:t>
            </a:r>
            <a:r>
              <a:rPr lang="en-US" altLang="ko-KR" baseline="0" dirty="0" smtClean="0"/>
              <a:t>.</a:t>
            </a:r>
            <a:endParaRPr lang="ko-KR" altLang="en-US" dirty="0" smtClean="0"/>
          </a:p>
          <a:p>
            <a:endParaRPr lang="ko-KR" altLang="en-US" dirty="0"/>
          </a:p>
        </p:txBody>
      </p:sp>
      <p:sp>
        <p:nvSpPr>
          <p:cNvPr id="4" name="슬라이드 번호 개체 틀 3"/>
          <p:cNvSpPr>
            <a:spLocks noGrp="1"/>
          </p:cNvSpPr>
          <p:nvPr>
            <p:ph type="sldNum" sz="quarter" idx="10"/>
          </p:nvPr>
        </p:nvSpPr>
        <p:spPr/>
        <p:txBody>
          <a:bodyPr/>
          <a:lstStyle/>
          <a:p>
            <a:fld id="{47C02467-7D4C-4F02-B8EF-14B8535DB95D}" type="slidenum">
              <a:rPr lang="ko-KR" altLang="en-US" smtClean="0"/>
              <a:t>5</a:t>
            </a:fld>
            <a:endParaRPr lang="ko-KR" altLang="en-US"/>
          </a:p>
        </p:txBody>
      </p:sp>
    </p:spTree>
    <p:extLst>
      <p:ext uri="{BB962C8B-B14F-4D97-AF65-F5344CB8AC3E}">
        <p14:creationId xmlns:p14="http://schemas.microsoft.com/office/powerpoint/2010/main" val="2424269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슬라이드 노트 개체 틀 2"/>
              <p:cNvSpPr>
                <a:spLocks noGrp="1"/>
              </p:cNvSpPr>
              <p:nvPr>
                <p:ph type="body" idx="1"/>
              </p:nvPr>
            </p:nvSpPr>
            <p:spPr/>
            <p:txBody>
              <a:bodyPr/>
              <a:lstStyle/>
              <a:p>
                <a:pPr marL="0" indent="0">
                  <a:buNone/>
                </a:pPr>
                <a:r>
                  <a:rPr lang="en-US" altLang="ko-KR" sz="1200" dirty="0" smtClean="0"/>
                  <a:t>In the framework of the ALICE ITS upgrade, the University of </a:t>
                </a:r>
                <a:r>
                  <a:rPr lang="en-US" altLang="ko-KR" sz="1200" dirty="0" err="1" smtClean="0"/>
                  <a:t>Yonsei</a:t>
                </a:r>
                <a:r>
                  <a:rPr lang="en-US" altLang="ko-KR" sz="1200" dirty="0"/>
                  <a:t> </a:t>
                </a:r>
                <a:r>
                  <a:rPr lang="en-US" altLang="ko-KR" sz="1200" dirty="0" smtClean="0"/>
                  <a:t>is responsible for the series test of the pixel sensors (about 60,000 chips for Korean groups).</a:t>
                </a:r>
              </a:p>
              <a:p>
                <a:pPr marL="0" indent="0">
                  <a:buNone/>
                </a:pPr>
                <a:r>
                  <a:rPr lang="en-US" altLang="ko-KR" sz="1200" dirty="0" smtClean="0"/>
                  <a:t>The test covers the visual inspection and electrical test of each individual sensor.</a:t>
                </a:r>
              </a:p>
              <a:p>
                <a:pPr marL="0" indent="0">
                  <a:buNone/>
                </a:pPr>
                <a:r>
                  <a:rPr lang="en-US" altLang="ko-KR" sz="1200" dirty="0" smtClean="0"/>
                  <a:t>This activity is planned to start in September 2016 and continue till end of 2017.</a:t>
                </a:r>
              </a:p>
              <a:p>
                <a:pPr marL="0" indent="0">
                  <a:buNone/>
                </a:pPr>
                <a:r>
                  <a:rPr lang="en-US" altLang="ko-KR" sz="1200" dirty="0" smtClean="0"/>
                  <a:t>The series test is to be carried out by an IC Automated Test Equipment in a fully automated fashion.</a:t>
                </a:r>
              </a:p>
              <a:p>
                <a:pPr marL="0" indent="0">
                  <a:buNone/>
                </a:pPr>
                <a:r>
                  <a:rPr lang="en-US" altLang="ko-KR" sz="1200" dirty="0" smtClean="0"/>
                  <a:t>Due to very large dimensions and ultra-low thickness(50</a:t>
                </a:r>
                <a14:m>
                  <m:oMath xmlns:m="http://schemas.openxmlformats.org/officeDocument/2006/math">
                    <m:r>
                      <a:rPr lang="ko-KR" altLang="en-US" sz="1200" i="1" smtClean="0">
                        <a:latin typeface="Cambria Math"/>
                      </a:rPr>
                      <m:t>𝜇</m:t>
                    </m:r>
                    <m:r>
                      <a:rPr lang="en-US" altLang="ko-KR" sz="1200" b="0" i="1" smtClean="0">
                        <a:latin typeface="Cambria Math"/>
                      </a:rPr>
                      <m:t>𝑚</m:t>
                    </m:r>
                  </m:oMath>
                </a14:m>
                <a:r>
                  <a:rPr lang="en-US" altLang="ko-KR" sz="1200" dirty="0" smtClean="0"/>
                  <a:t>) of the sensor, which makes it very brittle, the machine has to fulfill very demanding requirements concerning the gripping and handling of the sensors.</a:t>
                </a:r>
              </a:p>
            </p:txBody>
          </p:sp>
        </mc:Choice>
        <mc:Fallback xmlns="">
          <p:sp>
            <p:nvSpPr>
              <p:cNvPr id="3" name="슬라이드 노트 개체 틀 2"/>
              <p:cNvSpPr>
                <a:spLocks noGrp="1"/>
              </p:cNvSpPr>
              <p:nvPr>
                <p:ph type="body" idx="1"/>
              </p:nvPr>
            </p:nvSpPr>
            <p:spPr/>
            <p:txBody>
              <a:bodyPr/>
              <a:lstStyle/>
              <a:p>
                <a:pPr marL="0" indent="0">
                  <a:buNone/>
                </a:pPr>
                <a:r>
                  <a:rPr lang="en-US" altLang="ko-KR" sz="1200" dirty="0" smtClean="0"/>
                  <a:t>In the framework of the ALICE ITS upgrade, the University of </a:t>
                </a:r>
                <a:r>
                  <a:rPr lang="en-US" altLang="ko-KR" sz="1200" dirty="0" err="1" smtClean="0"/>
                  <a:t>Yonsei</a:t>
                </a:r>
                <a:r>
                  <a:rPr lang="en-US" altLang="ko-KR" sz="1200" dirty="0"/>
                  <a:t> </a:t>
                </a:r>
                <a:r>
                  <a:rPr lang="en-US" altLang="ko-KR" sz="1200" dirty="0" smtClean="0"/>
                  <a:t>is responsible for the series test of the pixel sensors (about 60,000 chips for Korean groups).</a:t>
                </a:r>
              </a:p>
              <a:p>
                <a:pPr marL="0" indent="0">
                  <a:buNone/>
                </a:pPr>
                <a:r>
                  <a:rPr lang="en-US" altLang="ko-KR" sz="1200" dirty="0" smtClean="0"/>
                  <a:t>The test covers the visual inspection and electrical test of each individual sensor.</a:t>
                </a:r>
              </a:p>
              <a:p>
                <a:pPr marL="0" indent="0">
                  <a:buNone/>
                </a:pPr>
                <a:r>
                  <a:rPr lang="en-US" altLang="ko-KR" sz="1200" dirty="0" smtClean="0"/>
                  <a:t>This activity is planned to start in September 2016 and continue till end of 2017.</a:t>
                </a:r>
              </a:p>
              <a:p>
                <a:pPr marL="0" indent="0">
                  <a:buNone/>
                </a:pPr>
                <a:r>
                  <a:rPr lang="en-US" altLang="ko-KR" sz="1200" dirty="0" smtClean="0"/>
                  <a:t>The series test is to be carried out by an IC Automated Test Equipment in a fully automated fashion.</a:t>
                </a:r>
              </a:p>
              <a:p>
                <a:pPr marL="0" indent="0">
                  <a:buNone/>
                </a:pPr>
                <a:r>
                  <a:rPr lang="en-US" altLang="ko-KR" sz="1200" dirty="0" smtClean="0"/>
                  <a:t>Due to very large dimensions and ultra-low thickness(50</a:t>
                </a:r>
                <a:r>
                  <a:rPr lang="ko-KR" altLang="en-US" sz="1200" i="0" smtClean="0">
                    <a:latin typeface="Cambria Math"/>
                  </a:rPr>
                  <a:t>𝜇</a:t>
                </a:r>
                <a:r>
                  <a:rPr lang="en-US" altLang="ko-KR" sz="1200" b="0" i="0" smtClean="0">
                    <a:latin typeface="Cambria Math"/>
                  </a:rPr>
                  <a:t>𝑚</a:t>
                </a:r>
                <a:r>
                  <a:rPr lang="en-US" altLang="ko-KR" sz="1200" dirty="0" smtClean="0"/>
                  <a:t>) of the sensor, which makes it very brittle, the machine has to fulfill very demanding requirements concerning the gripping and handling of the sensors</a:t>
                </a:r>
                <a:r>
                  <a:rPr lang="en-US" altLang="ko-KR" sz="1200" dirty="0" smtClean="0"/>
                  <a:t>.</a:t>
                </a:r>
                <a:endParaRPr lang="en-US" altLang="ko-KR" sz="1200" dirty="0" smtClean="0"/>
              </a:p>
            </p:txBody>
          </p:sp>
        </mc:Fallback>
      </mc:AlternateContent>
      <p:sp>
        <p:nvSpPr>
          <p:cNvPr id="4" name="슬라이드 번호 개체 틀 3"/>
          <p:cNvSpPr>
            <a:spLocks noGrp="1"/>
          </p:cNvSpPr>
          <p:nvPr>
            <p:ph type="sldNum" sz="quarter" idx="10"/>
          </p:nvPr>
        </p:nvSpPr>
        <p:spPr/>
        <p:txBody>
          <a:bodyPr/>
          <a:lstStyle/>
          <a:p>
            <a:fld id="{47C02467-7D4C-4F02-B8EF-14B8535DB95D}" type="slidenum">
              <a:rPr lang="ko-KR" altLang="en-US" smtClean="0"/>
              <a:t>6</a:t>
            </a:fld>
            <a:endParaRPr lang="ko-KR" altLang="en-US"/>
          </a:p>
        </p:txBody>
      </p:sp>
    </p:spTree>
    <p:extLst>
      <p:ext uri="{BB962C8B-B14F-4D97-AF65-F5344CB8AC3E}">
        <p14:creationId xmlns:p14="http://schemas.microsoft.com/office/powerpoint/2010/main" val="3027757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슬라이드 노트 개체 틀 2"/>
              <p:cNvSpPr>
                <a:spLocks noGrp="1"/>
              </p:cNvSpPr>
              <p:nvPr>
                <p:ph type="body" idx="1"/>
              </p:nvPr>
            </p:nvSpPr>
            <p:spPr/>
            <p:txBody>
              <a:bodyPr/>
              <a:lstStyle/>
              <a:p>
                <a:pPr marL="0" indent="0">
                  <a:buNone/>
                </a:pPr>
                <a:r>
                  <a:rPr lang="en-US" altLang="ko-KR" sz="1200" dirty="0" smtClean="0"/>
                  <a:t>The model Corea-YS-01 is the first prototype of Automated Test Equipment dedicated to academic research.</a:t>
                </a:r>
              </a:p>
              <a:p>
                <a:pPr marL="0" indent="0">
                  <a:buNone/>
                </a:pPr>
                <a:r>
                  <a:rPr lang="en-US" altLang="ko-KR" sz="1200" dirty="0" smtClean="0"/>
                  <a:t>It is optimized to cover the electrical test and visual inspection of very large (30mm x 15mm) and ultra-thin CMOS sensors (50</a:t>
                </a:r>
                <a14:m>
                  <m:oMath xmlns:m="http://schemas.openxmlformats.org/officeDocument/2006/math">
                    <m:r>
                      <a:rPr lang="ko-KR" altLang="en-US" sz="1200" i="1" smtClean="0">
                        <a:latin typeface="Cambria Math"/>
                      </a:rPr>
                      <m:t>𝜇</m:t>
                    </m:r>
                    <m:r>
                      <a:rPr lang="en-US" altLang="ko-KR" sz="1200" b="0" i="1" smtClean="0">
                        <a:latin typeface="Cambria Math"/>
                      </a:rPr>
                      <m:t>𝑚</m:t>
                    </m:r>
                  </m:oMath>
                </a14:m>
                <a:r>
                  <a:rPr lang="en-US" altLang="ko-KR" sz="1200" dirty="0" smtClean="0"/>
                  <a:t> thick) as those developed by the ALICE experiment for the ITS upgrade project.</a:t>
                </a:r>
              </a:p>
              <a:p>
                <a:pPr marL="0" indent="0">
                  <a:buNone/>
                </a:pPr>
                <a:r>
                  <a:rPr lang="en-US" altLang="ko-KR" sz="1200" dirty="0" smtClean="0"/>
                  <a:t>For each operation cycle, Corea-YS-01 picks up a sensor from the pre-defined sensor tray and position it onto the chuck, with tiny vacuum holes, with an accuracy better than 30</a:t>
                </a:r>
                <a:r>
                  <a:rPr lang="ko-KR" altLang="en-US" sz="1200" dirty="0" smtClean="0"/>
                  <a:t> </a:t>
                </a:r>
                <a14:m>
                  <m:oMath xmlns:m="http://schemas.openxmlformats.org/officeDocument/2006/math">
                    <m:r>
                      <a:rPr lang="ko-KR" altLang="en-US" sz="1200" i="1" smtClean="0">
                        <a:latin typeface="Cambria Math"/>
                      </a:rPr>
                      <m:t>𝜇</m:t>
                    </m:r>
                    <m:r>
                      <a:rPr lang="en-US" altLang="ko-KR" sz="1200" b="0" i="1" smtClean="0">
                        <a:latin typeface="Cambria Math"/>
                      </a:rPr>
                      <m:t>𝑚</m:t>
                    </m:r>
                  </m:oMath>
                </a14:m>
                <a:r>
                  <a:rPr lang="en-US" altLang="ko-KR" sz="1200" dirty="0" smtClean="0"/>
                  <a:t>.</a:t>
                </a:r>
              </a:p>
              <a:p>
                <a:pPr marL="0" indent="0">
                  <a:buNone/>
                </a:pPr>
                <a:r>
                  <a:rPr lang="en-US" altLang="ko-KR" sz="1200" dirty="0" smtClean="0"/>
                  <a:t>It then performs a visual inspection of the sensor by means of a line scanner. The information related to the visual inspection is exported to an external database.</a:t>
                </a:r>
              </a:p>
              <a:p>
                <a:pPr marL="0" indent="0">
                  <a:buNone/>
                </a:pPr>
                <a:r>
                  <a:rPr lang="en-US" altLang="ko-KR" sz="1200" dirty="0" smtClean="0"/>
                  <a:t>Then, Corea-YS-01 moves the chuck to the probing area and lowers the </a:t>
                </a:r>
                <a:r>
                  <a:rPr lang="en-US" altLang="ko-KR" sz="1200" dirty="0" err="1" smtClean="0"/>
                  <a:t>probecard</a:t>
                </a:r>
                <a:r>
                  <a:rPr lang="en-US" altLang="ko-KR" sz="1200" dirty="0" smtClean="0"/>
                  <a:t> with 5</a:t>
                </a:r>
                <a:r>
                  <a:rPr lang="ko-KR" altLang="en-US" sz="1200" dirty="0" smtClean="0"/>
                  <a:t> </a:t>
                </a:r>
                <a14:m>
                  <m:oMath xmlns:m="http://schemas.openxmlformats.org/officeDocument/2006/math">
                    <m:r>
                      <a:rPr lang="ko-KR" altLang="en-US" sz="1200" i="1" smtClean="0">
                        <a:latin typeface="Cambria Math"/>
                      </a:rPr>
                      <m:t>𝜇</m:t>
                    </m:r>
                    <m:r>
                      <a:rPr lang="en-US" altLang="ko-KR" sz="1200" b="0" i="1" smtClean="0">
                        <a:latin typeface="Cambria Math"/>
                      </a:rPr>
                      <m:t>𝑚</m:t>
                    </m:r>
                  </m:oMath>
                </a14:m>
                <a:r>
                  <a:rPr lang="en-US" altLang="ko-KR" sz="1200" dirty="0" smtClean="0"/>
                  <a:t> precision until it contacts the sensor.</a:t>
                </a:r>
              </a:p>
              <a:p>
                <a:pPr marL="0" indent="0">
                  <a:buNone/>
                </a:pPr>
                <a:r>
                  <a:rPr lang="en-US" altLang="ko-KR" sz="1200" dirty="0" smtClean="0"/>
                  <a:t>Once contact is established, the electrical test is carried out. When the electrical test is completed, the sensor is repositioned into the tray.</a:t>
                </a:r>
                <a:endParaRPr lang="ko-KR" altLang="en-US" sz="1200" dirty="0"/>
              </a:p>
            </p:txBody>
          </p:sp>
        </mc:Choice>
        <mc:Fallback xmlns="">
          <p:sp>
            <p:nvSpPr>
              <p:cNvPr id="3" name="슬라이드 노트 개체 틀 2"/>
              <p:cNvSpPr>
                <a:spLocks noGrp="1"/>
              </p:cNvSpPr>
              <p:nvPr>
                <p:ph type="body" idx="1"/>
              </p:nvPr>
            </p:nvSpPr>
            <p:spPr/>
            <p:txBody>
              <a:bodyPr/>
              <a:lstStyle/>
              <a:p>
                <a:pPr marL="0" indent="0">
                  <a:buNone/>
                </a:pPr>
                <a:r>
                  <a:rPr lang="en-US" altLang="ko-KR" sz="1200" dirty="0" smtClean="0"/>
                  <a:t>The model Corea-YS-01 is the first prototype of Automated Test Equipment dedicated to academic research.</a:t>
                </a:r>
              </a:p>
              <a:p>
                <a:pPr marL="0" indent="0">
                  <a:buNone/>
                </a:pPr>
                <a:r>
                  <a:rPr lang="en-US" altLang="ko-KR" sz="1200" dirty="0" smtClean="0"/>
                  <a:t>It is optimized to cover the electrical test and visual inspection of very large (30mm x 15mm) and ultra-thin CMOS sensors (50</a:t>
                </a:r>
                <a:r>
                  <a:rPr lang="ko-KR" altLang="en-US" sz="1200" i="0" smtClean="0">
                    <a:latin typeface="Cambria Math"/>
                  </a:rPr>
                  <a:t>𝜇</a:t>
                </a:r>
                <a:r>
                  <a:rPr lang="en-US" altLang="ko-KR" sz="1200" b="0" i="0" smtClean="0">
                    <a:latin typeface="Cambria Math"/>
                  </a:rPr>
                  <a:t>𝑚</a:t>
                </a:r>
                <a:r>
                  <a:rPr lang="en-US" altLang="ko-KR" sz="1200" dirty="0" smtClean="0"/>
                  <a:t> thick) as those developed by the ALICE experiment for the ITS upgrade project.</a:t>
                </a:r>
              </a:p>
              <a:p>
                <a:pPr marL="0" indent="0">
                  <a:buNone/>
                </a:pPr>
                <a:r>
                  <a:rPr lang="en-US" altLang="ko-KR" sz="1200" dirty="0" smtClean="0"/>
                  <a:t>For each operation cycle, Corea-YS-01 picks up a sensor from the pre-defined sensor tray and position it onto the chuck, with tiny vacuum holes, with an accuracy better than 30</a:t>
                </a:r>
                <a:r>
                  <a:rPr lang="ko-KR" altLang="en-US" sz="1200" dirty="0" smtClean="0"/>
                  <a:t> </a:t>
                </a:r>
                <a:r>
                  <a:rPr lang="ko-KR" altLang="en-US" sz="1200" i="0" smtClean="0">
                    <a:latin typeface="Cambria Math"/>
                  </a:rPr>
                  <a:t>𝜇</a:t>
                </a:r>
                <a:r>
                  <a:rPr lang="en-US" altLang="ko-KR" sz="1200" b="0" i="0" smtClean="0">
                    <a:latin typeface="Cambria Math"/>
                  </a:rPr>
                  <a:t>𝑚</a:t>
                </a:r>
                <a:r>
                  <a:rPr lang="en-US" altLang="ko-KR" sz="1200" dirty="0" smtClean="0"/>
                  <a:t>.</a:t>
                </a:r>
              </a:p>
              <a:p>
                <a:pPr marL="0" indent="0">
                  <a:buNone/>
                </a:pPr>
                <a:r>
                  <a:rPr lang="en-US" altLang="ko-KR" sz="1200" dirty="0" smtClean="0"/>
                  <a:t>It then performs a visual inspection of the sensor by means of a line scanner. The information related to the visual inspection is exported to an external database.</a:t>
                </a:r>
              </a:p>
              <a:p>
                <a:pPr marL="0" indent="0">
                  <a:buNone/>
                </a:pPr>
                <a:r>
                  <a:rPr lang="en-US" altLang="ko-KR" sz="1200" dirty="0" smtClean="0"/>
                  <a:t>Then, Corea-YS-01 moves the chuck to the probing area and lowers the </a:t>
                </a:r>
                <a:r>
                  <a:rPr lang="en-US" altLang="ko-KR" sz="1200" dirty="0" err="1" smtClean="0"/>
                  <a:t>probecard</a:t>
                </a:r>
                <a:r>
                  <a:rPr lang="en-US" altLang="ko-KR" sz="1200" dirty="0" smtClean="0"/>
                  <a:t> with 5</a:t>
                </a:r>
                <a:r>
                  <a:rPr lang="ko-KR" altLang="en-US" sz="1200" dirty="0" smtClean="0"/>
                  <a:t> </a:t>
                </a:r>
                <a:r>
                  <a:rPr lang="ko-KR" altLang="en-US" sz="1200" i="0" smtClean="0">
                    <a:latin typeface="Cambria Math"/>
                  </a:rPr>
                  <a:t>𝜇</a:t>
                </a:r>
                <a:r>
                  <a:rPr lang="en-US" altLang="ko-KR" sz="1200" b="0" i="0" smtClean="0">
                    <a:latin typeface="Cambria Math"/>
                  </a:rPr>
                  <a:t>𝑚</a:t>
                </a:r>
                <a:r>
                  <a:rPr lang="en-US" altLang="ko-KR" sz="1200" dirty="0" smtClean="0"/>
                  <a:t> precision until it contacts the sensor.</a:t>
                </a:r>
              </a:p>
              <a:p>
                <a:pPr marL="0" indent="0">
                  <a:buNone/>
                </a:pPr>
                <a:r>
                  <a:rPr lang="en-US" altLang="ko-KR" sz="1200" dirty="0" smtClean="0"/>
                  <a:t>Once contact is established, the electrical test is carried out. When the electrical test is completed, the sensor is repositioned into the tray</a:t>
                </a:r>
                <a:r>
                  <a:rPr lang="en-US" altLang="ko-KR" sz="1200" dirty="0" smtClean="0"/>
                  <a:t>.</a:t>
                </a:r>
                <a:endParaRPr lang="ko-KR" altLang="en-US" sz="1200" dirty="0"/>
              </a:p>
            </p:txBody>
          </p:sp>
        </mc:Fallback>
      </mc:AlternateContent>
      <p:sp>
        <p:nvSpPr>
          <p:cNvPr id="4" name="슬라이드 번호 개체 틀 3"/>
          <p:cNvSpPr>
            <a:spLocks noGrp="1"/>
          </p:cNvSpPr>
          <p:nvPr>
            <p:ph type="sldNum" sz="quarter" idx="10"/>
          </p:nvPr>
        </p:nvSpPr>
        <p:spPr/>
        <p:txBody>
          <a:bodyPr/>
          <a:lstStyle/>
          <a:p>
            <a:fld id="{47C02467-7D4C-4F02-B8EF-14B8535DB95D}" type="slidenum">
              <a:rPr lang="ko-KR" altLang="en-US" smtClean="0"/>
              <a:t>7</a:t>
            </a:fld>
            <a:endParaRPr lang="ko-KR" altLang="en-US"/>
          </a:p>
        </p:txBody>
      </p:sp>
    </p:spTree>
    <p:extLst>
      <p:ext uri="{BB962C8B-B14F-4D97-AF65-F5344CB8AC3E}">
        <p14:creationId xmlns:p14="http://schemas.microsoft.com/office/powerpoint/2010/main" val="663974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47C02467-7D4C-4F02-B8EF-14B8535DB95D}" type="slidenum">
              <a:rPr lang="ko-KR" altLang="en-US" smtClean="0"/>
              <a:t>8</a:t>
            </a:fld>
            <a:endParaRPr lang="ko-KR" altLang="en-US"/>
          </a:p>
        </p:txBody>
      </p:sp>
    </p:spTree>
    <p:extLst>
      <p:ext uri="{BB962C8B-B14F-4D97-AF65-F5344CB8AC3E}">
        <p14:creationId xmlns:p14="http://schemas.microsoft.com/office/powerpoint/2010/main" val="3886278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슬라이드 노트 개체 틀 2"/>
              <p:cNvSpPr>
                <a:spLocks noGrp="1"/>
              </p:cNvSpPr>
              <p:nvPr>
                <p:ph type="body" idx="1"/>
              </p:nvPr>
            </p:nvSpPr>
            <p:spPr/>
            <p:txBody>
              <a:bodyPr/>
              <a:lstStyle/>
              <a:p>
                <a:r>
                  <a:rPr lang="en-US" altLang="ko-KR" dirty="0" smtClean="0"/>
                  <a:t>Step0: It is pre-focused for a given </a:t>
                </a:r>
                <a:r>
                  <a:rPr lang="en-US" altLang="ko-KR" dirty="0" err="1" smtClean="0"/>
                  <a:t>probecard</a:t>
                </a:r>
                <a:r>
                  <a:rPr lang="en-US" altLang="ko-KR" dirty="0" smtClean="0"/>
                  <a:t> needle</a:t>
                </a:r>
                <a:r>
                  <a:rPr lang="en-US" altLang="ko-KR" baseline="0" dirty="0" smtClean="0"/>
                  <a:t> position. By monitoring needle tip image, user can correct for the needle position offsets. After corrected for the offset, the needles will be in contact with the pre-positioned sensor pads within 5 microns of </a:t>
                </a:r>
                <a:r>
                  <a:rPr lang="en-US" altLang="ko-KR" baseline="0" dirty="0" err="1" smtClean="0"/>
                  <a:t>x,y</a:t>
                </a:r>
                <a:r>
                  <a:rPr lang="en-US" altLang="ko-KR" baseline="0" dirty="0" smtClean="0"/>
                  <a:t> and z.</a:t>
                </a:r>
              </a:p>
              <a:p>
                <a:r>
                  <a:rPr lang="en-US" altLang="ko-KR" baseline="0" dirty="0" smtClean="0"/>
                  <a:t>Step1: Linear stage 1&amp;2 positions grip for sensor pick-up.</a:t>
                </a:r>
              </a:p>
              <a:p>
                <a:r>
                  <a:rPr lang="en-US" altLang="ko-KR" baseline="0" dirty="0" smtClean="0"/>
                  <a:t>Step2: Grip is made with the soft material not to scratch sensors. </a:t>
                </a:r>
                <a:r>
                  <a:rPr lang="en-US" altLang="ko-KR" baseline="0" dirty="0" err="1" smtClean="0"/>
                  <a:t>Grip&amp;chuck</a:t>
                </a:r>
                <a:r>
                  <a:rPr lang="en-US" altLang="ko-KR" baseline="0" dirty="0" smtClean="0"/>
                  <a:t> are made with antistatic materials and treated for the build-up of static electricity. Chuck is made with the micro-holes of 2micron diameter distributed uniformly.</a:t>
                </a:r>
              </a:p>
              <a:p>
                <a:r>
                  <a:rPr lang="en-US" altLang="ko-KR" baseline="0" dirty="0" smtClean="0"/>
                  <a:t>Linear stage 3 positions the grip 50 micron away from the sensor on tray within 5 micron accuracy. Sensor is picked up by the air suction of the grip.</a:t>
                </a:r>
              </a:p>
              <a:p>
                <a:r>
                  <a:rPr lang="en-US" altLang="ko-KR" baseline="0" dirty="0" smtClean="0"/>
                  <a:t>Sensors are positioned 100 micron away from the chuck within 5 micron accuracy, and grip releases the sensor. Air suction through the micro holes on the chuck  is controlled such that gradual increase of the contact area between sensor and the chuck occurs from the contact point after sensor establishes a contact with the chuck.</a:t>
                </a:r>
              </a:p>
              <a:p>
                <a:r>
                  <a:rPr lang="en-US" altLang="ko-KR" baseline="0" dirty="0" smtClean="0"/>
                  <a:t>Step3: Linear stage 4 positions chuck for the visual inspection.</a:t>
                </a:r>
              </a:p>
              <a:p>
                <a:r>
                  <a:rPr lang="en-US" altLang="ko-KR" baseline="0" dirty="0" smtClean="0"/>
                  <a:t>Step4: Line scanner recognizes metal patterns on sensor and inspects damaged sensor edges up to the accuracy of 5 microns. Detected damages must be logged into the database.</a:t>
                </a:r>
              </a:p>
              <a:p>
                <a:r>
                  <a:rPr lang="en-US" altLang="ko-KR" baseline="0" dirty="0" smtClean="0"/>
                  <a:t>Step5: Linear stage 4 positions sensor for the alignment vision 6. Vision 6 detects the sensor offset with respect to the nominal position up to the accuracy of 2.5 microns in </a:t>
                </a:r>
                <a:r>
                  <a:rPr lang="en-US" altLang="ko-KR" baseline="0" dirty="0" err="1" smtClean="0"/>
                  <a:t>x,y</a:t>
                </a:r>
                <a:r>
                  <a:rPr lang="en-US" altLang="ko-KR" baseline="0" dirty="0" smtClean="0"/>
                  <a:t>,&amp; </a:t>
                </a:r>
                <a14:m>
                  <m:oMath xmlns:m="http://schemas.openxmlformats.org/officeDocument/2006/math">
                    <m:r>
                      <a:rPr lang="ko-KR" altLang="en-US" i="1" baseline="0" smtClean="0">
                        <a:latin typeface="Cambria Math"/>
                      </a:rPr>
                      <m:t>𝜃</m:t>
                    </m:r>
                  </m:oMath>
                </a14:m>
                <a:r>
                  <a:rPr lang="en-US" altLang="ko-KR" dirty="0" smtClean="0"/>
                  <a:t>.</a:t>
                </a:r>
                <a:r>
                  <a:rPr lang="ko-KR" altLang="en-US" dirty="0" smtClean="0"/>
                  <a:t> </a:t>
                </a:r>
                <a:r>
                  <a:rPr lang="en-US" altLang="ko-KR" dirty="0" smtClean="0"/>
                  <a:t>Offset is corrected</a:t>
                </a:r>
                <a:r>
                  <a:rPr lang="en-US" altLang="ko-KR" baseline="0" dirty="0" smtClean="0"/>
                  <a:t> by moving chuck.</a:t>
                </a:r>
              </a:p>
              <a:p>
                <a:r>
                  <a:rPr lang="en-US" altLang="ko-KR" baseline="0" dirty="0" smtClean="0"/>
                  <a:t>Step6: Linear stage 4 positions sensor at the nominal probing position within the accuracy of +-25 micron in </a:t>
                </a:r>
                <a:r>
                  <a:rPr lang="en-US" altLang="ko-KR" baseline="0" dirty="0" err="1" smtClean="0"/>
                  <a:t>x&amp;y</a:t>
                </a:r>
                <a:r>
                  <a:rPr lang="en-US" altLang="ko-KR" baseline="0" dirty="0" smtClean="0"/>
                  <a:t>. Sensor flatness is maintained.</a:t>
                </a:r>
              </a:p>
              <a:p>
                <a:r>
                  <a:rPr lang="en-US" altLang="ko-KR" baseline="0" dirty="0" smtClean="0"/>
                  <a:t>Step7: Linear stage 8&amp;9 make </a:t>
                </a:r>
                <a:r>
                  <a:rPr lang="en-US" altLang="ko-KR" baseline="0" dirty="0" err="1" smtClean="0"/>
                  <a:t>probecard</a:t>
                </a:r>
                <a:r>
                  <a:rPr lang="en-US" altLang="ko-KR" baseline="0" dirty="0" smtClean="0"/>
                  <a:t> needles contact the given sensor within +-30 micron in </a:t>
                </a:r>
                <a:r>
                  <a:rPr lang="en-US" altLang="ko-KR" baseline="0" dirty="0" err="1" smtClean="0"/>
                  <a:t>x&amp;y</a:t>
                </a:r>
                <a:r>
                  <a:rPr lang="en-US" altLang="ko-KR" baseline="0" dirty="0" smtClean="0"/>
                  <a:t> with 5micron flatness in z. CERN will offer software to define needle contacts. Linear stage 9 makes vertical movements by 2.5 micron in each step while checking reported contact status up to the maximum of 50 microns beyond the nominal  contact position.</a:t>
                </a:r>
                <a:endParaRPr lang="ko-KR" altLang="en-US" dirty="0"/>
              </a:p>
            </p:txBody>
          </p:sp>
        </mc:Choice>
        <mc:Fallback xmlns="">
          <p:sp>
            <p:nvSpPr>
              <p:cNvPr id="3" name="슬라이드 노트 개체 틀 2"/>
              <p:cNvSpPr>
                <a:spLocks noGrp="1"/>
              </p:cNvSpPr>
              <p:nvPr>
                <p:ph type="body" idx="1"/>
              </p:nvPr>
            </p:nvSpPr>
            <p:spPr/>
            <p:txBody>
              <a:bodyPr/>
              <a:lstStyle/>
              <a:p>
                <a:r>
                  <a:rPr lang="en-US" altLang="ko-KR" dirty="0" smtClean="0"/>
                  <a:t>Step0: It is pre-focused for a given </a:t>
                </a:r>
                <a:r>
                  <a:rPr lang="en-US" altLang="ko-KR" dirty="0" err="1" smtClean="0"/>
                  <a:t>probecard</a:t>
                </a:r>
                <a:r>
                  <a:rPr lang="en-US" altLang="ko-KR" dirty="0" smtClean="0"/>
                  <a:t> needle</a:t>
                </a:r>
                <a:r>
                  <a:rPr lang="en-US" altLang="ko-KR" baseline="0" dirty="0" smtClean="0"/>
                  <a:t> position. By monitoring needle tip image, user can correct for the needle position offsets. After corrected for the offset, the needles will be in contact with the pre-positioned sensor pads within 5 microns of </a:t>
                </a:r>
                <a:r>
                  <a:rPr lang="en-US" altLang="ko-KR" baseline="0" dirty="0" err="1" smtClean="0"/>
                  <a:t>x,y</a:t>
                </a:r>
                <a:r>
                  <a:rPr lang="en-US" altLang="ko-KR" baseline="0" dirty="0" smtClean="0"/>
                  <a:t> and z.</a:t>
                </a:r>
              </a:p>
              <a:p>
                <a:r>
                  <a:rPr lang="en-US" altLang="ko-KR" baseline="0" dirty="0" smtClean="0"/>
                  <a:t>Step1: Linear stage 1&amp;2 positions grip for sensor pick-up.</a:t>
                </a:r>
              </a:p>
              <a:p>
                <a:r>
                  <a:rPr lang="en-US" altLang="ko-KR" baseline="0" dirty="0" smtClean="0"/>
                  <a:t>Step2: Grip is made with the soft material not to scratch sensors. </a:t>
                </a:r>
                <a:r>
                  <a:rPr lang="en-US" altLang="ko-KR" baseline="0" dirty="0" err="1" smtClean="0"/>
                  <a:t>Grip&amp;chuck</a:t>
                </a:r>
                <a:r>
                  <a:rPr lang="en-US" altLang="ko-KR" baseline="0" dirty="0" smtClean="0"/>
                  <a:t> are made with antistatic materials and treated for the build-up of static electricity. Chuck is made with the micro-holes of 2micron diameter distributed uniformly.</a:t>
                </a:r>
              </a:p>
              <a:p>
                <a:r>
                  <a:rPr lang="en-US" altLang="ko-KR" baseline="0" dirty="0" smtClean="0"/>
                  <a:t>Linear stage 3 positions the grip 50 micron away from the sensor on tray within 5 micron accuracy. Sensor is picked up by the air suction of the grip.</a:t>
                </a:r>
              </a:p>
              <a:p>
                <a:r>
                  <a:rPr lang="en-US" altLang="ko-KR" baseline="0" dirty="0" smtClean="0"/>
                  <a:t>Sensors are positioned 100 micron away from the chuck within 5 micron accuracy, and grip releases the sensor. Air suction through the micro holes on the chuck  is controlled such that gradual increase of the contact area between sensor and the chuck occurs from the contact point after sensor establishes a contact with the chuck.</a:t>
                </a:r>
              </a:p>
              <a:p>
                <a:r>
                  <a:rPr lang="en-US" altLang="ko-KR" baseline="0" dirty="0" smtClean="0"/>
                  <a:t>Step3: Linear stage 4 positions chuck for the visual inspection.</a:t>
                </a:r>
              </a:p>
              <a:p>
                <a:r>
                  <a:rPr lang="en-US" altLang="ko-KR" baseline="0" dirty="0" smtClean="0"/>
                  <a:t>Step4: Line scanner recognizes metal patterns on sensor and inspects damaged sensor edges up to the accuracy of 5 microns. Detected damages must be logged into the database.</a:t>
                </a:r>
              </a:p>
              <a:p>
                <a:r>
                  <a:rPr lang="en-US" altLang="ko-KR" baseline="0" dirty="0" smtClean="0"/>
                  <a:t>Step5: Linear stage 4 positions sensor for the alignment vision 6. Vision 6 detects the sensor offset with respect to the nominal position up to the accuracy of 2.5 microns in </a:t>
                </a:r>
                <a:r>
                  <a:rPr lang="en-US" altLang="ko-KR" baseline="0" dirty="0" err="1" smtClean="0"/>
                  <a:t>x,y</a:t>
                </a:r>
                <a:r>
                  <a:rPr lang="en-US" altLang="ko-KR" baseline="0" dirty="0" smtClean="0"/>
                  <a:t>,&amp; </a:t>
                </a:r>
                <a:r>
                  <a:rPr lang="ko-KR" altLang="en-US" i="0" baseline="0" smtClean="0">
                    <a:latin typeface="Cambria Math"/>
                  </a:rPr>
                  <a:t>𝜃</a:t>
                </a:r>
                <a:r>
                  <a:rPr lang="en-US" altLang="ko-KR" dirty="0" smtClean="0"/>
                  <a:t>.</a:t>
                </a:r>
                <a:r>
                  <a:rPr lang="ko-KR" altLang="en-US" dirty="0" smtClean="0"/>
                  <a:t> </a:t>
                </a:r>
                <a:r>
                  <a:rPr lang="en-US" altLang="ko-KR" dirty="0" smtClean="0"/>
                  <a:t>Offset is corrected</a:t>
                </a:r>
                <a:r>
                  <a:rPr lang="en-US" altLang="ko-KR" baseline="0" dirty="0" smtClean="0"/>
                  <a:t> by moving chuck.</a:t>
                </a:r>
              </a:p>
              <a:p>
                <a:r>
                  <a:rPr lang="en-US" altLang="ko-KR" baseline="0" dirty="0" smtClean="0"/>
                  <a:t>Step6: Linear stage 4 positions sensor at the nominal probing position within the accuracy of +-25 micron in </a:t>
                </a:r>
                <a:r>
                  <a:rPr lang="en-US" altLang="ko-KR" baseline="0" dirty="0" err="1" smtClean="0"/>
                  <a:t>x&amp;y</a:t>
                </a:r>
                <a:r>
                  <a:rPr lang="en-US" altLang="ko-KR" baseline="0" dirty="0" smtClean="0"/>
                  <a:t>. Sensor flatness is maintained.</a:t>
                </a:r>
              </a:p>
              <a:p>
                <a:r>
                  <a:rPr lang="en-US" altLang="ko-KR" baseline="0" dirty="0" smtClean="0"/>
                  <a:t>Step7: Linear stage 8&amp;9 make </a:t>
                </a:r>
                <a:r>
                  <a:rPr lang="en-US" altLang="ko-KR" baseline="0" dirty="0" err="1" smtClean="0"/>
                  <a:t>probecard</a:t>
                </a:r>
                <a:r>
                  <a:rPr lang="en-US" altLang="ko-KR" baseline="0" dirty="0" smtClean="0"/>
                  <a:t> needles contact the given sensor within +-30 micron in </a:t>
                </a:r>
                <a:r>
                  <a:rPr lang="en-US" altLang="ko-KR" baseline="0" dirty="0" err="1" smtClean="0"/>
                  <a:t>x&amp;y</a:t>
                </a:r>
                <a:r>
                  <a:rPr lang="en-US" altLang="ko-KR" baseline="0" dirty="0" smtClean="0"/>
                  <a:t> with 5micron flatness in z. CERN will offer software to define needle contacts. Linear stage 9 makes vertical movements by 2.5 micron in each step while checking reported contact status up to the maximum of 50 microns beyond the nominal  contact position.</a:t>
                </a:r>
                <a:endParaRPr lang="ko-KR" altLang="en-US" dirty="0"/>
              </a:p>
            </p:txBody>
          </p:sp>
        </mc:Fallback>
      </mc:AlternateContent>
      <p:sp>
        <p:nvSpPr>
          <p:cNvPr id="4" name="슬라이드 번호 개체 틀 3"/>
          <p:cNvSpPr>
            <a:spLocks noGrp="1"/>
          </p:cNvSpPr>
          <p:nvPr>
            <p:ph type="sldNum" sz="quarter" idx="10"/>
          </p:nvPr>
        </p:nvSpPr>
        <p:spPr/>
        <p:txBody>
          <a:bodyPr/>
          <a:lstStyle/>
          <a:p>
            <a:fld id="{47C02467-7D4C-4F02-B8EF-14B8535DB95D}" type="slidenum">
              <a:rPr lang="ko-KR" altLang="en-US" smtClean="0"/>
              <a:t>9</a:t>
            </a:fld>
            <a:endParaRPr lang="ko-KR" altLang="en-US"/>
          </a:p>
        </p:txBody>
      </p:sp>
    </p:spTree>
    <p:extLst>
      <p:ext uri="{BB962C8B-B14F-4D97-AF65-F5344CB8AC3E}">
        <p14:creationId xmlns:p14="http://schemas.microsoft.com/office/powerpoint/2010/main" val="2984730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9FC74A5E-23A5-4AC0-BD5B-2A8E9E7833D0}" type="datetime1">
              <a:rPr lang="ko-KR" altLang="en-US" smtClean="0"/>
              <a:t>2016-04-09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32042946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8B4B6F0D-6799-4639-A023-20827B59F0FA}" type="datetime1">
              <a:rPr lang="ko-KR" altLang="en-US" smtClean="0"/>
              <a:t>2016-04-09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39581852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5BA8175A-C710-4164-BB5D-9758E481DBE9}" type="datetime1">
              <a:rPr lang="ko-KR" altLang="en-US" smtClean="0"/>
              <a:t>2016-04-09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29664229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제목 슬라이드">
    <p:spTree>
      <p:nvGrpSpPr>
        <p:cNvPr id="1" name=""/>
        <p:cNvGrpSpPr/>
        <p:nvPr/>
      </p:nvGrpSpPr>
      <p:grpSpPr>
        <a:xfrm>
          <a:off x="0" y="0"/>
          <a:ext cx="0" cy="0"/>
          <a:chOff x="0" y="0"/>
          <a:chExt cx="0" cy="0"/>
        </a:xfrm>
      </p:grpSpPr>
      <p:pic>
        <p:nvPicPr>
          <p:cNvPr id="4" name="그림 7" descr="sub.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그림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23477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23A1ACDC-6EB2-46AB-87D4-01E9CDFE3C83}" type="datetime1">
              <a:rPr lang="ko-KR" altLang="en-US" smtClean="0"/>
              <a:t>2016-04-09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1162988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1272A241-380C-486E-9CF2-B48492B23DA6}" type="datetime1">
              <a:rPr lang="ko-KR" altLang="en-US" smtClean="0"/>
              <a:t>2016-04-09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6653638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3BE43C92-9F15-40C6-AA05-9646725B4FA7}" type="datetime1">
              <a:rPr lang="ko-KR" altLang="en-US" smtClean="0"/>
              <a:t>2016-04-09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29718253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6DCD3DEF-48EC-4118-9313-FACF7BCD096A}" type="datetime1">
              <a:rPr lang="ko-KR" altLang="en-US" smtClean="0"/>
              <a:t>2016-04-09</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21056628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1FF1DE32-6D7B-467B-99B8-99A4D51E5889}" type="datetime1">
              <a:rPr lang="ko-KR" altLang="en-US" smtClean="0"/>
              <a:t>2016-04-09</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31290638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2061E3A0-C013-48E0-BDC0-0E02C05C1C88}" type="datetime1">
              <a:rPr lang="ko-KR" altLang="en-US" smtClean="0"/>
              <a:t>2016-04-09</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12442247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D21F15CC-D2A3-4034-8583-24EA3AC02DC6}" type="datetime1">
              <a:rPr lang="ko-KR" altLang="en-US" smtClean="0"/>
              <a:t>2016-04-09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1243551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9C0F8F93-C93A-4BC6-8D08-B6BD3704E1EC}" type="datetime1">
              <a:rPr lang="ko-KR" altLang="en-US" smtClean="0"/>
              <a:t>2016-04-09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3172113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5E6025-F70A-45D4-813B-62A5961DFBA8}" type="datetime1">
              <a:rPr lang="ko-KR" altLang="en-US" smtClean="0"/>
              <a:t>2016-04-09</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3D3DC-809D-411D-AAA2-5C05CCDF3AFD}" type="slidenum">
              <a:rPr lang="ko-KR" altLang="en-US" smtClean="0"/>
              <a:t>‹#›</a:t>
            </a:fld>
            <a:endParaRPr lang="ko-KR" altLang="en-US"/>
          </a:p>
        </p:txBody>
      </p:sp>
    </p:spTree>
    <p:extLst>
      <p:ext uri="{BB962C8B-B14F-4D97-AF65-F5344CB8AC3E}">
        <p14:creationId xmlns:p14="http://schemas.microsoft.com/office/powerpoint/2010/main" val="2916108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hdr="0" ft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2"/>
          <p:cNvSpPr>
            <a:spLocks noChangeArrowheads="1"/>
          </p:cNvSpPr>
          <p:nvPr/>
        </p:nvSpPr>
        <p:spPr bwMode="auto">
          <a:xfrm>
            <a:off x="779463" y="2570163"/>
            <a:ext cx="7680325"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fontScale="77500" lnSpcReduction="20000"/>
          </a:bodyPr>
          <a:lstStyle/>
          <a:p>
            <a:pPr algn="ctr" eaLnBrk="0" latinLnBrk="0" hangingPunct="0">
              <a:lnSpc>
                <a:spcPct val="120000"/>
              </a:lnSpc>
            </a:pPr>
            <a:r>
              <a:rPr lang="en-US" altLang="ko-KR" sz="4500" dirty="0" smtClean="0">
                <a:solidFill>
                  <a:schemeClr val="bg1"/>
                </a:solidFill>
                <a:effectLst>
                  <a:outerShdw blurRad="60007" dist="310007" dir="7680000" kx="1300200" algn="ctr" rotWithShape="0">
                    <a:prstClr val="black">
                      <a:alpha val="32000"/>
                    </a:prstClr>
                  </a:outerShdw>
                </a:effectLst>
                <a:ea typeface="HY견고딕" pitchFamily="18" charset="-127"/>
              </a:rPr>
              <a:t>Automatic Test Equipment</a:t>
            </a:r>
          </a:p>
          <a:p>
            <a:pPr algn="ctr" eaLnBrk="0" latinLnBrk="0" hangingPunct="0">
              <a:lnSpc>
                <a:spcPct val="120000"/>
              </a:lnSpc>
            </a:pPr>
            <a:r>
              <a:rPr lang="en-US" altLang="ko-KR" sz="4500" dirty="0" smtClean="0">
                <a:solidFill>
                  <a:schemeClr val="bg1"/>
                </a:solidFill>
                <a:effectLst>
                  <a:outerShdw blurRad="60007" dist="310007" dir="7680000" kx="1300200" algn="ctr" rotWithShape="0">
                    <a:prstClr val="black">
                      <a:alpha val="32000"/>
                    </a:prstClr>
                  </a:outerShdw>
                </a:effectLst>
                <a:ea typeface="HY견고딕" pitchFamily="18" charset="-127"/>
              </a:rPr>
              <a:t>Development with C-ON</a:t>
            </a:r>
            <a:endParaRPr lang="en-US" altLang="ko-KR" sz="4500" dirty="0" smtClean="0">
              <a:solidFill>
                <a:schemeClr val="bg1"/>
              </a:solidFill>
              <a:effectLst>
                <a:outerShdw blurRad="60007" dist="310007" dir="7680000" kx="1300200" algn="ctr" rotWithShape="0">
                  <a:prstClr val="black">
                    <a:alpha val="32000"/>
                  </a:prstClr>
                </a:outerShdw>
              </a:effectLst>
              <a:ea typeface="HY견고딕" pitchFamily="18" charset="-127"/>
            </a:endParaRPr>
          </a:p>
        </p:txBody>
      </p:sp>
      <p:sp>
        <p:nvSpPr>
          <p:cNvPr id="2" name="TextBox 1"/>
          <p:cNvSpPr txBox="1"/>
          <p:nvPr/>
        </p:nvSpPr>
        <p:spPr>
          <a:xfrm>
            <a:off x="5652120" y="5085184"/>
            <a:ext cx="3240360" cy="646331"/>
          </a:xfrm>
          <a:prstGeom prst="rect">
            <a:avLst/>
          </a:prstGeom>
          <a:noFill/>
        </p:spPr>
        <p:txBody>
          <a:bodyPr wrap="square" rtlCol="0">
            <a:spAutoFit/>
          </a:bodyPr>
          <a:lstStyle/>
          <a:p>
            <a:pPr algn="r"/>
            <a:r>
              <a:rPr lang="en-US" altLang="ko-KR" i="1" dirty="0" err="1" smtClean="0"/>
              <a:t>Seo</a:t>
            </a:r>
            <a:r>
              <a:rPr lang="en-US" altLang="ko-KR" i="1" dirty="0" smtClean="0"/>
              <a:t> Dong </a:t>
            </a:r>
            <a:r>
              <a:rPr lang="en-US" altLang="ko-KR" i="1" dirty="0" err="1" smtClean="0"/>
              <a:t>Gon</a:t>
            </a:r>
            <a:endParaRPr lang="en-US" altLang="ko-KR" i="1" dirty="0" smtClean="0"/>
          </a:p>
          <a:p>
            <a:pPr algn="r"/>
            <a:r>
              <a:rPr lang="en-US" altLang="ko-KR" i="1" dirty="0" err="1" smtClean="0"/>
              <a:t>Yonsei</a:t>
            </a:r>
            <a:r>
              <a:rPr lang="en-US" altLang="ko-KR" i="1" dirty="0" smtClean="0"/>
              <a:t> University</a:t>
            </a:r>
            <a:endParaRPr lang="ko-KR" altLang="en-US" i="1" dirty="0"/>
          </a:p>
        </p:txBody>
      </p:sp>
    </p:spTree>
    <p:extLst>
      <p:ext uri="{BB962C8B-B14F-4D97-AF65-F5344CB8AC3E}">
        <p14:creationId xmlns:p14="http://schemas.microsoft.com/office/powerpoint/2010/main" val="10736385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그림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8313" y="742950"/>
            <a:ext cx="2860675"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12"/>
          <p:cNvSpPr txBox="1">
            <a:spLocks noChangeArrowheads="1"/>
          </p:cNvSpPr>
          <p:nvPr/>
        </p:nvSpPr>
        <p:spPr bwMode="auto">
          <a:xfrm>
            <a:off x="7188200" y="23813"/>
            <a:ext cx="1485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Font typeface="Arial" charset="0"/>
              <a:buChar char="•"/>
              <a:defRPr sz="3200">
                <a:solidFill>
                  <a:schemeClr val="tx1"/>
                </a:solidFill>
                <a:latin typeface="맑은 고딕" pitchFamily="50" charset="-127"/>
                <a:ea typeface="맑은 고딕" pitchFamily="50" charset="-127"/>
              </a:defRPr>
            </a:lvl1pPr>
            <a:lvl2pPr marL="742950" indent="-285750">
              <a:spcBef>
                <a:spcPct val="20000"/>
              </a:spcBef>
              <a:buFont typeface="Arial" charset="0"/>
              <a:buChar char="–"/>
              <a:defRPr sz="2800">
                <a:solidFill>
                  <a:schemeClr val="tx1"/>
                </a:solidFill>
                <a:latin typeface="맑은 고딕" pitchFamily="50" charset="-127"/>
                <a:ea typeface="맑은 고딕" pitchFamily="50" charset="-127"/>
              </a:defRPr>
            </a:lvl2pPr>
            <a:lvl3pPr marL="1143000" indent="-228600">
              <a:spcBef>
                <a:spcPct val="20000"/>
              </a:spcBef>
              <a:buFont typeface="Arial" charset="0"/>
              <a:buChar char="•"/>
              <a:defRPr sz="2400">
                <a:solidFill>
                  <a:schemeClr val="tx1"/>
                </a:solidFill>
                <a:latin typeface="맑은 고딕" pitchFamily="50" charset="-127"/>
                <a:ea typeface="맑은 고딕" pitchFamily="50" charset="-127"/>
              </a:defRPr>
            </a:lvl3pPr>
            <a:lvl4pPr marL="1600200" indent="-228600">
              <a:spcBef>
                <a:spcPct val="20000"/>
              </a:spcBef>
              <a:buFont typeface="Arial" charset="0"/>
              <a:buChar char="–"/>
              <a:defRPr sz="2000">
                <a:solidFill>
                  <a:schemeClr val="tx1"/>
                </a:solidFill>
                <a:latin typeface="맑은 고딕" pitchFamily="50" charset="-127"/>
                <a:ea typeface="맑은 고딕" pitchFamily="50" charset="-127"/>
              </a:defRPr>
            </a:lvl4pPr>
            <a:lvl5pPr marL="2057400" indent="-228600">
              <a:spcBef>
                <a:spcPct val="20000"/>
              </a:spcBef>
              <a:buFont typeface="Arial" charset="0"/>
              <a:buChar char="»"/>
              <a:defRPr sz="2000">
                <a:solidFill>
                  <a:schemeClr val="tx1"/>
                </a:solidFill>
                <a:latin typeface="맑은 고딕" pitchFamily="50" charset="-127"/>
                <a:ea typeface="맑은 고딕" pitchFamily="50" charset="-127"/>
              </a:defRPr>
            </a:lvl5pPr>
            <a:lvl6pPr marL="25146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6pPr>
            <a:lvl7pPr marL="29718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7pPr>
            <a:lvl8pPr marL="34290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8pPr>
            <a:lvl9pPr marL="38862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9pPr>
          </a:lstStyle>
          <a:p>
            <a:pPr eaLnBrk="1" latinLnBrk="1" hangingPunct="1">
              <a:spcBef>
                <a:spcPct val="0"/>
              </a:spcBef>
              <a:buFont typeface="Wingdings" pitchFamily="2" charset="2"/>
              <a:buChar char="v"/>
              <a:defRPr/>
            </a:pPr>
            <a:r>
              <a:rPr lang="en-US" altLang="ko-KR" sz="2000" b="1" dirty="0" smtClean="0">
                <a:solidFill>
                  <a:srgbClr val="0000CC"/>
                </a:solidFill>
                <a:effectLst>
                  <a:outerShdw blurRad="38100" dist="38100" dir="2700000" algn="tl">
                    <a:srgbClr val="C0C0C0"/>
                  </a:outerShdw>
                </a:effectLst>
                <a:latin typeface="Times New Roman" pitchFamily="18" charset="0"/>
                <a:ea typeface="HY중고딕" pitchFamily="18" charset="-127"/>
                <a:cs typeface="Times New Roman" pitchFamily="18" charset="0"/>
              </a:rPr>
              <a:t>Gripper </a:t>
            </a:r>
            <a:endParaRPr lang="ko-KR" altLang="en-US" sz="2000" b="1" dirty="0" smtClean="0">
              <a:solidFill>
                <a:srgbClr val="0000CC"/>
              </a:solidFill>
              <a:effectLst>
                <a:outerShdw blurRad="38100" dist="38100" dir="2700000" algn="tl">
                  <a:srgbClr val="C0C0C0"/>
                </a:outerShdw>
              </a:effectLst>
              <a:latin typeface="Times New Roman" pitchFamily="18" charset="0"/>
              <a:ea typeface="HY중고딕" pitchFamily="18" charset="-127"/>
              <a:cs typeface="Times New Roman" pitchFamily="18" charset="0"/>
            </a:endParaRPr>
          </a:p>
        </p:txBody>
      </p:sp>
      <p:sp>
        <p:nvSpPr>
          <p:cNvPr id="24" name="모서리가 둥근 직사각형 23"/>
          <p:cNvSpPr/>
          <p:nvPr/>
        </p:nvSpPr>
        <p:spPr>
          <a:xfrm>
            <a:off x="468313" y="4745038"/>
            <a:ext cx="4032250" cy="1131887"/>
          </a:xfrm>
          <a:prstGeom prst="roundRect">
            <a:avLst>
              <a:gd name="adj" fmla="val 14613"/>
            </a:avLst>
          </a:prstGeom>
          <a:noFill/>
          <a:ln>
            <a:solidFill>
              <a:srgbClr val="0000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eaLnBrk="1" latinLnBrk="1" hangingPunct="1">
              <a:buFontTx/>
              <a:buAutoNum type="arabicPeriod"/>
              <a:defRPr/>
            </a:pPr>
            <a:endParaRPr lang="en-US" altLang="ko-KR" sz="1000" dirty="0">
              <a:solidFill>
                <a:schemeClr val="tx1"/>
              </a:solidFill>
              <a:latin typeface="Times New Roman" panose="02020603050405020304" pitchFamily="18" charset="0"/>
              <a:cs typeface="Times New Roman" panose="02020603050405020304" pitchFamily="18" charset="0"/>
            </a:endParaRPr>
          </a:p>
          <a:p>
            <a:pPr marL="228600" indent="-228600" eaLnBrk="1" latinLnBrk="1" hangingPunct="1">
              <a:buFontTx/>
              <a:buAutoNum type="arabicPeriod"/>
              <a:defRPr/>
            </a:pPr>
            <a:endParaRPr lang="en-US" altLang="ko-KR" sz="1000" dirty="0">
              <a:solidFill>
                <a:schemeClr val="tx1"/>
              </a:solidFill>
              <a:latin typeface="Times New Roman" panose="02020603050405020304" pitchFamily="18" charset="0"/>
              <a:cs typeface="Times New Roman" panose="02020603050405020304" pitchFamily="18" charset="0"/>
            </a:endParaRPr>
          </a:p>
          <a:p>
            <a:pPr marL="228600" indent="-228600" eaLnBrk="1" latinLnBrk="1" hangingPunct="1">
              <a:buFontTx/>
              <a:buAutoNum type="arabicPeriod"/>
              <a:defRPr/>
            </a:pPr>
            <a:endParaRPr lang="en-US" altLang="ko-KR" sz="1000" dirty="0">
              <a:solidFill>
                <a:schemeClr val="tx1"/>
              </a:solidFill>
              <a:latin typeface="Times New Roman" panose="02020603050405020304" pitchFamily="18" charset="0"/>
              <a:cs typeface="Times New Roman" panose="02020603050405020304" pitchFamily="18" charset="0"/>
            </a:endParaRPr>
          </a:p>
          <a:p>
            <a:pPr marL="228600" indent="-228600" eaLnBrk="1" latinLnBrk="1" hangingPunct="1">
              <a:buFontTx/>
              <a:buAutoNum type="arabicPeriod"/>
              <a:defRPr/>
            </a:pPr>
            <a:r>
              <a:rPr lang="en-US" altLang="ko-KR" sz="1000" dirty="0">
                <a:solidFill>
                  <a:schemeClr val="tx1"/>
                </a:solidFill>
                <a:latin typeface="Times New Roman" panose="02020603050405020304" pitchFamily="18" charset="0"/>
                <a:cs typeface="Times New Roman" panose="02020603050405020304" pitchFamily="18" charset="0"/>
              </a:rPr>
              <a:t>The tray index is moved to the pick-up position.</a:t>
            </a:r>
          </a:p>
          <a:p>
            <a:pPr marL="228600" indent="-228600" eaLnBrk="1" latinLnBrk="1" hangingPunct="1">
              <a:buFontTx/>
              <a:buAutoNum type="arabicPeriod"/>
              <a:defRPr/>
            </a:pPr>
            <a:endParaRPr lang="en-US" altLang="ko-KR" sz="1000" dirty="0">
              <a:solidFill>
                <a:schemeClr val="tx1"/>
              </a:solidFill>
              <a:latin typeface="Times New Roman" panose="02020603050405020304" pitchFamily="18" charset="0"/>
              <a:cs typeface="Times New Roman" panose="02020603050405020304" pitchFamily="18" charset="0"/>
            </a:endParaRPr>
          </a:p>
          <a:p>
            <a:pPr marL="228600" indent="-228600" eaLnBrk="1" latinLnBrk="1" hangingPunct="1">
              <a:buFontTx/>
              <a:buAutoNum type="arabicPeriod"/>
              <a:defRPr/>
            </a:pPr>
            <a:r>
              <a:rPr lang="en-US" altLang="ko-KR" sz="1000" dirty="0">
                <a:solidFill>
                  <a:schemeClr val="tx1"/>
                </a:solidFill>
                <a:latin typeface="Times New Roman" panose="02020603050405020304" pitchFamily="18" charset="0"/>
                <a:cs typeface="Times New Roman" panose="02020603050405020304" pitchFamily="18" charset="0"/>
              </a:rPr>
              <a:t>The gripper head moves to sensor tray.</a:t>
            </a:r>
          </a:p>
          <a:p>
            <a:pPr marL="228600" indent="-228600" eaLnBrk="1" latinLnBrk="1" hangingPunct="1">
              <a:buFontTx/>
              <a:buAutoNum type="arabicPeriod"/>
              <a:defRPr/>
            </a:pPr>
            <a:endParaRPr lang="en-US" altLang="ko-KR" sz="1000" dirty="0">
              <a:solidFill>
                <a:schemeClr val="tx1"/>
              </a:solidFill>
              <a:latin typeface="Times New Roman" panose="02020603050405020304" pitchFamily="18" charset="0"/>
              <a:cs typeface="Times New Roman" panose="02020603050405020304" pitchFamily="18" charset="0"/>
            </a:endParaRPr>
          </a:p>
          <a:p>
            <a:pPr marL="228600" indent="-228600" eaLnBrk="1" latinLnBrk="1" hangingPunct="1">
              <a:buFontTx/>
              <a:buAutoNum type="arabicPeriod"/>
              <a:defRPr/>
            </a:pPr>
            <a:r>
              <a:rPr lang="en-US" altLang="ko-KR" sz="1000" dirty="0">
                <a:solidFill>
                  <a:schemeClr val="tx1"/>
                </a:solidFill>
                <a:latin typeface="Times New Roman" panose="02020603050405020304" pitchFamily="18" charset="0"/>
                <a:cs typeface="Times New Roman" panose="02020603050405020304" pitchFamily="18" charset="0"/>
              </a:rPr>
              <a:t>The gripper head  is picking up the sensor(vacuum on) </a:t>
            </a:r>
          </a:p>
          <a:p>
            <a:pPr eaLnBrk="1" latinLnBrk="1" hangingPunct="1">
              <a:defRPr/>
            </a:pPr>
            <a:endParaRPr lang="en-US" altLang="ko-KR" sz="1000" dirty="0">
              <a:solidFill>
                <a:schemeClr val="tx1"/>
              </a:solidFill>
              <a:latin typeface="Times New Roman" panose="02020603050405020304" pitchFamily="18" charset="0"/>
              <a:cs typeface="Times New Roman" panose="02020603050405020304" pitchFamily="18" charset="0"/>
            </a:endParaRPr>
          </a:p>
          <a:p>
            <a:pPr eaLnBrk="1" latinLnBrk="1" hangingPunct="1">
              <a:defRPr/>
            </a:pPr>
            <a:r>
              <a:rPr lang="ko-KR" altLang="en-US" sz="1000" dirty="0">
                <a:solidFill>
                  <a:schemeClr val="tx1"/>
                </a:solidFill>
                <a:latin typeface="Times New Roman" panose="02020603050405020304" pitchFamily="18" charset="0"/>
                <a:cs typeface="Times New Roman" panose="02020603050405020304" pitchFamily="18" charset="0"/>
              </a:rPr>
              <a:t> </a:t>
            </a:r>
            <a:endParaRPr lang="en-US" altLang="ko-KR" sz="1000" dirty="0">
              <a:solidFill>
                <a:schemeClr val="tx1"/>
              </a:solidFill>
              <a:latin typeface="Times New Roman" panose="02020603050405020304" pitchFamily="18" charset="0"/>
              <a:cs typeface="Times New Roman" panose="02020603050405020304" pitchFamily="18" charset="0"/>
            </a:endParaRPr>
          </a:p>
        </p:txBody>
      </p:sp>
      <p:cxnSp>
        <p:nvCxnSpPr>
          <p:cNvPr id="31" name="직선 화살표 연결선 30"/>
          <p:cNvCxnSpPr/>
          <p:nvPr/>
        </p:nvCxnSpPr>
        <p:spPr>
          <a:xfrm flipH="1">
            <a:off x="1898650" y="1230313"/>
            <a:ext cx="1665288" cy="509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318" name="TextBox 77"/>
          <p:cNvSpPr txBox="1">
            <a:spLocks noChangeArrowheads="1"/>
          </p:cNvSpPr>
          <p:nvPr/>
        </p:nvSpPr>
        <p:spPr bwMode="auto">
          <a:xfrm>
            <a:off x="3259138" y="1019175"/>
            <a:ext cx="10572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eaLnBrk="1" latinLnBrk="1" hangingPunct="1"/>
            <a:r>
              <a:rPr lang="en-US" altLang="ko-KR" sz="1000">
                <a:latin typeface="Times New Roman" pitchFamily="18" charset="0"/>
                <a:ea typeface="Arial Unicode MS" pitchFamily="50" charset="-127"/>
                <a:cs typeface="Times New Roman" pitchFamily="18" charset="0"/>
              </a:rPr>
              <a:t>Sensor P&amp;P</a:t>
            </a:r>
          </a:p>
        </p:txBody>
      </p:sp>
      <p:sp>
        <p:nvSpPr>
          <p:cNvPr id="5" name="오른쪽 화살표 4"/>
          <p:cNvSpPr/>
          <p:nvPr/>
        </p:nvSpPr>
        <p:spPr>
          <a:xfrm rot="20410096">
            <a:off x="1912938" y="3413125"/>
            <a:ext cx="627062" cy="200025"/>
          </a:xfrm>
          <a:prstGeom prst="rightArrow">
            <a:avLst/>
          </a:prstGeom>
          <a:solidFill>
            <a:srgbClr val="7030A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endParaRPr lang="ko-KR" altLang="en-US">
              <a:latin typeface="Times New Roman" panose="02020603050405020304" pitchFamily="18" charset="0"/>
              <a:cs typeface="Times New Roman" panose="02020603050405020304" pitchFamily="18" charset="0"/>
            </a:endParaRPr>
          </a:p>
        </p:txBody>
      </p:sp>
      <p:sp>
        <p:nvSpPr>
          <p:cNvPr id="22" name="오른쪽 화살표 21"/>
          <p:cNvSpPr/>
          <p:nvPr/>
        </p:nvSpPr>
        <p:spPr>
          <a:xfrm rot="2975382">
            <a:off x="2135981" y="1042194"/>
            <a:ext cx="627063" cy="200025"/>
          </a:xfrm>
          <a:prstGeom prst="rightArrow">
            <a:avLst/>
          </a:prstGeom>
          <a:solidFill>
            <a:srgbClr val="7030A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endParaRPr lang="ko-KR" altLang="en-US">
              <a:latin typeface="Times New Roman" panose="02020603050405020304" pitchFamily="18" charset="0"/>
              <a:cs typeface="Times New Roman" panose="02020603050405020304" pitchFamily="18" charset="0"/>
            </a:endParaRPr>
          </a:p>
        </p:txBody>
      </p:sp>
      <p:cxnSp>
        <p:nvCxnSpPr>
          <p:cNvPr id="23" name="직선 화살표 연결선 22"/>
          <p:cNvCxnSpPr/>
          <p:nvPr/>
        </p:nvCxnSpPr>
        <p:spPr>
          <a:xfrm flipH="1">
            <a:off x="1778000" y="3836988"/>
            <a:ext cx="1930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322" name="TextBox 77"/>
          <p:cNvSpPr txBox="1">
            <a:spLocks noChangeArrowheads="1"/>
          </p:cNvSpPr>
          <p:nvPr/>
        </p:nvSpPr>
        <p:spPr bwMode="auto">
          <a:xfrm>
            <a:off x="3708400" y="3727450"/>
            <a:ext cx="52863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eaLnBrk="1" latinLnBrk="1" hangingPunct="1"/>
            <a:r>
              <a:rPr lang="en-US" altLang="ko-KR" sz="1000">
                <a:latin typeface="Times New Roman" pitchFamily="18" charset="0"/>
                <a:ea typeface="Arial Unicode MS" pitchFamily="50" charset="-127"/>
                <a:cs typeface="Times New Roman" pitchFamily="18" charset="0"/>
              </a:rPr>
              <a:t>Tray</a:t>
            </a:r>
          </a:p>
        </p:txBody>
      </p:sp>
      <p:sp>
        <p:nvSpPr>
          <p:cNvPr id="27" name="오른쪽 화살표 26"/>
          <p:cNvSpPr/>
          <p:nvPr/>
        </p:nvSpPr>
        <p:spPr>
          <a:xfrm rot="5886474">
            <a:off x="1028700" y="1841501"/>
            <a:ext cx="600075" cy="171450"/>
          </a:xfrm>
          <a:prstGeom prst="rightArrow">
            <a:avLst/>
          </a:prstGeom>
          <a:solidFill>
            <a:srgbClr val="7030A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endParaRPr lang="ko-KR" altLang="en-US">
              <a:latin typeface="Times New Roman" panose="02020603050405020304" pitchFamily="18" charset="0"/>
              <a:cs typeface="Times New Roman" panose="02020603050405020304" pitchFamily="18" charset="0"/>
            </a:endParaRPr>
          </a:p>
        </p:txBody>
      </p:sp>
      <p:pic>
        <p:nvPicPr>
          <p:cNvPr id="13324"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06938" y="1217613"/>
            <a:ext cx="4138612" cy="2444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7" name="직사각형 6"/>
          <p:cNvSpPr/>
          <p:nvPr/>
        </p:nvSpPr>
        <p:spPr>
          <a:xfrm>
            <a:off x="587375" y="2266950"/>
            <a:ext cx="644525" cy="615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endParaRPr lang="ko-KR" altLang="en-US">
              <a:latin typeface="Times New Roman" panose="02020603050405020304" pitchFamily="18" charset="0"/>
              <a:cs typeface="Times New Roman" panose="02020603050405020304" pitchFamily="18" charset="0"/>
            </a:endParaRPr>
          </a:p>
        </p:txBody>
      </p:sp>
      <p:cxnSp>
        <p:nvCxnSpPr>
          <p:cNvPr id="9" name="직선 연결선 8"/>
          <p:cNvCxnSpPr/>
          <p:nvPr/>
        </p:nvCxnSpPr>
        <p:spPr>
          <a:xfrm flipV="1">
            <a:off x="1231900" y="1212850"/>
            <a:ext cx="3502025" cy="10541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직선 연결선 10"/>
          <p:cNvCxnSpPr/>
          <p:nvPr/>
        </p:nvCxnSpPr>
        <p:spPr>
          <a:xfrm>
            <a:off x="1201738" y="2882900"/>
            <a:ext cx="3524250" cy="7826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직사각형 31"/>
          <p:cNvSpPr/>
          <p:nvPr/>
        </p:nvSpPr>
        <p:spPr>
          <a:xfrm>
            <a:off x="5043488" y="3713163"/>
            <a:ext cx="3419475" cy="2603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r>
              <a:rPr lang="en-US" altLang="ko-KR" sz="1400" dirty="0">
                <a:solidFill>
                  <a:schemeClr val="tx1"/>
                </a:solidFill>
                <a:latin typeface="Times New Roman" panose="02020603050405020304" pitchFamily="18" charset="0"/>
                <a:cs typeface="Times New Roman" panose="02020603050405020304" pitchFamily="18" charset="0"/>
              </a:rPr>
              <a:t>Prevent </a:t>
            </a:r>
            <a:r>
              <a:rPr lang="en-US" altLang="ko-KR" sz="1400" dirty="0" err="1">
                <a:solidFill>
                  <a:schemeClr val="tx1"/>
                </a:solidFill>
                <a:latin typeface="Times New Roman" panose="02020603050405020304" pitchFamily="18" charset="0"/>
                <a:cs typeface="Times New Roman" panose="02020603050405020304" pitchFamily="18" charset="0"/>
              </a:rPr>
              <a:t>warpage</a:t>
            </a:r>
            <a:r>
              <a:rPr lang="en-US" altLang="ko-KR" sz="1400" dirty="0">
                <a:solidFill>
                  <a:schemeClr val="tx1"/>
                </a:solidFill>
                <a:latin typeface="Times New Roman" panose="02020603050405020304" pitchFamily="18" charset="0"/>
                <a:cs typeface="Times New Roman" panose="02020603050405020304" pitchFamily="18" charset="0"/>
              </a:rPr>
              <a:t> by using the gripper</a:t>
            </a:r>
            <a:endParaRPr lang="ko-KR" altLang="en-US" sz="1400" dirty="0">
              <a:solidFill>
                <a:schemeClr val="tx1"/>
              </a:solidFill>
              <a:latin typeface="Times New Roman" panose="02020603050405020304" pitchFamily="18" charset="0"/>
              <a:cs typeface="Times New Roman" panose="02020603050405020304" pitchFamily="18" charset="0"/>
            </a:endParaRPr>
          </a:p>
        </p:txBody>
      </p:sp>
      <p:pic>
        <p:nvPicPr>
          <p:cNvPr id="13329"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9763" y="4292600"/>
            <a:ext cx="2011362"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모서리가 둥근 직사각형 16"/>
          <p:cNvSpPr/>
          <p:nvPr/>
        </p:nvSpPr>
        <p:spPr>
          <a:xfrm>
            <a:off x="5435600" y="4076700"/>
            <a:ext cx="2736850" cy="223202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endParaRPr lang="ko-KR" altLang="en-US"/>
          </a:p>
        </p:txBody>
      </p:sp>
    </p:spTree>
    <p:extLst>
      <p:ext uri="{BB962C8B-B14F-4D97-AF65-F5344CB8AC3E}">
        <p14:creationId xmlns:p14="http://schemas.microsoft.com/office/powerpoint/2010/main" val="2195578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그림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13425" y="1844675"/>
            <a:ext cx="218122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그림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750" y="604838"/>
            <a:ext cx="3311525" cy="374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12"/>
          <p:cNvSpPr txBox="1">
            <a:spLocks noChangeArrowheads="1"/>
          </p:cNvSpPr>
          <p:nvPr/>
        </p:nvSpPr>
        <p:spPr bwMode="auto">
          <a:xfrm>
            <a:off x="6557963" y="36513"/>
            <a:ext cx="2152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Font typeface="Arial" charset="0"/>
              <a:buChar char="•"/>
              <a:defRPr sz="3200">
                <a:solidFill>
                  <a:schemeClr val="tx1"/>
                </a:solidFill>
                <a:latin typeface="맑은 고딕" pitchFamily="50" charset="-127"/>
                <a:ea typeface="맑은 고딕" pitchFamily="50" charset="-127"/>
              </a:defRPr>
            </a:lvl1pPr>
            <a:lvl2pPr marL="742950" indent="-285750">
              <a:spcBef>
                <a:spcPct val="20000"/>
              </a:spcBef>
              <a:buFont typeface="Arial" charset="0"/>
              <a:buChar char="–"/>
              <a:defRPr sz="2800">
                <a:solidFill>
                  <a:schemeClr val="tx1"/>
                </a:solidFill>
                <a:latin typeface="맑은 고딕" pitchFamily="50" charset="-127"/>
                <a:ea typeface="맑은 고딕" pitchFamily="50" charset="-127"/>
              </a:defRPr>
            </a:lvl2pPr>
            <a:lvl3pPr marL="1143000" indent="-228600">
              <a:spcBef>
                <a:spcPct val="20000"/>
              </a:spcBef>
              <a:buFont typeface="Arial" charset="0"/>
              <a:buChar char="•"/>
              <a:defRPr sz="2400">
                <a:solidFill>
                  <a:schemeClr val="tx1"/>
                </a:solidFill>
                <a:latin typeface="맑은 고딕" pitchFamily="50" charset="-127"/>
                <a:ea typeface="맑은 고딕" pitchFamily="50" charset="-127"/>
              </a:defRPr>
            </a:lvl3pPr>
            <a:lvl4pPr marL="1600200" indent="-228600">
              <a:spcBef>
                <a:spcPct val="20000"/>
              </a:spcBef>
              <a:buFont typeface="Arial" charset="0"/>
              <a:buChar char="–"/>
              <a:defRPr sz="2000">
                <a:solidFill>
                  <a:schemeClr val="tx1"/>
                </a:solidFill>
                <a:latin typeface="맑은 고딕" pitchFamily="50" charset="-127"/>
                <a:ea typeface="맑은 고딕" pitchFamily="50" charset="-127"/>
              </a:defRPr>
            </a:lvl4pPr>
            <a:lvl5pPr marL="2057400" indent="-228600">
              <a:spcBef>
                <a:spcPct val="20000"/>
              </a:spcBef>
              <a:buFont typeface="Arial" charset="0"/>
              <a:buChar char="»"/>
              <a:defRPr sz="2000">
                <a:solidFill>
                  <a:schemeClr val="tx1"/>
                </a:solidFill>
                <a:latin typeface="맑은 고딕" pitchFamily="50" charset="-127"/>
                <a:ea typeface="맑은 고딕" pitchFamily="50" charset="-127"/>
              </a:defRPr>
            </a:lvl5pPr>
            <a:lvl6pPr marL="25146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6pPr>
            <a:lvl7pPr marL="29718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7pPr>
            <a:lvl8pPr marL="34290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8pPr>
            <a:lvl9pPr marL="38862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9pPr>
          </a:lstStyle>
          <a:p>
            <a:pPr eaLnBrk="1" latinLnBrk="1" hangingPunct="1">
              <a:spcBef>
                <a:spcPct val="0"/>
              </a:spcBef>
              <a:buFont typeface="Wingdings" pitchFamily="2" charset="2"/>
              <a:buChar char="v"/>
              <a:defRPr/>
            </a:pPr>
            <a:r>
              <a:rPr lang="en-US" altLang="ko-KR" sz="2000" b="1" dirty="0" smtClean="0">
                <a:solidFill>
                  <a:srgbClr val="0000CC"/>
                </a:solidFill>
                <a:effectLst>
                  <a:outerShdw blurRad="38100" dist="38100" dir="2700000" algn="tl">
                    <a:srgbClr val="C0C0C0"/>
                  </a:outerShdw>
                </a:effectLst>
                <a:latin typeface="Times New Roman" pitchFamily="18" charset="0"/>
                <a:ea typeface="HY중고딕" pitchFamily="18" charset="-127"/>
                <a:cs typeface="Times New Roman" pitchFamily="18" charset="0"/>
              </a:rPr>
              <a:t>Vacuum chuck</a:t>
            </a:r>
            <a:endParaRPr lang="ko-KR" altLang="en-US" sz="2000" b="1" dirty="0" smtClean="0">
              <a:solidFill>
                <a:srgbClr val="0000CC"/>
              </a:solidFill>
              <a:effectLst>
                <a:outerShdw blurRad="38100" dist="38100" dir="2700000" algn="tl">
                  <a:srgbClr val="C0C0C0"/>
                </a:outerShdw>
              </a:effectLst>
              <a:latin typeface="Times New Roman" pitchFamily="18" charset="0"/>
              <a:ea typeface="HY중고딕" pitchFamily="18" charset="-127"/>
              <a:cs typeface="Times New Roman" pitchFamily="18" charset="0"/>
            </a:endParaRPr>
          </a:p>
        </p:txBody>
      </p:sp>
      <p:sp>
        <p:nvSpPr>
          <p:cNvPr id="24" name="모서리가 둥근 직사각형 23"/>
          <p:cNvSpPr/>
          <p:nvPr/>
        </p:nvSpPr>
        <p:spPr>
          <a:xfrm>
            <a:off x="539750" y="4524375"/>
            <a:ext cx="4032250" cy="1301750"/>
          </a:xfrm>
          <a:prstGeom prst="roundRect">
            <a:avLst>
              <a:gd name="adj" fmla="val 14613"/>
            </a:avLst>
          </a:prstGeom>
          <a:noFill/>
          <a:ln>
            <a:solidFill>
              <a:srgbClr val="0000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latinLnBrk="1" hangingPunct="1">
              <a:defRPr/>
            </a:pPr>
            <a:endParaRPr lang="en-US" altLang="ko-KR" sz="1200" dirty="0" smtClean="0">
              <a:latin typeface="Times New Roman" panose="02020603050405020304" pitchFamily="18" charset="0"/>
              <a:cs typeface="Times New Roman" panose="02020603050405020304" pitchFamily="18" charset="0"/>
            </a:endParaRPr>
          </a:p>
          <a:p>
            <a:pPr eaLnBrk="1" latinLnBrk="1" hangingPunct="1">
              <a:buFontTx/>
              <a:buAutoNum type="arabicPeriod"/>
              <a:defRPr/>
            </a:pPr>
            <a:r>
              <a:rPr lang="en-US" altLang="ko-KR" sz="1200" dirty="0" smtClean="0">
                <a:latin typeface="Times New Roman" panose="02020603050405020304" pitchFamily="18" charset="0"/>
                <a:cs typeface="Times New Roman" panose="02020603050405020304" pitchFamily="18" charset="0"/>
              </a:rPr>
              <a:t>The work Index</a:t>
            </a:r>
            <a:r>
              <a:rPr lang="ko-KR" altLang="en-US" sz="1200" dirty="0">
                <a:latin typeface="Times New Roman" panose="02020603050405020304" pitchFamily="18" charset="0"/>
                <a:cs typeface="Times New Roman" panose="02020603050405020304" pitchFamily="18" charset="0"/>
              </a:rPr>
              <a:t> </a:t>
            </a:r>
            <a:r>
              <a:rPr lang="en-US" altLang="ko-KR" sz="1200" dirty="0" smtClean="0">
                <a:latin typeface="Times New Roman" panose="02020603050405020304" pitchFamily="18" charset="0"/>
                <a:cs typeface="Times New Roman" panose="02020603050405020304" pitchFamily="18" charset="0"/>
              </a:rPr>
              <a:t>is moved to the</a:t>
            </a:r>
            <a:r>
              <a:rPr lang="ko-KR" altLang="en-US" sz="1200" dirty="0" smtClean="0">
                <a:latin typeface="Times New Roman" panose="02020603050405020304" pitchFamily="18" charset="0"/>
                <a:cs typeface="Times New Roman" panose="02020603050405020304" pitchFamily="18" charset="0"/>
              </a:rPr>
              <a:t> </a:t>
            </a:r>
            <a:r>
              <a:rPr lang="en-US" altLang="ko-KR" sz="1200" dirty="0" smtClean="0">
                <a:latin typeface="Times New Roman" panose="02020603050405020304" pitchFamily="18" charset="0"/>
                <a:ea typeface="Arial Unicode MS" pitchFamily="50" charset="-127"/>
                <a:cs typeface="Times New Roman" panose="02020603050405020304" pitchFamily="18" charset="0"/>
              </a:rPr>
              <a:t>P&amp;P position.</a:t>
            </a:r>
          </a:p>
          <a:p>
            <a:pPr eaLnBrk="1" latinLnBrk="1" hangingPunct="1">
              <a:buFontTx/>
              <a:buAutoNum type="arabicPeriod"/>
              <a:defRPr/>
            </a:pPr>
            <a:endParaRPr lang="en-US" altLang="ko-KR" sz="1200" dirty="0" smtClean="0">
              <a:latin typeface="Times New Roman" panose="02020603050405020304" pitchFamily="18" charset="0"/>
              <a:cs typeface="Times New Roman" panose="02020603050405020304" pitchFamily="18" charset="0"/>
            </a:endParaRPr>
          </a:p>
          <a:p>
            <a:pPr eaLnBrk="1" latinLnBrk="1" hangingPunct="1">
              <a:buFontTx/>
              <a:buAutoNum type="arabicPeriod" startAt="2"/>
              <a:defRPr/>
            </a:pPr>
            <a:r>
              <a:rPr lang="en-US" altLang="ko-KR" sz="1200" dirty="0" smtClean="0">
                <a:latin typeface="Times New Roman" panose="02020603050405020304" pitchFamily="18" charset="0"/>
                <a:ea typeface="Arial Unicode MS" pitchFamily="50" charset="-127"/>
                <a:cs typeface="Times New Roman" panose="02020603050405020304" pitchFamily="18" charset="0"/>
              </a:rPr>
              <a:t>The gripper is placing the sensor on the vacuum chuck</a:t>
            </a:r>
            <a:r>
              <a:rPr lang="en-US" altLang="ko-KR" sz="1200" dirty="0" smtClean="0">
                <a:latin typeface="Times New Roman" panose="02020603050405020304" pitchFamily="18" charset="0"/>
                <a:cs typeface="Times New Roman" panose="02020603050405020304" pitchFamily="18" charset="0"/>
              </a:rPr>
              <a:t>.</a:t>
            </a:r>
          </a:p>
          <a:p>
            <a:pPr eaLnBrk="1" latinLnBrk="1" hangingPunct="1">
              <a:buFontTx/>
              <a:buAutoNum type="arabicPeriod" startAt="2"/>
              <a:defRPr/>
            </a:pPr>
            <a:endParaRPr lang="en-US" altLang="ko-KR" sz="1200" dirty="0" smtClean="0">
              <a:latin typeface="Times New Roman" panose="02020603050405020304" pitchFamily="18" charset="0"/>
              <a:cs typeface="Times New Roman" panose="02020603050405020304" pitchFamily="18" charset="0"/>
            </a:endParaRPr>
          </a:p>
          <a:p>
            <a:pPr eaLnBrk="1" latinLnBrk="1" hangingPunct="1">
              <a:buFontTx/>
              <a:buAutoNum type="arabicPeriod" startAt="2"/>
              <a:defRPr/>
            </a:pPr>
            <a:r>
              <a:rPr lang="en-US" altLang="ko-KR" sz="1200" dirty="0">
                <a:latin typeface="Times New Roman" panose="02020603050405020304" pitchFamily="18" charset="0"/>
                <a:cs typeface="Times New Roman" panose="02020603050405020304" pitchFamily="18" charset="0"/>
              </a:rPr>
              <a:t> </a:t>
            </a:r>
            <a:r>
              <a:rPr lang="en-US" altLang="ko-KR" sz="1200" dirty="0" smtClean="0">
                <a:latin typeface="Times New Roman" panose="02020603050405020304" pitchFamily="18" charset="0"/>
                <a:cs typeface="Times New Roman" panose="02020603050405020304" pitchFamily="18" charset="0"/>
              </a:rPr>
              <a:t>At the same time sensor is placed, the vacuum chuck is turned on.( Gripper vacuum off , chuck vacuum on)</a:t>
            </a:r>
          </a:p>
          <a:p>
            <a:pPr eaLnBrk="1" latinLnBrk="1" hangingPunct="1">
              <a:buFontTx/>
              <a:buAutoNum type="arabicPeriod" startAt="2"/>
              <a:defRPr/>
            </a:pPr>
            <a:endParaRPr lang="en-US" altLang="ko-KR" sz="1200" dirty="0" smtClean="0">
              <a:latin typeface="Times New Roman" panose="02020603050405020304" pitchFamily="18" charset="0"/>
              <a:cs typeface="Times New Roman" panose="02020603050405020304" pitchFamily="18" charset="0"/>
            </a:endParaRPr>
          </a:p>
        </p:txBody>
      </p:sp>
      <p:sp>
        <p:nvSpPr>
          <p:cNvPr id="9" name="모서리가 둥근 직사각형 8"/>
          <p:cNvSpPr/>
          <p:nvPr/>
        </p:nvSpPr>
        <p:spPr>
          <a:xfrm>
            <a:off x="5567363" y="1557338"/>
            <a:ext cx="2592387" cy="3527425"/>
          </a:xfrm>
          <a:prstGeom prst="roundRect">
            <a:avLst>
              <a:gd name="adj" fmla="val 7753"/>
            </a:avLst>
          </a:prstGeom>
          <a:noFill/>
          <a:ln>
            <a:solidFill>
              <a:srgbClr val="00B05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latinLnBrk="1" hangingPunct="1">
              <a:defRPr/>
            </a:pPr>
            <a:endParaRPr lang="en-US" altLang="ko-KR" sz="1000" dirty="0">
              <a:solidFill>
                <a:schemeClr val="tx1"/>
              </a:solidFill>
              <a:latin typeface="Times New Roman" panose="02020603050405020304" pitchFamily="18" charset="0"/>
              <a:cs typeface="Times New Roman" panose="02020603050405020304" pitchFamily="18" charset="0"/>
            </a:endParaRPr>
          </a:p>
        </p:txBody>
      </p:sp>
      <p:sp>
        <p:nvSpPr>
          <p:cNvPr id="14343" name="TextBox 77"/>
          <p:cNvSpPr txBox="1">
            <a:spLocks noChangeArrowheads="1"/>
          </p:cNvSpPr>
          <p:nvPr/>
        </p:nvSpPr>
        <p:spPr bwMode="auto">
          <a:xfrm>
            <a:off x="3887788" y="2514600"/>
            <a:ext cx="136683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eaLnBrk="1" latinLnBrk="1" hangingPunct="1"/>
            <a:r>
              <a:rPr lang="en-US" altLang="ko-KR" sz="1000">
                <a:latin typeface="Times New Roman" pitchFamily="18" charset="0"/>
                <a:ea typeface="Arial Unicode MS" pitchFamily="50" charset="-127"/>
                <a:cs typeface="Times New Roman" pitchFamily="18" charset="0"/>
              </a:rPr>
              <a:t>Work Index Stage</a:t>
            </a:r>
          </a:p>
        </p:txBody>
      </p:sp>
      <p:sp>
        <p:nvSpPr>
          <p:cNvPr id="14344" name="TextBox 29"/>
          <p:cNvSpPr txBox="1">
            <a:spLocks noChangeArrowheads="1"/>
          </p:cNvSpPr>
          <p:nvPr/>
        </p:nvSpPr>
        <p:spPr bwMode="auto">
          <a:xfrm>
            <a:off x="6129338" y="5111750"/>
            <a:ext cx="150812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eaLnBrk="1" latinLnBrk="1" hangingPunct="1"/>
            <a:r>
              <a:rPr lang="en-US" altLang="ko-KR" sz="1100" b="1">
                <a:latin typeface="Times New Roman" pitchFamily="18" charset="0"/>
                <a:ea typeface="굴림" pitchFamily="50" charset="-127"/>
                <a:cs typeface="Times New Roman" pitchFamily="18" charset="0"/>
              </a:rPr>
              <a:t>Stage </a:t>
            </a:r>
          </a:p>
        </p:txBody>
      </p:sp>
      <p:cxnSp>
        <p:nvCxnSpPr>
          <p:cNvPr id="20" name="직선 화살표 연결선 19"/>
          <p:cNvCxnSpPr/>
          <p:nvPr/>
        </p:nvCxnSpPr>
        <p:spPr>
          <a:xfrm flipH="1">
            <a:off x="2124075" y="2636838"/>
            <a:ext cx="19065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46" name="TextBox 77"/>
          <p:cNvSpPr txBox="1">
            <a:spLocks noChangeArrowheads="1"/>
          </p:cNvSpPr>
          <p:nvPr/>
        </p:nvSpPr>
        <p:spPr bwMode="auto">
          <a:xfrm>
            <a:off x="4030663" y="1284288"/>
            <a:ext cx="10810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eaLnBrk="1" latinLnBrk="1" hangingPunct="1"/>
            <a:r>
              <a:rPr lang="en-US" altLang="ko-KR" sz="1000">
                <a:latin typeface="Times New Roman" pitchFamily="18" charset="0"/>
                <a:ea typeface="Arial Unicode MS" pitchFamily="50" charset="-127"/>
                <a:cs typeface="Times New Roman" pitchFamily="18" charset="0"/>
              </a:rPr>
              <a:t>Sensor P&amp;P</a:t>
            </a:r>
          </a:p>
        </p:txBody>
      </p:sp>
      <p:cxnSp>
        <p:nvCxnSpPr>
          <p:cNvPr id="26" name="직선 화살표 연결선 25"/>
          <p:cNvCxnSpPr/>
          <p:nvPr/>
        </p:nvCxnSpPr>
        <p:spPr>
          <a:xfrm flipH="1">
            <a:off x="2482850" y="1412875"/>
            <a:ext cx="158591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직선 화살표 연결선 29"/>
          <p:cNvCxnSpPr/>
          <p:nvPr/>
        </p:nvCxnSpPr>
        <p:spPr>
          <a:xfrm>
            <a:off x="7069138" y="1398588"/>
            <a:ext cx="0" cy="5905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49" name="TextBox 77"/>
          <p:cNvSpPr txBox="1">
            <a:spLocks noChangeArrowheads="1"/>
          </p:cNvSpPr>
          <p:nvPr/>
        </p:nvSpPr>
        <p:spPr bwMode="auto">
          <a:xfrm>
            <a:off x="6591300" y="1147763"/>
            <a:ext cx="10461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latinLnBrk="1"/>
            <a:r>
              <a:rPr lang="en-US" altLang="ko-KR" sz="1000">
                <a:latin typeface="Times New Roman" pitchFamily="18" charset="0"/>
                <a:ea typeface="Arial Unicode MS" pitchFamily="50" charset="-127"/>
                <a:cs typeface="Times New Roman" pitchFamily="18" charset="0"/>
              </a:rPr>
              <a:t>Vacuum chuck</a:t>
            </a:r>
            <a:endParaRPr lang="ko-KR" altLang="en-US" sz="1000">
              <a:latin typeface="Times New Roman" pitchFamily="18" charset="0"/>
              <a:ea typeface="Arial Unicode MS" pitchFamily="50" charset="-127"/>
              <a:cs typeface="Times New Roman" pitchFamily="18" charset="0"/>
            </a:endParaRPr>
          </a:p>
        </p:txBody>
      </p:sp>
      <p:cxnSp>
        <p:nvCxnSpPr>
          <p:cNvPr id="34" name="직선 화살표 연결선 33"/>
          <p:cNvCxnSpPr/>
          <p:nvPr/>
        </p:nvCxnSpPr>
        <p:spPr>
          <a:xfrm>
            <a:off x="5399088" y="3101975"/>
            <a:ext cx="55721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직선 화살표 연결선 34"/>
          <p:cNvCxnSpPr/>
          <p:nvPr/>
        </p:nvCxnSpPr>
        <p:spPr>
          <a:xfrm flipH="1">
            <a:off x="7489825" y="3687763"/>
            <a:ext cx="82232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직선 화살표 연결선 35"/>
          <p:cNvCxnSpPr/>
          <p:nvPr/>
        </p:nvCxnSpPr>
        <p:spPr>
          <a:xfrm>
            <a:off x="5399088" y="3500438"/>
            <a:ext cx="1303337"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직선 화살표 연결선 37"/>
          <p:cNvCxnSpPr/>
          <p:nvPr/>
        </p:nvCxnSpPr>
        <p:spPr>
          <a:xfrm>
            <a:off x="5434013" y="3716338"/>
            <a:ext cx="1303337"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직선 화살표 연결선 38"/>
          <p:cNvCxnSpPr/>
          <p:nvPr/>
        </p:nvCxnSpPr>
        <p:spPr>
          <a:xfrm>
            <a:off x="5434013" y="4076700"/>
            <a:ext cx="9271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55" name="TextBox 77"/>
          <p:cNvSpPr txBox="1">
            <a:spLocks noChangeArrowheads="1"/>
          </p:cNvSpPr>
          <p:nvPr/>
        </p:nvSpPr>
        <p:spPr bwMode="auto">
          <a:xfrm>
            <a:off x="4433888" y="2978150"/>
            <a:ext cx="10445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latinLnBrk="1"/>
            <a:r>
              <a:rPr lang="en-US" altLang="ko-KR" sz="1000">
                <a:latin typeface="Times New Roman" pitchFamily="18" charset="0"/>
                <a:ea typeface="Arial Unicode MS" pitchFamily="50" charset="-127"/>
                <a:cs typeface="Times New Roman" pitchFamily="18" charset="0"/>
              </a:rPr>
              <a:t>X-Motorrized</a:t>
            </a:r>
            <a:endParaRPr lang="ko-KR" altLang="en-US" sz="1000">
              <a:latin typeface="Times New Roman" pitchFamily="18" charset="0"/>
              <a:ea typeface="Arial Unicode MS" pitchFamily="50" charset="-127"/>
              <a:cs typeface="Times New Roman" pitchFamily="18" charset="0"/>
            </a:endParaRPr>
          </a:p>
        </p:txBody>
      </p:sp>
      <p:sp>
        <p:nvSpPr>
          <p:cNvPr id="14356" name="TextBox 77"/>
          <p:cNvSpPr txBox="1">
            <a:spLocks noChangeArrowheads="1"/>
          </p:cNvSpPr>
          <p:nvPr/>
        </p:nvSpPr>
        <p:spPr bwMode="auto">
          <a:xfrm>
            <a:off x="8183563" y="3573463"/>
            <a:ext cx="10445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latinLnBrk="1"/>
            <a:r>
              <a:rPr lang="en-US" altLang="ko-KR" sz="1000">
                <a:latin typeface="Times New Roman" pitchFamily="18" charset="0"/>
                <a:ea typeface="Arial Unicode MS" pitchFamily="50" charset="-127"/>
                <a:cs typeface="Times New Roman" pitchFamily="18" charset="0"/>
              </a:rPr>
              <a:t>Y-Motorrized</a:t>
            </a:r>
            <a:endParaRPr lang="ko-KR" altLang="en-US" sz="1000">
              <a:latin typeface="Times New Roman" pitchFamily="18" charset="0"/>
              <a:ea typeface="Arial Unicode MS" pitchFamily="50" charset="-127"/>
              <a:cs typeface="Times New Roman" pitchFamily="18" charset="0"/>
            </a:endParaRPr>
          </a:p>
        </p:txBody>
      </p:sp>
      <p:sp>
        <p:nvSpPr>
          <p:cNvPr id="14357" name="TextBox 77"/>
          <p:cNvSpPr txBox="1">
            <a:spLocks noChangeArrowheads="1"/>
          </p:cNvSpPr>
          <p:nvPr/>
        </p:nvSpPr>
        <p:spPr bwMode="auto">
          <a:xfrm>
            <a:off x="4124325" y="3378200"/>
            <a:ext cx="144303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latinLnBrk="1"/>
            <a:r>
              <a:rPr lang="en-US" altLang="ko-KR" sz="1000">
                <a:latin typeface="Times New Roman" pitchFamily="18" charset="0"/>
                <a:ea typeface="Arial Unicode MS" pitchFamily="50" charset="-127"/>
                <a:cs typeface="Times New Roman" pitchFamily="18" charset="0"/>
              </a:rPr>
              <a:t>Y angle-Motorrized</a:t>
            </a:r>
            <a:endParaRPr lang="ko-KR" altLang="en-US" sz="1000">
              <a:latin typeface="Times New Roman" pitchFamily="18" charset="0"/>
              <a:ea typeface="Arial Unicode MS" pitchFamily="50" charset="-127"/>
              <a:cs typeface="Times New Roman" pitchFamily="18" charset="0"/>
            </a:endParaRPr>
          </a:p>
        </p:txBody>
      </p:sp>
      <p:sp>
        <p:nvSpPr>
          <p:cNvPr id="14358" name="TextBox 77"/>
          <p:cNvSpPr txBox="1">
            <a:spLocks noChangeArrowheads="1"/>
          </p:cNvSpPr>
          <p:nvPr/>
        </p:nvSpPr>
        <p:spPr bwMode="auto">
          <a:xfrm>
            <a:off x="4130675" y="3954463"/>
            <a:ext cx="143668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latinLnBrk="1"/>
            <a:r>
              <a:rPr lang="en-US" altLang="ko-KR" sz="1000">
                <a:latin typeface="Times New Roman" pitchFamily="18" charset="0"/>
                <a:ea typeface="Arial Unicode MS" pitchFamily="50" charset="-127"/>
                <a:cs typeface="Times New Roman" pitchFamily="18" charset="0"/>
              </a:rPr>
              <a:t>Rotary-Motorrized</a:t>
            </a:r>
            <a:endParaRPr lang="ko-KR" altLang="en-US" sz="1000">
              <a:latin typeface="Times New Roman" pitchFamily="18" charset="0"/>
              <a:ea typeface="Arial Unicode MS" pitchFamily="50" charset="-127"/>
              <a:cs typeface="Times New Roman" pitchFamily="18" charset="0"/>
            </a:endParaRPr>
          </a:p>
        </p:txBody>
      </p:sp>
      <p:sp>
        <p:nvSpPr>
          <p:cNvPr id="14359" name="TextBox 77"/>
          <p:cNvSpPr txBox="1">
            <a:spLocks noChangeArrowheads="1"/>
          </p:cNvSpPr>
          <p:nvPr/>
        </p:nvSpPr>
        <p:spPr bwMode="auto">
          <a:xfrm>
            <a:off x="4124325" y="3594100"/>
            <a:ext cx="144303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latinLnBrk="1"/>
            <a:r>
              <a:rPr lang="en-US" altLang="ko-KR" sz="1000">
                <a:latin typeface="Times New Roman" pitchFamily="18" charset="0"/>
                <a:ea typeface="Arial Unicode MS" pitchFamily="50" charset="-127"/>
                <a:cs typeface="Times New Roman" pitchFamily="18" charset="0"/>
              </a:rPr>
              <a:t>X angle-Motorrized</a:t>
            </a:r>
            <a:endParaRPr lang="ko-KR" altLang="en-US" sz="1000">
              <a:latin typeface="Times New Roman" pitchFamily="18" charset="0"/>
              <a:ea typeface="Arial Unicode MS" pitchFamily="50" charset="-127"/>
              <a:cs typeface="Times New Roman" pitchFamily="18" charset="0"/>
            </a:endParaRPr>
          </a:p>
        </p:txBody>
      </p:sp>
      <p:sp>
        <p:nvSpPr>
          <p:cNvPr id="2" name="슬라이드 번호 개체 틀 1"/>
          <p:cNvSpPr>
            <a:spLocks noGrp="1"/>
          </p:cNvSpPr>
          <p:nvPr>
            <p:ph type="sldNum" sz="quarter" idx="12"/>
          </p:nvPr>
        </p:nvSpPr>
        <p:spPr/>
        <p:txBody>
          <a:bodyPr/>
          <a:lstStyle/>
          <a:p>
            <a:fld id="{5353D3DC-809D-411D-AAA2-5C05CCDF3AFD}" type="slidenum">
              <a:rPr lang="ko-KR" altLang="en-US" smtClean="0"/>
              <a:t>11</a:t>
            </a:fld>
            <a:endParaRPr lang="ko-KR" altLang="en-US"/>
          </a:p>
        </p:txBody>
      </p:sp>
    </p:spTree>
    <p:extLst>
      <p:ext uri="{BB962C8B-B14F-4D97-AF65-F5344CB8AC3E}">
        <p14:creationId xmlns:p14="http://schemas.microsoft.com/office/powerpoint/2010/main" val="26858107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200" y="1138238"/>
            <a:ext cx="3960813" cy="455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12"/>
          <p:cNvSpPr txBox="1">
            <a:spLocks noChangeArrowheads="1"/>
          </p:cNvSpPr>
          <p:nvPr/>
        </p:nvSpPr>
        <p:spPr bwMode="auto">
          <a:xfrm>
            <a:off x="6767513" y="84138"/>
            <a:ext cx="19478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Font typeface="Arial" charset="0"/>
              <a:buChar char="•"/>
              <a:defRPr sz="3200">
                <a:solidFill>
                  <a:schemeClr val="tx1"/>
                </a:solidFill>
                <a:latin typeface="맑은 고딕" pitchFamily="50" charset="-127"/>
                <a:ea typeface="맑은 고딕" pitchFamily="50" charset="-127"/>
              </a:defRPr>
            </a:lvl1pPr>
            <a:lvl2pPr marL="742950" indent="-285750">
              <a:spcBef>
                <a:spcPct val="20000"/>
              </a:spcBef>
              <a:buFont typeface="Arial" charset="0"/>
              <a:buChar char="–"/>
              <a:defRPr sz="2800">
                <a:solidFill>
                  <a:schemeClr val="tx1"/>
                </a:solidFill>
                <a:latin typeface="맑은 고딕" pitchFamily="50" charset="-127"/>
                <a:ea typeface="맑은 고딕" pitchFamily="50" charset="-127"/>
              </a:defRPr>
            </a:lvl2pPr>
            <a:lvl3pPr marL="1143000" indent="-228600">
              <a:spcBef>
                <a:spcPct val="20000"/>
              </a:spcBef>
              <a:buFont typeface="Arial" charset="0"/>
              <a:buChar char="•"/>
              <a:defRPr sz="2400">
                <a:solidFill>
                  <a:schemeClr val="tx1"/>
                </a:solidFill>
                <a:latin typeface="맑은 고딕" pitchFamily="50" charset="-127"/>
                <a:ea typeface="맑은 고딕" pitchFamily="50" charset="-127"/>
              </a:defRPr>
            </a:lvl3pPr>
            <a:lvl4pPr marL="1600200" indent="-228600">
              <a:spcBef>
                <a:spcPct val="20000"/>
              </a:spcBef>
              <a:buFont typeface="Arial" charset="0"/>
              <a:buChar char="–"/>
              <a:defRPr sz="2000">
                <a:solidFill>
                  <a:schemeClr val="tx1"/>
                </a:solidFill>
                <a:latin typeface="맑은 고딕" pitchFamily="50" charset="-127"/>
                <a:ea typeface="맑은 고딕" pitchFamily="50" charset="-127"/>
              </a:defRPr>
            </a:lvl4pPr>
            <a:lvl5pPr marL="2057400" indent="-228600">
              <a:spcBef>
                <a:spcPct val="20000"/>
              </a:spcBef>
              <a:buFont typeface="Arial" charset="0"/>
              <a:buChar char="»"/>
              <a:defRPr sz="2000">
                <a:solidFill>
                  <a:schemeClr val="tx1"/>
                </a:solidFill>
                <a:latin typeface="맑은 고딕" pitchFamily="50" charset="-127"/>
                <a:ea typeface="맑은 고딕" pitchFamily="50" charset="-127"/>
              </a:defRPr>
            </a:lvl5pPr>
            <a:lvl6pPr marL="25146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6pPr>
            <a:lvl7pPr marL="29718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7pPr>
            <a:lvl8pPr marL="34290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8pPr>
            <a:lvl9pPr marL="38862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9pPr>
          </a:lstStyle>
          <a:p>
            <a:pPr eaLnBrk="1" latinLnBrk="1" hangingPunct="1">
              <a:spcBef>
                <a:spcPct val="0"/>
              </a:spcBef>
              <a:buFont typeface="Wingdings" pitchFamily="2" charset="2"/>
              <a:buChar char="v"/>
              <a:defRPr/>
            </a:pPr>
            <a:r>
              <a:rPr lang="en-US" altLang="ko-KR" sz="2000" b="1" dirty="0" smtClean="0">
                <a:solidFill>
                  <a:srgbClr val="0000CC"/>
                </a:solidFill>
                <a:effectLst>
                  <a:outerShdw blurRad="38100" dist="38100" dir="2700000" algn="tl">
                    <a:srgbClr val="C0C0C0"/>
                  </a:outerShdw>
                </a:effectLst>
                <a:latin typeface="Times New Roman" pitchFamily="18" charset="0"/>
                <a:ea typeface="HY중고딕" pitchFamily="18" charset="-127"/>
                <a:cs typeface="Times New Roman" pitchFamily="18" charset="0"/>
              </a:rPr>
              <a:t>Line scanner</a:t>
            </a:r>
            <a:endParaRPr lang="ko-KR" altLang="en-US" sz="2000" b="1" dirty="0" smtClean="0">
              <a:solidFill>
                <a:srgbClr val="0000CC"/>
              </a:solidFill>
              <a:effectLst>
                <a:outerShdw blurRad="38100" dist="38100" dir="2700000" algn="tl">
                  <a:srgbClr val="C0C0C0"/>
                </a:outerShdw>
              </a:effectLst>
              <a:latin typeface="Times New Roman" pitchFamily="18" charset="0"/>
              <a:ea typeface="HY중고딕" pitchFamily="18" charset="-127"/>
              <a:cs typeface="Times New Roman" pitchFamily="18" charset="0"/>
            </a:endParaRPr>
          </a:p>
        </p:txBody>
      </p:sp>
      <p:sp>
        <p:nvSpPr>
          <p:cNvPr id="40" name="모서리가 둥근 직사각형 39"/>
          <p:cNvSpPr/>
          <p:nvPr/>
        </p:nvSpPr>
        <p:spPr>
          <a:xfrm>
            <a:off x="5165725" y="2527300"/>
            <a:ext cx="3567113" cy="1333500"/>
          </a:xfrm>
          <a:prstGeom prst="roundRect">
            <a:avLst>
              <a:gd name="adj" fmla="val 14613"/>
            </a:avLst>
          </a:prstGeom>
          <a:noFill/>
          <a:ln>
            <a:solidFill>
              <a:srgbClr val="0000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eaLnBrk="1" latinLnBrk="1" hangingPunct="1">
              <a:buFontTx/>
              <a:buAutoNum type="arabicPeriod"/>
              <a:defRPr/>
            </a:pPr>
            <a:r>
              <a:rPr lang="en-US" altLang="ko-KR" sz="1400" dirty="0">
                <a:solidFill>
                  <a:schemeClr val="tx1"/>
                </a:solidFill>
                <a:latin typeface="Times New Roman" panose="02020603050405020304" pitchFamily="18" charset="0"/>
                <a:cs typeface="Times New Roman" panose="02020603050405020304" pitchFamily="18" charset="0"/>
              </a:rPr>
              <a:t>The work index is moved to a line-scan position to inspect  the face of sensor.</a:t>
            </a:r>
          </a:p>
          <a:p>
            <a:pPr marL="228600" indent="-228600" eaLnBrk="1" latinLnBrk="1" hangingPunct="1">
              <a:buFontTx/>
              <a:buAutoNum type="arabicPeriod"/>
              <a:defRPr/>
            </a:pPr>
            <a:endParaRPr lang="en-US" altLang="ko-KR" sz="1400" dirty="0">
              <a:solidFill>
                <a:schemeClr val="tx1"/>
              </a:solidFill>
              <a:latin typeface="Times New Roman" panose="02020603050405020304" pitchFamily="18" charset="0"/>
              <a:cs typeface="Times New Roman" panose="02020603050405020304" pitchFamily="18" charset="0"/>
            </a:endParaRPr>
          </a:p>
          <a:p>
            <a:pPr eaLnBrk="1" latinLnBrk="1" hangingPunct="1">
              <a:defRPr/>
            </a:pPr>
            <a:r>
              <a:rPr lang="en-US" altLang="ko-KR" sz="1400" dirty="0">
                <a:solidFill>
                  <a:schemeClr val="tx1"/>
                </a:solidFill>
                <a:latin typeface="Times New Roman" panose="02020603050405020304" pitchFamily="18" charset="0"/>
                <a:cs typeface="Times New Roman" panose="02020603050405020304" pitchFamily="18" charset="0"/>
              </a:rPr>
              <a:t>2.    Start the line scan</a:t>
            </a:r>
            <a:r>
              <a:rPr lang="en-US" altLang="ko-KR" sz="1400" dirty="0" smtClean="0">
                <a:solidFill>
                  <a:schemeClr val="tx1"/>
                </a:solidFill>
                <a:latin typeface="Times New Roman" panose="02020603050405020304" pitchFamily="18" charset="0"/>
                <a:cs typeface="Times New Roman" panose="02020603050405020304" pitchFamily="18" charset="0"/>
              </a:rPr>
              <a:t>.</a:t>
            </a:r>
            <a:endParaRPr lang="en-US" altLang="ko-KR" sz="1400" dirty="0">
              <a:solidFill>
                <a:schemeClr val="tx1"/>
              </a:solidFill>
              <a:latin typeface="Times New Roman" panose="02020603050405020304" pitchFamily="18" charset="0"/>
              <a:cs typeface="Times New Roman" panose="02020603050405020304" pitchFamily="18" charset="0"/>
            </a:endParaRPr>
          </a:p>
        </p:txBody>
      </p:sp>
      <p:sp>
        <p:nvSpPr>
          <p:cNvPr id="15365" name="직사각형 22"/>
          <p:cNvSpPr>
            <a:spLocks noChangeArrowheads="1"/>
          </p:cNvSpPr>
          <p:nvPr/>
        </p:nvSpPr>
        <p:spPr bwMode="auto">
          <a:xfrm>
            <a:off x="1812925" y="492125"/>
            <a:ext cx="15255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latinLnBrk="1" hangingPunct="1">
              <a:lnSpc>
                <a:spcPct val="200000"/>
              </a:lnSpc>
            </a:pPr>
            <a:r>
              <a:rPr lang="en-US" altLang="ko-KR">
                <a:latin typeface="Times New Roman" pitchFamily="18" charset="0"/>
                <a:ea typeface="Arial Unicode MS" pitchFamily="50" charset="-127"/>
                <a:cs typeface="Times New Roman" pitchFamily="18" charset="0"/>
              </a:rPr>
              <a:t>Line Scanning</a:t>
            </a:r>
          </a:p>
        </p:txBody>
      </p:sp>
      <p:cxnSp>
        <p:nvCxnSpPr>
          <p:cNvPr id="44" name="직선 화살표 연결선 43"/>
          <p:cNvCxnSpPr/>
          <p:nvPr/>
        </p:nvCxnSpPr>
        <p:spPr>
          <a:xfrm flipH="1">
            <a:off x="3714750" y="2205038"/>
            <a:ext cx="11445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직선 화살표 연결선 44"/>
          <p:cNvCxnSpPr/>
          <p:nvPr/>
        </p:nvCxnSpPr>
        <p:spPr>
          <a:xfrm>
            <a:off x="611188" y="2565400"/>
            <a:ext cx="1252537"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368" name="TextBox 77"/>
          <p:cNvSpPr txBox="1">
            <a:spLocks noChangeArrowheads="1"/>
          </p:cNvSpPr>
          <p:nvPr/>
        </p:nvSpPr>
        <p:spPr bwMode="auto">
          <a:xfrm>
            <a:off x="4883150" y="2081213"/>
            <a:ext cx="5286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eaLnBrk="1" latinLnBrk="1" hangingPunct="1"/>
            <a:r>
              <a:rPr lang="en-US" altLang="ko-KR" sz="1000">
                <a:latin typeface="Times New Roman" pitchFamily="18" charset="0"/>
                <a:ea typeface="Arial Unicode MS" pitchFamily="50" charset="-127"/>
                <a:cs typeface="Times New Roman" pitchFamily="18" charset="0"/>
              </a:rPr>
              <a:t>Vision</a:t>
            </a:r>
          </a:p>
        </p:txBody>
      </p:sp>
      <p:sp>
        <p:nvSpPr>
          <p:cNvPr id="15369" name="TextBox 77"/>
          <p:cNvSpPr txBox="1">
            <a:spLocks noChangeArrowheads="1"/>
          </p:cNvSpPr>
          <p:nvPr/>
        </p:nvSpPr>
        <p:spPr bwMode="auto">
          <a:xfrm>
            <a:off x="82550" y="2441575"/>
            <a:ext cx="52863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eaLnBrk="1" latinLnBrk="1" hangingPunct="1"/>
            <a:r>
              <a:rPr lang="en-US" altLang="ko-KR" sz="1000">
                <a:latin typeface="Times New Roman" pitchFamily="18" charset="0"/>
                <a:ea typeface="Arial Unicode MS" pitchFamily="50" charset="-127"/>
                <a:cs typeface="Times New Roman" pitchFamily="18" charset="0"/>
              </a:rPr>
              <a:t>Light</a:t>
            </a:r>
          </a:p>
        </p:txBody>
      </p:sp>
      <p:sp>
        <p:nvSpPr>
          <p:cNvPr id="51" name="왼쪽/오른쪽 화살표 50"/>
          <p:cNvSpPr/>
          <p:nvPr/>
        </p:nvSpPr>
        <p:spPr>
          <a:xfrm rot="19540911">
            <a:off x="1881188" y="4525963"/>
            <a:ext cx="1871662" cy="165100"/>
          </a:xfrm>
          <a:prstGeom prst="leftRightArrow">
            <a:avLst/>
          </a:prstGeom>
          <a:solidFill>
            <a:srgbClr val="7030A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endParaRPr lang="ko-KR" altLang="en-US"/>
          </a:p>
        </p:txBody>
      </p:sp>
      <p:sp>
        <p:nvSpPr>
          <p:cNvPr id="2" name="슬라이드 번호 개체 틀 1"/>
          <p:cNvSpPr>
            <a:spLocks noGrp="1"/>
          </p:cNvSpPr>
          <p:nvPr>
            <p:ph type="sldNum" sz="quarter" idx="12"/>
          </p:nvPr>
        </p:nvSpPr>
        <p:spPr/>
        <p:txBody>
          <a:bodyPr/>
          <a:lstStyle/>
          <a:p>
            <a:fld id="{5353D3DC-809D-411D-AAA2-5C05CCDF3AFD}" type="slidenum">
              <a:rPr lang="ko-KR" altLang="en-US" smtClean="0"/>
              <a:t>12</a:t>
            </a:fld>
            <a:endParaRPr lang="ko-KR" altLang="en-US"/>
          </a:p>
        </p:txBody>
      </p:sp>
    </p:spTree>
    <p:extLst>
      <p:ext uri="{BB962C8B-B14F-4D97-AF65-F5344CB8AC3E}">
        <p14:creationId xmlns:p14="http://schemas.microsoft.com/office/powerpoint/2010/main" val="24666901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그림 1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03850" y="1331913"/>
            <a:ext cx="3305175" cy="238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그림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488" y="1433513"/>
            <a:ext cx="4541837" cy="423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12"/>
          <p:cNvSpPr txBox="1">
            <a:spLocks noChangeArrowheads="1"/>
          </p:cNvSpPr>
          <p:nvPr/>
        </p:nvSpPr>
        <p:spPr bwMode="auto">
          <a:xfrm>
            <a:off x="6011863" y="65088"/>
            <a:ext cx="3044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Font typeface="Arial" charset="0"/>
              <a:buChar char="•"/>
              <a:defRPr sz="3200">
                <a:solidFill>
                  <a:schemeClr val="tx1"/>
                </a:solidFill>
                <a:latin typeface="맑은 고딕" pitchFamily="50" charset="-127"/>
                <a:ea typeface="맑은 고딕" pitchFamily="50" charset="-127"/>
              </a:defRPr>
            </a:lvl1pPr>
            <a:lvl2pPr marL="742950" indent="-285750">
              <a:spcBef>
                <a:spcPct val="20000"/>
              </a:spcBef>
              <a:buFont typeface="Arial" charset="0"/>
              <a:buChar char="–"/>
              <a:defRPr sz="2800">
                <a:solidFill>
                  <a:schemeClr val="tx1"/>
                </a:solidFill>
                <a:latin typeface="맑은 고딕" pitchFamily="50" charset="-127"/>
                <a:ea typeface="맑은 고딕" pitchFamily="50" charset="-127"/>
              </a:defRPr>
            </a:lvl2pPr>
            <a:lvl3pPr marL="1143000" indent="-228600">
              <a:spcBef>
                <a:spcPct val="20000"/>
              </a:spcBef>
              <a:buFont typeface="Arial" charset="0"/>
              <a:buChar char="•"/>
              <a:defRPr sz="2400">
                <a:solidFill>
                  <a:schemeClr val="tx1"/>
                </a:solidFill>
                <a:latin typeface="맑은 고딕" pitchFamily="50" charset="-127"/>
                <a:ea typeface="맑은 고딕" pitchFamily="50" charset="-127"/>
              </a:defRPr>
            </a:lvl3pPr>
            <a:lvl4pPr marL="1600200" indent="-228600">
              <a:spcBef>
                <a:spcPct val="20000"/>
              </a:spcBef>
              <a:buFont typeface="Arial" charset="0"/>
              <a:buChar char="–"/>
              <a:defRPr sz="2000">
                <a:solidFill>
                  <a:schemeClr val="tx1"/>
                </a:solidFill>
                <a:latin typeface="맑은 고딕" pitchFamily="50" charset="-127"/>
                <a:ea typeface="맑은 고딕" pitchFamily="50" charset="-127"/>
              </a:defRPr>
            </a:lvl4pPr>
            <a:lvl5pPr marL="2057400" indent="-228600">
              <a:spcBef>
                <a:spcPct val="20000"/>
              </a:spcBef>
              <a:buFont typeface="Arial" charset="0"/>
              <a:buChar char="»"/>
              <a:defRPr sz="2000">
                <a:solidFill>
                  <a:schemeClr val="tx1"/>
                </a:solidFill>
                <a:latin typeface="맑은 고딕" pitchFamily="50" charset="-127"/>
                <a:ea typeface="맑은 고딕" pitchFamily="50" charset="-127"/>
              </a:defRPr>
            </a:lvl5pPr>
            <a:lvl6pPr marL="25146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6pPr>
            <a:lvl7pPr marL="29718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7pPr>
            <a:lvl8pPr marL="34290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8pPr>
            <a:lvl9pPr marL="38862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9pPr>
          </a:lstStyle>
          <a:p>
            <a:pPr eaLnBrk="1" latinLnBrk="1" hangingPunct="1">
              <a:spcBef>
                <a:spcPct val="0"/>
              </a:spcBef>
              <a:buFont typeface="Wingdings" pitchFamily="2" charset="2"/>
              <a:buChar char="v"/>
              <a:defRPr/>
            </a:pPr>
            <a:r>
              <a:rPr lang="en-US" altLang="ko-KR" sz="2000" b="1" dirty="0" smtClean="0">
                <a:solidFill>
                  <a:srgbClr val="0000CC"/>
                </a:solidFill>
                <a:effectLst>
                  <a:outerShdw blurRad="38100" dist="38100" dir="2700000" algn="tl">
                    <a:srgbClr val="C0C0C0"/>
                  </a:outerShdw>
                </a:effectLst>
                <a:latin typeface="Times New Roman" pitchFamily="18" charset="0"/>
                <a:ea typeface="HY중고딕" pitchFamily="18" charset="-127"/>
                <a:cs typeface="Times New Roman" pitchFamily="18" charset="0"/>
              </a:rPr>
              <a:t>Align vision  for sensor</a:t>
            </a:r>
            <a:endParaRPr lang="ko-KR" altLang="en-US" sz="2000" b="1" dirty="0" smtClean="0">
              <a:solidFill>
                <a:srgbClr val="0000CC"/>
              </a:solidFill>
              <a:effectLst>
                <a:outerShdw blurRad="38100" dist="38100" dir="2700000" algn="tl">
                  <a:srgbClr val="C0C0C0"/>
                </a:outerShdw>
              </a:effectLst>
              <a:latin typeface="Times New Roman" pitchFamily="18" charset="0"/>
              <a:ea typeface="HY중고딕" pitchFamily="18" charset="-127"/>
              <a:cs typeface="Times New Roman" pitchFamily="18" charset="0"/>
            </a:endParaRPr>
          </a:p>
        </p:txBody>
      </p:sp>
      <p:sp>
        <p:nvSpPr>
          <p:cNvPr id="40" name="모서리가 둥근 직사각형 39"/>
          <p:cNvSpPr/>
          <p:nvPr/>
        </p:nvSpPr>
        <p:spPr>
          <a:xfrm>
            <a:off x="5292725" y="4149725"/>
            <a:ext cx="3565525" cy="1582738"/>
          </a:xfrm>
          <a:prstGeom prst="roundRect">
            <a:avLst>
              <a:gd name="adj" fmla="val 14613"/>
            </a:avLst>
          </a:prstGeom>
          <a:noFill/>
          <a:ln>
            <a:solidFill>
              <a:srgbClr val="0000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eaLnBrk="1" latinLnBrk="1" hangingPunct="1">
              <a:buFontTx/>
              <a:buAutoNum type="arabicPeriod"/>
              <a:defRPr/>
            </a:pPr>
            <a:r>
              <a:rPr lang="en-US" altLang="ko-KR" sz="1200" dirty="0">
                <a:solidFill>
                  <a:schemeClr val="tx1"/>
                </a:solidFill>
                <a:latin typeface="Times New Roman" panose="02020603050405020304" pitchFamily="18" charset="0"/>
                <a:cs typeface="Times New Roman" panose="02020603050405020304" pitchFamily="18" charset="0"/>
              </a:rPr>
              <a:t>The work index is moved to inspection area.</a:t>
            </a:r>
          </a:p>
          <a:p>
            <a:pPr marL="228600" indent="-228600" eaLnBrk="1" latinLnBrk="1" hangingPunct="1">
              <a:buFontTx/>
              <a:buAutoNum type="arabicPeriod"/>
              <a:defRPr/>
            </a:pPr>
            <a:endParaRPr lang="en-US" altLang="ko-KR" sz="1200" dirty="0">
              <a:solidFill>
                <a:schemeClr val="tx1"/>
              </a:solidFill>
              <a:latin typeface="Times New Roman" panose="02020603050405020304" pitchFamily="18" charset="0"/>
              <a:cs typeface="Times New Roman" panose="02020603050405020304" pitchFamily="18" charset="0"/>
            </a:endParaRPr>
          </a:p>
          <a:p>
            <a:pPr marL="228600" indent="-228600" eaLnBrk="1" latinLnBrk="1" hangingPunct="1">
              <a:buFontTx/>
              <a:buAutoNum type="arabicPeriod"/>
              <a:defRPr/>
            </a:pPr>
            <a:r>
              <a:rPr lang="en-US" altLang="ko-KR" sz="1200" dirty="0">
                <a:solidFill>
                  <a:schemeClr val="tx1"/>
                </a:solidFill>
                <a:latin typeface="Times New Roman" panose="02020603050405020304" pitchFamily="18" charset="0"/>
                <a:cs typeface="Times New Roman" panose="02020603050405020304" pitchFamily="18" charset="0"/>
              </a:rPr>
              <a:t>Four vision observes the corners of sensor.</a:t>
            </a:r>
          </a:p>
          <a:p>
            <a:pPr marL="228600" indent="-228600" eaLnBrk="1" latinLnBrk="1" hangingPunct="1">
              <a:buFontTx/>
              <a:buAutoNum type="arabicPeriod"/>
              <a:defRPr/>
            </a:pPr>
            <a:endParaRPr lang="en-US" altLang="ko-KR" sz="1200" dirty="0">
              <a:solidFill>
                <a:schemeClr val="tx1"/>
              </a:solidFill>
              <a:latin typeface="Times New Roman" panose="02020603050405020304" pitchFamily="18" charset="0"/>
              <a:cs typeface="Times New Roman" panose="02020603050405020304" pitchFamily="18" charset="0"/>
            </a:endParaRPr>
          </a:p>
          <a:p>
            <a:pPr marL="228600" indent="-228600" eaLnBrk="1" latinLnBrk="1" hangingPunct="1">
              <a:buFontTx/>
              <a:buAutoNum type="arabicPeriod"/>
              <a:defRPr/>
            </a:pPr>
            <a:r>
              <a:rPr lang="en-US" altLang="ko-KR" sz="1200" dirty="0">
                <a:solidFill>
                  <a:schemeClr val="tx1"/>
                </a:solidFill>
                <a:latin typeface="Times New Roman" panose="02020603050405020304" pitchFamily="18" charset="0"/>
                <a:cs typeface="Times New Roman" panose="02020603050405020304" pitchFamily="18" charset="0"/>
              </a:rPr>
              <a:t>Use information from the vision to adjust the position of the sensor.</a:t>
            </a:r>
          </a:p>
        </p:txBody>
      </p:sp>
      <p:cxnSp>
        <p:nvCxnSpPr>
          <p:cNvPr id="21" name="직선 화살표 연결선 20"/>
          <p:cNvCxnSpPr>
            <a:stCxn id="16391" idx="2"/>
          </p:cNvCxnSpPr>
          <p:nvPr/>
        </p:nvCxnSpPr>
        <p:spPr>
          <a:xfrm flipH="1">
            <a:off x="2967038" y="1350963"/>
            <a:ext cx="9525" cy="15224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391" name="TextBox 43"/>
          <p:cNvSpPr txBox="1">
            <a:spLocks noChangeArrowheads="1"/>
          </p:cNvSpPr>
          <p:nvPr/>
        </p:nvSpPr>
        <p:spPr bwMode="auto">
          <a:xfrm>
            <a:off x="2489200" y="1103313"/>
            <a:ext cx="97631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eaLnBrk="1" latinLnBrk="1" hangingPunct="1"/>
            <a:r>
              <a:rPr lang="en-US" altLang="ko-KR" sz="1000">
                <a:latin typeface="Times New Roman" pitchFamily="18" charset="0"/>
                <a:ea typeface="Arial Unicode MS" pitchFamily="50" charset="-127"/>
                <a:cs typeface="Times New Roman" pitchFamily="18" charset="0"/>
              </a:rPr>
              <a:t>Mirror</a:t>
            </a:r>
          </a:p>
        </p:txBody>
      </p:sp>
      <p:cxnSp>
        <p:nvCxnSpPr>
          <p:cNvPr id="37" name="직선 화살표 연결선 36"/>
          <p:cNvCxnSpPr/>
          <p:nvPr/>
        </p:nvCxnSpPr>
        <p:spPr>
          <a:xfrm flipH="1">
            <a:off x="1692275" y="949325"/>
            <a:ext cx="1000125" cy="9667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393" name="TextBox 43"/>
          <p:cNvSpPr txBox="1">
            <a:spLocks noChangeArrowheads="1"/>
          </p:cNvSpPr>
          <p:nvPr/>
        </p:nvSpPr>
        <p:spPr bwMode="auto">
          <a:xfrm>
            <a:off x="2489200" y="647700"/>
            <a:ext cx="10953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eaLnBrk="1" latinLnBrk="1" hangingPunct="1"/>
            <a:r>
              <a:rPr lang="en-US" altLang="ko-KR" sz="1000">
                <a:latin typeface="Times New Roman" pitchFamily="18" charset="0"/>
                <a:ea typeface="Arial Unicode MS" pitchFamily="50" charset="-127"/>
                <a:cs typeface="Times New Roman" pitchFamily="18" charset="0"/>
              </a:rPr>
              <a:t>Align Vision</a:t>
            </a:r>
            <a:endParaRPr lang="en-US" altLang="ko-KR" sz="800">
              <a:latin typeface="Times New Roman" pitchFamily="18" charset="0"/>
              <a:ea typeface="Arial Unicode MS" pitchFamily="50" charset="-127"/>
              <a:cs typeface="Times New Roman" pitchFamily="18" charset="0"/>
            </a:endParaRPr>
          </a:p>
        </p:txBody>
      </p:sp>
      <p:cxnSp>
        <p:nvCxnSpPr>
          <p:cNvPr id="22" name="직선 화살표 연결선 21"/>
          <p:cNvCxnSpPr/>
          <p:nvPr/>
        </p:nvCxnSpPr>
        <p:spPr>
          <a:xfrm flipH="1">
            <a:off x="2125663" y="949325"/>
            <a:ext cx="574675" cy="7651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직선 화살표 연결선 25"/>
          <p:cNvCxnSpPr/>
          <p:nvPr/>
        </p:nvCxnSpPr>
        <p:spPr>
          <a:xfrm>
            <a:off x="3276600" y="893763"/>
            <a:ext cx="644525" cy="17367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직선 화살표 연결선 30"/>
          <p:cNvCxnSpPr/>
          <p:nvPr/>
        </p:nvCxnSpPr>
        <p:spPr>
          <a:xfrm>
            <a:off x="3281363" y="896938"/>
            <a:ext cx="892175" cy="15335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모서리가 둥근 직사각형 15"/>
          <p:cNvSpPr/>
          <p:nvPr/>
        </p:nvSpPr>
        <p:spPr>
          <a:xfrm>
            <a:off x="5292725" y="1223963"/>
            <a:ext cx="3532188" cy="2709862"/>
          </a:xfrm>
          <a:prstGeom prst="round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defRPr/>
            </a:pPr>
            <a:endParaRPr lang="ko-KR" altLang="en-US">
              <a:solidFill>
                <a:schemeClr val="tx2">
                  <a:lumMod val="65000"/>
                  <a:lumOff val="35000"/>
                </a:schemeClr>
              </a:solidFill>
              <a:latin typeface="Times New Roman" panose="02020603050405020304" pitchFamily="18" charset="0"/>
              <a:cs typeface="Times New Roman" panose="02020603050405020304" pitchFamily="18" charset="0"/>
            </a:endParaRPr>
          </a:p>
        </p:txBody>
      </p:sp>
      <p:sp>
        <p:nvSpPr>
          <p:cNvPr id="2" name="슬라이드 번호 개체 틀 1"/>
          <p:cNvSpPr>
            <a:spLocks noGrp="1"/>
          </p:cNvSpPr>
          <p:nvPr>
            <p:ph type="sldNum" sz="quarter" idx="12"/>
          </p:nvPr>
        </p:nvSpPr>
        <p:spPr/>
        <p:txBody>
          <a:bodyPr/>
          <a:lstStyle/>
          <a:p>
            <a:fld id="{5353D3DC-809D-411D-AAA2-5C05CCDF3AFD}" type="slidenum">
              <a:rPr lang="ko-KR" altLang="en-US" smtClean="0"/>
              <a:t>13</a:t>
            </a:fld>
            <a:endParaRPr lang="ko-KR" altLang="en-US"/>
          </a:p>
        </p:txBody>
      </p:sp>
    </p:spTree>
    <p:extLst>
      <p:ext uri="{BB962C8B-B14F-4D97-AF65-F5344CB8AC3E}">
        <p14:creationId xmlns:p14="http://schemas.microsoft.com/office/powerpoint/2010/main" val="22751784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그림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042988"/>
            <a:ext cx="3746500"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12"/>
          <p:cNvSpPr txBox="1">
            <a:spLocks noChangeArrowheads="1"/>
          </p:cNvSpPr>
          <p:nvPr/>
        </p:nvSpPr>
        <p:spPr bwMode="auto">
          <a:xfrm>
            <a:off x="6446838" y="44450"/>
            <a:ext cx="2246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Font typeface="Arial" charset="0"/>
              <a:buChar char="•"/>
              <a:defRPr sz="3200">
                <a:solidFill>
                  <a:schemeClr val="tx1"/>
                </a:solidFill>
                <a:latin typeface="맑은 고딕" pitchFamily="50" charset="-127"/>
                <a:ea typeface="맑은 고딕" pitchFamily="50" charset="-127"/>
              </a:defRPr>
            </a:lvl1pPr>
            <a:lvl2pPr marL="742950" indent="-285750">
              <a:spcBef>
                <a:spcPct val="20000"/>
              </a:spcBef>
              <a:buFont typeface="Arial" charset="0"/>
              <a:buChar char="–"/>
              <a:defRPr sz="2800">
                <a:solidFill>
                  <a:schemeClr val="tx1"/>
                </a:solidFill>
                <a:latin typeface="맑은 고딕" pitchFamily="50" charset="-127"/>
                <a:ea typeface="맑은 고딕" pitchFamily="50" charset="-127"/>
              </a:defRPr>
            </a:lvl2pPr>
            <a:lvl3pPr marL="1143000" indent="-228600">
              <a:spcBef>
                <a:spcPct val="20000"/>
              </a:spcBef>
              <a:buFont typeface="Arial" charset="0"/>
              <a:buChar char="•"/>
              <a:defRPr sz="2400">
                <a:solidFill>
                  <a:schemeClr val="tx1"/>
                </a:solidFill>
                <a:latin typeface="맑은 고딕" pitchFamily="50" charset="-127"/>
                <a:ea typeface="맑은 고딕" pitchFamily="50" charset="-127"/>
              </a:defRPr>
            </a:lvl3pPr>
            <a:lvl4pPr marL="1600200" indent="-228600">
              <a:spcBef>
                <a:spcPct val="20000"/>
              </a:spcBef>
              <a:buFont typeface="Arial" charset="0"/>
              <a:buChar char="–"/>
              <a:defRPr sz="2000">
                <a:solidFill>
                  <a:schemeClr val="tx1"/>
                </a:solidFill>
                <a:latin typeface="맑은 고딕" pitchFamily="50" charset="-127"/>
                <a:ea typeface="맑은 고딕" pitchFamily="50" charset="-127"/>
              </a:defRPr>
            </a:lvl4pPr>
            <a:lvl5pPr marL="2057400" indent="-228600">
              <a:spcBef>
                <a:spcPct val="20000"/>
              </a:spcBef>
              <a:buFont typeface="Arial" charset="0"/>
              <a:buChar char="»"/>
              <a:defRPr sz="2000">
                <a:solidFill>
                  <a:schemeClr val="tx1"/>
                </a:solidFill>
                <a:latin typeface="맑은 고딕" pitchFamily="50" charset="-127"/>
                <a:ea typeface="맑은 고딕" pitchFamily="50" charset="-127"/>
              </a:defRPr>
            </a:lvl5pPr>
            <a:lvl6pPr marL="25146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6pPr>
            <a:lvl7pPr marL="29718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7pPr>
            <a:lvl8pPr marL="34290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8pPr>
            <a:lvl9pPr marL="3886200" indent="-228600" fontAlgn="base">
              <a:spcBef>
                <a:spcPct val="20000"/>
              </a:spcBef>
              <a:spcAft>
                <a:spcPct val="0"/>
              </a:spcAft>
              <a:buFont typeface="Arial" charset="0"/>
              <a:buChar char="»"/>
              <a:defRPr sz="2000">
                <a:solidFill>
                  <a:schemeClr val="tx1"/>
                </a:solidFill>
                <a:latin typeface="맑은 고딕" pitchFamily="50" charset="-127"/>
                <a:ea typeface="맑은 고딕" pitchFamily="50" charset="-127"/>
              </a:defRPr>
            </a:lvl9pPr>
          </a:lstStyle>
          <a:p>
            <a:pPr eaLnBrk="1" latinLnBrk="1" hangingPunct="1">
              <a:spcBef>
                <a:spcPct val="0"/>
              </a:spcBef>
              <a:buFont typeface="Wingdings" pitchFamily="2" charset="2"/>
              <a:buChar char="v"/>
              <a:defRPr/>
            </a:pPr>
            <a:r>
              <a:rPr lang="en-US" altLang="ko-KR" sz="2000" b="1" dirty="0" smtClean="0">
                <a:solidFill>
                  <a:srgbClr val="0000CC"/>
                </a:solidFill>
                <a:effectLst>
                  <a:outerShdw blurRad="38100" dist="38100" dir="2700000" algn="tl">
                    <a:srgbClr val="C0C0C0"/>
                  </a:outerShdw>
                </a:effectLst>
                <a:latin typeface="Times New Roman" pitchFamily="18" charset="0"/>
                <a:ea typeface="HY중고딕" pitchFamily="18" charset="-127"/>
                <a:cs typeface="Times New Roman" pitchFamily="18" charset="0"/>
              </a:rPr>
              <a:t>Chip inspection</a:t>
            </a:r>
            <a:endParaRPr lang="ko-KR" altLang="en-US" sz="2000" b="1" dirty="0" smtClean="0">
              <a:solidFill>
                <a:srgbClr val="0000CC"/>
              </a:solidFill>
              <a:effectLst>
                <a:outerShdw blurRad="38100" dist="38100" dir="2700000" algn="tl">
                  <a:srgbClr val="C0C0C0"/>
                </a:outerShdw>
              </a:effectLst>
              <a:latin typeface="Times New Roman" pitchFamily="18" charset="0"/>
              <a:ea typeface="HY중고딕" pitchFamily="18" charset="-127"/>
              <a:cs typeface="Times New Roman" pitchFamily="18" charset="0"/>
            </a:endParaRPr>
          </a:p>
        </p:txBody>
      </p:sp>
      <p:sp>
        <p:nvSpPr>
          <p:cNvPr id="52" name="모서리가 둥근 직사각형 51"/>
          <p:cNvSpPr/>
          <p:nvPr/>
        </p:nvSpPr>
        <p:spPr>
          <a:xfrm>
            <a:off x="4716463" y="4292600"/>
            <a:ext cx="4057650" cy="1243013"/>
          </a:xfrm>
          <a:prstGeom prst="roundRect">
            <a:avLst>
              <a:gd name="adj" fmla="val 14613"/>
            </a:avLst>
          </a:prstGeom>
          <a:noFill/>
          <a:ln>
            <a:solidFill>
              <a:srgbClr val="0000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eaLnBrk="1" latinLnBrk="1" hangingPunct="1">
              <a:buFontTx/>
              <a:buAutoNum type="arabicPeriod"/>
              <a:defRPr/>
            </a:pPr>
            <a:endParaRPr lang="en-US" altLang="ko-KR" sz="1400" dirty="0" smtClean="0">
              <a:solidFill>
                <a:schemeClr val="tx1"/>
              </a:solidFill>
              <a:latin typeface="Times New Roman" panose="02020603050405020304" pitchFamily="18" charset="0"/>
              <a:cs typeface="Times New Roman" panose="02020603050405020304" pitchFamily="18" charset="0"/>
            </a:endParaRPr>
          </a:p>
          <a:p>
            <a:pPr marL="228600" indent="-228600" eaLnBrk="1" latinLnBrk="1" hangingPunct="1">
              <a:buFontTx/>
              <a:buAutoNum type="arabicPeriod"/>
              <a:defRPr/>
            </a:pPr>
            <a:r>
              <a:rPr lang="en-US" altLang="ko-KR" sz="1400" dirty="0" smtClean="0">
                <a:solidFill>
                  <a:schemeClr val="tx1"/>
                </a:solidFill>
                <a:latin typeface="Times New Roman" panose="02020603050405020304" pitchFamily="18" charset="0"/>
                <a:cs typeface="Times New Roman" panose="02020603050405020304" pitchFamily="18" charset="0"/>
              </a:rPr>
              <a:t>The </a:t>
            </a:r>
            <a:r>
              <a:rPr lang="en-US" altLang="ko-KR" sz="1400" dirty="0">
                <a:solidFill>
                  <a:schemeClr val="tx1"/>
                </a:solidFill>
                <a:latin typeface="Times New Roman" panose="02020603050405020304" pitchFamily="18" charset="0"/>
                <a:cs typeface="Times New Roman" panose="02020603050405020304" pitchFamily="18" charset="0"/>
              </a:rPr>
              <a:t>probe card is moved downward into contact with the sensor.</a:t>
            </a:r>
          </a:p>
          <a:p>
            <a:pPr marL="228600" indent="-228600" eaLnBrk="1" latinLnBrk="1" hangingPunct="1">
              <a:buFontTx/>
              <a:buAutoNum type="arabicPeriod"/>
              <a:defRPr/>
            </a:pPr>
            <a:endParaRPr lang="en-US" altLang="ko-KR" sz="1400" dirty="0">
              <a:solidFill>
                <a:schemeClr val="tx1"/>
              </a:solidFill>
              <a:latin typeface="Times New Roman" panose="02020603050405020304" pitchFamily="18" charset="0"/>
              <a:cs typeface="Times New Roman" panose="02020603050405020304" pitchFamily="18" charset="0"/>
            </a:endParaRPr>
          </a:p>
          <a:p>
            <a:pPr marL="228600" indent="-228600" eaLnBrk="1" latinLnBrk="1" hangingPunct="1">
              <a:buFontTx/>
              <a:buAutoNum type="arabicPeriod"/>
              <a:defRPr/>
            </a:pPr>
            <a:r>
              <a:rPr lang="en-US" altLang="ko-KR" sz="1400" dirty="0">
                <a:solidFill>
                  <a:schemeClr val="tx1"/>
                </a:solidFill>
                <a:latin typeface="Times New Roman" panose="02020603050405020304" pitchFamily="18" charset="0"/>
                <a:cs typeface="Times New Roman" panose="02020603050405020304" pitchFamily="18" charset="0"/>
              </a:rPr>
              <a:t>When finished, the process proceeds in the reverse order.</a:t>
            </a:r>
          </a:p>
          <a:p>
            <a:pPr eaLnBrk="1" latinLnBrk="1" hangingPunct="1">
              <a:defRPr/>
            </a:pPr>
            <a:endParaRPr lang="en-US" altLang="ko-KR" sz="1400" dirty="0">
              <a:solidFill>
                <a:schemeClr val="tx1"/>
              </a:solidFill>
              <a:latin typeface="Times New Roman" panose="02020603050405020304" pitchFamily="18" charset="0"/>
              <a:cs typeface="Times New Roman" panose="02020603050405020304" pitchFamily="18" charset="0"/>
            </a:endParaRPr>
          </a:p>
        </p:txBody>
      </p:sp>
      <p:cxnSp>
        <p:nvCxnSpPr>
          <p:cNvPr id="55" name="직선 화살표 연결선 54"/>
          <p:cNvCxnSpPr/>
          <p:nvPr/>
        </p:nvCxnSpPr>
        <p:spPr>
          <a:xfrm flipH="1">
            <a:off x="2916238" y="3055938"/>
            <a:ext cx="129857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직선 화살표 연결선 21"/>
          <p:cNvCxnSpPr/>
          <p:nvPr/>
        </p:nvCxnSpPr>
        <p:spPr>
          <a:xfrm flipH="1">
            <a:off x="3492500" y="2365375"/>
            <a:ext cx="72231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439" name="TextBox 43"/>
          <p:cNvSpPr txBox="1">
            <a:spLocks noChangeArrowheads="1"/>
          </p:cNvSpPr>
          <p:nvPr/>
        </p:nvSpPr>
        <p:spPr bwMode="auto">
          <a:xfrm>
            <a:off x="4067175" y="2241550"/>
            <a:ext cx="9588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eaLnBrk="1" latinLnBrk="1" hangingPunct="1"/>
            <a:r>
              <a:rPr lang="en-US" altLang="ko-KR" sz="1000">
                <a:latin typeface="Times New Roman" pitchFamily="18" charset="0"/>
                <a:ea typeface="Arial Unicode MS" pitchFamily="50" charset="-127"/>
                <a:cs typeface="Times New Roman" pitchFamily="18" charset="0"/>
              </a:rPr>
              <a:t>Probe Card</a:t>
            </a:r>
          </a:p>
        </p:txBody>
      </p:sp>
      <p:sp>
        <p:nvSpPr>
          <p:cNvPr id="18440" name="TextBox 43"/>
          <p:cNvSpPr txBox="1">
            <a:spLocks noChangeArrowheads="1"/>
          </p:cNvSpPr>
          <p:nvPr/>
        </p:nvSpPr>
        <p:spPr bwMode="auto">
          <a:xfrm>
            <a:off x="4094163" y="2933700"/>
            <a:ext cx="7508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맑은 고딕" pitchFamily="50" charset="-127"/>
                <a:ea typeface="맑은 고딕" pitchFamily="50" charset="-127"/>
              </a:defRPr>
            </a:lvl1pPr>
            <a:lvl2pPr>
              <a:defRPr sz="2800">
                <a:solidFill>
                  <a:schemeClr val="tx1"/>
                </a:solidFill>
                <a:latin typeface="맑은 고딕" pitchFamily="50" charset="-127"/>
                <a:ea typeface="맑은 고딕" pitchFamily="50" charset="-127"/>
              </a:defRPr>
            </a:lvl2pPr>
            <a:lvl3pPr>
              <a:defRPr sz="2400">
                <a:solidFill>
                  <a:schemeClr val="tx1"/>
                </a:solidFill>
                <a:latin typeface="맑은 고딕" pitchFamily="50" charset="-127"/>
                <a:ea typeface="맑은 고딕" pitchFamily="50" charset="-127"/>
              </a:defRPr>
            </a:lvl3pPr>
            <a:lvl4pPr>
              <a:defRPr sz="2000">
                <a:solidFill>
                  <a:schemeClr val="tx1"/>
                </a:solidFill>
                <a:latin typeface="맑은 고딕" pitchFamily="50" charset="-127"/>
                <a:ea typeface="맑은 고딕" pitchFamily="50" charset="-127"/>
              </a:defRPr>
            </a:lvl4pPr>
            <a:lvl5pPr>
              <a:defRPr sz="2000">
                <a:solidFill>
                  <a:schemeClr val="tx1"/>
                </a:solidFill>
                <a:latin typeface="맑은 고딕" pitchFamily="50" charset="-127"/>
                <a:ea typeface="맑은 고딕" pitchFamily="50" charset="-127"/>
              </a:defRPr>
            </a:lvl5pPr>
            <a:lvl6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6pPr>
            <a:lvl7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7pPr>
            <a:lvl8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8pPr>
            <a:lvl9pPr eaLnBrk="0" fontAlgn="base" hangingPunct="0">
              <a:spcAft>
                <a:spcPct val="0"/>
              </a:spcAft>
              <a:buFont typeface="Arial" charset="0"/>
              <a:buChar char="»"/>
              <a:defRPr sz="2000">
                <a:solidFill>
                  <a:schemeClr val="tx1"/>
                </a:solidFill>
                <a:latin typeface="맑은 고딕" pitchFamily="50" charset="-127"/>
                <a:ea typeface="맑은 고딕" pitchFamily="50" charset="-127"/>
              </a:defRPr>
            </a:lvl9pPr>
          </a:lstStyle>
          <a:p>
            <a:pPr algn="ctr" eaLnBrk="1" latinLnBrk="1" hangingPunct="1"/>
            <a:r>
              <a:rPr lang="en-US" altLang="ko-KR" sz="1000">
                <a:latin typeface="Times New Roman" pitchFamily="18" charset="0"/>
                <a:ea typeface="Arial Unicode MS" pitchFamily="50" charset="-127"/>
                <a:cs typeface="Times New Roman" pitchFamily="18" charset="0"/>
              </a:rPr>
              <a:t>Sensor</a:t>
            </a:r>
          </a:p>
        </p:txBody>
      </p:sp>
      <p:pic>
        <p:nvPicPr>
          <p:cNvPr id="18441" name="그림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1254125"/>
            <a:ext cx="3230563" cy="261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모서리가 둥근 직사각형 24"/>
          <p:cNvSpPr/>
          <p:nvPr/>
        </p:nvSpPr>
        <p:spPr>
          <a:xfrm>
            <a:off x="5026025" y="1042988"/>
            <a:ext cx="3667125" cy="3033712"/>
          </a:xfrm>
          <a:prstGeom prst="roundRect">
            <a:avLst>
              <a:gd name="adj" fmla="val 7753"/>
            </a:avLst>
          </a:prstGeom>
          <a:noFill/>
          <a:ln>
            <a:solidFill>
              <a:srgbClr val="00B05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latinLnBrk="1" hangingPunct="1">
              <a:defRPr/>
            </a:pPr>
            <a:endParaRPr lang="en-US" altLang="ko-KR" sz="1000" dirty="0">
              <a:solidFill>
                <a:schemeClr val="tx1"/>
              </a:solidFill>
            </a:endParaRPr>
          </a:p>
        </p:txBody>
      </p:sp>
      <p:sp>
        <p:nvSpPr>
          <p:cNvPr id="2" name="슬라이드 번호 개체 틀 1"/>
          <p:cNvSpPr>
            <a:spLocks noGrp="1"/>
          </p:cNvSpPr>
          <p:nvPr>
            <p:ph type="sldNum" sz="quarter" idx="12"/>
          </p:nvPr>
        </p:nvSpPr>
        <p:spPr/>
        <p:txBody>
          <a:bodyPr/>
          <a:lstStyle/>
          <a:p>
            <a:fld id="{5353D3DC-809D-411D-AAA2-5C05CCDF3AFD}" type="slidenum">
              <a:rPr lang="ko-KR" altLang="en-US" smtClean="0"/>
              <a:t>14</a:t>
            </a:fld>
            <a:endParaRPr lang="ko-KR" altLang="en-US"/>
          </a:p>
        </p:txBody>
      </p:sp>
    </p:spTree>
    <p:extLst>
      <p:ext uri="{BB962C8B-B14F-4D97-AF65-F5344CB8AC3E}">
        <p14:creationId xmlns:p14="http://schemas.microsoft.com/office/powerpoint/2010/main" val="27315025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pPr algn="l"/>
            <a:r>
              <a:rPr lang="en-US" altLang="ko-KR" sz="3200" dirty="0" smtClean="0"/>
              <a:t>Conclusions</a:t>
            </a:r>
            <a:endParaRPr lang="ko-KR" altLang="en-US" sz="3200" dirty="0"/>
          </a:p>
        </p:txBody>
      </p:sp>
      <p:sp>
        <p:nvSpPr>
          <p:cNvPr id="3" name="내용 개체 틀 2"/>
          <p:cNvSpPr>
            <a:spLocks noGrp="1"/>
          </p:cNvSpPr>
          <p:nvPr>
            <p:ph idx="1"/>
          </p:nvPr>
        </p:nvSpPr>
        <p:spPr/>
        <p:txBody>
          <a:bodyPr>
            <a:normAutofit/>
          </a:bodyPr>
          <a:lstStyle/>
          <a:p>
            <a:pPr marL="0" indent="0">
              <a:buNone/>
            </a:pPr>
            <a:r>
              <a:rPr lang="en-US" altLang="ko-KR" sz="1400" dirty="0" smtClean="0"/>
              <a:t>C-ON is ready to fabricate the ATE COREA-YS-01 after 8 months of operation once order is made.</a:t>
            </a:r>
          </a:p>
          <a:p>
            <a:pPr marL="0" indent="0">
              <a:buNone/>
            </a:pPr>
            <a:r>
              <a:rPr lang="en-US" altLang="ko-KR" sz="1400" dirty="0" smtClean="0"/>
              <a:t>The </a:t>
            </a:r>
            <a:r>
              <a:rPr lang="en-US" altLang="ko-KR" sz="1400" dirty="0"/>
              <a:t>ATE, which will be a property of the ALICE Collaboration, will be installed and operated at the </a:t>
            </a:r>
            <a:r>
              <a:rPr lang="en-US" altLang="ko-KR" sz="1400" dirty="0" err="1"/>
              <a:t>Yonsei</a:t>
            </a:r>
            <a:r>
              <a:rPr lang="en-US" altLang="ko-KR" sz="1400" dirty="0"/>
              <a:t> University for the period needed to complete the series test (2016-2018</a:t>
            </a:r>
            <a:r>
              <a:rPr lang="en-US" altLang="ko-KR" sz="1400" dirty="0" smtClean="0"/>
              <a:t>)</a:t>
            </a:r>
          </a:p>
          <a:p>
            <a:pPr marL="0" indent="0">
              <a:buNone/>
            </a:pPr>
            <a:endParaRPr lang="en-US" altLang="ko-KR" sz="1400" dirty="0" smtClean="0"/>
          </a:p>
          <a:p>
            <a:pPr marL="0" indent="0">
              <a:buNone/>
            </a:pPr>
            <a:r>
              <a:rPr lang="en-US" altLang="ko-KR" sz="1800" dirty="0" smtClean="0"/>
              <a:t>1) Continuous communication with C-ON</a:t>
            </a:r>
          </a:p>
          <a:p>
            <a:pPr marL="0" indent="0">
              <a:buNone/>
            </a:pPr>
            <a:r>
              <a:rPr lang="en-US" altLang="ko-KR" sz="1800" dirty="0" smtClean="0"/>
              <a:t>2) Liaison </a:t>
            </a:r>
            <a:r>
              <a:rPr lang="en-US" altLang="ko-KR" sz="1800" dirty="0"/>
              <a:t>for </a:t>
            </a:r>
            <a:r>
              <a:rPr lang="en-US" altLang="ko-KR" sz="1800" dirty="0" smtClean="0"/>
              <a:t>ATE</a:t>
            </a:r>
          </a:p>
        </p:txBody>
      </p:sp>
      <p:cxnSp>
        <p:nvCxnSpPr>
          <p:cNvPr id="4" name="직선 연결선 3"/>
          <p:cNvCxnSpPr/>
          <p:nvPr/>
        </p:nvCxnSpPr>
        <p:spPr>
          <a:xfrm>
            <a:off x="539552" y="1124744"/>
            <a:ext cx="8064896" cy="0"/>
          </a:xfrm>
          <a:prstGeom prst="line">
            <a:avLst/>
          </a:prstGeom>
          <a:ln w="28575">
            <a:gradFill flip="none" rotWithShape="1">
              <a:gsLst>
                <a:gs pos="0">
                  <a:schemeClr val="tx2">
                    <a:lumMod val="75000"/>
                  </a:schemeClr>
                </a:gs>
                <a:gs pos="50000">
                  <a:schemeClr val="accent1">
                    <a:tint val="44500"/>
                    <a:satMod val="160000"/>
                  </a:schemeClr>
                </a:gs>
                <a:gs pos="100000">
                  <a:schemeClr val="accent1">
                    <a:tint val="23500"/>
                    <a:satMod val="16000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76959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pPr algn="l"/>
            <a:r>
              <a:rPr lang="en-US" altLang="ko-KR" sz="3200" dirty="0" smtClean="0"/>
              <a:t>Introduction</a:t>
            </a:r>
            <a:endParaRPr lang="ko-KR" altLang="en-US" sz="3200" dirty="0"/>
          </a:p>
        </p:txBody>
      </p:sp>
      <p:sp>
        <p:nvSpPr>
          <p:cNvPr id="3" name="내용 개체 틀 2"/>
          <p:cNvSpPr>
            <a:spLocks noGrp="1"/>
          </p:cNvSpPr>
          <p:nvPr>
            <p:ph idx="1"/>
          </p:nvPr>
        </p:nvSpPr>
        <p:spPr>
          <a:xfrm>
            <a:off x="3923928" y="1412776"/>
            <a:ext cx="4680520" cy="4525963"/>
          </a:xfrm>
        </p:spPr>
        <p:txBody>
          <a:bodyPr>
            <a:normAutofit/>
          </a:bodyPr>
          <a:lstStyle/>
          <a:p>
            <a:pPr marL="0" indent="0">
              <a:buNone/>
            </a:pPr>
            <a:r>
              <a:rPr lang="en-US" altLang="ko-KR" sz="1200" dirty="0"/>
              <a:t>We strive to build the infrastructure for the sensor test </a:t>
            </a:r>
            <a:r>
              <a:rPr lang="en-US" altLang="ko-KR" sz="1200" dirty="0" smtClean="0"/>
              <a:t>for ITS4 </a:t>
            </a:r>
            <a:r>
              <a:rPr lang="en-US" altLang="ko-KR" sz="1200" dirty="0"/>
              <a:t>chips upgrade </a:t>
            </a:r>
            <a:r>
              <a:rPr lang="en-US" altLang="ko-KR" sz="1200" dirty="0" smtClean="0"/>
              <a:t>now.</a:t>
            </a:r>
          </a:p>
          <a:p>
            <a:pPr marL="0" indent="0">
              <a:buNone/>
            </a:pPr>
            <a:r>
              <a:rPr lang="en-US" altLang="ko-KR" sz="1200" dirty="0" smtClean="0"/>
              <a:t>It was </a:t>
            </a:r>
            <a:r>
              <a:rPr lang="en-US" altLang="ko-KR" sz="1200" dirty="0"/>
              <a:t>proceeding on the basis of accumulated experience in the development and testing of silicon sensors used for the MPC-EX detectors, through the process in the past</a:t>
            </a:r>
            <a:r>
              <a:rPr lang="en-US" altLang="ko-KR" sz="1200" dirty="0" smtClean="0"/>
              <a:t>.</a:t>
            </a:r>
          </a:p>
          <a:p>
            <a:pPr marL="0" indent="0">
              <a:buNone/>
            </a:pPr>
            <a:r>
              <a:rPr lang="en-US" altLang="ko-KR" sz="1200" dirty="0" smtClean="0"/>
              <a:t>I </a:t>
            </a:r>
            <a:r>
              <a:rPr lang="en-US" altLang="ko-KR" sz="1200" dirty="0"/>
              <a:t>have been doing the job for the system design </a:t>
            </a:r>
            <a:r>
              <a:rPr lang="en-US" altLang="ko-KR" sz="1200" dirty="0" smtClean="0"/>
              <a:t>for ALICE </a:t>
            </a:r>
            <a:r>
              <a:rPr lang="en-US" altLang="ko-KR" sz="1200" dirty="0"/>
              <a:t>chip probe station and </a:t>
            </a:r>
            <a:r>
              <a:rPr lang="en-US" altLang="ko-KR" sz="1200" dirty="0" smtClean="0"/>
              <a:t>the environment tested </a:t>
            </a:r>
            <a:r>
              <a:rPr lang="en-US" altLang="ko-KR" sz="1200" dirty="0"/>
              <a:t>on silicon sensors from last August</a:t>
            </a:r>
            <a:r>
              <a:rPr lang="en-US" altLang="ko-KR" sz="1200" dirty="0" smtClean="0"/>
              <a:t>.</a:t>
            </a:r>
          </a:p>
          <a:p>
            <a:pPr marL="0" indent="0">
              <a:buNone/>
            </a:pPr>
            <a:r>
              <a:rPr lang="en-US" altLang="ko-KR" sz="1200" dirty="0" smtClean="0"/>
              <a:t>In </a:t>
            </a:r>
            <a:r>
              <a:rPr lang="en-US" altLang="ko-KR" sz="1200" dirty="0"/>
              <a:t>particular, let's talk about the situation and progress in the preparation for </a:t>
            </a:r>
            <a:r>
              <a:rPr lang="en-US" altLang="ko-KR" sz="1200" dirty="0" smtClean="0"/>
              <a:t>Automatic </a:t>
            </a:r>
            <a:r>
              <a:rPr lang="en-US" altLang="ko-KR" sz="1200" dirty="0"/>
              <a:t>Test Equipment designs that </a:t>
            </a:r>
            <a:r>
              <a:rPr lang="en-US" altLang="ko-KR" sz="1200" dirty="0" smtClean="0"/>
              <a:t>we aim </a:t>
            </a:r>
            <a:r>
              <a:rPr lang="en-US" altLang="ko-KR" sz="1200" dirty="0"/>
              <a:t>in our </a:t>
            </a:r>
            <a:r>
              <a:rPr lang="en-US" altLang="ko-KR" sz="1200" dirty="0" smtClean="0"/>
              <a:t>laboratory.</a:t>
            </a:r>
          </a:p>
          <a:p>
            <a:pPr marL="0" indent="0">
              <a:buNone/>
            </a:pPr>
            <a:r>
              <a:rPr lang="en-US" altLang="ko-KR" sz="1200" dirty="0" smtClean="0"/>
              <a:t>In this process, C-ON corporation’s technology, has </a:t>
            </a:r>
            <a:r>
              <a:rPr lang="en-US" altLang="ko-KR" sz="1200" dirty="0"/>
              <a:t>significant advantages in automation machinery </a:t>
            </a:r>
            <a:r>
              <a:rPr lang="en-US" altLang="ko-KR" sz="1200" dirty="0" smtClean="0"/>
              <a:t>manufacturing, in </a:t>
            </a:r>
            <a:r>
              <a:rPr lang="en-US" altLang="ko-KR" sz="1200" dirty="0"/>
              <a:t>need will be technical assistance to achieve the final results through collaboration in the future</a:t>
            </a:r>
            <a:r>
              <a:rPr lang="en-US" altLang="ko-KR" sz="1200" dirty="0" smtClean="0"/>
              <a:t>.</a:t>
            </a:r>
          </a:p>
          <a:p>
            <a:pPr marL="0" indent="0">
              <a:buNone/>
            </a:pPr>
            <a:r>
              <a:rPr lang="en-US" altLang="ko-KR" sz="1200" dirty="0" smtClean="0"/>
              <a:t>Frequently, visiting </a:t>
            </a:r>
            <a:r>
              <a:rPr lang="en-US" altLang="ko-KR" sz="1200" dirty="0"/>
              <a:t>the C-ON </a:t>
            </a:r>
            <a:r>
              <a:rPr lang="en-US" altLang="ko-KR" sz="1200" dirty="0" smtClean="0"/>
              <a:t>Company, we has </a:t>
            </a:r>
            <a:r>
              <a:rPr lang="en-US" altLang="ko-KR" sz="1200" dirty="0"/>
              <a:t>conducted a consultation.</a:t>
            </a:r>
            <a:endParaRPr lang="en-US" altLang="ko-KR" sz="1200" dirty="0" smtClean="0"/>
          </a:p>
        </p:txBody>
      </p:sp>
      <p:pic>
        <p:nvPicPr>
          <p:cNvPr id="7" name="내용 개체 틀 5"/>
          <p:cNvPicPr>
            <a:picLocks noGrp="1"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0675" y="1484784"/>
            <a:ext cx="2647189" cy="1985392"/>
          </a:xfrm>
          <a:prstGeom prst="rect">
            <a:avLst/>
          </a:prstGeom>
          <a:ln>
            <a:noFill/>
          </a:ln>
          <a:effectLst>
            <a:outerShdw blurRad="292100" dist="139700" dir="2700000" algn="tl" rotWithShape="0">
              <a:srgbClr val="333333">
                <a:alpha val="65000"/>
              </a:srgbClr>
            </a:outerShdw>
          </a:effectLst>
        </p:spPr>
      </p:pic>
      <p:pic>
        <p:nvPicPr>
          <p:cNvPr id="8" name="그림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0120" y="4725144"/>
            <a:ext cx="2644328" cy="1656184"/>
          </a:xfrm>
          <a:prstGeom prst="rect">
            <a:avLst/>
          </a:prstGeom>
          <a:ln>
            <a:noFill/>
          </a:ln>
          <a:effectLst>
            <a:outerShdw blurRad="292100" dist="139700" dir="2700000" algn="tl" rotWithShape="0">
              <a:srgbClr val="333333">
                <a:alpha val="65000"/>
              </a:srgbClr>
            </a:outerShdw>
          </a:effectLst>
        </p:spPr>
      </p:pic>
      <p:sp>
        <p:nvSpPr>
          <p:cNvPr id="4" name="슬라이드 번호 개체 틀 3"/>
          <p:cNvSpPr>
            <a:spLocks noGrp="1"/>
          </p:cNvSpPr>
          <p:nvPr>
            <p:ph type="sldNum" sz="quarter" idx="12"/>
          </p:nvPr>
        </p:nvSpPr>
        <p:spPr/>
        <p:txBody>
          <a:bodyPr/>
          <a:lstStyle/>
          <a:p>
            <a:fld id="{5353D3DC-809D-411D-AAA2-5C05CCDF3AFD}" type="slidenum">
              <a:rPr lang="ko-KR" altLang="en-US" smtClean="0"/>
              <a:t>2</a:t>
            </a:fld>
            <a:endParaRPr lang="ko-KR" altLang="en-US"/>
          </a:p>
        </p:txBody>
      </p:sp>
      <p:cxnSp>
        <p:nvCxnSpPr>
          <p:cNvPr id="6" name="직선 연결선 5"/>
          <p:cNvCxnSpPr/>
          <p:nvPr/>
        </p:nvCxnSpPr>
        <p:spPr>
          <a:xfrm>
            <a:off x="539552" y="1124744"/>
            <a:ext cx="8064896" cy="0"/>
          </a:xfrm>
          <a:prstGeom prst="line">
            <a:avLst/>
          </a:prstGeom>
          <a:ln w="28575">
            <a:gradFill flip="none" rotWithShape="1">
              <a:gsLst>
                <a:gs pos="0">
                  <a:schemeClr val="tx2">
                    <a:lumMod val="75000"/>
                  </a:schemeClr>
                </a:gs>
                <a:gs pos="50000">
                  <a:schemeClr val="accent1">
                    <a:tint val="44500"/>
                    <a:satMod val="160000"/>
                  </a:schemeClr>
                </a:gs>
                <a:gs pos="100000">
                  <a:schemeClr val="accent1">
                    <a:tint val="23500"/>
                    <a:satMod val="16000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18748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pPr algn="l"/>
            <a:r>
              <a:rPr lang="en-US" altLang="ko-KR" sz="3200" dirty="0"/>
              <a:t>Test System Upgrade</a:t>
            </a:r>
            <a:endParaRPr lang="ko-KR" altLang="en-US" sz="3200" dirty="0"/>
          </a:p>
        </p:txBody>
      </p:sp>
      <p:graphicFrame>
        <p:nvGraphicFramePr>
          <p:cNvPr id="4" name="다이어그램 3"/>
          <p:cNvGraphicFramePr/>
          <p:nvPr>
            <p:extLst>
              <p:ext uri="{D42A27DB-BD31-4B8C-83A1-F6EECF244321}">
                <p14:modId xmlns:p14="http://schemas.microsoft.com/office/powerpoint/2010/main" val="1817951757"/>
              </p:ext>
            </p:extLst>
          </p:nvPr>
        </p:nvGraphicFramePr>
        <p:xfrm>
          <a:off x="2411760" y="1556792"/>
          <a:ext cx="7272808"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p:cNvPicPr>
            <a:picLocks noGrp="1" noChangeAspect="1" noChangeArrowheads="1"/>
          </p:cNvPicPr>
          <p:nvPr>
            <p:ph idx="1"/>
          </p:nvPr>
        </p:nvPicPr>
        <p:blipFill>
          <a:blip r:embed="rId8">
            <a:extLst>
              <a:ext uri="{28A0092B-C50C-407E-A947-70E740481C1C}">
                <a14:useLocalDpi xmlns:a14="http://schemas.microsoft.com/office/drawing/2010/main" val="0"/>
              </a:ext>
            </a:extLst>
          </a:blip>
          <a:srcRect/>
          <a:stretch>
            <a:fillRect/>
          </a:stretch>
        </p:blipFill>
        <p:spPr bwMode="auto">
          <a:xfrm>
            <a:off x="899592" y="1628800"/>
            <a:ext cx="2880320" cy="4680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슬라이드 번호 개체 틀 2"/>
          <p:cNvSpPr>
            <a:spLocks noGrp="1"/>
          </p:cNvSpPr>
          <p:nvPr>
            <p:ph type="sldNum" sz="quarter" idx="12"/>
          </p:nvPr>
        </p:nvSpPr>
        <p:spPr/>
        <p:txBody>
          <a:bodyPr/>
          <a:lstStyle/>
          <a:p>
            <a:fld id="{5353D3DC-809D-411D-AAA2-5C05CCDF3AFD}" type="slidenum">
              <a:rPr lang="ko-KR" altLang="en-US" smtClean="0"/>
              <a:t>3</a:t>
            </a:fld>
            <a:endParaRPr lang="ko-KR" altLang="en-US"/>
          </a:p>
        </p:txBody>
      </p:sp>
      <p:cxnSp>
        <p:nvCxnSpPr>
          <p:cNvPr id="6" name="직선 연결선 5"/>
          <p:cNvCxnSpPr/>
          <p:nvPr/>
        </p:nvCxnSpPr>
        <p:spPr>
          <a:xfrm>
            <a:off x="539552" y="1124744"/>
            <a:ext cx="8064896" cy="0"/>
          </a:xfrm>
          <a:prstGeom prst="line">
            <a:avLst/>
          </a:prstGeom>
          <a:ln w="28575">
            <a:gradFill flip="none" rotWithShape="1">
              <a:gsLst>
                <a:gs pos="0">
                  <a:schemeClr val="tx2">
                    <a:lumMod val="75000"/>
                  </a:schemeClr>
                </a:gs>
                <a:gs pos="50000">
                  <a:schemeClr val="accent1">
                    <a:tint val="44500"/>
                    <a:satMod val="160000"/>
                  </a:schemeClr>
                </a:gs>
                <a:gs pos="100000">
                  <a:schemeClr val="accent1">
                    <a:tint val="23500"/>
                    <a:satMod val="16000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72296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pPr algn="l"/>
            <a:r>
              <a:rPr lang="en-US" altLang="ko-KR" sz="3200" dirty="0" smtClean="0"/>
              <a:t>System configuration</a:t>
            </a:r>
            <a:endParaRPr lang="ko-KR" altLang="en-US" sz="3200" dirty="0"/>
          </a:p>
        </p:txBody>
      </p:sp>
      <p:pic>
        <p:nvPicPr>
          <p:cNvPr id="7" name="내용 개체 틀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1560" y="1960240"/>
            <a:ext cx="4213981" cy="3412976"/>
          </a:xfrm>
          <a:prstGeom prst="rect">
            <a:avLst/>
          </a:prstGeom>
          <a:ln>
            <a:noFill/>
          </a:ln>
          <a:effectLst>
            <a:outerShdw blurRad="292100" dist="139700" dir="2700000" algn="tl" rotWithShape="0">
              <a:srgbClr val="333333">
                <a:alpha val="65000"/>
              </a:srgbClr>
            </a:outerShdw>
          </a:effectLst>
        </p:spPr>
      </p:pic>
      <p:sp>
        <p:nvSpPr>
          <p:cNvPr id="10" name="슬라이드 번호 개체 틀 9"/>
          <p:cNvSpPr>
            <a:spLocks noGrp="1"/>
          </p:cNvSpPr>
          <p:nvPr>
            <p:ph type="sldNum" sz="quarter" idx="12"/>
          </p:nvPr>
        </p:nvSpPr>
        <p:spPr/>
        <p:txBody>
          <a:bodyPr/>
          <a:lstStyle/>
          <a:p>
            <a:fld id="{5353D3DC-809D-411D-AAA2-5C05CCDF3AFD}" type="slidenum">
              <a:rPr lang="ko-KR" altLang="en-US" smtClean="0"/>
              <a:t>4</a:t>
            </a:fld>
            <a:endParaRPr lang="ko-KR" altLang="en-US"/>
          </a:p>
        </p:txBody>
      </p:sp>
      <p:sp>
        <p:nvSpPr>
          <p:cNvPr id="3" name="TextBox 2"/>
          <p:cNvSpPr txBox="1"/>
          <p:nvPr/>
        </p:nvSpPr>
        <p:spPr>
          <a:xfrm>
            <a:off x="5292080" y="2361654"/>
            <a:ext cx="3312368" cy="1200329"/>
          </a:xfrm>
          <a:prstGeom prst="rect">
            <a:avLst/>
          </a:prstGeom>
          <a:noFill/>
        </p:spPr>
        <p:txBody>
          <a:bodyPr wrap="square" rtlCol="0">
            <a:spAutoFit/>
          </a:bodyPr>
          <a:lstStyle/>
          <a:p>
            <a:r>
              <a:rPr lang="en-US" altLang="ko-KR" dirty="0" smtClean="0"/>
              <a:t>1. </a:t>
            </a:r>
            <a:r>
              <a:rPr lang="en-US" altLang="ko-KR" dirty="0" err="1" smtClean="0"/>
              <a:t>Warpage</a:t>
            </a:r>
            <a:r>
              <a:rPr lang="en-US" altLang="ko-KR" dirty="0" smtClean="0"/>
              <a:t> </a:t>
            </a:r>
            <a:r>
              <a:rPr lang="en-US" altLang="ko-KR" dirty="0"/>
              <a:t>of </a:t>
            </a:r>
            <a:r>
              <a:rPr lang="en-US" altLang="ko-KR" dirty="0" smtClean="0"/>
              <a:t>chips</a:t>
            </a:r>
          </a:p>
          <a:p>
            <a:endParaRPr lang="en-US" altLang="ko-KR" dirty="0" smtClean="0"/>
          </a:p>
          <a:p>
            <a:r>
              <a:rPr lang="en-US" altLang="ko-KR" dirty="0" smtClean="0"/>
              <a:t>2. </a:t>
            </a:r>
            <a:r>
              <a:rPr lang="en-US" altLang="ko-KR" dirty="0" smtClean="0"/>
              <a:t>Tilt for chuck</a:t>
            </a:r>
          </a:p>
          <a:p>
            <a:endParaRPr lang="en-US" altLang="ko-KR" dirty="0"/>
          </a:p>
        </p:txBody>
      </p:sp>
      <p:pic>
        <p:nvPicPr>
          <p:cNvPr id="4" name="그림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6056" y="3717032"/>
            <a:ext cx="2960468" cy="1665263"/>
          </a:xfrm>
          <a:prstGeom prst="rect">
            <a:avLst/>
          </a:prstGeom>
          <a:ln>
            <a:noFill/>
          </a:ln>
          <a:effectLst>
            <a:outerShdw blurRad="292100" dist="139700" dir="2700000" algn="tl" rotWithShape="0">
              <a:srgbClr val="333333">
                <a:alpha val="65000"/>
              </a:srgbClr>
            </a:outerShdw>
          </a:effectLst>
        </p:spPr>
      </p:pic>
      <p:cxnSp>
        <p:nvCxnSpPr>
          <p:cNvPr id="8" name="직선 연결선 7"/>
          <p:cNvCxnSpPr/>
          <p:nvPr/>
        </p:nvCxnSpPr>
        <p:spPr>
          <a:xfrm>
            <a:off x="539552" y="1124744"/>
            <a:ext cx="8064896" cy="0"/>
          </a:xfrm>
          <a:prstGeom prst="line">
            <a:avLst/>
          </a:prstGeom>
          <a:ln w="28575">
            <a:gradFill flip="none" rotWithShape="1">
              <a:gsLst>
                <a:gs pos="0">
                  <a:schemeClr val="tx2">
                    <a:lumMod val="75000"/>
                  </a:schemeClr>
                </a:gs>
                <a:gs pos="50000">
                  <a:schemeClr val="accent1">
                    <a:tint val="44500"/>
                    <a:satMod val="160000"/>
                  </a:schemeClr>
                </a:gs>
                <a:gs pos="100000">
                  <a:schemeClr val="accent1">
                    <a:tint val="23500"/>
                    <a:satMod val="16000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18472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pPr algn="l"/>
            <a:r>
              <a:rPr lang="en-US" altLang="ko-KR" sz="3200" dirty="0" smtClean="0"/>
              <a:t>System configuration</a:t>
            </a:r>
            <a:endParaRPr lang="ko-KR" altLang="en-US" sz="3200" dirty="0"/>
          </a:p>
        </p:txBody>
      </p:sp>
      <p:pic>
        <p:nvPicPr>
          <p:cNvPr id="4" name="내용 개체 틀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02584" y="2348880"/>
            <a:ext cx="3943476" cy="2268488"/>
          </a:xfrm>
        </p:spPr>
      </p:pic>
      <p:pic>
        <p:nvPicPr>
          <p:cNvPr id="5" name="그림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36406" y="1484783"/>
            <a:ext cx="3024336" cy="17011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그림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35140" y="3429000"/>
            <a:ext cx="1701189" cy="30243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7" name="직선 화살표 연결선 6"/>
          <p:cNvCxnSpPr/>
          <p:nvPr/>
        </p:nvCxnSpPr>
        <p:spPr>
          <a:xfrm flipV="1">
            <a:off x="4716016" y="2335377"/>
            <a:ext cx="720080" cy="6615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직선 화살표 연결선 7"/>
          <p:cNvCxnSpPr/>
          <p:nvPr/>
        </p:nvCxnSpPr>
        <p:spPr>
          <a:xfrm>
            <a:off x="4716016" y="4090576"/>
            <a:ext cx="720080" cy="7065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슬라이드 번호 개체 틀 2"/>
          <p:cNvSpPr>
            <a:spLocks noGrp="1"/>
          </p:cNvSpPr>
          <p:nvPr>
            <p:ph type="sldNum" sz="quarter" idx="12"/>
          </p:nvPr>
        </p:nvSpPr>
        <p:spPr/>
        <p:txBody>
          <a:bodyPr/>
          <a:lstStyle/>
          <a:p>
            <a:fld id="{5353D3DC-809D-411D-AAA2-5C05CCDF3AFD}" type="slidenum">
              <a:rPr lang="ko-KR" altLang="en-US" smtClean="0"/>
              <a:t>5</a:t>
            </a:fld>
            <a:endParaRPr lang="ko-KR" altLang="en-US"/>
          </a:p>
        </p:txBody>
      </p:sp>
      <p:cxnSp>
        <p:nvCxnSpPr>
          <p:cNvPr id="9" name="직선 연결선 8"/>
          <p:cNvCxnSpPr/>
          <p:nvPr/>
        </p:nvCxnSpPr>
        <p:spPr>
          <a:xfrm>
            <a:off x="539552" y="1124744"/>
            <a:ext cx="8064896" cy="0"/>
          </a:xfrm>
          <a:prstGeom prst="line">
            <a:avLst/>
          </a:prstGeom>
          <a:ln w="28575">
            <a:gradFill flip="none" rotWithShape="1">
              <a:gsLst>
                <a:gs pos="0">
                  <a:schemeClr val="tx2">
                    <a:lumMod val="75000"/>
                  </a:schemeClr>
                </a:gs>
                <a:gs pos="50000">
                  <a:schemeClr val="accent1">
                    <a:tint val="44500"/>
                    <a:satMod val="160000"/>
                  </a:schemeClr>
                </a:gs>
                <a:gs pos="100000">
                  <a:schemeClr val="accent1">
                    <a:tint val="23500"/>
                    <a:satMod val="16000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9690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pPr algn="l"/>
            <a:r>
              <a:rPr lang="en-US" altLang="ko-KR" sz="3200" dirty="0"/>
              <a:t>Automatic Test Equipment</a:t>
            </a:r>
            <a:endParaRPr lang="ko-KR" altLang="en-US" sz="3200" dirty="0"/>
          </a:p>
        </p:txBody>
      </p:sp>
      <mc:AlternateContent xmlns:mc="http://schemas.openxmlformats.org/markup-compatibility/2006" xmlns:a14="http://schemas.microsoft.com/office/drawing/2010/main">
        <mc:Choice Requires="a14">
          <p:sp>
            <p:nvSpPr>
              <p:cNvPr id="3" name="내용 개체 틀 2"/>
              <p:cNvSpPr>
                <a:spLocks noGrp="1"/>
              </p:cNvSpPr>
              <p:nvPr>
                <p:ph idx="1"/>
              </p:nvPr>
            </p:nvSpPr>
            <p:spPr/>
            <p:txBody>
              <a:bodyPr>
                <a:normAutofit/>
              </a:bodyPr>
              <a:lstStyle/>
              <a:p>
                <a:pPr marL="0" indent="0">
                  <a:buNone/>
                </a:pPr>
                <a:r>
                  <a:rPr lang="en-US" altLang="ko-KR" sz="1400" dirty="0" smtClean="0"/>
                  <a:t>In the framework of the ALICE ITS upgrade, the University of </a:t>
                </a:r>
                <a:r>
                  <a:rPr lang="en-US" altLang="ko-KR" sz="1400" dirty="0" err="1" smtClean="0"/>
                  <a:t>Yonsei</a:t>
                </a:r>
                <a:r>
                  <a:rPr lang="en-US" altLang="ko-KR" sz="1400" dirty="0"/>
                  <a:t> </a:t>
                </a:r>
                <a:r>
                  <a:rPr lang="en-US" altLang="ko-KR" sz="1400" dirty="0" smtClean="0"/>
                  <a:t>is responsible for the series test of the pixel sensors (about 60,000 chips for Korean groups).</a:t>
                </a:r>
              </a:p>
              <a:p>
                <a:pPr marL="0" indent="0">
                  <a:buNone/>
                </a:pPr>
                <a:r>
                  <a:rPr lang="en-US" altLang="ko-KR" sz="1400" dirty="0" smtClean="0"/>
                  <a:t>The test covers the visual inspection and electrical test of each individual sensor.</a:t>
                </a:r>
              </a:p>
              <a:p>
                <a:pPr marL="0" indent="0">
                  <a:buNone/>
                </a:pPr>
                <a:r>
                  <a:rPr lang="en-US" altLang="ko-KR" sz="1400" dirty="0" smtClean="0"/>
                  <a:t>This activity is planned to start in September 2016 and continue till end of 2017.</a:t>
                </a:r>
              </a:p>
              <a:p>
                <a:pPr marL="0" indent="0">
                  <a:buNone/>
                </a:pPr>
                <a:r>
                  <a:rPr lang="en-US" altLang="ko-KR" sz="1400" dirty="0" smtClean="0"/>
                  <a:t>The series test is to be carried out by an Automated Test Equipment in a fully automated fashion.</a:t>
                </a:r>
              </a:p>
              <a:p>
                <a:pPr marL="0" indent="0">
                  <a:buNone/>
                </a:pPr>
                <a:r>
                  <a:rPr lang="en-US" altLang="ko-KR" sz="1400" dirty="0" smtClean="0"/>
                  <a:t>Due to very large dimensions and ultra-low thickness(50</a:t>
                </a:r>
                <a14:m>
                  <m:oMath xmlns:m="http://schemas.openxmlformats.org/officeDocument/2006/math">
                    <m:r>
                      <a:rPr lang="ko-KR" altLang="en-US" sz="1400" i="1" smtClean="0">
                        <a:latin typeface="Cambria Math"/>
                      </a:rPr>
                      <m:t>𝜇</m:t>
                    </m:r>
                    <m:r>
                      <a:rPr lang="en-US" altLang="ko-KR" sz="1400" b="0" i="1" smtClean="0">
                        <a:latin typeface="Cambria Math"/>
                      </a:rPr>
                      <m:t>𝑚</m:t>
                    </m:r>
                  </m:oMath>
                </a14:m>
                <a:r>
                  <a:rPr lang="en-US" altLang="ko-KR" sz="1400" dirty="0" smtClean="0"/>
                  <a:t>) of the sensor, which makes it very brittle, the machine has to fulfill very demanding requirements concerning the gripping and handling of the sensors.</a:t>
                </a:r>
              </a:p>
            </p:txBody>
          </p:sp>
        </mc:Choice>
        <mc:Fallback xmlns="">
          <p:sp>
            <p:nvSpPr>
              <p:cNvPr id="3" name="내용 개체 틀 2"/>
              <p:cNvSpPr>
                <a:spLocks noGrp="1" noRot="1" noChangeAspect="1" noMove="1" noResize="1" noEditPoints="1" noAdjustHandles="1" noChangeArrowheads="1" noChangeShapeType="1" noTextEdit="1"/>
              </p:cNvSpPr>
              <p:nvPr>
                <p:ph idx="1"/>
              </p:nvPr>
            </p:nvSpPr>
            <p:spPr>
              <a:blipFill rotWithShape="1">
                <a:blip r:embed="rId3"/>
                <a:stretch>
                  <a:fillRect l="-148" t="-135"/>
                </a:stretch>
              </a:blipFill>
            </p:spPr>
            <p:txBody>
              <a:bodyPr/>
              <a:lstStyle/>
              <a:p>
                <a:r>
                  <a:rPr lang="ko-KR" altLang="en-US">
                    <a:noFill/>
                  </a:rPr>
                  <a:t> </a:t>
                </a:r>
              </a:p>
            </p:txBody>
          </p:sp>
        </mc:Fallback>
      </mc:AlternateContent>
      <p:grpSp>
        <p:nvGrpSpPr>
          <p:cNvPr id="7" name="그룹 6"/>
          <p:cNvGrpSpPr/>
          <p:nvPr/>
        </p:nvGrpSpPr>
        <p:grpSpPr>
          <a:xfrm>
            <a:off x="1494584" y="3802671"/>
            <a:ext cx="4752700" cy="2866689"/>
            <a:chOff x="1494584" y="3802671"/>
            <a:chExt cx="4752700" cy="2866689"/>
          </a:xfrm>
        </p:grpSpPr>
        <p:grpSp>
          <p:nvGrpSpPr>
            <p:cNvPr id="5" name="그룹 4"/>
            <p:cNvGrpSpPr/>
            <p:nvPr/>
          </p:nvGrpSpPr>
          <p:grpSpPr>
            <a:xfrm>
              <a:off x="2411760" y="3802671"/>
              <a:ext cx="3835524" cy="2434641"/>
              <a:chOff x="2411760" y="3802671"/>
              <a:chExt cx="3835524" cy="2434641"/>
            </a:xfrm>
          </p:grpSpPr>
          <p:pic>
            <p:nvPicPr>
              <p:cNvPr id="4" name="그림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7784" y="3802671"/>
                <a:ext cx="3619500" cy="2266950"/>
              </a:xfrm>
              <a:prstGeom prst="rect">
                <a:avLst/>
              </a:prstGeom>
              <a:ln>
                <a:noFill/>
              </a:ln>
              <a:effectLst>
                <a:softEdge rad="112500"/>
              </a:effectLst>
            </p:spPr>
          </p:pic>
          <p:cxnSp>
            <p:nvCxnSpPr>
              <p:cNvPr id="6" name="직선 화살표 연결선 5"/>
              <p:cNvCxnSpPr/>
              <p:nvPr/>
            </p:nvCxnSpPr>
            <p:spPr>
              <a:xfrm>
                <a:off x="2915816" y="6237312"/>
                <a:ext cx="2880320" cy="0"/>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cxnSp>
            <p:nvCxnSpPr>
              <p:cNvPr id="11" name="직선 화살표 연결선 10"/>
              <p:cNvCxnSpPr/>
              <p:nvPr/>
            </p:nvCxnSpPr>
            <p:spPr>
              <a:xfrm>
                <a:off x="2411760" y="4293096"/>
                <a:ext cx="0" cy="1441430"/>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grpSp>
        <p:sp>
          <p:nvSpPr>
            <p:cNvPr id="13" name="TextBox 12"/>
            <p:cNvSpPr txBox="1"/>
            <p:nvPr/>
          </p:nvSpPr>
          <p:spPr>
            <a:xfrm>
              <a:off x="1494584" y="4829145"/>
              <a:ext cx="1152128" cy="369332"/>
            </a:xfrm>
            <a:prstGeom prst="rect">
              <a:avLst/>
            </a:prstGeom>
            <a:noFill/>
          </p:spPr>
          <p:txBody>
            <a:bodyPr wrap="square" rtlCol="0">
              <a:spAutoFit/>
            </a:bodyPr>
            <a:lstStyle/>
            <a:p>
              <a:r>
                <a:rPr lang="en-US" altLang="ko-KR" dirty="0" smtClean="0"/>
                <a:t>15mm</a:t>
              </a:r>
              <a:endParaRPr lang="ko-KR" altLang="en-US" dirty="0"/>
            </a:p>
          </p:txBody>
        </p:sp>
        <p:sp>
          <p:nvSpPr>
            <p:cNvPr id="14" name="TextBox 13"/>
            <p:cNvSpPr txBox="1"/>
            <p:nvPr/>
          </p:nvSpPr>
          <p:spPr>
            <a:xfrm>
              <a:off x="3923928" y="6300028"/>
              <a:ext cx="1512168" cy="369332"/>
            </a:xfrm>
            <a:prstGeom prst="rect">
              <a:avLst/>
            </a:prstGeom>
            <a:noFill/>
          </p:spPr>
          <p:txBody>
            <a:bodyPr wrap="square" rtlCol="0">
              <a:spAutoFit/>
            </a:bodyPr>
            <a:lstStyle/>
            <a:p>
              <a:r>
                <a:rPr lang="en-US" altLang="ko-KR" dirty="0" smtClean="0"/>
                <a:t>30mm</a:t>
              </a:r>
              <a:endParaRPr lang="ko-KR" altLang="en-US" dirty="0"/>
            </a:p>
          </p:txBody>
        </p:sp>
      </p:grpSp>
      <p:sp>
        <p:nvSpPr>
          <p:cNvPr id="8" name="슬라이드 번호 개체 틀 7"/>
          <p:cNvSpPr>
            <a:spLocks noGrp="1"/>
          </p:cNvSpPr>
          <p:nvPr>
            <p:ph type="sldNum" sz="quarter" idx="12"/>
          </p:nvPr>
        </p:nvSpPr>
        <p:spPr/>
        <p:txBody>
          <a:bodyPr/>
          <a:lstStyle/>
          <a:p>
            <a:fld id="{5353D3DC-809D-411D-AAA2-5C05CCDF3AFD}" type="slidenum">
              <a:rPr lang="ko-KR" altLang="en-US" smtClean="0"/>
              <a:t>6</a:t>
            </a:fld>
            <a:endParaRPr lang="ko-KR" altLang="en-US"/>
          </a:p>
        </p:txBody>
      </p:sp>
      <p:cxnSp>
        <p:nvCxnSpPr>
          <p:cNvPr id="12" name="직선 연결선 11"/>
          <p:cNvCxnSpPr/>
          <p:nvPr/>
        </p:nvCxnSpPr>
        <p:spPr>
          <a:xfrm>
            <a:off x="539552" y="1124744"/>
            <a:ext cx="8064896" cy="0"/>
          </a:xfrm>
          <a:prstGeom prst="line">
            <a:avLst/>
          </a:prstGeom>
          <a:ln w="28575">
            <a:gradFill flip="none" rotWithShape="1">
              <a:gsLst>
                <a:gs pos="0">
                  <a:schemeClr val="tx2">
                    <a:lumMod val="75000"/>
                  </a:schemeClr>
                </a:gs>
                <a:gs pos="50000">
                  <a:schemeClr val="accent1">
                    <a:tint val="44500"/>
                    <a:satMod val="160000"/>
                  </a:schemeClr>
                </a:gs>
                <a:gs pos="100000">
                  <a:schemeClr val="accent1">
                    <a:tint val="23500"/>
                    <a:satMod val="16000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26095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pPr algn="l"/>
            <a:r>
              <a:rPr lang="en-US" altLang="ko-KR" sz="3200" dirty="0" smtClean="0"/>
              <a:t>Automatic Test Equipment</a:t>
            </a:r>
            <a:endParaRPr lang="ko-KR" altLang="en-US" sz="3200" dirty="0"/>
          </a:p>
        </p:txBody>
      </p:sp>
      <p:sp>
        <p:nvSpPr>
          <p:cNvPr id="3" name="내용 개체 틀 2"/>
          <p:cNvSpPr>
            <a:spLocks noGrp="1"/>
          </p:cNvSpPr>
          <p:nvPr>
            <p:ph idx="1"/>
          </p:nvPr>
        </p:nvSpPr>
        <p:spPr>
          <a:xfrm>
            <a:off x="4103440" y="4581128"/>
            <a:ext cx="5040560" cy="1224136"/>
          </a:xfrm>
        </p:spPr>
        <p:txBody>
          <a:bodyPr>
            <a:noAutofit/>
          </a:bodyPr>
          <a:lstStyle/>
          <a:p>
            <a:pPr marL="0" indent="0">
              <a:buNone/>
            </a:pPr>
            <a:r>
              <a:rPr lang="en-US" altLang="ko-KR" sz="1800" dirty="0" smtClean="0"/>
              <a:t>The model Corea-YS-01 is the first prototype of </a:t>
            </a:r>
            <a:r>
              <a:rPr lang="en-US" altLang="ko-KR" sz="1800" dirty="0" smtClean="0">
                <a:solidFill>
                  <a:srgbClr val="FF0000"/>
                </a:solidFill>
              </a:rPr>
              <a:t>A</a:t>
            </a:r>
            <a:r>
              <a:rPr lang="en-US" altLang="ko-KR" sz="1800" dirty="0" smtClean="0"/>
              <a:t>utomated </a:t>
            </a:r>
            <a:r>
              <a:rPr lang="en-US" altLang="ko-KR" sz="1800" dirty="0" smtClean="0">
                <a:solidFill>
                  <a:srgbClr val="FF0000"/>
                </a:solidFill>
              </a:rPr>
              <a:t>T</a:t>
            </a:r>
            <a:r>
              <a:rPr lang="en-US" altLang="ko-KR" sz="1800" dirty="0" smtClean="0"/>
              <a:t>est </a:t>
            </a:r>
            <a:r>
              <a:rPr lang="en-US" altLang="ko-KR" sz="1800" dirty="0" smtClean="0">
                <a:solidFill>
                  <a:srgbClr val="FF0000"/>
                </a:solidFill>
              </a:rPr>
              <a:t>E</a:t>
            </a:r>
            <a:r>
              <a:rPr lang="en-US" altLang="ko-KR" sz="1800" dirty="0" smtClean="0"/>
              <a:t>quipment dedicated to academic research.</a:t>
            </a:r>
          </a:p>
        </p:txBody>
      </p:sp>
      <p:pic>
        <p:nvPicPr>
          <p:cNvPr id="5" name="그림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772816"/>
            <a:ext cx="3456384" cy="4297126"/>
          </a:xfrm>
          <a:prstGeom prst="rect">
            <a:avLst/>
          </a:prstGeom>
          <a:ln>
            <a:noFill/>
          </a:ln>
          <a:effectLst>
            <a:softEdge rad="112500"/>
          </a:effec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8023" y="1772816"/>
            <a:ext cx="3312369" cy="2667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슬라이드 번호 개체 틀 3"/>
          <p:cNvSpPr>
            <a:spLocks noGrp="1"/>
          </p:cNvSpPr>
          <p:nvPr>
            <p:ph type="sldNum" sz="quarter" idx="12"/>
          </p:nvPr>
        </p:nvSpPr>
        <p:spPr/>
        <p:txBody>
          <a:bodyPr/>
          <a:lstStyle/>
          <a:p>
            <a:fld id="{5353D3DC-809D-411D-AAA2-5C05CCDF3AFD}" type="slidenum">
              <a:rPr lang="ko-KR" altLang="en-US" smtClean="0"/>
              <a:t>7</a:t>
            </a:fld>
            <a:endParaRPr lang="ko-KR" altLang="en-US"/>
          </a:p>
        </p:txBody>
      </p:sp>
      <p:cxnSp>
        <p:nvCxnSpPr>
          <p:cNvPr id="7" name="직선 연결선 6"/>
          <p:cNvCxnSpPr/>
          <p:nvPr/>
        </p:nvCxnSpPr>
        <p:spPr>
          <a:xfrm>
            <a:off x="539552" y="1124744"/>
            <a:ext cx="8064896" cy="0"/>
          </a:xfrm>
          <a:prstGeom prst="line">
            <a:avLst/>
          </a:prstGeom>
          <a:ln w="28575">
            <a:gradFill flip="none" rotWithShape="1">
              <a:gsLst>
                <a:gs pos="0">
                  <a:schemeClr val="tx2">
                    <a:lumMod val="75000"/>
                  </a:schemeClr>
                </a:gs>
                <a:gs pos="50000">
                  <a:schemeClr val="accent1">
                    <a:tint val="44500"/>
                    <a:satMod val="160000"/>
                  </a:schemeClr>
                </a:gs>
                <a:gs pos="100000">
                  <a:schemeClr val="accent1">
                    <a:tint val="23500"/>
                    <a:satMod val="16000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75582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pPr algn="l"/>
            <a:r>
              <a:rPr lang="en-US" altLang="ko-KR" sz="3200" dirty="0" smtClean="0"/>
              <a:t>Automat</a:t>
            </a:r>
            <a:r>
              <a:rPr lang="en-US" altLang="ko-KR" sz="3200" dirty="0" smtClean="0"/>
              <a:t>ic</a:t>
            </a:r>
            <a:r>
              <a:rPr lang="en-US" altLang="ko-KR" sz="3200" dirty="0" smtClean="0"/>
              <a:t> </a:t>
            </a:r>
            <a:r>
              <a:rPr lang="en-US" altLang="ko-KR" sz="3200" dirty="0" smtClean="0"/>
              <a:t>Test Equipment</a:t>
            </a:r>
            <a:endParaRPr lang="ko-KR" altLang="en-US" sz="3200" dirty="0"/>
          </a:p>
        </p:txBody>
      </p:sp>
      <p:pic>
        <p:nvPicPr>
          <p:cNvPr id="512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67744" y="1600200"/>
            <a:ext cx="4781169" cy="2692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4388693"/>
            <a:ext cx="8134350" cy="235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슬라이드 번호 개체 틀 2"/>
          <p:cNvSpPr>
            <a:spLocks noGrp="1"/>
          </p:cNvSpPr>
          <p:nvPr>
            <p:ph type="sldNum" sz="quarter" idx="12"/>
          </p:nvPr>
        </p:nvSpPr>
        <p:spPr/>
        <p:txBody>
          <a:bodyPr/>
          <a:lstStyle/>
          <a:p>
            <a:fld id="{5353D3DC-809D-411D-AAA2-5C05CCDF3AFD}" type="slidenum">
              <a:rPr lang="ko-KR" altLang="en-US" smtClean="0"/>
              <a:t>8</a:t>
            </a:fld>
            <a:endParaRPr lang="ko-KR" altLang="en-US"/>
          </a:p>
        </p:txBody>
      </p:sp>
      <p:cxnSp>
        <p:nvCxnSpPr>
          <p:cNvPr id="6" name="직선 연결선 5"/>
          <p:cNvCxnSpPr/>
          <p:nvPr/>
        </p:nvCxnSpPr>
        <p:spPr>
          <a:xfrm>
            <a:off x="539552" y="1124744"/>
            <a:ext cx="8064896" cy="0"/>
          </a:xfrm>
          <a:prstGeom prst="line">
            <a:avLst/>
          </a:prstGeom>
          <a:ln w="28575">
            <a:gradFill flip="none" rotWithShape="1">
              <a:gsLst>
                <a:gs pos="0">
                  <a:schemeClr val="tx2">
                    <a:lumMod val="75000"/>
                  </a:schemeClr>
                </a:gs>
                <a:gs pos="50000">
                  <a:schemeClr val="accent1">
                    <a:tint val="44500"/>
                    <a:satMod val="160000"/>
                  </a:schemeClr>
                </a:gs>
                <a:gs pos="100000">
                  <a:schemeClr val="accent1">
                    <a:tint val="23500"/>
                    <a:satMod val="16000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24492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9513" y="2015331"/>
            <a:ext cx="4296212" cy="3069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제목 1"/>
          <p:cNvSpPr>
            <a:spLocks noGrp="1"/>
          </p:cNvSpPr>
          <p:nvPr>
            <p:ph type="title"/>
          </p:nvPr>
        </p:nvSpPr>
        <p:spPr>
          <a:xfrm>
            <a:off x="457200" y="274638"/>
            <a:ext cx="8229600" cy="1143000"/>
          </a:xfrm>
        </p:spPr>
        <p:txBody>
          <a:bodyPr>
            <a:normAutofit/>
          </a:bodyPr>
          <a:lstStyle/>
          <a:p>
            <a:pPr algn="l"/>
            <a:r>
              <a:rPr lang="en-US" altLang="ko-KR" sz="3200" dirty="0" smtClean="0"/>
              <a:t>Automatic Test Equipment</a:t>
            </a:r>
            <a:endParaRPr lang="ko-KR" altLang="en-US" sz="3200" dirty="0"/>
          </a:p>
        </p:txBody>
      </p:sp>
      <p:sp>
        <p:nvSpPr>
          <p:cNvPr id="4" name="TextBox 3"/>
          <p:cNvSpPr txBox="1"/>
          <p:nvPr/>
        </p:nvSpPr>
        <p:spPr>
          <a:xfrm>
            <a:off x="1115616" y="5157192"/>
            <a:ext cx="2520280" cy="276999"/>
          </a:xfrm>
          <a:prstGeom prst="rect">
            <a:avLst/>
          </a:prstGeom>
          <a:noFill/>
        </p:spPr>
        <p:txBody>
          <a:bodyPr wrap="square" rtlCol="0">
            <a:spAutoFit/>
          </a:bodyPr>
          <a:lstStyle/>
          <a:p>
            <a:r>
              <a:rPr lang="en-US" altLang="ko-KR" sz="1200" dirty="0" smtClean="0"/>
              <a:t>&lt;Components &amp; Specification&gt;</a:t>
            </a:r>
            <a:endParaRPr lang="ko-KR" altLang="en-US" sz="1200" dirty="0"/>
          </a:p>
        </p:txBody>
      </p:sp>
      <p:sp>
        <p:nvSpPr>
          <p:cNvPr id="6" name="내용 개체 틀 3"/>
          <p:cNvSpPr txBox="1">
            <a:spLocks/>
          </p:cNvSpPr>
          <p:nvPr/>
        </p:nvSpPr>
        <p:spPr>
          <a:xfrm>
            <a:off x="4499992" y="1940171"/>
            <a:ext cx="4633752" cy="4081117"/>
          </a:xfrm>
          <a:prstGeom prst="rect">
            <a:avLst/>
          </a:prstGeom>
          <a:noFill/>
        </p:spPr>
        <p:txBody>
          <a:bodyPr vert="horz" wrap="square" lIns="91440" tIns="45720" rIns="91440" bIns="45720" rtlCol="0">
            <a:sp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altLang="ko-KR" sz="1200" dirty="0" smtClean="0"/>
              <a:t>· Flow</a:t>
            </a:r>
          </a:p>
          <a:p>
            <a:pPr marL="0" indent="0">
              <a:buFont typeface="Arial" panose="020B0604020202020204" pitchFamily="34" charset="0"/>
              <a:buNone/>
            </a:pPr>
            <a:endParaRPr lang="en-US" altLang="ko-KR" sz="1200" dirty="0" smtClean="0"/>
          </a:p>
          <a:p>
            <a:pPr marL="0" indent="0">
              <a:buFont typeface="Arial" panose="020B0604020202020204" pitchFamily="34" charset="0"/>
              <a:buNone/>
            </a:pPr>
            <a:r>
              <a:rPr lang="en-US" altLang="ko-KR" sz="1200" dirty="0" smtClean="0">
                <a:solidFill>
                  <a:srgbClr val="FF0000"/>
                </a:solidFill>
              </a:rPr>
              <a:t>Step 0(Initial calibration)</a:t>
            </a:r>
            <a:r>
              <a:rPr lang="en-US" altLang="ko-KR" sz="1200" dirty="0" smtClean="0"/>
              <a:t> : </a:t>
            </a:r>
            <a:r>
              <a:rPr lang="en-US" altLang="ko-KR" sz="1200" dirty="0" err="1" smtClean="0"/>
              <a:t>Probecard</a:t>
            </a:r>
            <a:r>
              <a:rPr lang="en-US" altLang="ko-KR" sz="1200" dirty="0" smtClean="0"/>
              <a:t> needle alignment(microscope 7)</a:t>
            </a:r>
          </a:p>
          <a:p>
            <a:pPr marL="0" indent="0">
              <a:buFont typeface="Arial" panose="020B0604020202020204" pitchFamily="34" charset="0"/>
              <a:buNone/>
            </a:pPr>
            <a:r>
              <a:rPr lang="en-US" altLang="ko-KR" sz="1200" dirty="0" smtClean="0">
                <a:solidFill>
                  <a:srgbClr val="FF0000"/>
                </a:solidFill>
              </a:rPr>
              <a:t>Step 1</a:t>
            </a:r>
            <a:r>
              <a:rPr lang="en-US" altLang="ko-KR" sz="1200" dirty="0" smtClean="0"/>
              <a:t>: sensor index (linear stage 1 &amp; 2)</a:t>
            </a:r>
          </a:p>
          <a:p>
            <a:pPr marL="0" indent="0">
              <a:buFont typeface="Arial" panose="020B0604020202020204" pitchFamily="34" charset="0"/>
              <a:buNone/>
            </a:pPr>
            <a:r>
              <a:rPr lang="en-US" altLang="ko-KR" sz="1200" dirty="0" smtClean="0">
                <a:solidFill>
                  <a:srgbClr val="FF0000"/>
                </a:solidFill>
              </a:rPr>
              <a:t>Step 2</a:t>
            </a:r>
            <a:r>
              <a:rPr lang="en-US" altLang="ko-KR" sz="1200" dirty="0" smtClean="0"/>
              <a:t>: Sensor pick-and-place (linear stage 3, grip, and chuck)</a:t>
            </a:r>
          </a:p>
          <a:p>
            <a:pPr marL="0" indent="0">
              <a:buFont typeface="Arial" panose="020B0604020202020204" pitchFamily="34" charset="0"/>
              <a:buNone/>
            </a:pPr>
            <a:r>
              <a:rPr lang="en-US" altLang="ko-KR" sz="1200" dirty="0" smtClean="0">
                <a:solidFill>
                  <a:srgbClr val="FF0000"/>
                </a:solidFill>
              </a:rPr>
              <a:t>Step 3</a:t>
            </a:r>
            <a:r>
              <a:rPr lang="en-US" altLang="ko-KR" sz="1200" dirty="0" smtClean="0"/>
              <a:t>: Sensor movement to visual inspection (linear stage 4)</a:t>
            </a:r>
          </a:p>
          <a:p>
            <a:pPr marL="0" indent="0">
              <a:buFont typeface="Arial" panose="020B0604020202020204" pitchFamily="34" charset="0"/>
              <a:buNone/>
            </a:pPr>
            <a:r>
              <a:rPr lang="en-US" altLang="ko-KR" sz="1200" dirty="0" smtClean="0">
                <a:solidFill>
                  <a:srgbClr val="FF0000"/>
                </a:solidFill>
              </a:rPr>
              <a:t>Step 4</a:t>
            </a:r>
            <a:r>
              <a:rPr lang="en-US" altLang="ko-KR" sz="1200" dirty="0" smtClean="0"/>
              <a:t>: Visual inspection (line scanner 5)</a:t>
            </a:r>
          </a:p>
          <a:p>
            <a:pPr marL="0" indent="0">
              <a:buFont typeface="Arial" panose="020B0604020202020204" pitchFamily="34" charset="0"/>
              <a:buNone/>
            </a:pPr>
            <a:r>
              <a:rPr lang="en-US" altLang="ko-KR" sz="1200" dirty="0" smtClean="0">
                <a:solidFill>
                  <a:srgbClr val="FF0000"/>
                </a:solidFill>
              </a:rPr>
              <a:t>Step 5</a:t>
            </a:r>
            <a:r>
              <a:rPr lang="en-US" altLang="ko-KR" sz="1200" dirty="0" smtClean="0"/>
              <a:t>: Sensor alignment (vision 6)</a:t>
            </a:r>
          </a:p>
          <a:p>
            <a:pPr marL="0" indent="0">
              <a:buFont typeface="Arial" panose="020B0604020202020204" pitchFamily="34" charset="0"/>
              <a:buNone/>
            </a:pPr>
            <a:r>
              <a:rPr lang="en-US" altLang="ko-KR" sz="1200" dirty="0" smtClean="0">
                <a:solidFill>
                  <a:srgbClr val="FF0000"/>
                </a:solidFill>
              </a:rPr>
              <a:t>Step 6</a:t>
            </a:r>
            <a:r>
              <a:rPr lang="en-US" altLang="ko-KR" sz="1200" dirty="0" smtClean="0"/>
              <a:t>: Sensor movement to probing position (linear stage 4)</a:t>
            </a:r>
          </a:p>
          <a:p>
            <a:pPr marL="0" indent="0">
              <a:buFont typeface="Arial" panose="020B0604020202020204" pitchFamily="34" charset="0"/>
              <a:buNone/>
            </a:pPr>
            <a:r>
              <a:rPr lang="en-US" altLang="ko-KR" sz="1200" dirty="0" smtClean="0">
                <a:solidFill>
                  <a:srgbClr val="FF0000"/>
                </a:solidFill>
              </a:rPr>
              <a:t>Step 7</a:t>
            </a:r>
            <a:r>
              <a:rPr lang="en-US" altLang="ko-KR" sz="1200" dirty="0" smtClean="0"/>
              <a:t>: </a:t>
            </a:r>
            <a:r>
              <a:rPr lang="en-US" altLang="ko-KR" sz="1200" dirty="0" err="1" smtClean="0"/>
              <a:t>probecard</a:t>
            </a:r>
            <a:r>
              <a:rPr lang="en-US" altLang="ko-KR" sz="1200" dirty="0" smtClean="0"/>
              <a:t> placement (linear stage 8 &amp; 9)</a:t>
            </a:r>
          </a:p>
          <a:p>
            <a:pPr marL="0" indent="0">
              <a:buFont typeface="Arial" panose="020B0604020202020204" pitchFamily="34" charset="0"/>
              <a:buNone/>
            </a:pPr>
            <a:r>
              <a:rPr lang="en-US" altLang="ko-KR" sz="1200" dirty="0" smtClean="0">
                <a:solidFill>
                  <a:srgbClr val="FF0000"/>
                </a:solidFill>
              </a:rPr>
              <a:t>Step 8</a:t>
            </a:r>
            <a:r>
              <a:rPr lang="en-US" altLang="ko-KR" sz="1200" dirty="0" smtClean="0"/>
              <a:t>: Once full contact is established, hand over the control to the data acquisition PC and wait for the completed test signal by the data acquisition PC</a:t>
            </a:r>
          </a:p>
          <a:p>
            <a:pPr marL="0" indent="0">
              <a:buFont typeface="Arial" panose="020B0604020202020204" pitchFamily="34" charset="0"/>
              <a:buNone/>
            </a:pPr>
            <a:r>
              <a:rPr lang="en-US" altLang="ko-KR" sz="1200" dirty="0" smtClean="0"/>
              <a:t>Completed test signal will be defined by CERN</a:t>
            </a:r>
          </a:p>
          <a:p>
            <a:pPr marL="0" indent="0">
              <a:buFont typeface="Arial" panose="020B0604020202020204" pitchFamily="34" charset="0"/>
              <a:buNone/>
            </a:pPr>
            <a:r>
              <a:rPr lang="en-US" altLang="ko-KR" sz="1200" dirty="0" smtClean="0">
                <a:solidFill>
                  <a:srgbClr val="FF0000"/>
                </a:solidFill>
              </a:rPr>
              <a:t>Step 9</a:t>
            </a:r>
            <a:r>
              <a:rPr lang="en-US" altLang="ko-KR" sz="1200" dirty="0" smtClean="0"/>
              <a:t>: When completion signal arrives, resume control and return the tested sensor to the tray and repeat step 1- step 9 cycles for the remaining sensors in the loaded trays</a:t>
            </a:r>
          </a:p>
          <a:p>
            <a:pPr marL="0" indent="0">
              <a:buFont typeface="Arial" panose="020B0604020202020204" pitchFamily="34" charset="0"/>
              <a:buNone/>
            </a:pPr>
            <a:endParaRPr lang="ko-KR" altLang="en-US" sz="1200" dirty="0"/>
          </a:p>
        </p:txBody>
      </p:sp>
      <p:sp>
        <p:nvSpPr>
          <p:cNvPr id="2" name="슬라이드 번호 개체 틀 1"/>
          <p:cNvSpPr>
            <a:spLocks noGrp="1"/>
          </p:cNvSpPr>
          <p:nvPr>
            <p:ph type="sldNum" sz="quarter" idx="12"/>
          </p:nvPr>
        </p:nvSpPr>
        <p:spPr/>
        <p:txBody>
          <a:bodyPr/>
          <a:lstStyle/>
          <a:p>
            <a:fld id="{5353D3DC-809D-411D-AAA2-5C05CCDF3AFD}" type="slidenum">
              <a:rPr lang="ko-KR" altLang="en-US" smtClean="0"/>
              <a:t>9</a:t>
            </a:fld>
            <a:endParaRPr lang="ko-KR" altLang="en-US"/>
          </a:p>
        </p:txBody>
      </p:sp>
      <p:cxnSp>
        <p:nvCxnSpPr>
          <p:cNvPr id="7" name="직선 연결선 6"/>
          <p:cNvCxnSpPr/>
          <p:nvPr/>
        </p:nvCxnSpPr>
        <p:spPr>
          <a:xfrm>
            <a:off x="539552" y="1124744"/>
            <a:ext cx="8064896" cy="0"/>
          </a:xfrm>
          <a:prstGeom prst="line">
            <a:avLst/>
          </a:prstGeom>
          <a:ln w="28575">
            <a:gradFill flip="none" rotWithShape="1">
              <a:gsLst>
                <a:gs pos="0">
                  <a:schemeClr val="tx2">
                    <a:lumMod val="75000"/>
                  </a:schemeClr>
                </a:gs>
                <a:gs pos="50000">
                  <a:schemeClr val="accent1">
                    <a:tint val="44500"/>
                    <a:satMod val="160000"/>
                  </a:schemeClr>
                </a:gs>
                <a:gs pos="100000">
                  <a:schemeClr val="accent1">
                    <a:tint val="23500"/>
                    <a:satMod val="16000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62811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4581</TotalTime>
  <Words>2257</Words>
  <Application>Microsoft Office PowerPoint</Application>
  <PresentationFormat>화면 슬라이드 쇼(4:3)</PresentationFormat>
  <Paragraphs>174</Paragraphs>
  <Slides>15</Slides>
  <Notes>10</Notes>
  <HiddenSlides>0</HiddenSlides>
  <MMClips>0</MMClips>
  <ScaleCrop>false</ScaleCrop>
  <HeadingPairs>
    <vt:vector size="4" baseType="variant">
      <vt:variant>
        <vt:lpstr>테마</vt:lpstr>
      </vt:variant>
      <vt:variant>
        <vt:i4>1</vt:i4>
      </vt:variant>
      <vt:variant>
        <vt:lpstr>슬라이드 제목</vt:lpstr>
      </vt:variant>
      <vt:variant>
        <vt:i4>15</vt:i4>
      </vt:variant>
    </vt:vector>
  </HeadingPairs>
  <TitlesOfParts>
    <vt:vector size="16" baseType="lpstr">
      <vt:lpstr>Office 테마</vt:lpstr>
      <vt:lpstr>PowerPoint 프레젠테이션</vt:lpstr>
      <vt:lpstr>Introduction</vt:lpstr>
      <vt:lpstr>Test System Upgrade</vt:lpstr>
      <vt:lpstr>System configuration</vt:lpstr>
      <vt:lpstr>System configuration</vt:lpstr>
      <vt:lpstr>Automatic Test Equipment</vt:lpstr>
      <vt:lpstr>Automatic Test Equipment</vt:lpstr>
      <vt:lpstr>Automatic Test Equipment</vt:lpstr>
      <vt:lpstr>Automatic Test Equipment</vt:lpstr>
      <vt:lpstr>PowerPoint 프레젠테이션</vt:lpstr>
      <vt:lpstr>PowerPoint 프레젠테이션</vt:lpstr>
      <vt:lpstr>PowerPoint 프레젠테이션</vt:lpstr>
      <vt:lpstr>PowerPoint 프레젠테이션</vt:lpstr>
      <vt:lpstr>PowerPoint 프레젠테이션</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sue</dc:creator>
  <cp:lastModifiedBy>lenovo</cp:lastModifiedBy>
  <cp:revision>105</cp:revision>
  <dcterms:created xsi:type="dcterms:W3CDTF">2016-03-21T09:10:25Z</dcterms:created>
  <dcterms:modified xsi:type="dcterms:W3CDTF">2016-04-09T03:43:47Z</dcterms:modified>
</cp:coreProperties>
</file>