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71" r:id="rId2"/>
    <p:sldId id="472" r:id="rId3"/>
    <p:sldId id="496" r:id="rId4"/>
    <p:sldId id="497" r:id="rId5"/>
    <p:sldId id="498" r:id="rId6"/>
    <p:sldId id="499" r:id="rId7"/>
    <p:sldId id="500" r:id="rId8"/>
    <p:sldId id="503" r:id="rId9"/>
    <p:sldId id="482" r:id="rId10"/>
    <p:sldId id="502" r:id="rId11"/>
    <p:sldId id="483" r:id="rId12"/>
    <p:sldId id="512" r:id="rId13"/>
    <p:sldId id="513" r:id="rId14"/>
    <p:sldId id="514" r:id="rId15"/>
    <p:sldId id="517" r:id="rId16"/>
    <p:sldId id="516" r:id="rId17"/>
    <p:sldId id="518" r:id="rId18"/>
    <p:sldId id="520" r:id="rId19"/>
    <p:sldId id="504" r:id="rId20"/>
    <p:sldId id="505" r:id="rId21"/>
    <p:sldId id="506" r:id="rId22"/>
    <p:sldId id="507" r:id="rId23"/>
    <p:sldId id="509" r:id="rId24"/>
    <p:sldId id="510" r:id="rId25"/>
    <p:sldId id="511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2D6092-3521-4F01-94E7-DE0D9B03906F}">
          <p14:sldIdLst>
            <p14:sldId id="471"/>
            <p14:sldId id="472"/>
          </p14:sldIdLst>
        </p14:section>
        <p14:section name="Untitled Section" id="{8A914D19-0CBD-4236-B747-E0FE8F98A7CE}">
          <p14:sldIdLst>
            <p14:sldId id="496"/>
            <p14:sldId id="497"/>
            <p14:sldId id="498"/>
            <p14:sldId id="499"/>
            <p14:sldId id="500"/>
            <p14:sldId id="503"/>
            <p14:sldId id="482"/>
            <p14:sldId id="502"/>
            <p14:sldId id="483"/>
            <p14:sldId id="512"/>
            <p14:sldId id="513"/>
            <p14:sldId id="514"/>
            <p14:sldId id="517"/>
            <p14:sldId id="516"/>
            <p14:sldId id="518"/>
            <p14:sldId id="520"/>
            <p14:sldId id="504"/>
            <p14:sldId id="505"/>
            <p14:sldId id="506"/>
            <p14:sldId id="507"/>
            <p14:sldId id="509"/>
            <p14:sldId id="510"/>
            <p14:sldId id="5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60" autoAdjust="0"/>
  </p:normalViewPr>
  <p:slideViewPr>
    <p:cSldViewPr>
      <p:cViewPr>
        <p:scale>
          <a:sx n="90" d="100"/>
          <a:sy n="90" d="100"/>
        </p:scale>
        <p:origin x="1363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p_\Interactive.7%20-%20&#48373;&#49324;&#48376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p_\Interactive.7%20-%20&#48373;&#49324;&#48376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_RES\IDAC_post_layout_simulation_rsul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_RES\IDAC_post_layout_simulation_rsul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_RES\IDAC_post_layout_simulation_rsul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eongjoo_Laptop\CERN\DOC\IDAC_RES\IDAC_post_layout_simulation_r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Max(fast corner) value/Min(slow</a:t>
            </a:r>
            <a:r>
              <a:rPr lang="en-US" altLang="ko-KR" baseline="0" dirty="0" smtClean="0"/>
              <a:t> corner) value</a:t>
            </a:r>
            <a:endParaRPr lang="en-US" altLang="ko-K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Interactive.7!$O$15</c:f>
              <c:strCache>
                <c:ptCount val="1"/>
                <c:pt idx="0">
                  <c:v>max/min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Interactive.7!$N$16:$N$44</c:f>
              <c:strCache>
                <c:ptCount val="29"/>
                <c:pt idx="0">
                  <c:v>mr23t</c:v>
                </c:pt>
                <c:pt idx="1">
                  <c:v>rm1</c:v>
                </c:pt>
                <c:pt idx="2">
                  <c:v>rm2</c:v>
                </c:pt>
                <c:pt idx="3">
                  <c:v>rm3</c:v>
                </c:pt>
                <c:pt idx="4">
                  <c:v>rm4</c:v>
                </c:pt>
                <c:pt idx="5">
                  <c:v>rm5</c:v>
                </c:pt>
                <c:pt idx="6">
                  <c:v>rmL</c:v>
                </c:pt>
                <c:pt idx="7">
                  <c:v>rnlpoly2t</c:v>
                </c:pt>
                <c:pt idx="8">
                  <c:v>rnlpoly3t</c:v>
                </c:pt>
                <c:pt idx="9">
                  <c:v>rnmpoly2t</c:v>
                </c:pt>
                <c:pt idx="10">
                  <c:v>rnmpoly3t</c:v>
                </c:pt>
                <c:pt idx="11">
                  <c:v>rnplus2t</c:v>
                </c:pt>
                <c:pt idx="12">
                  <c:v>rnplus3t</c:v>
                </c:pt>
                <c:pt idx="13">
                  <c:v>rnplus_sal2t</c:v>
                </c:pt>
                <c:pt idx="14">
                  <c:v>rnplus_sal3t</c:v>
                </c:pt>
                <c:pt idx="15">
                  <c:v>rnwell_AA2t</c:v>
                </c:pt>
                <c:pt idx="16">
                  <c:v>rnwell_AA3t</c:v>
                </c:pt>
                <c:pt idx="17">
                  <c:v>rnwell_STI2t</c:v>
                </c:pt>
                <c:pt idx="18">
                  <c:v>rnwell_STI3t</c:v>
                </c:pt>
                <c:pt idx="19">
                  <c:v>rphpoly2t</c:v>
                </c:pt>
                <c:pt idx="20">
                  <c:v>rphpoly3t</c:v>
                </c:pt>
                <c:pt idx="21">
                  <c:v>rplpoly2t</c:v>
                </c:pt>
                <c:pt idx="22">
                  <c:v>rplpoly3t</c:v>
                </c:pt>
                <c:pt idx="23">
                  <c:v>rpmpoly2t</c:v>
                </c:pt>
                <c:pt idx="24">
                  <c:v>rpmpoly3t</c:v>
                </c:pt>
                <c:pt idx="25">
                  <c:v>rpplus2t</c:v>
                </c:pt>
                <c:pt idx="26">
                  <c:v>rpplus3t</c:v>
                </c:pt>
                <c:pt idx="27">
                  <c:v>rpplus_sal2t</c:v>
                </c:pt>
                <c:pt idx="28">
                  <c:v>rpplus_sal3t</c:v>
                </c:pt>
              </c:strCache>
            </c:strRef>
          </c:cat>
          <c:val>
            <c:numRef>
              <c:f>Interactive.7!$O$16:$O$44</c:f>
              <c:numCache>
                <c:formatCode>0.00</c:formatCode>
                <c:ptCount val="29"/>
                <c:pt idx="0">
                  <c:v>1.397095059006614</c:v>
                </c:pt>
                <c:pt idx="1">
                  <c:v>4.5624797786091458</c:v>
                </c:pt>
                <c:pt idx="2">
                  <c:v>4.5624797786091458</c:v>
                </c:pt>
                <c:pt idx="3">
                  <c:v>4.5624797786091458</c:v>
                </c:pt>
                <c:pt idx="4">
                  <c:v>4.5624797786091458</c:v>
                </c:pt>
                <c:pt idx="5">
                  <c:v>4.5624797786091458</c:v>
                </c:pt>
                <c:pt idx="6">
                  <c:v>2.5491229577854804</c:v>
                </c:pt>
                <c:pt idx="7">
                  <c:v>31.499432689681253</c:v>
                </c:pt>
                <c:pt idx="8">
                  <c:v>31.501954068875673</c:v>
                </c:pt>
                <c:pt idx="9">
                  <c:v>1.61</c:v>
                </c:pt>
                <c:pt idx="10">
                  <c:v>1.6144478862488572</c:v>
                </c:pt>
                <c:pt idx="11">
                  <c:v>2.1572494266488569</c:v>
                </c:pt>
                <c:pt idx="12">
                  <c:v>2.1572494266488569</c:v>
                </c:pt>
                <c:pt idx="13">
                  <c:v>21.517101153749248</c:v>
                </c:pt>
                <c:pt idx="14">
                  <c:v>21.517101153749248</c:v>
                </c:pt>
                <c:pt idx="15">
                  <c:v>2.2973869032505809</c:v>
                </c:pt>
                <c:pt idx="16">
                  <c:v>2.2973869032505809</c:v>
                </c:pt>
                <c:pt idx="17">
                  <c:v>3.2323187061130674</c:v>
                </c:pt>
                <c:pt idx="18">
                  <c:v>3.2320921894601042</c:v>
                </c:pt>
                <c:pt idx="19">
                  <c:v>1.3018405772150314</c:v>
                </c:pt>
                <c:pt idx="20">
                  <c:v>1.3018405772150314</c:v>
                </c:pt>
                <c:pt idx="21">
                  <c:v>33.652725488853903</c:v>
                </c:pt>
                <c:pt idx="22">
                  <c:v>33.652725488853903</c:v>
                </c:pt>
                <c:pt idx="23">
                  <c:v>1.4128260620071156</c:v>
                </c:pt>
                <c:pt idx="24">
                  <c:v>1.4088993818962832</c:v>
                </c:pt>
                <c:pt idx="25">
                  <c:v>2.3826079327658505</c:v>
                </c:pt>
                <c:pt idx="26">
                  <c:v>2.3826079327658505</c:v>
                </c:pt>
                <c:pt idx="27">
                  <c:v>23.018069061234527</c:v>
                </c:pt>
                <c:pt idx="28">
                  <c:v>23.018069061234527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9197216"/>
        <c:axId val="1829190144"/>
      </c:barChart>
      <c:catAx>
        <c:axId val="182919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0144"/>
        <c:crosses val="autoZero"/>
        <c:auto val="1"/>
        <c:lblAlgn val="ctr"/>
        <c:lblOffset val="100"/>
        <c:noMultiLvlLbl val="0"/>
      </c:catAx>
      <c:valAx>
        <c:axId val="1829190144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200" dirty="0" smtClean="0"/>
              <a:t>Max(fast) value/Min(slow) value=&gt;rnmpoly2t</a:t>
            </a:r>
            <a:endParaRPr lang="en-US" altLang="ko-KR" sz="1200" dirty="0"/>
          </a:p>
        </c:rich>
      </c:tx>
      <c:layout>
        <c:manualLayout>
          <c:xMode val="edge"/>
          <c:yMode val="edge"/>
          <c:x val="0.30310318810315573"/>
          <c:y val="4.21826934641403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Corner!$C$26</c:f>
              <c:strCache>
                <c:ptCount val="1"/>
                <c:pt idx="0">
                  <c:v>Max/Min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Corner!$B$27:$B$35</c:f>
              <c:numCache>
                <c:formatCode>General</c:formatCode>
                <c:ptCount val="9"/>
                <c:pt idx="0">
                  <c:v>0.18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5</c:v>
                </c:pt>
                <c:pt idx="8">
                  <c:v>100</c:v>
                </c:pt>
              </c:numCache>
            </c:numRef>
          </c:xVal>
          <c:yVal>
            <c:numRef>
              <c:f>Corner!$C$27:$C$35</c:f>
              <c:numCache>
                <c:formatCode>General</c:formatCode>
                <c:ptCount val="9"/>
                <c:pt idx="0">
                  <c:v>2.2490000000000001</c:v>
                </c:pt>
                <c:pt idx="1">
                  <c:v>1.7430000000000001</c:v>
                </c:pt>
                <c:pt idx="2">
                  <c:v>1.6539999999999999</c:v>
                </c:pt>
                <c:pt idx="3">
                  <c:v>1.6279999999999999</c:v>
                </c:pt>
                <c:pt idx="4">
                  <c:v>1.615</c:v>
                </c:pt>
                <c:pt idx="5">
                  <c:v>1.607</c:v>
                </c:pt>
                <c:pt idx="6">
                  <c:v>1.603</c:v>
                </c:pt>
                <c:pt idx="7">
                  <c:v>1.5960000000000001</c:v>
                </c:pt>
                <c:pt idx="8">
                  <c:v>1.58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9191232"/>
        <c:axId val="1829185248"/>
      </c:scatterChart>
      <c:valAx>
        <c:axId val="18291912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85248"/>
        <c:crosses val="autoZero"/>
        <c:crossBetween val="midCat"/>
      </c:valAx>
      <c:valAx>
        <c:axId val="1829185248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12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IREF_P(Typical</a:t>
            </a:r>
            <a:r>
              <a:rPr lang="en-US" altLang="ko-KR" baseline="0" dirty="0" smtClean="0"/>
              <a:t> corner)</a:t>
            </a:r>
            <a:endParaRPr lang="ko-KR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AVDD_DVDD!$M$9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AVDD_DVDD!$L$10:$L$15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AVDD_DVDD!$M$10:$M$15</c:f>
              <c:numCache>
                <c:formatCode>General</c:formatCode>
                <c:ptCount val="6"/>
                <c:pt idx="0">
                  <c:v>0</c:v>
                </c:pt>
                <c:pt idx="1">
                  <c:v>0.22</c:v>
                </c:pt>
                <c:pt idx="2">
                  <c:v>0.44</c:v>
                </c:pt>
                <c:pt idx="3">
                  <c:v>0.66</c:v>
                </c:pt>
                <c:pt idx="4">
                  <c:v>0.88</c:v>
                </c:pt>
                <c:pt idx="5">
                  <c:v>1.0900000000000001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AVDD_DVDD!$N$9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AVDD_DVDD!$L$10:$L$15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AVDD_DVDD!$N$10:$N$15</c:f>
              <c:numCache>
                <c:formatCode>General</c:formatCode>
                <c:ptCount val="6"/>
                <c:pt idx="0">
                  <c:v>0</c:v>
                </c:pt>
                <c:pt idx="1">
                  <c:v>0.03</c:v>
                </c:pt>
                <c:pt idx="2">
                  <c:v>7.0000000000000007E-2</c:v>
                </c:pt>
                <c:pt idx="3">
                  <c:v>0.1</c:v>
                </c:pt>
                <c:pt idx="4">
                  <c:v>0.14000000000000001</c:v>
                </c:pt>
                <c:pt idx="5">
                  <c:v>0.17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AVDD_DVDD!$O$9</c:f>
              <c:strCache>
                <c:ptCount val="1"/>
                <c:pt idx="0">
                  <c:v>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AVDD_DVDD!$L$10:$L$15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AVDD_DVDD!$O$10:$O$15</c:f>
              <c:numCache>
                <c:formatCode>General</c:formatCode>
                <c:ptCount val="6"/>
                <c:pt idx="0">
                  <c:v>0</c:v>
                </c:pt>
                <c:pt idx="1">
                  <c:v>0.34</c:v>
                </c:pt>
                <c:pt idx="2">
                  <c:v>0.67</c:v>
                </c:pt>
                <c:pt idx="3">
                  <c:v>1</c:v>
                </c:pt>
                <c:pt idx="4">
                  <c:v>1.33</c:v>
                </c:pt>
                <c:pt idx="5">
                  <c:v>1.66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9195040"/>
        <c:axId val="1829186880"/>
      </c:scatterChart>
      <c:valAx>
        <c:axId val="1829195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86880"/>
        <c:crosses val="autoZero"/>
        <c:crossBetween val="midCat"/>
      </c:valAx>
      <c:valAx>
        <c:axId val="182918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5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IREF_N(Typical</a:t>
            </a:r>
            <a:r>
              <a:rPr lang="en-US" altLang="ko-KR" baseline="0" dirty="0" smtClean="0"/>
              <a:t> corner)</a:t>
            </a:r>
            <a:endParaRPr lang="ko-KR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AVDD_DVDD!$R$9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AVDD_DVDD!$Q$10:$Q$15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AVDD_DVDD!$R$10:$R$15</c:f>
              <c:numCache>
                <c:formatCode>General</c:formatCode>
                <c:ptCount val="6"/>
                <c:pt idx="0">
                  <c:v>0</c:v>
                </c:pt>
                <c:pt idx="1">
                  <c:v>0.09</c:v>
                </c:pt>
                <c:pt idx="2">
                  <c:v>0.18</c:v>
                </c:pt>
                <c:pt idx="3">
                  <c:v>0.27</c:v>
                </c:pt>
                <c:pt idx="4">
                  <c:v>0.36</c:v>
                </c:pt>
                <c:pt idx="5">
                  <c:v>0.45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AVDD_DVDD!$S$9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AVDD_DVDD!$Q$10:$Q$15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AVDD_DVDD!$S$10:$S$15</c:f>
              <c:numCache>
                <c:formatCode>General</c:formatCode>
                <c:ptCount val="6"/>
                <c:pt idx="0">
                  <c:v>0</c:v>
                </c:pt>
                <c:pt idx="1">
                  <c:v>0.08</c:v>
                </c:pt>
                <c:pt idx="2">
                  <c:v>0.16</c:v>
                </c:pt>
                <c:pt idx="3">
                  <c:v>0.23</c:v>
                </c:pt>
                <c:pt idx="4">
                  <c:v>0.31</c:v>
                </c:pt>
                <c:pt idx="5">
                  <c:v>0.39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AVDD_DVDD!$T$9</c:f>
              <c:strCache>
                <c:ptCount val="1"/>
                <c:pt idx="0">
                  <c:v>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AVDD_DVDD!$Q$10:$Q$15</c:f>
              <c:numCache>
                <c:formatCode>General</c:formatCode>
                <c:ptCount val="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</c:numCache>
            </c:numRef>
          </c:xVal>
          <c:yVal>
            <c:numRef>
              <c:f>AVDD_DVDD!$T$10:$T$15</c:f>
              <c:numCache>
                <c:formatCode>General</c:formatCode>
                <c:ptCount val="6"/>
                <c:pt idx="0">
                  <c:v>0</c:v>
                </c:pt>
                <c:pt idx="1">
                  <c:v>0.14000000000000001</c:v>
                </c:pt>
                <c:pt idx="2">
                  <c:v>0.28000000000000003</c:v>
                </c:pt>
                <c:pt idx="3">
                  <c:v>0.41</c:v>
                </c:pt>
                <c:pt idx="4">
                  <c:v>0.55000000000000004</c:v>
                </c:pt>
                <c:pt idx="5">
                  <c:v>0.69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9198304"/>
        <c:axId val="1829198848"/>
      </c:scatterChart>
      <c:valAx>
        <c:axId val="1829198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8848"/>
        <c:crosses val="autoZero"/>
        <c:crossBetween val="midCat"/>
      </c:valAx>
      <c:valAx>
        <c:axId val="1829198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98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IREF_P(DRIVER)</a:t>
            </a:r>
            <a:endParaRPr lang="ko-KR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IDACp_MLVDS_DRIVER!$E$43</c:f>
              <c:strCache>
                <c:ptCount val="1"/>
                <c:pt idx="0">
                  <c:v>Slow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IDACp_MLVDS_DRIVER!$D$44:$D$59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IDACp_MLVDS_DRIVER!$E$44:$E$59</c:f>
              <c:numCache>
                <c:formatCode>General</c:formatCode>
                <c:ptCount val="16"/>
                <c:pt idx="0">
                  <c:v>0</c:v>
                </c:pt>
                <c:pt idx="1">
                  <c:v>0.30680000000000002</c:v>
                </c:pt>
                <c:pt idx="2">
                  <c:v>0.61229999999999996</c:v>
                </c:pt>
                <c:pt idx="3">
                  <c:v>0.91649999999999998</c:v>
                </c:pt>
                <c:pt idx="4">
                  <c:v>1.2194</c:v>
                </c:pt>
                <c:pt idx="5">
                  <c:v>1.5209999999999999</c:v>
                </c:pt>
                <c:pt idx="6">
                  <c:v>1.82</c:v>
                </c:pt>
                <c:pt idx="7">
                  <c:v>2.1320000000000001</c:v>
                </c:pt>
                <c:pt idx="8">
                  <c:v>2.431</c:v>
                </c:pt>
                <c:pt idx="9">
                  <c:v>2.73</c:v>
                </c:pt>
                <c:pt idx="10">
                  <c:v>3.0289999999999999</c:v>
                </c:pt>
                <c:pt idx="11">
                  <c:v>3.3279999999999998</c:v>
                </c:pt>
                <c:pt idx="12">
                  <c:v>3.6269999999999998</c:v>
                </c:pt>
                <c:pt idx="13">
                  <c:v>3.9260000000000002</c:v>
                </c:pt>
                <c:pt idx="14">
                  <c:v>4.2249999999999996</c:v>
                </c:pt>
                <c:pt idx="15">
                  <c:v>4.524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IDACp_MLVDS_DRIVER!$F$43</c:f>
              <c:strCache>
                <c:ptCount val="1"/>
                <c:pt idx="0">
                  <c:v>Typical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IDACp_MLVDS_DRIVER!$D$44:$D$59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IDACp_MLVDS_DRIVER!$F$44:$F$59</c:f>
              <c:numCache>
                <c:formatCode>General</c:formatCode>
                <c:ptCount val="16"/>
                <c:pt idx="0">
                  <c:v>0</c:v>
                </c:pt>
                <c:pt idx="1">
                  <c:v>0.40949999999999998</c:v>
                </c:pt>
                <c:pt idx="2">
                  <c:v>0.81640000000000001</c:v>
                </c:pt>
                <c:pt idx="3">
                  <c:v>1.2233000000000001</c:v>
                </c:pt>
                <c:pt idx="4">
                  <c:v>1.625</c:v>
                </c:pt>
                <c:pt idx="5">
                  <c:v>2.028</c:v>
                </c:pt>
                <c:pt idx="6">
                  <c:v>2.444</c:v>
                </c:pt>
                <c:pt idx="7">
                  <c:v>2.847</c:v>
                </c:pt>
                <c:pt idx="8">
                  <c:v>3.25</c:v>
                </c:pt>
                <c:pt idx="9">
                  <c:v>3.653</c:v>
                </c:pt>
                <c:pt idx="10">
                  <c:v>4.056</c:v>
                </c:pt>
                <c:pt idx="11">
                  <c:v>4.4589999999999996</c:v>
                </c:pt>
                <c:pt idx="12">
                  <c:v>4.8620000000000001</c:v>
                </c:pt>
                <c:pt idx="13">
                  <c:v>5.2649999999999997</c:v>
                </c:pt>
                <c:pt idx="14">
                  <c:v>5.6680000000000001</c:v>
                </c:pt>
                <c:pt idx="15">
                  <c:v>6.0579999999999998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IDACp_MLVDS_DRIVER!$G$43</c:f>
              <c:strCache>
                <c:ptCount val="1"/>
                <c:pt idx="0">
                  <c:v>Fast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IDACp_MLVDS_DRIVER!$D$44:$D$59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IDACp_MLVDS_DRIVER!$G$44:$G$59</c:f>
              <c:numCache>
                <c:formatCode>General</c:formatCode>
                <c:ptCount val="16"/>
                <c:pt idx="0">
                  <c:v>0</c:v>
                </c:pt>
                <c:pt idx="1">
                  <c:v>0.58109999999999995</c:v>
                </c:pt>
                <c:pt idx="2">
                  <c:v>1.1596</c:v>
                </c:pt>
                <c:pt idx="3">
                  <c:v>1.742</c:v>
                </c:pt>
                <c:pt idx="4">
                  <c:v>2.3140000000000001</c:v>
                </c:pt>
                <c:pt idx="5">
                  <c:v>2.899</c:v>
                </c:pt>
                <c:pt idx="6">
                  <c:v>3.4710000000000001</c:v>
                </c:pt>
                <c:pt idx="7">
                  <c:v>4.0430000000000001</c:v>
                </c:pt>
                <c:pt idx="8">
                  <c:v>4.6280000000000001</c:v>
                </c:pt>
                <c:pt idx="9">
                  <c:v>5.2</c:v>
                </c:pt>
                <c:pt idx="10">
                  <c:v>5.7720000000000002</c:v>
                </c:pt>
                <c:pt idx="11">
                  <c:v>6.3570000000000002</c:v>
                </c:pt>
                <c:pt idx="12">
                  <c:v>6.9290000000000003</c:v>
                </c:pt>
                <c:pt idx="13">
                  <c:v>7.5010000000000003</c:v>
                </c:pt>
                <c:pt idx="14">
                  <c:v>8.0860000000000003</c:v>
                </c:pt>
                <c:pt idx="15">
                  <c:v>8.6579999999999995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9184704"/>
        <c:axId val="1829186336"/>
      </c:scatterChart>
      <c:valAx>
        <c:axId val="1829184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86336"/>
        <c:crosses val="autoZero"/>
        <c:crossBetween val="midCat"/>
        <c:majorUnit val="2"/>
        <c:minorUnit val="2"/>
      </c:valAx>
      <c:valAx>
        <c:axId val="1829186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29184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dirty="0" smtClean="0"/>
              <a:t>IREF_N(DRIVER)</a:t>
            </a:r>
            <a:endParaRPr lang="ko-KR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IDACp_MLVDS_DRIVER!$K$43</c:f>
              <c:strCache>
                <c:ptCount val="1"/>
                <c:pt idx="0">
                  <c:v>Slow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IDACp_MLVDS_DRIVER!$J$44:$J$59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IDACp_MLVDS_DRIVER!$K$44:$K$59</c:f>
              <c:numCache>
                <c:formatCode>General</c:formatCode>
                <c:ptCount val="16"/>
                <c:pt idx="0">
                  <c:v>0</c:v>
                </c:pt>
                <c:pt idx="1">
                  <c:v>0.62529999999999997</c:v>
                </c:pt>
                <c:pt idx="2">
                  <c:v>1.2388999999999999</c:v>
                </c:pt>
                <c:pt idx="3">
                  <c:v>1.8460000000000001</c:v>
                </c:pt>
                <c:pt idx="4">
                  <c:v>2.4569999999999999</c:v>
                </c:pt>
                <c:pt idx="5">
                  <c:v>3.0550000000000002</c:v>
                </c:pt>
                <c:pt idx="6">
                  <c:v>3.653</c:v>
                </c:pt>
                <c:pt idx="7">
                  <c:v>4.2380000000000004</c:v>
                </c:pt>
                <c:pt idx="8">
                  <c:v>4.8360000000000003</c:v>
                </c:pt>
                <c:pt idx="9">
                  <c:v>5.4210000000000003</c:v>
                </c:pt>
                <c:pt idx="10">
                  <c:v>6.0060000000000002</c:v>
                </c:pt>
                <c:pt idx="11">
                  <c:v>6.5780000000000003</c:v>
                </c:pt>
                <c:pt idx="12">
                  <c:v>7.1630000000000003</c:v>
                </c:pt>
                <c:pt idx="13">
                  <c:v>7.7350000000000003</c:v>
                </c:pt>
                <c:pt idx="14">
                  <c:v>8.3070000000000004</c:v>
                </c:pt>
                <c:pt idx="15">
                  <c:v>8.8659999999999997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IDACp_MLVDS_DRIVER!$L$43</c:f>
              <c:strCache>
                <c:ptCount val="1"/>
                <c:pt idx="0">
                  <c:v>Typical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IDACp_MLVDS_DRIVER!$J$44:$J$59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IDACp_MLVDS_DRIVER!$L$44:$L$59</c:f>
              <c:numCache>
                <c:formatCode>General</c:formatCode>
                <c:ptCount val="16"/>
                <c:pt idx="0">
                  <c:v>0</c:v>
                </c:pt>
                <c:pt idx="1">
                  <c:v>0.83199999999999996</c:v>
                </c:pt>
                <c:pt idx="2">
                  <c:v>1.651</c:v>
                </c:pt>
                <c:pt idx="3">
                  <c:v>2.4569999999999999</c:v>
                </c:pt>
                <c:pt idx="4">
                  <c:v>3.2759999999999998</c:v>
                </c:pt>
                <c:pt idx="5">
                  <c:v>4.069</c:v>
                </c:pt>
                <c:pt idx="6">
                  <c:v>4.875</c:v>
                </c:pt>
                <c:pt idx="7">
                  <c:v>5.6680000000000001</c:v>
                </c:pt>
                <c:pt idx="8">
                  <c:v>6.4610000000000003</c:v>
                </c:pt>
                <c:pt idx="9">
                  <c:v>7.2539999999999996</c:v>
                </c:pt>
                <c:pt idx="10">
                  <c:v>8.0470000000000006</c:v>
                </c:pt>
                <c:pt idx="11">
                  <c:v>8.827</c:v>
                </c:pt>
                <c:pt idx="12">
                  <c:v>9.6069999999999993</c:v>
                </c:pt>
                <c:pt idx="13">
                  <c:v>10.387</c:v>
                </c:pt>
                <c:pt idx="14">
                  <c:v>11.167</c:v>
                </c:pt>
                <c:pt idx="15">
                  <c:v>11.933999999999999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IDACp_MLVDS_DRIVER!$M$43</c:f>
              <c:strCache>
                <c:ptCount val="1"/>
                <c:pt idx="0">
                  <c:v>Fast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IDACp_MLVDS_DRIVER!$J$44:$J$59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IDACp_MLVDS_DRIVER!$M$44:$M$59</c:f>
              <c:numCache>
                <c:formatCode>General</c:formatCode>
                <c:ptCount val="16"/>
                <c:pt idx="0">
                  <c:v>0</c:v>
                </c:pt>
                <c:pt idx="1">
                  <c:v>1.1830000000000001</c:v>
                </c:pt>
                <c:pt idx="2">
                  <c:v>2.34</c:v>
                </c:pt>
                <c:pt idx="3">
                  <c:v>3.4969999999999999</c:v>
                </c:pt>
                <c:pt idx="4">
                  <c:v>4.641</c:v>
                </c:pt>
                <c:pt idx="5">
                  <c:v>5.7720000000000002</c:v>
                </c:pt>
                <c:pt idx="6">
                  <c:v>6.9160000000000004</c:v>
                </c:pt>
                <c:pt idx="7">
                  <c:v>8.0470000000000006</c:v>
                </c:pt>
                <c:pt idx="8">
                  <c:v>9.1649999999999991</c:v>
                </c:pt>
                <c:pt idx="9">
                  <c:v>10.295999999999999</c:v>
                </c:pt>
                <c:pt idx="10">
                  <c:v>11.414</c:v>
                </c:pt>
                <c:pt idx="11">
                  <c:v>12.532</c:v>
                </c:pt>
                <c:pt idx="12">
                  <c:v>13.65</c:v>
                </c:pt>
                <c:pt idx="13">
                  <c:v>14.82</c:v>
                </c:pt>
                <c:pt idx="14">
                  <c:v>15.86</c:v>
                </c:pt>
                <c:pt idx="15">
                  <c:v>17.03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3086176"/>
        <c:axId val="1449680592"/>
      </c:scatterChart>
      <c:valAx>
        <c:axId val="16830861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449680592"/>
        <c:crosses val="autoZero"/>
        <c:crossBetween val="midCat"/>
        <c:majorUnit val="2"/>
        <c:minorUnit val="2"/>
      </c:valAx>
      <c:valAx>
        <c:axId val="1449680592"/>
        <c:scaling>
          <c:orientation val="minMax"/>
          <c:max val="1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83086176"/>
        <c:crosses val="autoZero"/>
        <c:crossBetween val="midCat"/>
        <c:majorUnit val="4"/>
        <c:minorUnit val="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62210-108A-4A0C-B266-8D3B73D6F5B6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14E4B-DCA1-430D-9B77-82F0FFC991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664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615FD-43F8-4F9A-A921-95649D1F4F05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CD595-37DD-41D1-AB36-8958AA2276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22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CD595-37DD-41D1-AB36-8958AA22763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2111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CD595-37DD-41D1-AB36-8958AA22763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7976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CD595-37DD-41D1-AB36-8958AA22763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81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06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338993" cy="32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개체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4669444"/>
              </p:ext>
            </p:extLst>
          </p:nvPr>
        </p:nvGraphicFramePr>
        <p:xfrm>
          <a:off x="8388424" y="6490585"/>
          <a:ext cx="720005" cy="31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84" name="Visio" r:id="rId4" imgW="1125914" imgH="485730" progId="Visio.Drawing.11">
                  <p:embed/>
                </p:oleObj>
              </mc:Choice>
              <mc:Fallback>
                <p:oleObj name="Visio" r:id="rId4" imgW="1125914" imgH="4857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424" y="6490585"/>
                        <a:ext cx="720005" cy="31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직사각형 9"/>
          <p:cNvSpPr/>
          <p:nvPr userDrawn="1"/>
        </p:nvSpPr>
        <p:spPr>
          <a:xfrm flipV="1">
            <a:off x="2195736" y="214923"/>
            <a:ext cx="6457728" cy="470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32"/>
          <p:cNvSpPr>
            <a:spLocks noChangeArrowheads="1"/>
          </p:cNvSpPr>
          <p:nvPr userDrawn="1"/>
        </p:nvSpPr>
        <p:spPr bwMode="auto">
          <a:xfrm>
            <a:off x="7203504" y="365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50194160-6D08-4C1B-8A7A-E211E10F91DD}" type="slidenum">
              <a:rPr lang="en-US" altLang="ko-KR" b="1">
                <a:latin typeface="Times New Roman" pitchFamily="18" charset="0"/>
                <a:ea typeface="돋움" pitchFamily="50" charset="-127"/>
                <a:cs typeface="Times New Roman" panose="02020603050405020304" pitchFamily="18" charset="0"/>
              </a:rPr>
              <a:pPr algn="r"/>
              <a:t>‹#›</a:t>
            </a:fld>
            <a:endParaRPr lang="en-US" altLang="ko-KR" b="1" dirty="0">
              <a:latin typeface="Times New Roman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8"/>
          <p:cNvSpPr/>
          <p:nvPr userDrawn="1"/>
        </p:nvSpPr>
        <p:spPr>
          <a:xfrm flipV="1">
            <a:off x="1043608" y="6623638"/>
            <a:ext cx="4741403" cy="457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0" y="6453336"/>
            <a:ext cx="400110" cy="40011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83568" y="6453336"/>
            <a:ext cx="302305" cy="40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99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png"/><Relationship Id="rId4" Type="http://schemas.openxmlformats.org/officeDocument/2006/relationships/vmlDrawing" Target="../drawings/vmlDrawing1.v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338993" cy="32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4"/>
          <p:cNvSpPr/>
          <p:nvPr userDrawn="1"/>
        </p:nvSpPr>
        <p:spPr>
          <a:xfrm>
            <a:off x="445514" y="35332"/>
            <a:ext cx="17267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Times New Roman" pitchFamily="18" charset="0"/>
              </a:rPr>
              <a:t>Dongguk</a:t>
            </a:r>
            <a:r>
              <a:rPr kumimoji="0" lang="en-US" altLang="ko-KR" sz="20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n-US" altLang="ko-KR" sz="20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Times New Roman" pitchFamily="18" charset="0"/>
              </a:rPr>
              <a:t>Univ.</a:t>
            </a:r>
            <a:endParaRPr kumimoji="0" lang="ko-KR" altLang="en-US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9" name="직사각형 5"/>
          <p:cNvSpPr/>
          <p:nvPr userDrawn="1"/>
        </p:nvSpPr>
        <p:spPr>
          <a:xfrm>
            <a:off x="5977123" y="6444044"/>
            <a:ext cx="2483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휴먼둥근헤드라인" pitchFamily="18" charset="-127"/>
                <a:cs typeface="Times New Roman" pitchFamily="18" charset="0"/>
              </a:rPr>
              <a:t>System IC Design Lab.</a:t>
            </a:r>
            <a:endParaRPr kumimoji="0"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휴먼둥근헤드라인" pitchFamily="18" charset="-127"/>
              <a:cs typeface="Times New Roman" pitchFamily="18" charset="0"/>
            </a:endParaRPr>
          </a:p>
        </p:txBody>
      </p:sp>
      <p:graphicFrame>
        <p:nvGraphicFramePr>
          <p:cNvPr id="10" name="개체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624165464"/>
              </p:ext>
            </p:extLst>
          </p:nvPr>
        </p:nvGraphicFramePr>
        <p:xfrm>
          <a:off x="8388424" y="6490585"/>
          <a:ext cx="720005" cy="31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5" name="Visio" r:id="rId6" imgW="1125914" imgH="485730" progId="Visio.Drawing.11">
                  <p:embed/>
                </p:oleObj>
              </mc:Choice>
              <mc:Fallback>
                <p:oleObj name="Visio" r:id="rId6" imgW="1125914" imgH="4857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424" y="6490585"/>
                        <a:ext cx="720005" cy="31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직사각형 8"/>
          <p:cNvSpPr/>
          <p:nvPr userDrawn="1"/>
        </p:nvSpPr>
        <p:spPr>
          <a:xfrm flipV="1">
            <a:off x="1043608" y="6623637"/>
            <a:ext cx="4933515" cy="457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20" y="6453336"/>
            <a:ext cx="400110" cy="400110"/>
          </a:xfrm>
          <a:prstGeom prst="rect">
            <a:avLst/>
          </a:prstGeom>
        </p:spPr>
      </p:pic>
      <p:pic>
        <p:nvPicPr>
          <p:cNvPr id="14" name="그림 1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83568" y="6453336"/>
            <a:ext cx="302305" cy="400110"/>
          </a:xfrm>
          <a:prstGeom prst="rect">
            <a:avLst/>
          </a:prstGeom>
        </p:spPr>
      </p:pic>
      <p:sp>
        <p:nvSpPr>
          <p:cNvPr id="15" name="직사각형 9"/>
          <p:cNvSpPr/>
          <p:nvPr userDrawn="1"/>
        </p:nvSpPr>
        <p:spPr>
          <a:xfrm flipV="1">
            <a:off x="2195736" y="214923"/>
            <a:ext cx="6457728" cy="470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614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package" Target="../embeddings/Microsoft_Visio_Drawing10.vsdx"/><Relationship Id="rId5" Type="http://schemas.openxmlformats.org/officeDocument/2006/relationships/image" Target="../media/image10.emf"/><Relationship Id="rId4" Type="http://schemas.openxmlformats.org/officeDocument/2006/relationships/package" Target="../embeddings/Microsoft_Visio_Drawing9.vsd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Visio_Drawing12.vsdx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package" Target="../embeddings/Microsoft_Visio_Drawing13.vsdx"/><Relationship Id="rId7" Type="http://schemas.openxmlformats.org/officeDocument/2006/relationships/package" Target="../embeddings/Microsoft_Visio_Drawing15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emf"/><Relationship Id="rId11" Type="http://schemas.openxmlformats.org/officeDocument/2006/relationships/image" Target="../media/image12.png"/><Relationship Id="rId5" Type="http://schemas.openxmlformats.org/officeDocument/2006/relationships/package" Target="../embeddings/Microsoft_Visio_Drawing14.vsdx"/><Relationship Id="rId10" Type="http://schemas.openxmlformats.org/officeDocument/2006/relationships/image" Target="../media/image23.emf"/><Relationship Id="rId4" Type="http://schemas.openxmlformats.org/officeDocument/2006/relationships/image" Target="../media/image19.emf"/><Relationship Id="rId9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6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5.emf"/><Relationship Id="rId5" Type="http://schemas.openxmlformats.org/officeDocument/2006/relationships/package" Target="../embeddings/Microsoft_Visio_Drawing17.vsdx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8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9.emf"/><Relationship Id="rId5" Type="http://schemas.openxmlformats.org/officeDocument/2006/relationships/package" Target="../embeddings/Microsoft_Visio_Drawing19.vsdx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0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0.emf"/><Relationship Id="rId5" Type="http://schemas.openxmlformats.org/officeDocument/2006/relationships/package" Target="../embeddings/Microsoft_Visio_Drawing21.vsdx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Visio_Drawing3.vsdx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Visio_Drawing5.vsdx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6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7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Visio_Drawing8.vsdx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2"/>
          <p:cNvSpPr txBox="1">
            <a:spLocks/>
          </p:cNvSpPr>
          <p:nvPr/>
        </p:nvSpPr>
        <p:spPr>
          <a:xfrm>
            <a:off x="4071938" y="4293096"/>
            <a:ext cx="4857750" cy="1357313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Arial" panose="020B0604020202020204" pitchFamily="34" charset="0"/>
              <a:buNone/>
              <a:defRPr/>
            </a:pPr>
            <a:endParaRPr lang="en-US" altLang="ko-KR" sz="30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buFont typeface="Arial" panose="020B0604020202020204" pitchFamily="34" charset="0"/>
              <a:buNone/>
              <a:defRPr/>
            </a:pPr>
            <a:r>
              <a:rPr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Seongjoo </a:t>
            </a:r>
            <a:r>
              <a:rPr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Lee</a:t>
            </a:r>
          </a:p>
          <a:p>
            <a:pPr algn="r">
              <a:buFont typeface="Arial" panose="020B0604020202020204" pitchFamily="34" charset="0"/>
              <a:buNone/>
              <a:defRPr/>
            </a:pPr>
            <a:r>
              <a:rPr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altLang="ko-KR" sz="30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Dongguk</a:t>
            </a:r>
            <a:r>
              <a:rPr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altLang="ko-KR" sz="30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Yonsei</a:t>
            </a:r>
            <a:r>
              <a:rPr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Univ.)</a:t>
            </a:r>
            <a:endParaRPr lang="ko-KR" altLang="en-US" sz="3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직사각형 6"/>
          <p:cNvSpPr/>
          <p:nvPr/>
        </p:nvSpPr>
        <p:spPr>
          <a:xfrm>
            <a:off x="168719" y="2628781"/>
            <a:ext cx="880656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5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ALICE ITS Upgrade </a:t>
            </a:r>
            <a:r>
              <a:rPr kumimoji="0" lang="en-US" altLang="ko-KR" sz="45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: Pixel chip design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TowerJazz</a:t>
            </a:r>
            <a:r>
              <a:rPr lang="en-US" altLang="ko-KR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0.18um CMOS Image Sensor Process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2016. APR. 10</a:t>
            </a:r>
            <a:endParaRPr kumimoji="0" lang="ko-KR" altLang="en-US" sz="3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1"/>
          <p:cNvSpPr>
            <a:spLocks noChangeArrowheads="1"/>
          </p:cNvSpPr>
          <p:nvPr/>
        </p:nvSpPr>
        <p:spPr bwMode="auto">
          <a:xfrm>
            <a:off x="357188" y="980728"/>
            <a:ext cx="1629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4.2 </a:t>
            </a:r>
            <a:r>
              <a:rPr lang="en-US" altLang="ko-KR" b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Future plan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Conclusion &amp; Future plan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330671" y="1988840"/>
            <a:ext cx="86338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atin typeface="Calibri" panose="020F0502020204030204" pitchFamily="34" charset="0"/>
              </a:rPr>
              <a:t>- 2016</a:t>
            </a:r>
          </a:p>
          <a:p>
            <a:r>
              <a:rPr lang="en-US" altLang="ko-KR" sz="1600" b="1" dirty="0">
                <a:latin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=&gt; Course work</a:t>
            </a:r>
          </a:p>
          <a:p>
            <a:r>
              <a:rPr lang="en-US" altLang="ko-KR" sz="1600" b="1" dirty="0">
                <a:latin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=&gt; 4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월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– 9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월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(?) : New project – CMOS Image Sensor(CIS)</a:t>
            </a:r>
          </a:p>
          <a:p>
            <a:r>
              <a:rPr lang="en-US" altLang="ko-KR" sz="1600" b="1" dirty="0">
                <a:latin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=&gt; 9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월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(?) – 12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월</a:t>
            </a:r>
            <a:r>
              <a:rPr lang="en-US" altLang="ko-KR" sz="1600" b="1" dirty="0">
                <a:latin typeface="Calibri" panose="020F0502020204030204" pitchFamily="34" charset="0"/>
              </a:rPr>
              <a:t>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: CIS 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측정 준비</a:t>
            </a:r>
            <a:endParaRPr lang="en-US" altLang="ko-KR" sz="1600" b="1" dirty="0" smtClean="0">
              <a:latin typeface="Calibri" panose="020F0502020204030204" pitchFamily="34" charset="0"/>
            </a:endParaRPr>
          </a:p>
          <a:p>
            <a:endParaRPr lang="en-US" altLang="ko-KR" sz="1600" b="1" dirty="0">
              <a:latin typeface="Calibri" panose="020F0502020204030204" pitchFamily="34" charset="0"/>
            </a:endParaRPr>
          </a:p>
          <a:p>
            <a:endParaRPr lang="en-US" altLang="ko-KR" sz="1600" b="1" dirty="0" smtClean="0">
              <a:latin typeface="Calibri" panose="020F0502020204030204" pitchFamily="34" charset="0"/>
            </a:endParaRP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- 2017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  =&gt;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CIS 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측정 및 측정 결과로 졸업 논문 작성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, 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졸업 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시험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, </a:t>
            </a:r>
            <a:r>
              <a:rPr lang="ko-KR" altLang="en-US" sz="1600" b="1" dirty="0" smtClean="0">
                <a:latin typeface="Calibri" panose="020F0502020204030204" pitchFamily="34" charset="0"/>
              </a:rPr>
              <a:t>영어 시험</a:t>
            </a:r>
            <a:endParaRPr lang="en-US" altLang="ko-KR" sz="16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95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3" y="3013502"/>
            <a:ext cx="871537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</a:t>
            </a:r>
            <a:endParaRPr kumimoji="0" lang="ko-KR" altLang="en-US" sz="4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6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타원 26"/>
          <p:cNvSpPr/>
          <p:nvPr/>
        </p:nvSpPr>
        <p:spPr>
          <a:xfrm>
            <a:off x="1437800" y="2840216"/>
            <a:ext cx="1284373" cy="13298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>
            <p:extLst/>
          </p:nvPr>
        </p:nvGraphicFramePr>
        <p:xfrm>
          <a:off x="1835696" y="2924944"/>
          <a:ext cx="5595938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64" name="Visio" r:id="rId4" imgW="8275533" imgH="3185364" progId="Visio.Drawing.15">
                  <p:embed/>
                </p:oleObj>
              </mc:Choice>
              <mc:Fallback>
                <p:oleObj name="Visio" r:id="rId4" imgW="8275533" imgH="318536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924944"/>
                        <a:ext cx="5595938" cy="2193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>
            <p:extLst/>
          </p:nvPr>
        </p:nvGraphicFramePr>
        <p:xfrm>
          <a:off x="666397" y="1570179"/>
          <a:ext cx="7811205" cy="1354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65" name="Visio" r:id="rId6" imgW="11552062" imgH="2019221" progId="Visio.Drawing.15">
                  <p:embed/>
                </p:oleObj>
              </mc:Choice>
              <mc:Fallback>
                <p:oleObj name="Visio" r:id="rId6" imgW="11552062" imgH="2019221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397" y="1570179"/>
                        <a:ext cx="7811205" cy="13547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467544" y="5497487"/>
            <a:ext cx="82809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separate Full-analog(8-bit Current DAC &amp; Voltage DAC), Current Mirror is changed.</a:t>
            </a:r>
          </a:p>
        </p:txBody>
      </p:sp>
      <p:sp>
        <p:nvSpPr>
          <p:cNvPr id="8" name="아래쪽 화살표 7"/>
          <p:cNvSpPr/>
          <p:nvPr/>
        </p:nvSpPr>
        <p:spPr>
          <a:xfrm>
            <a:off x="3493576" y="2663577"/>
            <a:ext cx="421928" cy="90135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20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>
            <a:spLocks noChangeArrowheads="1"/>
          </p:cNvSpPr>
          <p:nvPr/>
        </p:nvSpPr>
        <p:spPr bwMode="auto">
          <a:xfrm rot="20832236">
            <a:off x="2066073" y="2281927"/>
            <a:ext cx="49487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pALPIDEfs_V2 Current Mirror for the MLVDS block</a:t>
            </a:r>
            <a:endParaRPr kumimoji="0" lang="en-US" altLang="ko-KR" sz="16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 rot="20832236">
            <a:off x="2095505" y="4858480"/>
            <a:ext cx="49487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pALPIDEfs_V3 Current Mirror for the MLVDS block</a:t>
            </a:r>
            <a:endParaRPr kumimoji="0" lang="en-US" altLang="ko-KR" sz="16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/>
          </p:nvPr>
        </p:nvGraphicFramePr>
        <p:xfrm>
          <a:off x="2119465" y="3760649"/>
          <a:ext cx="4569150" cy="253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88" name="Visio" r:id="rId3" imgW="6621957" imgH="3672777" progId="Visio.Drawing.15">
                  <p:embed/>
                </p:oleObj>
              </mc:Choice>
              <mc:Fallback>
                <p:oleObj name="Visio" r:id="rId3" imgW="6621957" imgH="3672777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465" y="3760649"/>
                        <a:ext cx="4569150" cy="253421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개체 1"/>
          <p:cNvGraphicFramePr>
            <a:graphicFrameLocks noChangeAspect="1"/>
          </p:cNvGraphicFramePr>
          <p:nvPr>
            <p:extLst/>
          </p:nvPr>
        </p:nvGraphicFramePr>
        <p:xfrm>
          <a:off x="2148356" y="1196752"/>
          <a:ext cx="4795114" cy="2518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89" name="Visio" r:id="rId5" imgW="6949440" imgH="3649870" progId="Visio.Drawing.15">
                  <p:embed/>
                </p:oleObj>
              </mc:Choice>
              <mc:Fallback>
                <p:oleObj name="Visio" r:id="rId5" imgW="6949440" imgH="364987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8356" y="1196752"/>
                        <a:ext cx="4795114" cy="251841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아래쪽 화살표 9"/>
          <p:cNvSpPr/>
          <p:nvPr/>
        </p:nvSpPr>
        <p:spPr>
          <a:xfrm>
            <a:off x="5039502" y="3573016"/>
            <a:ext cx="144016" cy="19952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아래쪽 화살표 27"/>
          <p:cNvSpPr/>
          <p:nvPr/>
        </p:nvSpPr>
        <p:spPr>
          <a:xfrm>
            <a:off x="3894516" y="3573016"/>
            <a:ext cx="144016" cy="19952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4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차트 7"/>
          <p:cNvGraphicFramePr>
            <a:graphicFrameLocks/>
          </p:cNvGraphicFramePr>
          <p:nvPr>
            <p:extLst/>
          </p:nvPr>
        </p:nvGraphicFramePr>
        <p:xfrm>
          <a:off x="3028123" y="1340768"/>
          <a:ext cx="5648333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차트 16"/>
          <p:cNvGraphicFramePr>
            <a:graphicFrameLocks/>
          </p:cNvGraphicFramePr>
          <p:nvPr>
            <p:extLst/>
          </p:nvPr>
        </p:nvGraphicFramePr>
        <p:xfrm>
          <a:off x="3059832" y="3827804"/>
          <a:ext cx="5400599" cy="2477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직사각형 17"/>
          <p:cNvSpPr>
            <a:spLocks noChangeArrowheads="1"/>
          </p:cNvSpPr>
          <p:nvPr/>
        </p:nvSpPr>
        <p:spPr bwMode="auto">
          <a:xfrm>
            <a:off x="8170523" y="5841563"/>
            <a:ext cx="7970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[um]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566514" y="5085184"/>
            <a:ext cx="288033" cy="3283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5134106" y="5552168"/>
            <a:ext cx="13821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en-US" altLang="ko-KR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 = 2um</a:t>
            </a:r>
          </a:p>
          <a:p>
            <a:r>
              <a:rPr kumimoji="0" lang="en-US" altLang="ko-KR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 = 710um</a:t>
            </a:r>
            <a:endParaRPr kumimoji="0" lang="en-US" altLang="ko-KR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아래쪽 화살표 21"/>
          <p:cNvSpPr/>
          <p:nvPr/>
        </p:nvSpPr>
        <p:spPr>
          <a:xfrm>
            <a:off x="5675532" y="5470846"/>
            <a:ext cx="69996" cy="1821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/>
          </p:nvPr>
        </p:nvGraphicFramePr>
        <p:xfrm>
          <a:off x="395536" y="1352660"/>
          <a:ext cx="2520280" cy="49566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23887"/>
                <a:gridCol w="1096393"/>
              </a:tblGrid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mr23t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2k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40m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rnlpoly2t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rnlpoly3t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rnmpoly2t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rnmpoly3t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rnplus2t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rnplus3t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rnplus_sal2t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rnplus_sal3t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rnwell_AA2t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rnwell_AA3t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rnwell_STI2t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1k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rnwell_STI3t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1k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rphpoly2t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1k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rphpoly3t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1k</a:t>
                      </a:r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rplpoly2t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rplpoly3t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rpmpoly2t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rpmpoly3t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rpplus2t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rpplus3t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rpplus_sal2t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  <a:tr h="165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rpplus_sal3t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5Ω</a:t>
                      </a:r>
                      <a:r>
                        <a:rPr lang="el-GR" altLang="ko-KR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ko-KR" altLang="en-US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□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202" marR="5202" marT="5202" marB="0" anchor="b"/>
                </a:tc>
              </a:tr>
            </a:tbl>
          </a:graphicData>
        </a:graphic>
      </p:graphicFrame>
      <p:sp>
        <p:nvSpPr>
          <p:cNvPr id="24" name="타원 23"/>
          <p:cNvSpPr/>
          <p:nvPr/>
        </p:nvSpPr>
        <p:spPr>
          <a:xfrm>
            <a:off x="5054680" y="2839440"/>
            <a:ext cx="207433" cy="5895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26594" y="2996951"/>
            <a:ext cx="2733238" cy="216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>
            <a:spLocks noChangeArrowheads="1"/>
          </p:cNvSpPr>
          <p:nvPr/>
        </p:nvSpPr>
        <p:spPr bwMode="auto">
          <a:xfrm>
            <a:off x="2590372" y="1628800"/>
            <a:ext cx="441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en-US" altLang="ko-KR" sz="4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개체 17"/>
          <p:cNvGraphicFramePr>
            <a:graphicFrameLocks noChangeAspect="1"/>
          </p:cNvGraphicFramePr>
          <p:nvPr>
            <p:extLst/>
          </p:nvPr>
        </p:nvGraphicFramePr>
        <p:xfrm>
          <a:off x="526034" y="1303954"/>
          <a:ext cx="3438558" cy="1643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7" name="Visio" r:id="rId3" imgW="6949440" imgH="3322383" progId="Visio.Drawing.15">
                  <p:embed/>
                </p:oleObj>
              </mc:Choice>
              <mc:Fallback>
                <p:oleObj name="Visio" r:id="rId3" imgW="6949440" imgH="3322383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34" y="1303954"/>
                        <a:ext cx="3438558" cy="164390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2618686" y="3235997"/>
            <a:ext cx="441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US" altLang="ko-KR" sz="4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개체 19"/>
          <p:cNvGraphicFramePr>
            <a:graphicFrameLocks noChangeAspect="1"/>
          </p:cNvGraphicFramePr>
          <p:nvPr>
            <p:extLst/>
          </p:nvPr>
        </p:nvGraphicFramePr>
        <p:xfrm>
          <a:off x="1202197" y="2962105"/>
          <a:ext cx="2744516" cy="1652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8" name="Visio" r:id="rId5" imgW="5570185" imgH="3352926" progId="Visio.Drawing.15">
                  <p:embed/>
                </p:oleObj>
              </mc:Choice>
              <mc:Fallback>
                <p:oleObj name="Visio" r:id="rId5" imgW="5570185" imgH="3352926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2197" y="2962105"/>
                        <a:ext cx="2744516" cy="165203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직사각형 20"/>
          <p:cNvSpPr>
            <a:spLocks noChangeArrowheads="1"/>
          </p:cNvSpPr>
          <p:nvPr/>
        </p:nvSpPr>
        <p:spPr bwMode="auto">
          <a:xfrm>
            <a:off x="2590372" y="5148574"/>
            <a:ext cx="441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US" altLang="ko-KR" sz="4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개체 21"/>
          <p:cNvGraphicFramePr>
            <a:graphicFrameLocks noChangeAspect="1"/>
          </p:cNvGraphicFramePr>
          <p:nvPr>
            <p:extLst/>
          </p:nvPr>
        </p:nvGraphicFramePr>
        <p:xfrm>
          <a:off x="1224982" y="4652207"/>
          <a:ext cx="2698945" cy="1653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9" name="Visio" r:id="rId7" imgW="5661625" imgH="3360561" progId="Visio.Drawing.15">
                  <p:embed/>
                </p:oleObj>
              </mc:Choice>
              <mc:Fallback>
                <p:oleObj name="Visio" r:id="rId7" imgW="5661625" imgH="3360561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982" y="4652207"/>
                        <a:ext cx="2698945" cy="1653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2632" y="2085840"/>
            <a:ext cx="2083350" cy="192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0726" y="1988840"/>
            <a:ext cx="2038200" cy="201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067944" y="4275350"/>
                <a:ext cx="4920065" cy="655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ko-K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ko-KR" altLang="en-US" sz="16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  <m:d>
                          <m:dPr>
                            <m:ctrlP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16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b="1" i="1" smtClean="0"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altLang="ko-KR" sz="1600" b="1" i="1" smtClean="0">
                                    <a:latin typeface="Cambria Math" panose="02040503050406030204" pitchFamily="18" charset="0"/>
                                  </a:rPr>
                                  <m:t>𝒈𝒔</m:t>
                                </m:r>
                              </m:sub>
                            </m:sSub>
                            <m:r>
                              <a:rPr lang="en-US" altLang="ko-KR" sz="16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b="1" i="1" smtClean="0"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altLang="ko-KR" sz="1600" b="1" i="1" smtClean="0">
                                    <a:latin typeface="Cambria Math" panose="02040503050406030204" pitchFamily="18" charset="0"/>
                                  </a:rPr>
                                  <m:t>𝑻𝑯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ko-K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(MOS saturation current)</a:t>
                </a:r>
              </a:p>
              <a:p>
                <a:r>
                  <a:rPr lang="en-US" altLang="ko-K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=&gt; The </a:t>
                </a:r>
                <a:r>
                  <a:rPr lang="en-US" altLang="ko-KR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vgs</a:t>
                </a:r>
                <a:r>
                  <a:rPr lang="en-US" altLang="ko-K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dependent on variation of Power Supply.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4275350"/>
                <a:ext cx="4920065" cy="655564"/>
              </a:xfrm>
              <a:prstGeom prst="rect">
                <a:avLst/>
              </a:prstGeom>
              <a:blipFill rotWithShape="0">
                <a:blip r:embed="rId11"/>
                <a:stretch>
                  <a:fillRect l="-1487" b="-1851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타원 14"/>
          <p:cNvSpPr/>
          <p:nvPr/>
        </p:nvSpPr>
        <p:spPr>
          <a:xfrm>
            <a:off x="683567" y="2924042"/>
            <a:ext cx="3592745" cy="17754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3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개체 12"/>
          <p:cNvGraphicFramePr>
            <a:graphicFrameLocks noChangeAspect="1"/>
          </p:cNvGraphicFramePr>
          <p:nvPr>
            <p:extLst/>
          </p:nvPr>
        </p:nvGraphicFramePr>
        <p:xfrm>
          <a:off x="539552" y="1350060"/>
          <a:ext cx="3008329" cy="4728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1" name="Visio" r:id="rId3" imgW="2667071" imgH="4160614" progId="Visio.Drawing.15">
                  <p:embed/>
                </p:oleObj>
              </mc:Choice>
              <mc:Fallback>
                <p:oleObj name="Visio" r:id="rId3" imgW="2667071" imgH="416061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350060"/>
                        <a:ext cx="3008329" cy="47288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차트 13"/>
          <p:cNvGraphicFramePr>
            <a:graphicFrameLocks/>
          </p:cNvGraphicFramePr>
          <p:nvPr>
            <p:extLst/>
          </p:nvPr>
        </p:nvGraphicFramePr>
        <p:xfrm>
          <a:off x="3851920" y="1052736"/>
          <a:ext cx="4824536" cy="2605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직사각형 22"/>
          <p:cNvSpPr>
            <a:spLocks noChangeArrowheads="1"/>
          </p:cNvSpPr>
          <p:nvPr/>
        </p:nvSpPr>
        <p:spPr bwMode="auto">
          <a:xfrm>
            <a:off x="4001707" y="1355921"/>
            <a:ext cx="6126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kumimoji="0" lang="en-US" altLang="ko-KR" sz="1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직사각형 23"/>
          <p:cNvSpPr>
            <a:spLocks noChangeArrowheads="1"/>
          </p:cNvSpPr>
          <p:nvPr/>
        </p:nvSpPr>
        <p:spPr bwMode="auto">
          <a:xfrm>
            <a:off x="8089676" y="3239634"/>
            <a:ext cx="5854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[V]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/>
          </p:nvPr>
        </p:nvGraphicFramePr>
        <p:xfrm>
          <a:off x="3923928" y="3645023"/>
          <a:ext cx="4572000" cy="2609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4001707" y="3946944"/>
            <a:ext cx="6126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kumimoji="0" lang="en-US" altLang="ko-KR" sz="1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8089676" y="5830657"/>
            <a:ext cx="5854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[V]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77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차트 6"/>
          <p:cNvGraphicFramePr>
            <a:graphicFrameLocks/>
          </p:cNvGraphicFramePr>
          <p:nvPr>
            <p:extLst/>
          </p:nvPr>
        </p:nvGraphicFramePr>
        <p:xfrm>
          <a:off x="539553" y="1165394"/>
          <a:ext cx="3845890" cy="2983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569017" y="1454587"/>
            <a:ext cx="5212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I[mA]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4139952" y="3685437"/>
            <a:ext cx="1236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4-bit IDAC_CODE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755576" y="4149080"/>
          <a:ext cx="7776864" cy="200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882098"/>
                <a:gridCol w="882098"/>
                <a:gridCol w="882098"/>
                <a:gridCol w="882098"/>
                <a:gridCol w="882098"/>
                <a:gridCol w="882098"/>
                <a:gridCol w="882098"/>
                <a:gridCol w="882098"/>
              </a:tblGrid>
              <a:tr h="377801">
                <a:tc rowSpan="2">
                  <a:txBody>
                    <a:bodyPr/>
                    <a:lstStyle/>
                    <a:p>
                      <a:pPr latinLnBrk="1"/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Driver </a:t>
                      </a: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pmos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Driver </a:t>
                      </a: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nmos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Receiver </a:t>
                      </a: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pmos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Receiver </a:t>
                      </a: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nmos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8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ko-KR" altLang="en-US" sz="16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r>
                        <a:rPr lang="en-US" altLang="ko-KR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/Id</a:t>
                      </a:r>
                      <a:endParaRPr lang="ko-KR" altLang="en-US" sz="16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ko-KR" altLang="en-US" sz="16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r>
                        <a:rPr lang="en-US" altLang="ko-KR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/Id</a:t>
                      </a:r>
                      <a:endParaRPr lang="ko-KR" altLang="en-US" sz="16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ko-KR" altLang="en-US" sz="16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r>
                        <a:rPr lang="en-US" altLang="ko-KR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/Id</a:t>
                      </a:r>
                      <a:endParaRPr lang="ko-KR" altLang="en-US" sz="16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ko-KR" altLang="en-US" sz="16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ko-KR" sz="16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r>
                        <a:rPr lang="en-US" altLang="ko-KR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/Id</a:t>
                      </a:r>
                      <a:endParaRPr lang="ko-KR" altLang="en-US" sz="16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78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0.61%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78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78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0.39μA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1.28%</a:t>
                      </a:r>
                      <a:endParaRPr lang="ko-KR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차트 13"/>
          <p:cNvGraphicFramePr>
            <a:graphicFrameLocks/>
          </p:cNvGraphicFramePr>
          <p:nvPr>
            <p:extLst/>
          </p:nvPr>
        </p:nvGraphicFramePr>
        <p:xfrm>
          <a:off x="4852132" y="1165394"/>
          <a:ext cx="4006118" cy="2930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타원 14"/>
          <p:cNvSpPr/>
          <p:nvPr/>
        </p:nvSpPr>
        <p:spPr>
          <a:xfrm>
            <a:off x="6536204" y="2643612"/>
            <a:ext cx="1858315" cy="1079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auto">
          <a:xfrm>
            <a:off x="4820197" y="1454587"/>
            <a:ext cx="52129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en-US" altLang="ko-KR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I[mA]</a:t>
            </a:r>
            <a:endParaRPr kumimoji="0" lang="en-US" altLang="ko-KR" sz="1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709968" y="2727208"/>
            <a:ext cx="2285968" cy="1474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6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 bwMode="auto">
          <a:xfrm>
            <a:off x="362308" y="1412776"/>
            <a:ext cx="8384819" cy="4737857"/>
          </a:xfrm>
          <a:prstGeom prst="roundRect">
            <a:avLst>
              <a:gd name="adj" fmla="val 3292"/>
            </a:avLst>
          </a:prstGeom>
          <a:solidFill>
            <a:schemeClr val="tx1"/>
          </a:solidFill>
          <a:ln w="571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516139"/>
            <a:ext cx="3384376" cy="417574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488856"/>
            <a:ext cx="2595463" cy="4028376"/>
          </a:xfrm>
          <a:prstGeom prst="rect">
            <a:avLst/>
          </a:prstGeom>
        </p:spPr>
      </p:pic>
      <p:sp>
        <p:nvSpPr>
          <p:cNvPr id="15" name="직사각형 14"/>
          <p:cNvSpPr>
            <a:spLocks noChangeArrowheads="1"/>
          </p:cNvSpPr>
          <p:nvPr/>
        </p:nvSpPr>
        <p:spPr bwMode="auto">
          <a:xfrm>
            <a:off x="1308790" y="5661248"/>
            <a:ext cx="12128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Before &gt;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직사각형 15"/>
          <p:cNvSpPr>
            <a:spLocks noChangeArrowheads="1"/>
          </p:cNvSpPr>
          <p:nvPr/>
        </p:nvSpPr>
        <p:spPr bwMode="auto">
          <a:xfrm>
            <a:off x="6377851" y="5707767"/>
            <a:ext cx="1071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After &gt;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553506" y="2060848"/>
            <a:ext cx="819509" cy="3240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>
            <a:spLocks noChangeArrowheads="1"/>
          </p:cNvSpPr>
          <p:nvPr/>
        </p:nvSpPr>
        <p:spPr bwMode="auto">
          <a:xfrm>
            <a:off x="5508104" y="3450486"/>
            <a:ext cx="9044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Resistor</a:t>
            </a:r>
            <a:endParaRPr kumimoji="0" lang="en-US" altLang="ko-KR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아래쪽 화살표 17"/>
          <p:cNvSpPr/>
          <p:nvPr/>
        </p:nvSpPr>
        <p:spPr>
          <a:xfrm rot="16200000">
            <a:off x="4128235" y="1576609"/>
            <a:ext cx="421928" cy="1309446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>
            <a:spLocks noChangeArrowheads="1"/>
          </p:cNvSpPr>
          <p:nvPr/>
        </p:nvSpPr>
        <p:spPr bwMode="auto">
          <a:xfrm>
            <a:off x="3468449" y="2399881"/>
            <a:ext cx="17386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 = +24um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755576" y="1609529"/>
            <a:ext cx="0" cy="3907703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>
            <a:spLocks noChangeArrowheads="1"/>
          </p:cNvSpPr>
          <p:nvPr/>
        </p:nvSpPr>
        <p:spPr bwMode="auto">
          <a:xfrm rot="16200000">
            <a:off x="147257" y="3382060"/>
            <a:ext cx="8515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108um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 flipH="1">
            <a:off x="784404" y="5504932"/>
            <a:ext cx="2419444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>
            <a:spLocks noChangeArrowheads="1"/>
          </p:cNvSpPr>
          <p:nvPr/>
        </p:nvSpPr>
        <p:spPr bwMode="auto">
          <a:xfrm>
            <a:off x="1603653" y="5435932"/>
            <a:ext cx="7360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65um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flipH="1">
            <a:off x="5374513" y="5517232"/>
            <a:ext cx="3157927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>
            <a:spLocks noChangeArrowheads="1"/>
          </p:cNvSpPr>
          <p:nvPr/>
        </p:nvSpPr>
        <p:spPr bwMode="auto">
          <a:xfrm>
            <a:off x="6616218" y="5445224"/>
            <a:ext cx="7360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89um</a:t>
            </a:r>
            <a:endParaRPr kumimoji="0" lang="en-US" altLang="ko-K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직사각형 31"/>
          <p:cNvSpPr>
            <a:spLocks noChangeArrowheads="1"/>
          </p:cNvSpPr>
          <p:nvPr/>
        </p:nvSpPr>
        <p:spPr bwMode="auto">
          <a:xfrm>
            <a:off x="3302178" y="3267561"/>
            <a:ext cx="213391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ρ(L/W)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=400ohm/</a:t>
            </a:r>
            <a:r>
              <a:rPr lang="ko-KR" alt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endParaRPr lang="en-US" altLang="ko-KR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L=2um</a:t>
            </a:r>
          </a:p>
          <a:p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W=709.695um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(max. height=120um)</a:t>
            </a:r>
          </a:p>
        </p:txBody>
      </p:sp>
      <p:graphicFrame>
        <p:nvGraphicFramePr>
          <p:cNvPr id="25" name="개체 24"/>
          <p:cNvGraphicFramePr>
            <a:graphicFrameLocks noChangeAspect="1"/>
          </p:cNvGraphicFramePr>
          <p:nvPr>
            <p:extLst/>
          </p:nvPr>
        </p:nvGraphicFramePr>
        <p:xfrm>
          <a:off x="3427229" y="4279856"/>
          <a:ext cx="1842150" cy="147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5" name="Visio" r:id="rId5" imgW="3406246" imgH="2720434" progId="Visio.Drawing.15">
                  <p:embed/>
                </p:oleObj>
              </mc:Choice>
              <mc:Fallback>
                <p:oleObj name="Visio" r:id="rId5" imgW="3406246" imgH="27204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7229" y="4279856"/>
                        <a:ext cx="1842150" cy="147389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직사각형 32"/>
          <p:cNvSpPr>
            <a:spLocks noChangeArrowheads="1"/>
          </p:cNvSpPr>
          <p:nvPr/>
        </p:nvSpPr>
        <p:spPr bwMode="auto">
          <a:xfrm>
            <a:off x="3138292" y="5805264"/>
            <a:ext cx="25858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segments = 9(series)</a:t>
            </a:r>
            <a:endParaRPr kumimoji="0" lang="en-US" altLang="ko-KR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아래쪽 화살표 33"/>
          <p:cNvSpPr/>
          <p:nvPr/>
        </p:nvSpPr>
        <p:spPr>
          <a:xfrm rot="16200000">
            <a:off x="3693706" y="4813357"/>
            <a:ext cx="152152" cy="393296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>
            <a:spLocks noChangeArrowheads="1"/>
          </p:cNvSpPr>
          <p:nvPr/>
        </p:nvSpPr>
        <p:spPr bwMode="auto">
          <a:xfrm>
            <a:off x="3707904" y="5301208"/>
            <a:ext cx="11063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Resistor &gt;</a:t>
            </a:r>
            <a:endParaRPr kumimoji="0" lang="en-US" altLang="ko-KR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4-b IDAC(pALPIDE-3)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5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5069396" y="1488934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②</a:t>
            </a:r>
            <a:endParaRPr lang="en-US" altLang="ko-KR" sz="1600" baseline="-25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개체 23"/>
          <p:cNvGraphicFramePr>
            <a:graphicFrameLocks noChangeAspect="1"/>
          </p:cNvGraphicFramePr>
          <p:nvPr>
            <p:extLst/>
          </p:nvPr>
        </p:nvGraphicFramePr>
        <p:xfrm>
          <a:off x="1176338" y="1193800"/>
          <a:ext cx="7072312" cy="316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00" name="Visio" r:id="rId3" imgW="6713397" imgH="2918539" progId="Visio.Drawing.15">
                  <p:embed/>
                </p:oleObj>
              </mc:Choice>
              <mc:Fallback>
                <p:oleObj name="Visio" r:id="rId3" imgW="6713397" imgH="2918539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6338" y="1193800"/>
                        <a:ext cx="7072312" cy="31638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737735" y="4029467"/>
            <a:ext cx="7668078" cy="2404612"/>
            <a:chOff x="718691" y="3882818"/>
            <a:chExt cx="7668078" cy="2404612"/>
          </a:xfrm>
        </p:grpSpPr>
        <p:sp>
          <p:nvSpPr>
            <p:cNvPr id="8" name="직사각형 11"/>
            <p:cNvSpPr>
              <a:spLocks noChangeArrowheads="1"/>
            </p:cNvSpPr>
            <p:nvPr/>
          </p:nvSpPr>
          <p:spPr bwMode="auto">
            <a:xfrm>
              <a:off x="3407699" y="3882818"/>
              <a:ext cx="177920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600" b="1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VOH - VOL = I</a:t>
              </a:r>
              <a:r>
                <a:rPr lang="en-US" altLang="ko-KR" sz="1600" b="1" baseline="-25000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</a:t>
              </a:r>
              <a:r>
                <a:rPr lang="en-US" altLang="ko-KR" sz="1600" b="1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·2·R</a:t>
              </a:r>
              <a:r>
                <a:rPr lang="en-US" altLang="ko-KR" sz="1600" b="1" baseline="-25000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T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" name="개체 8"/>
            <p:cNvGraphicFramePr>
              <a:graphicFrameLocks noChangeAspect="1"/>
            </p:cNvGraphicFramePr>
            <p:nvPr>
              <p:extLst/>
            </p:nvPr>
          </p:nvGraphicFramePr>
          <p:xfrm>
            <a:off x="1046169" y="4574576"/>
            <a:ext cx="7340600" cy="1471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801" name="Visio" r:id="rId5" imgW="7223760" imgH="1447816" progId="Visio.Drawing.15">
                    <p:embed/>
                  </p:oleObj>
                </mc:Choice>
                <mc:Fallback>
                  <p:oleObj name="Visio" r:id="rId5" imgW="7223760" imgH="1447816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6169" y="4574576"/>
                          <a:ext cx="7340600" cy="147161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직사각형 11"/>
            <p:cNvSpPr>
              <a:spLocks noChangeArrowheads="1"/>
            </p:cNvSpPr>
            <p:nvPr/>
          </p:nvSpPr>
          <p:spPr bwMode="auto">
            <a:xfrm>
              <a:off x="1458189" y="531352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600" b="1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①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직사각형 13"/>
            <p:cNvSpPr>
              <a:spLocks noChangeArrowheads="1"/>
            </p:cNvSpPr>
            <p:nvPr/>
          </p:nvSpPr>
          <p:spPr bwMode="auto">
            <a:xfrm>
              <a:off x="1847795" y="531352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600" b="1" dirty="0">
                  <a:latin typeface="Calibri" panose="020F0502020204030204" pitchFamily="34" charset="0"/>
                  <a:cs typeface="Times New Roman" panose="02020603050405020304" pitchFamily="18" charset="0"/>
                </a:rPr>
                <a:t>②</a:t>
              </a:r>
              <a:endParaRPr lang="en-US" altLang="ko-KR" sz="1600" baseline="-25000" dirty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1"/>
            <p:cNvSpPr>
              <a:spLocks noChangeArrowheads="1"/>
            </p:cNvSpPr>
            <p:nvPr/>
          </p:nvSpPr>
          <p:spPr bwMode="auto">
            <a:xfrm>
              <a:off x="2432587" y="531352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600" b="1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①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직사각형 15"/>
            <p:cNvSpPr>
              <a:spLocks noChangeArrowheads="1"/>
            </p:cNvSpPr>
            <p:nvPr/>
          </p:nvSpPr>
          <p:spPr bwMode="auto">
            <a:xfrm>
              <a:off x="2971518" y="531352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600" b="1" dirty="0">
                  <a:latin typeface="Calibri" panose="020F0502020204030204" pitchFamily="34" charset="0"/>
                  <a:cs typeface="Times New Roman" panose="02020603050405020304" pitchFamily="18" charset="0"/>
                </a:rPr>
                <a:t>②</a:t>
              </a:r>
              <a:endParaRPr lang="en-US" altLang="ko-KR" sz="1600" baseline="-25000" dirty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직사각형 11"/>
            <p:cNvSpPr>
              <a:spLocks noChangeArrowheads="1"/>
            </p:cNvSpPr>
            <p:nvPr/>
          </p:nvSpPr>
          <p:spPr bwMode="auto">
            <a:xfrm>
              <a:off x="3485165" y="5313522"/>
              <a:ext cx="389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600" b="1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①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오른쪽 화살표 25"/>
            <p:cNvSpPr/>
            <p:nvPr/>
          </p:nvSpPr>
          <p:spPr>
            <a:xfrm>
              <a:off x="4132958" y="5363107"/>
              <a:ext cx="406520" cy="2393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29" name="직사각형 11"/>
            <p:cNvSpPr>
              <a:spLocks noChangeArrowheads="1"/>
            </p:cNvSpPr>
            <p:nvPr/>
          </p:nvSpPr>
          <p:spPr bwMode="auto">
            <a:xfrm>
              <a:off x="718691" y="5080046"/>
              <a:ext cx="46038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VDD</a:t>
              </a:r>
            </a:p>
          </p:txBody>
        </p:sp>
        <p:sp>
          <p:nvSpPr>
            <p:cNvPr id="30" name="직사각형 11"/>
            <p:cNvSpPr>
              <a:spLocks noChangeArrowheads="1"/>
            </p:cNvSpPr>
            <p:nvPr/>
          </p:nvSpPr>
          <p:spPr bwMode="auto">
            <a:xfrm>
              <a:off x="763030" y="5632172"/>
              <a:ext cx="4113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VSS</a:t>
              </a:r>
            </a:p>
          </p:txBody>
        </p:sp>
        <p:sp>
          <p:nvSpPr>
            <p:cNvPr id="38" name="직사각형 11"/>
            <p:cNvSpPr>
              <a:spLocks noChangeArrowheads="1"/>
            </p:cNvSpPr>
            <p:nvPr/>
          </p:nvSpPr>
          <p:spPr bwMode="auto">
            <a:xfrm>
              <a:off x="1429558" y="5948876"/>
              <a:ext cx="24811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Voltage swing : VSS to VDD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직사각형 11"/>
            <p:cNvSpPr>
              <a:spLocks noChangeArrowheads="1"/>
            </p:cNvSpPr>
            <p:nvPr/>
          </p:nvSpPr>
          <p:spPr bwMode="auto">
            <a:xfrm>
              <a:off x="5303584" y="5948223"/>
              <a:ext cx="251472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Voltage swing : VOL to VOH</a:t>
              </a:r>
              <a:endParaRPr lang="en-US" altLang="ko-KR" sz="1600" baseline="-25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오른쪽 화살표 39"/>
            <p:cNvSpPr/>
            <p:nvPr/>
          </p:nvSpPr>
          <p:spPr>
            <a:xfrm>
              <a:off x="4137810" y="5997808"/>
              <a:ext cx="406520" cy="2393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41" name="직사각형 11"/>
            <p:cNvSpPr>
              <a:spLocks noChangeArrowheads="1"/>
            </p:cNvSpPr>
            <p:nvPr/>
          </p:nvSpPr>
          <p:spPr bwMode="auto">
            <a:xfrm>
              <a:off x="2159478" y="4603038"/>
              <a:ext cx="7184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INPUT</a:t>
              </a:r>
              <a:endPara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직사각형 11"/>
            <p:cNvSpPr>
              <a:spLocks noChangeArrowheads="1"/>
            </p:cNvSpPr>
            <p:nvPr/>
          </p:nvSpPr>
          <p:spPr bwMode="auto">
            <a:xfrm>
              <a:off x="5944298" y="4575609"/>
              <a:ext cx="90441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OUTPUT</a:t>
              </a:r>
              <a:endPara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직사각형 11"/>
          <p:cNvSpPr>
            <a:spLocks noChangeArrowheads="1"/>
          </p:cNvSpPr>
          <p:nvPr/>
        </p:nvSpPr>
        <p:spPr bwMode="auto">
          <a:xfrm>
            <a:off x="1438946" y="1488934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①</a:t>
            </a:r>
            <a:endParaRPr lang="en-US" altLang="ko-KR" sz="1600" baseline="-25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직사각형 11"/>
          <p:cNvSpPr>
            <a:spLocks noChangeArrowheads="1"/>
          </p:cNvSpPr>
          <p:nvPr/>
        </p:nvSpPr>
        <p:spPr bwMode="auto">
          <a:xfrm>
            <a:off x="5329383" y="5033526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①</a:t>
            </a:r>
            <a:endParaRPr lang="en-US" altLang="ko-KR" sz="1600" baseline="-25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직사각형 33"/>
          <p:cNvSpPr>
            <a:spLocks noChangeArrowheads="1"/>
          </p:cNvSpPr>
          <p:nvPr/>
        </p:nvSpPr>
        <p:spPr bwMode="auto">
          <a:xfrm>
            <a:off x="5718989" y="5033526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②</a:t>
            </a:r>
            <a:endParaRPr lang="en-US" altLang="ko-KR" sz="1600" baseline="-25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직사각형 11"/>
          <p:cNvSpPr>
            <a:spLocks noChangeArrowheads="1"/>
          </p:cNvSpPr>
          <p:nvPr/>
        </p:nvSpPr>
        <p:spPr bwMode="auto">
          <a:xfrm>
            <a:off x="6303781" y="5033526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①</a:t>
            </a:r>
            <a:endParaRPr lang="en-US" altLang="ko-KR" sz="1600" baseline="-25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직사각형 35"/>
          <p:cNvSpPr>
            <a:spLocks noChangeArrowheads="1"/>
          </p:cNvSpPr>
          <p:nvPr/>
        </p:nvSpPr>
        <p:spPr bwMode="auto">
          <a:xfrm>
            <a:off x="6842712" y="5033526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②</a:t>
            </a:r>
            <a:endParaRPr lang="en-US" altLang="ko-KR" sz="1600" baseline="-25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직사각형 11"/>
          <p:cNvSpPr>
            <a:spLocks noChangeArrowheads="1"/>
          </p:cNvSpPr>
          <p:nvPr/>
        </p:nvSpPr>
        <p:spPr bwMode="auto">
          <a:xfrm>
            <a:off x="7356359" y="5033526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o-KR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①</a:t>
            </a:r>
            <a:endParaRPr lang="en-US" altLang="ko-KR" sz="1600" baseline="-25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LVDS Driver(ALPIDE)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7"/>
          <p:cNvSpPr txBox="1">
            <a:spLocks/>
          </p:cNvSpPr>
          <p:nvPr/>
        </p:nvSpPr>
        <p:spPr>
          <a:xfrm>
            <a:off x="285750" y="1428750"/>
            <a:ext cx="8545513" cy="45005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 b="1" dirty="0" smtClean="0"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1. pALPIDE-2(2014)</a:t>
            </a:r>
          </a:p>
          <a:p>
            <a:pPr algn="l"/>
            <a:endParaRPr lang="en-US" altLang="ko-KR" sz="3200" b="1" dirty="0" smtClean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algn="l"/>
            <a:r>
              <a:rPr lang="en-US" altLang="ko-KR" sz="3200" b="1" dirty="0" smtClean="0"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2. pALPIDE-3(2015)</a:t>
            </a:r>
          </a:p>
          <a:p>
            <a:pPr algn="l"/>
            <a:endParaRPr lang="en-US" altLang="ko-KR" sz="3200" b="1" dirty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algn="l"/>
            <a:r>
              <a:rPr lang="en-US" altLang="ko-KR" sz="3200" b="1" dirty="0" smtClean="0"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3. ALPIDE(2015 – 2016)</a:t>
            </a:r>
          </a:p>
          <a:p>
            <a:pPr algn="l"/>
            <a:endParaRPr lang="en-US" altLang="ko-KR" sz="3200" b="1" dirty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algn="l"/>
            <a:r>
              <a:rPr lang="en-US" altLang="ko-KR" sz="3200" b="1" dirty="0" smtClean="0"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4. Conclusion &amp; Future plan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75" y="764704"/>
            <a:ext cx="871537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Outline</a:t>
            </a:r>
            <a:endParaRPr kumimoji="0" lang="ko-KR" altLang="en-US" sz="4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2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768588" y="1551412"/>
            <a:ext cx="711680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1" name="직사각형 10"/>
          <p:cNvSpPr/>
          <p:nvPr/>
        </p:nvSpPr>
        <p:spPr>
          <a:xfrm>
            <a:off x="1480267" y="1551412"/>
            <a:ext cx="1022231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3" name="직사각형 12"/>
          <p:cNvSpPr/>
          <p:nvPr/>
        </p:nvSpPr>
        <p:spPr>
          <a:xfrm>
            <a:off x="2502497" y="1551412"/>
            <a:ext cx="1215871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/>
          </p:nvPr>
        </p:nvGraphicFramePr>
        <p:xfrm>
          <a:off x="362722" y="1547816"/>
          <a:ext cx="3944853" cy="2953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24" name="Visio" r:id="rId3" imgW="5791342" imgH="4343447" progId="Visio.Drawing.15">
                  <p:embed/>
                </p:oleObj>
              </mc:Choice>
              <mc:Fallback>
                <p:oleObj name="Visio" r:id="rId3" imgW="5791342" imgH="4343447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722" y="1547816"/>
                        <a:ext cx="3944853" cy="295323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1588550" y="4863401"/>
          <a:ext cx="5966900" cy="156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725"/>
                <a:gridCol w="1491725"/>
                <a:gridCol w="1491725"/>
                <a:gridCol w="1491725"/>
              </a:tblGrid>
              <a:tr h="36218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pALPIDE3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 MUXs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 STDs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DPE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Static</a:t>
                      </a:r>
                      <a:r>
                        <a:rPr lang="en-US" altLang="ko-KR" sz="1400" baseline="0" dirty="0" smtClean="0"/>
                        <a:t> power</a:t>
                      </a:r>
                    </a:p>
                    <a:p>
                      <a:pPr latinLnBrk="1"/>
                      <a:r>
                        <a:rPr lang="en-US" altLang="ko-KR" sz="1400" baseline="0" dirty="0" smtClean="0"/>
                        <a:t>(DC)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3.1 </a:t>
                      </a:r>
                      <a:r>
                        <a:rPr lang="en-US" altLang="ko-KR" sz="1400" dirty="0" err="1" smtClean="0"/>
                        <a:t>nW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17.7 </a:t>
                      </a:r>
                      <a:r>
                        <a:rPr lang="en-US" altLang="ko-KR" sz="1400" dirty="0" err="1" smtClean="0">
                          <a:solidFill>
                            <a:srgbClr val="FF0000"/>
                          </a:solidFill>
                        </a:rPr>
                        <a:t>nW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13.1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Average</a:t>
                      </a:r>
                      <a:r>
                        <a:rPr lang="en-US" altLang="ko-KR" sz="1400" baseline="0" dirty="0" smtClean="0"/>
                        <a:t> power</a:t>
                      </a:r>
                    </a:p>
                    <a:p>
                      <a:pPr latinLnBrk="1"/>
                      <a:r>
                        <a:rPr lang="en-US" altLang="ko-KR" sz="1400" baseline="0" dirty="0" smtClean="0"/>
                        <a:t>(Static + Dynamic)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2.4 </a:t>
                      </a:r>
                      <a:r>
                        <a:rPr lang="en-US" altLang="ko-KR" sz="140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9.8 </a:t>
                      </a:r>
                      <a:r>
                        <a:rPr lang="en-US" altLang="ko-KR" sz="1400" dirty="0" err="1" smtClean="0">
                          <a:solidFill>
                            <a:srgbClr val="FF0000"/>
                          </a:solidFill>
                        </a:rPr>
                        <a:t>mW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13.2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0" name="직사각형 11"/>
          <p:cNvSpPr>
            <a:spLocks noChangeArrowheads="1"/>
          </p:cNvSpPr>
          <p:nvPr/>
        </p:nvSpPr>
        <p:spPr bwMode="auto">
          <a:xfrm>
            <a:off x="797260" y="2862590"/>
            <a:ext cx="6799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MUXs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1732685" y="2862590"/>
            <a:ext cx="604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STDs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2952840" y="2862590"/>
            <a:ext cx="4395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DPE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직사각형 11"/>
          <p:cNvSpPr>
            <a:spLocks noChangeArrowheads="1"/>
          </p:cNvSpPr>
          <p:nvPr/>
        </p:nvSpPr>
        <p:spPr bwMode="auto">
          <a:xfrm>
            <a:off x="4226398" y="1677327"/>
            <a:ext cx="4891724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To optimize power consumption of 2 STDs,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=&gt; Single-ended To Differential buffer(STD) : Stages and size ↓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MAIN Driver &amp; P-E Driver : Input transistor size(Load cap) ↓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(Reduced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driving capability of 2 STDs =&gt; Load capacitor↓)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Common mode voltage(VCM)</a:t>
            </a: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1.1V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0.9V (EDR recommendation)</a:t>
            </a:r>
            <a:endParaRPr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개체 15"/>
          <p:cNvGraphicFramePr>
            <a:graphicFrameLocks noChangeAspect="1"/>
          </p:cNvGraphicFramePr>
          <p:nvPr>
            <p:extLst/>
          </p:nvPr>
        </p:nvGraphicFramePr>
        <p:xfrm>
          <a:off x="5116284" y="2376910"/>
          <a:ext cx="2815118" cy="811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25" name="Visio" r:id="rId5" imgW="4442283" imgH="1280254" progId="Visio.Drawing.15">
                  <p:embed/>
                </p:oleObj>
              </mc:Choice>
              <mc:Fallback>
                <p:oleObj name="Visio" r:id="rId5" imgW="4442283" imgH="128025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284" y="2376910"/>
                        <a:ext cx="2815118" cy="81130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오른쪽 화살표 16"/>
          <p:cNvSpPr/>
          <p:nvPr/>
        </p:nvSpPr>
        <p:spPr>
          <a:xfrm>
            <a:off x="6607984" y="2586076"/>
            <a:ext cx="263224" cy="196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/>
          </a:p>
        </p:txBody>
      </p:sp>
      <p:sp>
        <p:nvSpPr>
          <p:cNvPr id="22" name="직사각형 11"/>
          <p:cNvSpPr>
            <a:spLocks noChangeArrowheads="1"/>
          </p:cNvSpPr>
          <p:nvPr/>
        </p:nvSpPr>
        <p:spPr bwMode="auto">
          <a:xfrm>
            <a:off x="5464611" y="300228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pALPIDE3</a:t>
            </a:r>
            <a:endParaRPr kumimoji="0"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직사각형 11"/>
          <p:cNvSpPr>
            <a:spLocks noChangeArrowheads="1"/>
          </p:cNvSpPr>
          <p:nvPr/>
        </p:nvSpPr>
        <p:spPr bwMode="auto">
          <a:xfrm>
            <a:off x="7199660" y="3002283"/>
            <a:ext cx="715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ALPIDE</a:t>
            </a:r>
            <a:endParaRPr kumimoji="0"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직사각형 11"/>
          <p:cNvSpPr>
            <a:spLocks noChangeArrowheads="1"/>
          </p:cNvSpPr>
          <p:nvPr/>
        </p:nvSpPr>
        <p:spPr bwMode="auto">
          <a:xfrm>
            <a:off x="376305" y="4476035"/>
            <a:ext cx="42523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Original design by Alessandra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Lattuca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en-US" altLang="ko-KR" sz="1200" b="1" dirty="0" err="1" smtClean="0"/>
              <a:t>Universita</a:t>
            </a:r>
            <a:r>
              <a:rPr lang="en-US" altLang="ko-KR" sz="1200" b="1" dirty="0" smtClean="0"/>
              <a:t> </a:t>
            </a:r>
            <a:r>
              <a:rPr lang="en-US" altLang="ko-KR" sz="1200" b="1" dirty="0"/>
              <a:t>e INFN </a:t>
            </a:r>
            <a:r>
              <a:rPr lang="en-US" altLang="ko-KR" sz="1200" b="1" dirty="0" smtClean="0"/>
              <a:t>Torino)</a:t>
            </a:r>
            <a:endParaRPr kumimoji="0" lang="en-US" altLang="ko-KR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LVDS Driver(ALPIDE)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85144" y="1250303"/>
            <a:ext cx="8513800" cy="4831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41" y="1523410"/>
            <a:ext cx="4457700" cy="172469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41" y="4211168"/>
            <a:ext cx="4457700" cy="1695033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165242" y="1793766"/>
            <a:ext cx="934614" cy="118397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1" name="직사각형 10"/>
          <p:cNvSpPr/>
          <p:nvPr/>
        </p:nvSpPr>
        <p:spPr>
          <a:xfrm>
            <a:off x="2099856" y="2193778"/>
            <a:ext cx="1086928" cy="69338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2" name="직사각형 11"/>
          <p:cNvSpPr/>
          <p:nvPr/>
        </p:nvSpPr>
        <p:spPr>
          <a:xfrm>
            <a:off x="5147137" y="1973803"/>
            <a:ext cx="475805" cy="42700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3" name="직사각형 12"/>
          <p:cNvSpPr/>
          <p:nvPr/>
        </p:nvSpPr>
        <p:spPr>
          <a:xfrm>
            <a:off x="5147137" y="4598845"/>
            <a:ext cx="475805" cy="42700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4" name="직사각형 13"/>
          <p:cNvSpPr/>
          <p:nvPr/>
        </p:nvSpPr>
        <p:spPr>
          <a:xfrm>
            <a:off x="1165241" y="4461071"/>
            <a:ext cx="934614" cy="118397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5" name="직사각형 14"/>
          <p:cNvSpPr/>
          <p:nvPr/>
        </p:nvSpPr>
        <p:spPr>
          <a:xfrm>
            <a:off x="2099855" y="4861082"/>
            <a:ext cx="1086928" cy="69338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6" name="직사각형 11"/>
          <p:cNvSpPr>
            <a:spLocks noChangeArrowheads="1"/>
          </p:cNvSpPr>
          <p:nvPr/>
        </p:nvSpPr>
        <p:spPr bwMode="auto">
          <a:xfrm>
            <a:off x="1292102" y="2247255"/>
            <a:ext cx="65428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STDs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직사각형 11"/>
          <p:cNvSpPr>
            <a:spLocks noChangeArrowheads="1"/>
          </p:cNvSpPr>
          <p:nvPr/>
        </p:nvSpPr>
        <p:spPr bwMode="auto">
          <a:xfrm>
            <a:off x="2139106" y="2293362"/>
            <a:ext cx="102784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MAIN &amp; P-E</a:t>
            </a:r>
          </a:p>
          <a:p>
            <a:pPr algn="ctr"/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Input TR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직사각형 11"/>
          <p:cNvSpPr>
            <a:spLocks noChangeArrowheads="1"/>
          </p:cNvSpPr>
          <p:nvPr/>
        </p:nvSpPr>
        <p:spPr bwMode="auto">
          <a:xfrm>
            <a:off x="5188688" y="1975875"/>
            <a:ext cx="4474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직사각형 11"/>
          <p:cNvSpPr>
            <a:spLocks noChangeArrowheads="1"/>
          </p:cNvSpPr>
          <p:nvPr/>
        </p:nvSpPr>
        <p:spPr bwMode="auto">
          <a:xfrm>
            <a:off x="1292102" y="4910853"/>
            <a:ext cx="65428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STDs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직사각형 11"/>
          <p:cNvSpPr>
            <a:spLocks noChangeArrowheads="1"/>
          </p:cNvSpPr>
          <p:nvPr/>
        </p:nvSpPr>
        <p:spPr bwMode="auto">
          <a:xfrm>
            <a:off x="2139106" y="4956960"/>
            <a:ext cx="102784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MAIN &amp; P-E</a:t>
            </a:r>
          </a:p>
          <a:p>
            <a:pPr algn="ctr"/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Input TR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직사각형 11"/>
          <p:cNvSpPr>
            <a:spLocks noChangeArrowheads="1"/>
          </p:cNvSpPr>
          <p:nvPr/>
        </p:nvSpPr>
        <p:spPr bwMode="auto">
          <a:xfrm>
            <a:off x="5188688" y="4639474"/>
            <a:ext cx="4474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35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</a:t>
            </a:r>
            <a:endParaRPr lang="en-US" altLang="ko-KR" sz="135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11"/>
          <p:cNvSpPr>
            <a:spLocks noChangeArrowheads="1"/>
          </p:cNvSpPr>
          <p:nvPr/>
        </p:nvSpPr>
        <p:spPr bwMode="auto">
          <a:xfrm>
            <a:off x="225717" y="2244840"/>
            <a:ext cx="10038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pALPIDE3</a:t>
            </a:r>
            <a:endParaRPr lang="en-US" altLang="ko-KR" sz="16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직사각형 11"/>
          <p:cNvSpPr>
            <a:spLocks noChangeArrowheads="1"/>
          </p:cNvSpPr>
          <p:nvPr/>
        </p:nvSpPr>
        <p:spPr bwMode="auto">
          <a:xfrm>
            <a:off x="329228" y="4916374"/>
            <a:ext cx="7889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ALPIDE</a:t>
            </a:r>
            <a:endParaRPr lang="en-US" altLang="ko-KR" sz="16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733" y="1656527"/>
            <a:ext cx="2265249" cy="1273668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733" y="4416779"/>
            <a:ext cx="2360078" cy="1276190"/>
          </a:xfrm>
          <a:prstGeom prst="rect">
            <a:avLst/>
          </a:prstGeom>
        </p:spPr>
      </p:pic>
      <p:cxnSp>
        <p:nvCxnSpPr>
          <p:cNvPr id="28" name="직선 화살표 연결선 27"/>
          <p:cNvCxnSpPr/>
          <p:nvPr/>
        </p:nvCxnSpPr>
        <p:spPr>
          <a:xfrm>
            <a:off x="5622942" y="2252875"/>
            <a:ext cx="411791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5622942" y="4887432"/>
            <a:ext cx="411791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11"/>
          <p:cNvSpPr>
            <a:spLocks noChangeArrowheads="1"/>
          </p:cNvSpPr>
          <p:nvPr/>
        </p:nvSpPr>
        <p:spPr bwMode="auto">
          <a:xfrm>
            <a:off x="6096121" y="2120236"/>
            <a:ext cx="2198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Resistor(VCM = 1.1V)</a:t>
            </a:r>
            <a:endParaRPr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직사각형 11"/>
          <p:cNvSpPr>
            <a:spLocks noChangeArrowheads="1"/>
          </p:cNvSpPr>
          <p:nvPr/>
        </p:nvSpPr>
        <p:spPr bwMode="auto">
          <a:xfrm>
            <a:off x="6076710" y="4876228"/>
            <a:ext cx="2198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Resistor(VCM = 0.9V)</a:t>
            </a:r>
            <a:endParaRPr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6754483" y="2670954"/>
            <a:ext cx="368779" cy="38819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33" name="타원 32"/>
          <p:cNvSpPr/>
          <p:nvPr/>
        </p:nvSpPr>
        <p:spPr>
          <a:xfrm>
            <a:off x="7004502" y="5417127"/>
            <a:ext cx="368779" cy="38819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5" name="아래쪽 화살표 4"/>
          <p:cNvSpPr/>
          <p:nvPr/>
        </p:nvSpPr>
        <p:spPr>
          <a:xfrm>
            <a:off x="3186783" y="3398808"/>
            <a:ext cx="358674" cy="732693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아래쪽 화살표 35"/>
          <p:cNvSpPr/>
          <p:nvPr/>
        </p:nvSpPr>
        <p:spPr>
          <a:xfrm>
            <a:off x="7035435" y="3383933"/>
            <a:ext cx="358674" cy="732693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11"/>
          <p:cNvSpPr>
            <a:spLocks noChangeArrowheads="1"/>
          </p:cNvSpPr>
          <p:nvPr/>
        </p:nvSpPr>
        <p:spPr bwMode="auto">
          <a:xfrm>
            <a:off x="6754483" y="2964699"/>
            <a:ext cx="18925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Reference voltage</a:t>
            </a:r>
            <a:endParaRPr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직사각형 11"/>
          <p:cNvSpPr>
            <a:spLocks noChangeArrowheads="1"/>
          </p:cNvSpPr>
          <p:nvPr/>
        </p:nvSpPr>
        <p:spPr bwMode="auto">
          <a:xfrm>
            <a:off x="6754482" y="5741441"/>
            <a:ext cx="18925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Reference voltage</a:t>
            </a:r>
            <a:endParaRPr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LVDS Driver(ALPIDE)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57189" y="3360763"/>
          <a:ext cx="8597029" cy="194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9495"/>
                <a:gridCol w="1044589"/>
                <a:gridCol w="1044589"/>
                <a:gridCol w="1044589"/>
                <a:gridCol w="1044589"/>
                <a:gridCol w="1044589"/>
                <a:gridCol w="1044589"/>
              </a:tblGrid>
              <a:tr h="308028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PRBS = 1.2Gbps</a:t>
                      </a:r>
                    </a:p>
                    <a:p>
                      <a:r>
                        <a:rPr lang="en-GB" sz="1400" dirty="0" smtClean="0"/>
                        <a:t>Driver CODE = 9</a:t>
                      </a:r>
                    </a:p>
                    <a:p>
                      <a:r>
                        <a:rPr lang="en-GB" sz="1400" dirty="0" smtClean="0"/>
                        <a:t>P-E Driver CODE = 9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Slow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Nominal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Fast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</a:tr>
              <a:tr h="343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pALPIDE3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ALPIDE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pALPIDE3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ALPIDE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pALPIDE3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ALPIDE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3080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Horizontal opening [</a:t>
                      </a:r>
                      <a:r>
                        <a:rPr lang="en-US" sz="1400" dirty="0" err="1" smtClean="0"/>
                        <a:t>ps</a:t>
                      </a:r>
                      <a:r>
                        <a:rPr lang="en-US" sz="1400" dirty="0" smtClean="0"/>
                        <a:t>]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741.8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769.6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759.5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778.4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736.1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772.8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3080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Vertical opening [mV]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373.2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399.6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470.6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504.7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591.9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632.9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3080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Jitter(p-p) [</a:t>
                      </a:r>
                      <a:r>
                        <a:rPr lang="en-US" sz="1400" dirty="0" err="1" smtClean="0"/>
                        <a:t>ps</a:t>
                      </a:r>
                      <a:r>
                        <a:rPr lang="en-US" sz="1400" dirty="0" smtClean="0"/>
                        <a:t>]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134.8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107.6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107.7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73.5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97.1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57.4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30802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Average power [</a:t>
                      </a:r>
                      <a:r>
                        <a:rPr lang="en-GB" sz="1400" dirty="0" err="1" smtClean="0"/>
                        <a:t>mW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18.8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26.4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19.3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37.0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28.7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/>
          </p:nvPr>
        </p:nvGraphicFramePr>
        <p:xfrm>
          <a:off x="5440087" y="1600397"/>
          <a:ext cx="2513852" cy="1123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8463"/>
                <a:gridCol w="628463"/>
                <a:gridCol w="628463"/>
                <a:gridCol w="628463"/>
              </a:tblGrid>
              <a:tr h="240030"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Slow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Nominal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Fast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</a:tr>
              <a:tr h="2400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Corner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SS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TT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FF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</a:tr>
              <a:tr h="2400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VDD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1.62V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1.8V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1.98V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</a:tr>
              <a:tr h="2400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Temp.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85</a:t>
                      </a:r>
                      <a:r>
                        <a:rPr lang="ko-KR" altLang="en-US" sz="1100" dirty="0" smtClean="0"/>
                        <a:t>℃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27</a:t>
                      </a:r>
                      <a:r>
                        <a:rPr lang="ko-KR" altLang="en-US" sz="1100" dirty="0" smtClean="0"/>
                        <a:t>℃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-40</a:t>
                      </a:r>
                      <a:r>
                        <a:rPr lang="ko-KR" altLang="en-US" sz="1100" dirty="0" smtClean="0"/>
                        <a:t>℃</a:t>
                      </a:r>
                      <a:endParaRPr lang="ko-KR" altLang="en-US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1258578" y="1221019"/>
            <a:ext cx="2854943" cy="2139744"/>
            <a:chOff x="4714590" y="872096"/>
            <a:chExt cx="3806591" cy="2852992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4590" y="872096"/>
              <a:ext cx="3806591" cy="260801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111993" y="3314719"/>
              <a:ext cx="1097309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Calibri" panose="020F0502020204030204" pitchFamily="34" charset="0"/>
                </a:rPr>
                <a:t>p-p jitter</a:t>
              </a:r>
              <a:endParaRPr lang="zh-CN" altLang="en-US" sz="1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8" name="직사각형 11"/>
          <p:cNvSpPr>
            <a:spLocks noChangeArrowheads="1"/>
          </p:cNvSpPr>
          <p:nvPr/>
        </p:nvSpPr>
        <p:spPr bwMode="auto">
          <a:xfrm>
            <a:off x="513512" y="5398286"/>
            <a:ext cx="84407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kumimoji="0"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Simulation : Better than pALPIDE3 results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Power : 26.9% </a:t>
            </a: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decrease (@ </a:t>
            </a:r>
            <a:r>
              <a: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Nominal corner)</a:t>
            </a:r>
            <a:endParaRPr lang="en-US" altLang="ko-KR" sz="1600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VCM : 1.1V =&gt; 0.9V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LVDS Driver(ALPIDE)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96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7" name="직선 연결선 146"/>
          <p:cNvCxnSpPr/>
          <p:nvPr/>
        </p:nvCxnSpPr>
        <p:spPr>
          <a:xfrm flipV="1">
            <a:off x="7704678" y="1585951"/>
            <a:ext cx="0" cy="200837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그룹 138"/>
          <p:cNvGrpSpPr/>
          <p:nvPr/>
        </p:nvGrpSpPr>
        <p:grpSpPr>
          <a:xfrm>
            <a:off x="6862504" y="1460552"/>
            <a:ext cx="1942002" cy="2133779"/>
            <a:chOff x="5347814" y="2630248"/>
            <a:chExt cx="1942002" cy="2133779"/>
          </a:xfrm>
        </p:grpSpPr>
        <p:grpSp>
          <p:nvGrpSpPr>
            <p:cNvPr id="7" name="Groupe 58"/>
            <p:cNvGrpSpPr/>
            <p:nvPr/>
          </p:nvGrpSpPr>
          <p:grpSpPr>
            <a:xfrm>
              <a:off x="5350662" y="2787395"/>
              <a:ext cx="1357187" cy="592684"/>
              <a:chOff x="5362129" y="5523649"/>
              <a:chExt cx="2234899" cy="673287"/>
            </a:xfrm>
          </p:grpSpPr>
          <p:cxnSp>
            <p:nvCxnSpPr>
              <p:cNvPr id="8" name="Connecteur droit 61"/>
              <p:cNvCxnSpPr/>
              <p:nvPr/>
            </p:nvCxnSpPr>
            <p:spPr>
              <a:xfrm flipV="1">
                <a:off x="5362129" y="5523649"/>
                <a:ext cx="1080120" cy="6732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64"/>
              <p:cNvCxnSpPr/>
              <p:nvPr/>
            </p:nvCxnSpPr>
            <p:spPr>
              <a:xfrm>
                <a:off x="6442249" y="5523649"/>
                <a:ext cx="115477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61"/>
              <p:cNvCxnSpPr/>
              <p:nvPr/>
            </p:nvCxnSpPr>
            <p:spPr>
              <a:xfrm flipV="1">
                <a:off x="5387755" y="5708635"/>
                <a:ext cx="1139879" cy="48590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64"/>
              <p:cNvCxnSpPr/>
              <p:nvPr/>
            </p:nvCxnSpPr>
            <p:spPr>
              <a:xfrm>
                <a:off x="6527634" y="5709496"/>
                <a:ext cx="1069393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ZoneTexte 68"/>
            <p:cNvSpPr txBox="1"/>
            <p:nvPr/>
          </p:nvSpPr>
          <p:spPr>
            <a:xfrm>
              <a:off x="6718271" y="2630248"/>
              <a:ext cx="42832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VDD</a:t>
              </a:r>
            </a:p>
          </p:txBody>
        </p:sp>
        <p:sp>
          <p:nvSpPr>
            <p:cNvPr id="11" name="ZoneTexte 70"/>
            <p:cNvSpPr txBox="1"/>
            <p:nvPr/>
          </p:nvSpPr>
          <p:spPr>
            <a:xfrm>
              <a:off x="6712154" y="2755647"/>
              <a:ext cx="5501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FF0000"/>
                  </a:solidFill>
                </a:rPr>
                <a:t>Vramp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oupe 72"/>
            <p:cNvGrpSpPr/>
            <p:nvPr/>
          </p:nvGrpSpPr>
          <p:grpSpPr>
            <a:xfrm>
              <a:off x="5366224" y="2794201"/>
              <a:ext cx="1341650" cy="595554"/>
              <a:chOff x="5064634" y="3602205"/>
              <a:chExt cx="1788866" cy="794072"/>
            </a:xfrm>
          </p:grpSpPr>
          <p:cxnSp>
            <p:nvCxnSpPr>
              <p:cNvPr id="13" name="Connecteur droit 74"/>
              <p:cNvCxnSpPr/>
              <p:nvPr/>
            </p:nvCxnSpPr>
            <p:spPr>
              <a:xfrm>
                <a:off x="5064634" y="4395265"/>
                <a:ext cx="368498" cy="101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77"/>
              <p:cNvCxnSpPr/>
              <p:nvPr/>
            </p:nvCxnSpPr>
            <p:spPr>
              <a:xfrm>
                <a:off x="6398253" y="3602205"/>
                <a:ext cx="455247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78"/>
              <p:cNvCxnSpPr/>
              <p:nvPr/>
            </p:nvCxnSpPr>
            <p:spPr>
              <a:xfrm flipV="1">
                <a:off x="5433132" y="3603915"/>
                <a:ext cx="961685" cy="79135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e 79"/>
            <p:cNvGrpSpPr/>
            <p:nvPr/>
          </p:nvGrpSpPr>
          <p:grpSpPr>
            <a:xfrm>
              <a:off x="5353368" y="3444461"/>
              <a:ext cx="1362080" cy="596426"/>
              <a:chOff x="1322345" y="1990295"/>
              <a:chExt cx="1190544" cy="380417"/>
            </a:xfrm>
          </p:grpSpPr>
          <p:cxnSp>
            <p:nvCxnSpPr>
              <p:cNvPr id="17" name="Connecteur droit 80"/>
              <p:cNvCxnSpPr/>
              <p:nvPr/>
            </p:nvCxnSpPr>
            <p:spPr>
              <a:xfrm flipV="1">
                <a:off x="1428750" y="1990295"/>
                <a:ext cx="466374" cy="314291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81"/>
              <p:cNvCxnSpPr/>
              <p:nvPr/>
            </p:nvCxnSpPr>
            <p:spPr>
              <a:xfrm>
                <a:off x="1895124" y="1990295"/>
                <a:ext cx="157514" cy="0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82"/>
              <p:cNvCxnSpPr/>
              <p:nvPr/>
            </p:nvCxnSpPr>
            <p:spPr>
              <a:xfrm flipH="1" flipV="1">
                <a:off x="2047524" y="1995042"/>
                <a:ext cx="5114" cy="373283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83"/>
              <p:cNvCxnSpPr/>
              <p:nvPr/>
            </p:nvCxnSpPr>
            <p:spPr>
              <a:xfrm>
                <a:off x="2055453" y="2368319"/>
                <a:ext cx="457436" cy="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84"/>
              <p:cNvCxnSpPr/>
              <p:nvPr/>
            </p:nvCxnSpPr>
            <p:spPr>
              <a:xfrm>
                <a:off x="1322345" y="2368319"/>
                <a:ext cx="106405" cy="12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85"/>
              <p:cNvCxnSpPr/>
              <p:nvPr/>
            </p:nvCxnSpPr>
            <p:spPr>
              <a:xfrm flipV="1">
                <a:off x="1428751" y="2304586"/>
                <a:ext cx="14" cy="6612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ZoneTexte 86"/>
            <p:cNvSpPr txBox="1"/>
            <p:nvPr/>
          </p:nvSpPr>
          <p:spPr>
            <a:xfrm>
              <a:off x="6732130" y="3519564"/>
              <a:ext cx="5180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009900"/>
                  </a:solidFill>
                </a:rPr>
                <a:t>RESET</a:t>
              </a:r>
            </a:p>
          </p:txBody>
        </p:sp>
        <p:grpSp>
          <p:nvGrpSpPr>
            <p:cNvPr id="24" name="Groupe 87"/>
            <p:cNvGrpSpPr/>
            <p:nvPr/>
          </p:nvGrpSpPr>
          <p:grpSpPr>
            <a:xfrm>
              <a:off x="5347814" y="4178070"/>
              <a:ext cx="1942002" cy="585957"/>
              <a:chOff x="5040089" y="5447363"/>
              <a:chExt cx="2589335" cy="781276"/>
            </a:xfrm>
          </p:grpSpPr>
          <p:cxnSp>
            <p:nvCxnSpPr>
              <p:cNvPr id="25" name="Connecteur droit 88"/>
              <p:cNvCxnSpPr/>
              <p:nvPr/>
            </p:nvCxnSpPr>
            <p:spPr>
              <a:xfrm flipH="1" flipV="1">
                <a:off x="6155186" y="5448318"/>
                <a:ext cx="7801" cy="78032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89"/>
              <p:cNvCxnSpPr/>
              <p:nvPr/>
            </p:nvCxnSpPr>
            <p:spPr>
              <a:xfrm>
                <a:off x="6158403" y="5447363"/>
                <a:ext cx="697792" cy="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90"/>
              <p:cNvCxnSpPr/>
              <p:nvPr/>
            </p:nvCxnSpPr>
            <p:spPr>
              <a:xfrm>
                <a:off x="5040089" y="6228627"/>
                <a:ext cx="111831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ZoneTexte 91"/>
              <p:cNvSpPr txBox="1"/>
              <p:nvPr/>
            </p:nvSpPr>
            <p:spPr>
              <a:xfrm>
                <a:off x="6859266" y="5566327"/>
                <a:ext cx="690788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RESET</a:t>
                </a:r>
              </a:p>
            </p:txBody>
          </p:sp>
          <p:cxnSp>
            <p:nvCxnSpPr>
              <p:cNvPr id="29" name="Connecteur droit 92"/>
              <p:cNvCxnSpPr/>
              <p:nvPr/>
            </p:nvCxnSpPr>
            <p:spPr>
              <a:xfrm>
                <a:off x="6935415" y="5617532"/>
                <a:ext cx="4460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ZoneTexte 91"/>
              <p:cNvSpPr txBox="1"/>
              <p:nvPr/>
            </p:nvSpPr>
            <p:spPr>
              <a:xfrm>
                <a:off x="6703528" y="5717548"/>
                <a:ext cx="925896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(</a:t>
                </a:r>
                <a:r>
                  <a:rPr lang="en-US" sz="1050" dirty="0" err="1" smtClean="0"/>
                  <a:t>PoR</a:t>
                </a:r>
                <a:r>
                  <a:rPr lang="en-US" sz="1050" dirty="0" smtClean="0"/>
                  <a:t> out)</a:t>
                </a:r>
                <a:endParaRPr lang="en-US" sz="1050" dirty="0"/>
              </a:p>
            </p:txBody>
          </p:sp>
        </p:grpSp>
        <p:sp>
          <p:nvSpPr>
            <p:cNvPr id="153" name="ZoneTexte 70"/>
            <p:cNvSpPr txBox="1"/>
            <p:nvPr/>
          </p:nvSpPr>
          <p:spPr>
            <a:xfrm>
              <a:off x="6711286" y="2909114"/>
              <a:ext cx="4844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solidFill>
                    <a:srgbClr val="00B0F0"/>
                  </a:solidFill>
                </a:rPr>
                <a:t>Vref</a:t>
              </a:r>
              <a:r>
                <a:rPr lang="en-US" sz="1050" dirty="0" smtClean="0">
                  <a:solidFill>
                    <a:srgbClr val="00B0F0"/>
                  </a:solidFill>
                </a:rPr>
                <a:t>+</a:t>
              </a:r>
              <a:endParaRPr lang="en-US" sz="105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30" name="Groupe 93"/>
          <p:cNvGrpSpPr/>
          <p:nvPr/>
        </p:nvGrpSpPr>
        <p:grpSpPr>
          <a:xfrm>
            <a:off x="514209" y="1490008"/>
            <a:ext cx="6026535" cy="2078488"/>
            <a:chOff x="103459" y="1217350"/>
            <a:chExt cx="8035380" cy="2771317"/>
          </a:xfrm>
        </p:grpSpPr>
        <p:cxnSp>
          <p:nvCxnSpPr>
            <p:cNvPr id="31" name="Connecteur droit 94"/>
            <p:cNvCxnSpPr/>
            <p:nvPr/>
          </p:nvCxnSpPr>
          <p:spPr>
            <a:xfrm flipH="1">
              <a:off x="527556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95"/>
            <p:cNvCxnSpPr/>
            <p:nvPr/>
          </p:nvCxnSpPr>
          <p:spPr>
            <a:xfrm flipH="1">
              <a:off x="527556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96"/>
            <p:cNvCxnSpPr/>
            <p:nvPr/>
          </p:nvCxnSpPr>
          <p:spPr>
            <a:xfrm rot="16200000" flipH="1">
              <a:off x="419545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97"/>
            <p:cNvCxnSpPr/>
            <p:nvPr/>
          </p:nvCxnSpPr>
          <p:spPr>
            <a:xfrm>
              <a:off x="479552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98"/>
            <p:cNvSpPr/>
            <p:nvPr/>
          </p:nvSpPr>
          <p:spPr>
            <a:xfrm>
              <a:off x="433832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36" name="Connecteur droit 99"/>
            <p:cNvCxnSpPr/>
            <p:nvPr/>
          </p:nvCxnSpPr>
          <p:spPr>
            <a:xfrm flipH="1">
              <a:off x="335535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100"/>
            <p:cNvCxnSpPr/>
            <p:nvPr/>
          </p:nvCxnSpPr>
          <p:spPr>
            <a:xfrm>
              <a:off x="623567" y="2265714"/>
              <a:ext cx="2" cy="5239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101"/>
            <p:cNvCxnSpPr/>
            <p:nvPr/>
          </p:nvCxnSpPr>
          <p:spPr>
            <a:xfrm>
              <a:off x="620911" y="1781568"/>
              <a:ext cx="2658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102"/>
            <p:cNvCxnSpPr/>
            <p:nvPr/>
          </p:nvCxnSpPr>
          <p:spPr>
            <a:xfrm flipH="1">
              <a:off x="3900841" y="3009232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103"/>
            <p:cNvCxnSpPr/>
            <p:nvPr/>
          </p:nvCxnSpPr>
          <p:spPr>
            <a:xfrm flipH="1">
              <a:off x="3900841" y="3225255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104"/>
            <p:cNvCxnSpPr/>
            <p:nvPr/>
          </p:nvCxnSpPr>
          <p:spPr>
            <a:xfrm rot="16200000" flipH="1">
              <a:off x="3792830" y="3117243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105"/>
            <p:cNvCxnSpPr/>
            <p:nvPr/>
          </p:nvCxnSpPr>
          <p:spPr>
            <a:xfrm>
              <a:off x="3852837" y="3009233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106"/>
            <p:cNvCxnSpPr/>
            <p:nvPr/>
          </p:nvCxnSpPr>
          <p:spPr>
            <a:xfrm flipH="1" flipV="1">
              <a:off x="3611309" y="3126961"/>
              <a:ext cx="24153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107"/>
            <p:cNvCxnSpPr/>
            <p:nvPr/>
          </p:nvCxnSpPr>
          <p:spPr>
            <a:xfrm>
              <a:off x="3996852" y="3225255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108"/>
            <p:cNvCxnSpPr/>
            <p:nvPr/>
          </p:nvCxnSpPr>
          <p:spPr>
            <a:xfrm>
              <a:off x="3996852" y="2793207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riangle isocèle 109"/>
            <p:cNvSpPr/>
            <p:nvPr/>
          </p:nvSpPr>
          <p:spPr>
            <a:xfrm rot="5400000">
              <a:off x="5409299" y="22081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47" name="Connecteur droit 110"/>
            <p:cNvCxnSpPr/>
            <p:nvPr/>
          </p:nvCxnSpPr>
          <p:spPr>
            <a:xfrm>
              <a:off x="6192386" y="2568185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111"/>
            <p:cNvSpPr txBox="1"/>
            <p:nvPr/>
          </p:nvSpPr>
          <p:spPr>
            <a:xfrm>
              <a:off x="5400298" y="21451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49" name="ZoneTexte 112"/>
            <p:cNvSpPr txBox="1"/>
            <p:nvPr/>
          </p:nvSpPr>
          <p:spPr>
            <a:xfrm>
              <a:off x="5433133" y="26398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50" name="Connecteur droit 113"/>
            <p:cNvCxnSpPr/>
            <p:nvPr/>
          </p:nvCxnSpPr>
          <p:spPr>
            <a:xfrm>
              <a:off x="5040258" y="23611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114"/>
            <p:cNvCxnSpPr/>
            <p:nvPr/>
          </p:nvCxnSpPr>
          <p:spPr>
            <a:xfrm>
              <a:off x="3996852" y="2793207"/>
              <a:ext cx="14754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ZoneTexte 115"/>
            <p:cNvSpPr txBox="1"/>
            <p:nvPr/>
          </p:nvSpPr>
          <p:spPr>
            <a:xfrm>
              <a:off x="6072749" y="224069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sp>
          <p:nvSpPr>
            <p:cNvPr id="53" name="ZoneTexte 116"/>
            <p:cNvSpPr txBox="1"/>
            <p:nvPr/>
          </p:nvSpPr>
          <p:spPr>
            <a:xfrm>
              <a:off x="4812021" y="20696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54" name="Connecteur droit 117"/>
            <p:cNvCxnSpPr/>
            <p:nvPr/>
          </p:nvCxnSpPr>
          <p:spPr>
            <a:xfrm rot="5400000">
              <a:off x="4183072" y="2789680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118"/>
            <p:cNvCxnSpPr/>
            <p:nvPr/>
          </p:nvCxnSpPr>
          <p:spPr>
            <a:xfrm flipH="1">
              <a:off x="4471104" y="1781568"/>
              <a:ext cx="1" cy="288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e 119"/>
            <p:cNvGrpSpPr/>
            <p:nvPr/>
          </p:nvGrpSpPr>
          <p:grpSpPr>
            <a:xfrm>
              <a:off x="4295512" y="3085432"/>
              <a:ext cx="360040" cy="82289"/>
              <a:chOff x="3697283" y="3652743"/>
              <a:chExt cx="442669" cy="136297"/>
            </a:xfrm>
          </p:grpSpPr>
          <p:cxnSp>
            <p:nvCxnSpPr>
              <p:cNvPr id="136" name="Connecteur droit 202"/>
              <p:cNvCxnSpPr/>
              <p:nvPr/>
            </p:nvCxnSpPr>
            <p:spPr>
              <a:xfrm flipH="1">
                <a:off x="3697283" y="3652743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203"/>
              <p:cNvCxnSpPr/>
              <p:nvPr/>
            </p:nvCxnSpPr>
            <p:spPr>
              <a:xfrm flipH="1">
                <a:off x="3697283" y="3789040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Connecteur droit 120"/>
            <p:cNvCxnSpPr/>
            <p:nvPr/>
          </p:nvCxnSpPr>
          <p:spPr>
            <a:xfrm>
              <a:off x="4471105" y="3167721"/>
              <a:ext cx="0" cy="2700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ZoneTexte 121"/>
            <p:cNvSpPr txBox="1"/>
            <p:nvPr/>
          </p:nvSpPr>
          <p:spPr>
            <a:xfrm>
              <a:off x="2342400" y="3384950"/>
              <a:ext cx="62666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DVSS</a:t>
              </a:r>
              <a:endParaRPr lang="en-US" sz="1050" dirty="0"/>
            </a:p>
          </p:txBody>
        </p:sp>
        <p:grpSp>
          <p:nvGrpSpPr>
            <p:cNvPr id="59" name="Groupe 122"/>
            <p:cNvGrpSpPr/>
            <p:nvPr/>
          </p:nvGrpSpPr>
          <p:grpSpPr>
            <a:xfrm>
              <a:off x="4327088" y="2057689"/>
              <a:ext cx="288032" cy="443959"/>
              <a:chOff x="5694323" y="2625001"/>
              <a:chExt cx="288032" cy="443959"/>
            </a:xfrm>
          </p:grpSpPr>
          <p:sp>
            <p:nvSpPr>
              <p:cNvPr id="133" name="Ellipse 199"/>
              <p:cNvSpPr/>
              <p:nvPr/>
            </p:nvSpPr>
            <p:spPr>
              <a:xfrm>
                <a:off x="5694323" y="26250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34" name="Ellipse 200"/>
              <p:cNvSpPr/>
              <p:nvPr/>
            </p:nvSpPr>
            <p:spPr>
              <a:xfrm>
                <a:off x="5694323" y="27774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35" name="Connecteur droit avec flèche 201"/>
              <p:cNvCxnSpPr/>
              <p:nvPr/>
            </p:nvCxnSpPr>
            <p:spPr>
              <a:xfrm>
                <a:off x="5833028" y="2677234"/>
                <a:ext cx="5311" cy="35651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ZoneTexte 123"/>
            <p:cNvSpPr txBox="1"/>
            <p:nvPr/>
          </p:nvSpPr>
          <p:spPr>
            <a:xfrm>
              <a:off x="3751024" y="2153945"/>
              <a:ext cx="67582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Iramp</a:t>
              </a:r>
              <a:endParaRPr lang="en-US" sz="1050" dirty="0"/>
            </a:p>
          </p:txBody>
        </p:sp>
        <p:sp>
          <p:nvSpPr>
            <p:cNvPr id="61" name="ZoneTexte 124"/>
            <p:cNvSpPr txBox="1"/>
            <p:nvPr/>
          </p:nvSpPr>
          <p:spPr>
            <a:xfrm>
              <a:off x="4183073" y="2789680"/>
              <a:ext cx="34240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</a:t>
              </a:r>
            </a:p>
          </p:txBody>
        </p:sp>
        <p:cxnSp>
          <p:nvCxnSpPr>
            <p:cNvPr id="62" name="Connecteur droit 125"/>
            <p:cNvCxnSpPr/>
            <p:nvPr/>
          </p:nvCxnSpPr>
          <p:spPr>
            <a:xfrm flipV="1">
              <a:off x="330595" y="3437431"/>
              <a:ext cx="4486031" cy="3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riangle isocèle 126"/>
            <p:cNvSpPr/>
            <p:nvPr/>
          </p:nvSpPr>
          <p:spPr>
            <a:xfrm rot="5400000">
              <a:off x="2715858" y="23605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64" name="Connecteur droit 127"/>
            <p:cNvCxnSpPr>
              <a:stCxn id="63" idx="0"/>
            </p:cNvCxnSpPr>
            <p:nvPr/>
          </p:nvCxnSpPr>
          <p:spPr>
            <a:xfrm>
              <a:off x="3498945" y="2720585"/>
              <a:ext cx="112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128"/>
            <p:cNvSpPr txBox="1"/>
            <p:nvPr/>
          </p:nvSpPr>
          <p:spPr>
            <a:xfrm>
              <a:off x="2706856" y="22975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66" name="ZoneTexte 129"/>
            <p:cNvSpPr txBox="1"/>
            <p:nvPr/>
          </p:nvSpPr>
          <p:spPr>
            <a:xfrm>
              <a:off x="2739691" y="27922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67" name="Connecteur droit 130"/>
            <p:cNvCxnSpPr/>
            <p:nvPr/>
          </p:nvCxnSpPr>
          <p:spPr>
            <a:xfrm>
              <a:off x="2346817" y="25135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131"/>
            <p:cNvCxnSpPr/>
            <p:nvPr/>
          </p:nvCxnSpPr>
          <p:spPr>
            <a:xfrm>
              <a:off x="2346817" y="2943568"/>
              <a:ext cx="432048" cy="20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ZoneTexte 132"/>
            <p:cNvSpPr txBox="1"/>
            <p:nvPr/>
          </p:nvSpPr>
          <p:spPr>
            <a:xfrm>
              <a:off x="2091946" y="22220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70" name="ZoneTexte 133"/>
            <p:cNvSpPr txBox="1"/>
            <p:nvPr/>
          </p:nvSpPr>
          <p:spPr>
            <a:xfrm>
              <a:off x="2091946" y="2697927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71" name="Connecteur droit 134"/>
            <p:cNvCxnSpPr/>
            <p:nvPr/>
          </p:nvCxnSpPr>
          <p:spPr>
            <a:xfrm>
              <a:off x="3611309" y="2717672"/>
              <a:ext cx="0" cy="4092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135"/>
            <p:cNvSpPr txBox="1"/>
            <p:nvPr/>
          </p:nvSpPr>
          <p:spPr>
            <a:xfrm>
              <a:off x="2342400" y="1525129"/>
              <a:ext cx="68223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DVDD</a:t>
              </a:r>
              <a:endParaRPr lang="en-US" sz="1050" dirty="0"/>
            </a:p>
          </p:txBody>
        </p:sp>
        <p:cxnSp>
          <p:nvCxnSpPr>
            <p:cNvPr id="73" name="Connecteur droit 136"/>
            <p:cNvCxnSpPr/>
            <p:nvPr/>
          </p:nvCxnSpPr>
          <p:spPr>
            <a:xfrm>
              <a:off x="620201" y="3009233"/>
              <a:ext cx="710" cy="428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137"/>
            <p:cNvCxnSpPr/>
            <p:nvPr/>
          </p:nvCxnSpPr>
          <p:spPr>
            <a:xfrm flipH="1">
              <a:off x="1448245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138"/>
            <p:cNvCxnSpPr/>
            <p:nvPr/>
          </p:nvCxnSpPr>
          <p:spPr>
            <a:xfrm flipH="1">
              <a:off x="1448245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139"/>
            <p:cNvCxnSpPr/>
            <p:nvPr/>
          </p:nvCxnSpPr>
          <p:spPr>
            <a:xfrm rot="16200000" flipH="1">
              <a:off x="1340234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140"/>
            <p:cNvCxnSpPr/>
            <p:nvPr/>
          </p:nvCxnSpPr>
          <p:spPr>
            <a:xfrm>
              <a:off x="1400241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llipse 141"/>
            <p:cNvSpPr/>
            <p:nvPr/>
          </p:nvSpPr>
          <p:spPr>
            <a:xfrm>
              <a:off x="1354521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79" name="Connecteur droit 142"/>
            <p:cNvCxnSpPr/>
            <p:nvPr/>
          </p:nvCxnSpPr>
          <p:spPr>
            <a:xfrm flipH="1">
              <a:off x="1256224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143"/>
            <p:cNvCxnSpPr/>
            <p:nvPr/>
          </p:nvCxnSpPr>
          <p:spPr>
            <a:xfrm>
              <a:off x="1544256" y="2265714"/>
              <a:ext cx="2105" cy="5274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144"/>
            <p:cNvCxnSpPr/>
            <p:nvPr/>
          </p:nvCxnSpPr>
          <p:spPr>
            <a:xfrm>
              <a:off x="1544258" y="1781568"/>
              <a:ext cx="0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ZoneTexte 145"/>
            <p:cNvSpPr txBox="1"/>
            <p:nvPr/>
          </p:nvSpPr>
          <p:spPr>
            <a:xfrm>
              <a:off x="595574" y="2214109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83" name="Connecteur droit 146"/>
            <p:cNvCxnSpPr>
              <a:endCxn id="94" idx="4"/>
            </p:cNvCxnSpPr>
            <p:nvPr/>
          </p:nvCxnSpPr>
          <p:spPr>
            <a:xfrm flipH="1">
              <a:off x="1544256" y="3009233"/>
              <a:ext cx="2106" cy="4510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147"/>
            <p:cNvCxnSpPr/>
            <p:nvPr/>
          </p:nvCxnSpPr>
          <p:spPr>
            <a:xfrm flipV="1">
              <a:off x="1546362" y="2481389"/>
              <a:ext cx="429942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148"/>
            <p:cNvSpPr txBox="1"/>
            <p:nvPr/>
          </p:nvSpPr>
          <p:spPr>
            <a:xfrm>
              <a:off x="1523502" y="2214109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86" name="Connecteur droit 149"/>
            <p:cNvCxnSpPr/>
            <p:nvPr/>
          </p:nvCxnSpPr>
          <p:spPr>
            <a:xfrm>
              <a:off x="330593" y="1781568"/>
              <a:ext cx="44814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ZoneTexte 150"/>
            <p:cNvSpPr txBox="1"/>
            <p:nvPr/>
          </p:nvSpPr>
          <p:spPr>
            <a:xfrm>
              <a:off x="103459" y="1217350"/>
              <a:ext cx="190601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err="1"/>
                <a:t>Vref</a:t>
              </a:r>
              <a:r>
                <a:rPr lang="en-US" sz="1050" dirty="0"/>
                <a:t>- &gt; </a:t>
              </a:r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88" name="Ellipse 151"/>
            <p:cNvSpPr/>
            <p:nvPr/>
          </p:nvSpPr>
          <p:spPr>
            <a:xfrm>
              <a:off x="599179" y="24607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9" name="Ellipse 152"/>
            <p:cNvSpPr/>
            <p:nvPr/>
          </p:nvSpPr>
          <p:spPr>
            <a:xfrm>
              <a:off x="1523502" y="245831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0" name="Ellipse 153"/>
            <p:cNvSpPr/>
            <p:nvPr/>
          </p:nvSpPr>
          <p:spPr>
            <a:xfrm>
              <a:off x="4450076" y="276682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1" name="ZoneTexte 154"/>
            <p:cNvSpPr txBox="1"/>
            <p:nvPr/>
          </p:nvSpPr>
          <p:spPr>
            <a:xfrm>
              <a:off x="4483843" y="2471755"/>
              <a:ext cx="733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Vramp</a:t>
              </a:r>
              <a:endParaRPr lang="en-US" sz="1050" dirty="0"/>
            </a:p>
          </p:txBody>
        </p:sp>
        <p:sp>
          <p:nvSpPr>
            <p:cNvPr id="92" name="Ellipse 155"/>
            <p:cNvSpPr/>
            <p:nvPr/>
          </p:nvSpPr>
          <p:spPr>
            <a:xfrm>
              <a:off x="4450060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" name="Ellipse 156"/>
            <p:cNvSpPr/>
            <p:nvPr/>
          </p:nvSpPr>
          <p:spPr>
            <a:xfrm>
              <a:off x="3978507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4" name="Ellipse 157"/>
            <p:cNvSpPr/>
            <p:nvPr/>
          </p:nvSpPr>
          <p:spPr>
            <a:xfrm>
              <a:off x="1521396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5" name="Ellipse 158"/>
            <p:cNvSpPr/>
            <p:nvPr/>
          </p:nvSpPr>
          <p:spPr>
            <a:xfrm>
              <a:off x="597358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6" name="Ellipse 159"/>
            <p:cNvSpPr/>
            <p:nvPr/>
          </p:nvSpPr>
          <p:spPr>
            <a:xfrm>
              <a:off x="4450044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7" name="Ellipse 160"/>
            <p:cNvSpPr/>
            <p:nvPr/>
          </p:nvSpPr>
          <p:spPr>
            <a:xfrm>
              <a:off x="1521380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8" name="Ellipse 161"/>
            <p:cNvSpPr/>
            <p:nvPr/>
          </p:nvSpPr>
          <p:spPr>
            <a:xfrm>
              <a:off x="597342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9" name="Triangle isocèle 162"/>
            <p:cNvSpPr/>
            <p:nvPr/>
          </p:nvSpPr>
          <p:spPr>
            <a:xfrm rot="5400000">
              <a:off x="6704819" y="2203366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0" name="ZoneTexte 163"/>
            <p:cNvSpPr txBox="1"/>
            <p:nvPr/>
          </p:nvSpPr>
          <p:spPr>
            <a:xfrm>
              <a:off x="7448051" y="224694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cxnSp>
          <p:nvCxnSpPr>
            <p:cNvPr id="101" name="Connecteur droit 164"/>
            <p:cNvCxnSpPr/>
            <p:nvPr/>
          </p:nvCxnSpPr>
          <p:spPr>
            <a:xfrm>
              <a:off x="7487906" y="2563406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65"/>
            <p:cNvCxnSpPr/>
            <p:nvPr/>
          </p:nvCxnSpPr>
          <p:spPr>
            <a:xfrm>
              <a:off x="7549809" y="2310951"/>
              <a:ext cx="5141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e 166"/>
            <p:cNvGrpSpPr/>
            <p:nvPr/>
          </p:nvGrpSpPr>
          <p:grpSpPr>
            <a:xfrm>
              <a:off x="6813081" y="2419263"/>
              <a:ext cx="311872" cy="264936"/>
              <a:chOff x="6072748" y="2324149"/>
              <a:chExt cx="384468" cy="392041"/>
            </a:xfrm>
          </p:grpSpPr>
          <p:cxnSp>
            <p:nvCxnSpPr>
              <p:cNvPr id="129" name="Connecteur droit 195"/>
              <p:cNvCxnSpPr/>
              <p:nvPr/>
            </p:nvCxnSpPr>
            <p:spPr>
              <a:xfrm>
                <a:off x="6072748" y="2324149"/>
                <a:ext cx="2499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96"/>
              <p:cNvCxnSpPr/>
              <p:nvPr/>
            </p:nvCxnSpPr>
            <p:spPr>
              <a:xfrm flipV="1">
                <a:off x="6203297" y="2716174"/>
                <a:ext cx="253919" cy="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97"/>
              <p:cNvCxnSpPr/>
              <p:nvPr/>
            </p:nvCxnSpPr>
            <p:spPr>
              <a:xfrm>
                <a:off x="6212614" y="2330711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98"/>
              <p:cNvCxnSpPr/>
              <p:nvPr/>
            </p:nvCxnSpPr>
            <p:spPr>
              <a:xfrm>
                <a:off x="6322147" y="2330695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Rectangle 167"/>
            <p:cNvSpPr/>
            <p:nvPr/>
          </p:nvSpPr>
          <p:spPr>
            <a:xfrm>
              <a:off x="157345" y="1525127"/>
              <a:ext cx="4025727" cy="21675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" name="ZoneTexte 168"/>
            <p:cNvSpPr txBox="1"/>
            <p:nvPr/>
          </p:nvSpPr>
          <p:spPr>
            <a:xfrm>
              <a:off x="3498876" y="3089551"/>
              <a:ext cx="51125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MD</a:t>
              </a:r>
            </a:p>
          </p:txBody>
        </p:sp>
        <p:sp>
          <p:nvSpPr>
            <p:cNvPr id="106" name="ZoneTexte 169"/>
            <p:cNvSpPr txBox="1"/>
            <p:nvPr/>
          </p:nvSpPr>
          <p:spPr>
            <a:xfrm>
              <a:off x="281483" y="3680891"/>
              <a:ext cx="72936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718nA</a:t>
              </a:r>
            </a:p>
          </p:txBody>
        </p:sp>
        <p:sp>
          <p:nvSpPr>
            <p:cNvPr id="107" name="ZoneTexte 170"/>
            <p:cNvSpPr txBox="1"/>
            <p:nvPr/>
          </p:nvSpPr>
          <p:spPr>
            <a:xfrm>
              <a:off x="1123294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1.5µA</a:t>
              </a:r>
            </a:p>
          </p:txBody>
        </p:sp>
        <p:sp>
          <p:nvSpPr>
            <p:cNvPr id="108" name="ZoneTexte 171"/>
            <p:cNvSpPr txBox="1"/>
            <p:nvPr/>
          </p:nvSpPr>
          <p:spPr>
            <a:xfrm>
              <a:off x="4188999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1nA</a:t>
              </a:r>
            </a:p>
          </p:txBody>
        </p:sp>
        <p:cxnSp>
          <p:nvCxnSpPr>
            <p:cNvPr id="109" name="Connecteur droit 172"/>
            <p:cNvCxnSpPr/>
            <p:nvPr/>
          </p:nvCxnSpPr>
          <p:spPr>
            <a:xfrm flipH="1">
              <a:off x="1448229" y="2792703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73"/>
            <p:cNvCxnSpPr/>
            <p:nvPr/>
          </p:nvCxnSpPr>
          <p:spPr>
            <a:xfrm flipH="1">
              <a:off x="1448229" y="300872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74"/>
            <p:cNvCxnSpPr/>
            <p:nvPr/>
          </p:nvCxnSpPr>
          <p:spPr>
            <a:xfrm rot="16200000" flipH="1">
              <a:off x="1340218" y="2900714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75"/>
            <p:cNvCxnSpPr/>
            <p:nvPr/>
          </p:nvCxnSpPr>
          <p:spPr>
            <a:xfrm>
              <a:off x="1400225" y="2792704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Ellipse 176"/>
            <p:cNvSpPr/>
            <p:nvPr/>
          </p:nvSpPr>
          <p:spPr>
            <a:xfrm>
              <a:off x="1354505" y="2881474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14" name="Connecteur droit 177"/>
            <p:cNvCxnSpPr/>
            <p:nvPr/>
          </p:nvCxnSpPr>
          <p:spPr>
            <a:xfrm flipH="1">
              <a:off x="1256208" y="291100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78"/>
            <p:cNvCxnSpPr/>
            <p:nvPr/>
          </p:nvCxnSpPr>
          <p:spPr>
            <a:xfrm>
              <a:off x="1251895" y="2163473"/>
              <a:ext cx="0" cy="12778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79"/>
            <p:cNvCxnSpPr/>
            <p:nvPr/>
          </p:nvCxnSpPr>
          <p:spPr>
            <a:xfrm>
              <a:off x="340298" y="2481611"/>
              <a:ext cx="724409" cy="1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80"/>
            <p:cNvCxnSpPr/>
            <p:nvPr/>
          </p:nvCxnSpPr>
          <p:spPr>
            <a:xfrm>
              <a:off x="331333" y="2163915"/>
              <a:ext cx="0" cy="3201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81"/>
            <p:cNvCxnSpPr/>
            <p:nvPr/>
          </p:nvCxnSpPr>
          <p:spPr>
            <a:xfrm flipH="1">
              <a:off x="519428" y="2792687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82"/>
            <p:cNvCxnSpPr/>
            <p:nvPr/>
          </p:nvCxnSpPr>
          <p:spPr>
            <a:xfrm flipH="1">
              <a:off x="519428" y="300871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83"/>
            <p:cNvCxnSpPr/>
            <p:nvPr/>
          </p:nvCxnSpPr>
          <p:spPr>
            <a:xfrm rot="16200000" flipH="1">
              <a:off x="411417" y="2900698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84"/>
            <p:cNvCxnSpPr/>
            <p:nvPr/>
          </p:nvCxnSpPr>
          <p:spPr>
            <a:xfrm>
              <a:off x="471424" y="2792688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Ellipse 185"/>
            <p:cNvSpPr/>
            <p:nvPr/>
          </p:nvSpPr>
          <p:spPr>
            <a:xfrm>
              <a:off x="425704" y="2881458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23" name="Connecteur droit 186"/>
            <p:cNvCxnSpPr/>
            <p:nvPr/>
          </p:nvCxnSpPr>
          <p:spPr>
            <a:xfrm flipH="1">
              <a:off x="327407" y="291099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87"/>
            <p:cNvSpPr/>
            <p:nvPr/>
          </p:nvSpPr>
          <p:spPr>
            <a:xfrm>
              <a:off x="1230837" y="288586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25" name="Connecteur droit 188"/>
            <p:cNvCxnSpPr/>
            <p:nvPr/>
          </p:nvCxnSpPr>
          <p:spPr>
            <a:xfrm>
              <a:off x="327407" y="2910990"/>
              <a:ext cx="0" cy="5264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Ellipse 189"/>
            <p:cNvSpPr/>
            <p:nvPr/>
          </p:nvSpPr>
          <p:spPr>
            <a:xfrm>
              <a:off x="1230837" y="340979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7" name="ZoneTexte 193"/>
            <p:cNvSpPr txBox="1"/>
            <p:nvPr/>
          </p:nvSpPr>
          <p:spPr>
            <a:xfrm>
              <a:off x="1490996" y="2792197"/>
              <a:ext cx="667632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75" dirty="0"/>
                <a:t>1u/10u</a:t>
              </a:r>
            </a:p>
          </p:txBody>
        </p:sp>
        <p:sp>
          <p:nvSpPr>
            <p:cNvPr id="128" name="ZoneTexte 194"/>
            <p:cNvSpPr txBox="1"/>
            <p:nvPr/>
          </p:nvSpPr>
          <p:spPr>
            <a:xfrm>
              <a:off x="3406094" y="2433318"/>
              <a:ext cx="70147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C_RST</a:t>
              </a:r>
            </a:p>
          </p:txBody>
        </p:sp>
      </p:grpSp>
      <p:sp>
        <p:nvSpPr>
          <p:cNvPr id="138" name="Rectangle 1"/>
          <p:cNvSpPr/>
          <p:nvPr/>
        </p:nvSpPr>
        <p:spPr>
          <a:xfrm>
            <a:off x="323528" y="4167781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fr-FR" sz="1200" b="1" dirty="0" smtClean="0">
                <a:cs typeface="Arial" panose="020B0604020202020204" pitchFamily="34" charset="0"/>
              </a:rPr>
              <a:t>Principle</a:t>
            </a:r>
          </a:p>
          <a:p>
            <a:pPr>
              <a:lnSpc>
                <a:spcPct val="200000"/>
              </a:lnSpc>
            </a:pPr>
            <a:r>
              <a:rPr lang="en-US" altLang="fr-FR" sz="1200" b="1" dirty="0" smtClean="0">
                <a:cs typeface="Arial" panose="020B0604020202020204" pitchFamily="34" charset="0"/>
              </a:rPr>
              <a:t>- The </a:t>
            </a:r>
            <a:r>
              <a:rPr lang="en-US" altLang="fr-FR" sz="1200" b="1" dirty="0">
                <a:cs typeface="Arial" panose="020B0604020202020204" pitchFamily="34" charset="0"/>
              </a:rPr>
              <a:t>first gain stage discharges the capacitor C through the transistor MD at the beginning of every </a:t>
            </a:r>
            <a:r>
              <a:rPr lang="en-US" altLang="fr-FR" sz="1200" b="1" dirty="0" smtClean="0">
                <a:cs typeface="Arial" panose="020B0604020202020204" pitchFamily="34" charset="0"/>
              </a:rPr>
              <a:t>ramp.</a:t>
            </a:r>
            <a:endParaRPr lang="en-US" sz="1200" b="1" dirty="0"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200" b="1" dirty="0" smtClean="0">
                <a:cs typeface="Arial" panose="020B0604020202020204" pitchFamily="34" charset="0"/>
              </a:rPr>
              <a:t>- </a:t>
            </a:r>
            <a:r>
              <a:rPr lang="en-US" sz="1200" b="1" dirty="0" err="1" smtClean="0">
                <a:cs typeface="Arial" panose="020B0604020202020204" pitchFamily="34" charset="0"/>
              </a:rPr>
              <a:t>Vref</a:t>
            </a:r>
            <a:r>
              <a:rPr lang="en-US" sz="1200" b="1" dirty="0">
                <a:cs typeface="Arial" panose="020B0604020202020204" pitchFamily="34" charset="0"/>
              </a:rPr>
              <a:t>+ and </a:t>
            </a:r>
            <a:r>
              <a:rPr lang="en-US" sz="1200" b="1" dirty="0" err="1">
                <a:cs typeface="Arial" panose="020B0604020202020204" pitchFamily="34" charset="0"/>
              </a:rPr>
              <a:t>Vref</a:t>
            </a:r>
            <a:r>
              <a:rPr lang="en-US" sz="1200" b="1" dirty="0">
                <a:cs typeface="Arial" panose="020B0604020202020204" pitchFamily="34" charset="0"/>
              </a:rPr>
              <a:t>- cross each other after some </a:t>
            </a:r>
            <a:r>
              <a:rPr lang="en-US" sz="1200" b="1" dirty="0" smtClean="0">
                <a:cs typeface="Arial" panose="020B0604020202020204" pitchFamily="34" charset="0"/>
              </a:rPr>
              <a:t>time, </a:t>
            </a:r>
            <a:r>
              <a:rPr lang="en-US" sz="1200" b="1" dirty="0">
                <a:cs typeface="Arial" panose="020B0604020202020204" pitchFamily="34" charset="0"/>
              </a:rPr>
              <a:t>MD turns </a:t>
            </a:r>
            <a:r>
              <a:rPr lang="en-US" sz="1200" b="1" dirty="0" smtClean="0">
                <a:cs typeface="Arial" panose="020B0604020202020204" pitchFamily="34" charset="0"/>
              </a:rPr>
              <a:t>off and </a:t>
            </a:r>
            <a:r>
              <a:rPr lang="en-US" sz="1200" b="1" dirty="0">
                <a:cs typeface="Arial" panose="020B0604020202020204" pitchFamily="34" charset="0"/>
              </a:rPr>
              <a:t>ramp of </a:t>
            </a:r>
            <a:r>
              <a:rPr lang="en-US" sz="1200" b="1" dirty="0" err="1" smtClean="0">
                <a:cs typeface="Arial" panose="020B0604020202020204" pitchFamily="34" charset="0"/>
              </a:rPr>
              <a:t>Vramp</a:t>
            </a:r>
            <a:r>
              <a:rPr lang="en-US" sz="1200" b="1" dirty="0" smtClean="0">
                <a:cs typeface="Arial" panose="020B0604020202020204" pitchFamily="34" charset="0"/>
              </a:rPr>
              <a:t> </a:t>
            </a:r>
            <a:r>
              <a:rPr lang="en-US" sz="1200" b="1" dirty="0">
                <a:cs typeface="Arial" panose="020B0604020202020204" pitchFamily="34" charset="0"/>
              </a:rPr>
              <a:t>is </a:t>
            </a:r>
            <a:r>
              <a:rPr lang="en-US" sz="1200" b="1" dirty="0" smtClean="0">
                <a:cs typeface="Arial" panose="020B0604020202020204" pitchFamily="34" charset="0"/>
              </a:rPr>
              <a:t>initiated</a:t>
            </a:r>
            <a:endParaRPr lang="en-US" sz="1200" b="1" dirty="0"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200" b="1" dirty="0" smtClean="0">
                <a:cs typeface="Arial" panose="020B0604020202020204" pitchFamily="34" charset="0"/>
              </a:rPr>
              <a:t>- When </a:t>
            </a:r>
            <a:r>
              <a:rPr lang="en-US" sz="1200" b="1" dirty="0" err="1">
                <a:cs typeface="Arial" panose="020B0604020202020204" pitchFamily="34" charset="0"/>
              </a:rPr>
              <a:t>Vramp</a:t>
            </a:r>
            <a:r>
              <a:rPr lang="en-US" sz="1200" b="1" dirty="0">
                <a:cs typeface="Arial" panose="020B0604020202020204" pitchFamily="34" charset="0"/>
              </a:rPr>
              <a:t> becomes larger than </a:t>
            </a:r>
            <a:r>
              <a:rPr lang="en-US" sz="1200" b="1" dirty="0" err="1">
                <a:cs typeface="Arial" panose="020B0604020202020204" pitchFamily="34" charset="0"/>
              </a:rPr>
              <a:t>Vref</a:t>
            </a:r>
            <a:r>
              <a:rPr lang="en-US" sz="1200" b="1" dirty="0" smtClean="0">
                <a:cs typeface="Arial" panose="020B0604020202020204" pitchFamily="34" charset="0"/>
              </a:rPr>
              <a:t>+, </a:t>
            </a:r>
            <a:r>
              <a:rPr lang="en-US" sz="1200" b="1" dirty="0">
                <a:cs typeface="Arial" panose="020B0604020202020204" pitchFamily="34" charset="0"/>
              </a:rPr>
              <a:t>reset is </a:t>
            </a:r>
            <a:r>
              <a:rPr lang="en-US" sz="1200" b="1" dirty="0" smtClean="0">
                <a:cs typeface="Arial" panose="020B0604020202020204" pitchFamily="34" charset="0"/>
              </a:rPr>
              <a:t>disabled.</a:t>
            </a:r>
            <a:endParaRPr lang="en-US" sz="1200" b="1" dirty="0">
              <a:cs typeface="Arial" panose="020B0604020202020204" pitchFamily="34" charset="0"/>
            </a:endParaRPr>
          </a:p>
        </p:txBody>
      </p:sp>
      <p:sp>
        <p:nvSpPr>
          <p:cNvPr id="145" name="직사각형 11"/>
          <p:cNvSpPr>
            <a:spLocks noChangeArrowheads="1"/>
          </p:cNvSpPr>
          <p:nvPr/>
        </p:nvSpPr>
        <p:spPr bwMode="auto">
          <a:xfrm>
            <a:off x="497568" y="3587167"/>
            <a:ext cx="5451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Original design by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Yavuz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Degerli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fr-FR" altLang="ko-KR" sz="1200" b="1" dirty="0"/>
              <a:t>CEA/</a:t>
            </a:r>
            <a:r>
              <a:rPr lang="fr-FR" altLang="ko-KR" sz="1200" b="1" dirty="0" err="1"/>
              <a:t>IRFU,Centre</a:t>
            </a:r>
            <a:r>
              <a:rPr lang="fr-FR" altLang="ko-KR" sz="1200" b="1" dirty="0"/>
              <a:t> d'</a:t>
            </a:r>
            <a:r>
              <a:rPr lang="fr-FR" altLang="ko-KR" sz="1200" b="1" dirty="0" err="1"/>
              <a:t>etude</a:t>
            </a:r>
            <a:r>
              <a:rPr lang="fr-FR" altLang="ko-KR" sz="1200" b="1" dirty="0"/>
              <a:t> de Saclay </a:t>
            </a:r>
            <a:r>
              <a:rPr lang="fr-FR" altLang="ko-KR" sz="1200" b="1" dirty="0" smtClean="0"/>
              <a:t>Gif-sur-Yvette</a:t>
            </a:r>
            <a:r>
              <a:rPr lang="en-US" altLang="ko-KR" sz="1200" b="1" dirty="0" smtClean="0"/>
              <a:t>)</a:t>
            </a:r>
            <a:endParaRPr kumimoji="0" lang="en-US" altLang="ko-KR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Power-on Reset(ALPIDE)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5" name="직선 연결선 564"/>
          <p:cNvCxnSpPr/>
          <p:nvPr/>
        </p:nvCxnSpPr>
        <p:spPr>
          <a:xfrm flipV="1">
            <a:off x="8057276" y="1588929"/>
            <a:ext cx="0" cy="200837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2749878" y="3077426"/>
            <a:ext cx="767413" cy="8810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타원 5"/>
          <p:cNvSpPr/>
          <p:nvPr/>
        </p:nvSpPr>
        <p:spPr>
          <a:xfrm>
            <a:off x="2316200" y="2178975"/>
            <a:ext cx="867357" cy="9005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타원 144"/>
          <p:cNvSpPr/>
          <p:nvPr/>
        </p:nvSpPr>
        <p:spPr>
          <a:xfrm>
            <a:off x="3953177" y="5262095"/>
            <a:ext cx="470882" cy="19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타원 145"/>
          <p:cNvSpPr/>
          <p:nvPr/>
        </p:nvSpPr>
        <p:spPr>
          <a:xfrm>
            <a:off x="5204642" y="4732326"/>
            <a:ext cx="644066" cy="3141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>
            <p:extLst/>
          </p:nvPr>
        </p:nvGraphicFramePr>
        <p:xfrm>
          <a:off x="2497197" y="3958443"/>
          <a:ext cx="4072931" cy="2230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9" name="Visio" r:id="rId3" imgW="4968382" imgH="2720434" progId="Visio.Drawing.15">
                  <p:embed/>
                </p:oleObj>
              </mc:Choice>
              <mc:Fallback>
                <p:oleObj name="Visio" r:id="rId3" imgW="4968382" imgH="27204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97" y="3958443"/>
                        <a:ext cx="4072931" cy="223010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" name="직사각형 11"/>
          <p:cNvSpPr>
            <a:spLocks noChangeArrowheads="1"/>
          </p:cNvSpPr>
          <p:nvPr/>
        </p:nvSpPr>
        <p:spPr bwMode="auto">
          <a:xfrm>
            <a:off x="4134926" y="5772865"/>
            <a:ext cx="11935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Critical nodes</a:t>
            </a:r>
            <a:endParaRPr kumimoji="0" lang="en-US" altLang="ko-KR" sz="14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9" name="직사각형 11"/>
          <p:cNvSpPr>
            <a:spLocks noChangeArrowheads="1"/>
          </p:cNvSpPr>
          <p:nvPr/>
        </p:nvSpPr>
        <p:spPr bwMode="auto">
          <a:xfrm>
            <a:off x="3719543" y="6120430"/>
            <a:ext cx="17440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&lt; First gain stage &gt;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25" name="직선 화살표 연결선 424"/>
          <p:cNvCxnSpPr/>
          <p:nvPr/>
        </p:nvCxnSpPr>
        <p:spPr>
          <a:xfrm>
            <a:off x="8051846" y="1092065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직선 연결선 425"/>
          <p:cNvCxnSpPr/>
          <p:nvPr/>
        </p:nvCxnSpPr>
        <p:spPr>
          <a:xfrm flipV="1">
            <a:off x="7704678" y="1585951"/>
            <a:ext cx="0" cy="200837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7" name="그룹 426"/>
          <p:cNvGrpSpPr/>
          <p:nvPr/>
        </p:nvGrpSpPr>
        <p:grpSpPr>
          <a:xfrm>
            <a:off x="6862504" y="1460552"/>
            <a:ext cx="1942002" cy="2140379"/>
            <a:chOff x="5347814" y="2630248"/>
            <a:chExt cx="1942002" cy="2140379"/>
          </a:xfrm>
        </p:grpSpPr>
        <p:grpSp>
          <p:nvGrpSpPr>
            <p:cNvPr id="428" name="Groupe 58"/>
            <p:cNvGrpSpPr/>
            <p:nvPr/>
          </p:nvGrpSpPr>
          <p:grpSpPr>
            <a:xfrm>
              <a:off x="5350662" y="2787395"/>
              <a:ext cx="1357187" cy="592684"/>
              <a:chOff x="5362129" y="5523649"/>
              <a:chExt cx="2234899" cy="673287"/>
            </a:xfrm>
          </p:grpSpPr>
          <p:cxnSp>
            <p:nvCxnSpPr>
              <p:cNvPr id="451" name="Connecteur droit 61"/>
              <p:cNvCxnSpPr/>
              <p:nvPr/>
            </p:nvCxnSpPr>
            <p:spPr>
              <a:xfrm flipV="1">
                <a:off x="5362129" y="5523649"/>
                <a:ext cx="1080120" cy="6732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Connecteur droit 64"/>
              <p:cNvCxnSpPr/>
              <p:nvPr/>
            </p:nvCxnSpPr>
            <p:spPr>
              <a:xfrm>
                <a:off x="6442249" y="5523649"/>
                <a:ext cx="115477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Connecteur droit 61"/>
              <p:cNvCxnSpPr/>
              <p:nvPr/>
            </p:nvCxnSpPr>
            <p:spPr>
              <a:xfrm flipV="1">
                <a:off x="5387755" y="5708635"/>
                <a:ext cx="1139879" cy="48590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Connecteur droit 64"/>
              <p:cNvCxnSpPr/>
              <p:nvPr/>
            </p:nvCxnSpPr>
            <p:spPr>
              <a:xfrm>
                <a:off x="6527634" y="5709496"/>
                <a:ext cx="1069393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9" name="ZoneTexte 68"/>
            <p:cNvSpPr txBox="1"/>
            <p:nvPr/>
          </p:nvSpPr>
          <p:spPr>
            <a:xfrm>
              <a:off x="6718271" y="2630248"/>
              <a:ext cx="42832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VDD</a:t>
              </a:r>
            </a:p>
          </p:txBody>
        </p:sp>
        <p:sp>
          <p:nvSpPr>
            <p:cNvPr id="430" name="ZoneTexte 70"/>
            <p:cNvSpPr txBox="1"/>
            <p:nvPr/>
          </p:nvSpPr>
          <p:spPr>
            <a:xfrm>
              <a:off x="6712154" y="2755647"/>
              <a:ext cx="5501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FF0000"/>
                  </a:solidFill>
                </a:rPr>
                <a:t>Vramp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grpSp>
          <p:nvGrpSpPr>
            <p:cNvPr id="431" name="Groupe 72"/>
            <p:cNvGrpSpPr/>
            <p:nvPr/>
          </p:nvGrpSpPr>
          <p:grpSpPr>
            <a:xfrm>
              <a:off x="5366224" y="2794201"/>
              <a:ext cx="1341650" cy="595554"/>
              <a:chOff x="5064634" y="3602205"/>
              <a:chExt cx="1788866" cy="794072"/>
            </a:xfrm>
          </p:grpSpPr>
          <p:cxnSp>
            <p:nvCxnSpPr>
              <p:cNvPr id="448" name="Connecteur droit 74"/>
              <p:cNvCxnSpPr/>
              <p:nvPr/>
            </p:nvCxnSpPr>
            <p:spPr>
              <a:xfrm>
                <a:off x="5064634" y="4395265"/>
                <a:ext cx="368498" cy="101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Connecteur droit 77"/>
              <p:cNvCxnSpPr/>
              <p:nvPr/>
            </p:nvCxnSpPr>
            <p:spPr>
              <a:xfrm>
                <a:off x="6398253" y="3602205"/>
                <a:ext cx="455247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Connecteur droit 78"/>
              <p:cNvCxnSpPr/>
              <p:nvPr/>
            </p:nvCxnSpPr>
            <p:spPr>
              <a:xfrm flipV="1">
                <a:off x="5433132" y="3603915"/>
                <a:ext cx="961685" cy="79135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e 79"/>
            <p:cNvGrpSpPr/>
            <p:nvPr/>
          </p:nvGrpSpPr>
          <p:grpSpPr>
            <a:xfrm>
              <a:off x="5353368" y="3444461"/>
              <a:ext cx="1362080" cy="596426"/>
              <a:chOff x="1322345" y="1990295"/>
              <a:chExt cx="1190544" cy="380417"/>
            </a:xfrm>
          </p:grpSpPr>
          <p:cxnSp>
            <p:nvCxnSpPr>
              <p:cNvPr id="442" name="Connecteur droit 80"/>
              <p:cNvCxnSpPr/>
              <p:nvPr/>
            </p:nvCxnSpPr>
            <p:spPr>
              <a:xfrm flipV="1">
                <a:off x="1428750" y="1990295"/>
                <a:ext cx="466374" cy="314291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Connecteur droit 81"/>
              <p:cNvCxnSpPr/>
              <p:nvPr/>
            </p:nvCxnSpPr>
            <p:spPr>
              <a:xfrm>
                <a:off x="1895124" y="1990295"/>
                <a:ext cx="157514" cy="0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Connecteur droit 82"/>
              <p:cNvCxnSpPr/>
              <p:nvPr/>
            </p:nvCxnSpPr>
            <p:spPr>
              <a:xfrm flipH="1" flipV="1">
                <a:off x="2047524" y="1995042"/>
                <a:ext cx="5114" cy="373283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Connecteur droit 83"/>
              <p:cNvCxnSpPr/>
              <p:nvPr/>
            </p:nvCxnSpPr>
            <p:spPr>
              <a:xfrm>
                <a:off x="2055453" y="2368319"/>
                <a:ext cx="457436" cy="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Connecteur droit 84"/>
              <p:cNvCxnSpPr/>
              <p:nvPr/>
            </p:nvCxnSpPr>
            <p:spPr>
              <a:xfrm>
                <a:off x="1322345" y="2368319"/>
                <a:ext cx="106405" cy="12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Connecteur droit 85"/>
              <p:cNvCxnSpPr/>
              <p:nvPr/>
            </p:nvCxnSpPr>
            <p:spPr>
              <a:xfrm flipV="1">
                <a:off x="1428751" y="2304586"/>
                <a:ext cx="14" cy="6612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3" name="ZoneTexte 86"/>
            <p:cNvSpPr txBox="1"/>
            <p:nvPr/>
          </p:nvSpPr>
          <p:spPr>
            <a:xfrm>
              <a:off x="6732130" y="3519564"/>
              <a:ext cx="5180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009900"/>
                  </a:solidFill>
                </a:rPr>
                <a:t>RESET</a:t>
              </a:r>
            </a:p>
          </p:txBody>
        </p:sp>
        <p:grpSp>
          <p:nvGrpSpPr>
            <p:cNvPr id="434" name="Groupe 87"/>
            <p:cNvGrpSpPr/>
            <p:nvPr/>
          </p:nvGrpSpPr>
          <p:grpSpPr>
            <a:xfrm>
              <a:off x="5347814" y="4172697"/>
              <a:ext cx="1942002" cy="597930"/>
              <a:chOff x="5040089" y="5440199"/>
              <a:chExt cx="2589335" cy="797240"/>
            </a:xfrm>
          </p:grpSpPr>
          <p:cxnSp>
            <p:nvCxnSpPr>
              <p:cNvPr id="436" name="Connecteur droit 88"/>
              <p:cNvCxnSpPr/>
              <p:nvPr/>
            </p:nvCxnSpPr>
            <p:spPr>
              <a:xfrm flipH="1" flipV="1">
                <a:off x="6155186" y="5448318"/>
                <a:ext cx="7801" cy="78032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Connecteur droit 89"/>
              <p:cNvCxnSpPr/>
              <p:nvPr/>
            </p:nvCxnSpPr>
            <p:spPr>
              <a:xfrm flipV="1">
                <a:off x="6158403" y="5447196"/>
                <a:ext cx="467474" cy="16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Connecteur droit 90"/>
              <p:cNvCxnSpPr/>
              <p:nvPr/>
            </p:nvCxnSpPr>
            <p:spPr>
              <a:xfrm>
                <a:off x="5040089" y="6228627"/>
                <a:ext cx="111831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9" name="ZoneTexte 91"/>
              <p:cNvSpPr txBox="1"/>
              <p:nvPr/>
            </p:nvSpPr>
            <p:spPr>
              <a:xfrm>
                <a:off x="6859266" y="5566327"/>
                <a:ext cx="690788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RESET</a:t>
                </a:r>
              </a:p>
            </p:txBody>
          </p:sp>
          <p:cxnSp>
            <p:nvCxnSpPr>
              <p:cNvPr id="440" name="Connecteur droit 92"/>
              <p:cNvCxnSpPr/>
              <p:nvPr/>
            </p:nvCxnSpPr>
            <p:spPr>
              <a:xfrm>
                <a:off x="6935415" y="5617532"/>
                <a:ext cx="4460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1" name="ZoneTexte 91"/>
              <p:cNvSpPr txBox="1"/>
              <p:nvPr/>
            </p:nvSpPr>
            <p:spPr>
              <a:xfrm>
                <a:off x="6703528" y="5717548"/>
                <a:ext cx="925896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(</a:t>
                </a:r>
                <a:r>
                  <a:rPr lang="en-US" sz="1050" dirty="0" err="1" smtClean="0"/>
                  <a:t>PoR</a:t>
                </a:r>
                <a:r>
                  <a:rPr lang="en-US" sz="1050" dirty="0" smtClean="0"/>
                  <a:t> out)</a:t>
                </a:r>
                <a:endParaRPr lang="en-US" sz="1050" dirty="0"/>
              </a:p>
            </p:txBody>
          </p:sp>
          <p:cxnSp>
            <p:nvCxnSpPr>
              <p:cNvPr id="564" name="Connecteur droit 89"/>
              <p:cNvCxnSpPr/>
              <p:nvPr/>
            </p:nvCxnSpPr>
            <p:spPr>
              <a:xfrm>
                <a:off x="6625878" y="5440199"/>
                <a:ext cx="225627" cy="18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Connecteur droit 88"/>
              <p:cNvCxnSpPr/>
              <p:nvPr/>
            </p:nvCxnSpPr>
            <p:spPr>
              <a:xfrm flipH="1" flipV="1">
                <a:off x="6626560" y="5457118"/>
                <a:ext cx="7801" cy="78032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Connecteur droit 88"/>
              <p:cNvCxnSpPr/>
              <p:nvPr/>
            </p:nvCxnSpPr>
            <p:spPr>
              <a:xfrm flipV="1">
                <a:off x="6637442" y="6228627"/>
                <a:ext cx="223385" cy="462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5" name="ZoneTexte 70"/>
            <p:cNvSpPr txBox="1"/>
            <p:nvPr/>
          </p:nvSpPr>
          <p:spPr>
            <a:xfrm>
              <a:off x="6711286" y="2909114"/>
              <a:ext cx="4844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solidFill>
                    <a:srgbClr val="00B0F0"/>
                  </a:solidFill>
                </a:rPr>
                <a:t>Vref</a:t>
              </a:r>
              <a:r>
                <a:rPr lang="en-US" sz="1050" dirty="0" smtClean="0">
                  <a:solidFill>
                    <a:srgbClr val="00B0F0"/>
                  </a:solidFill>
                </a:rPr>
                <a:t>+</a:t>
              </a:r>
              <a:endParaRPr lang="en-US" sz="105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455" name="Groupe 93"/>
          <p:cNvGrpSpPr/>
          <p:nvPr/>
        </p:nvGrpSpPr>
        <p:grpSpPr>
          <a:xfrm>
            <a:off x="514209" y="1490008"/>
            <a:ext cx="6026535" cy="2078488"/>
            <a:chOff x="103459" y="1217350"/>
            <a:chExt cx="8035380" cy="2771317"/>
          </a:xfrm>
        </p:grpSpPr>
        <p:cxnSp>
          <p:nvCxnSpPr>
            <p:cNvPr id="456" name="Connecteur droit 94"/>
            <p:cNvCxnSpPr/>
            <p:nvPr/>
          </p:nvCxnSpPr>
          <p:spPr>
            <a:xfrm flipH="1">
              <a:off x="527556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necteur droit 95"/>
            <p:cNvCxnSpPr/>
            <p:nvPr/>
          </p:nvCxnSpPr>
          <p:spPr>
            <a:xfrm flipH="1">
              <a:off x="527556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necteur droit 96"/>
            <p:cNvCxnSpPr/>
            <p:nvPr/>
          </p:nvCxnSpPr>
          <p:spPr>
            <a:xfrm rot="16200000" flipH="1">
              <a:off x="419545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necteur droit 97"/>
            <p:cNvCxnSpPr/>
            <p:nvPr/>
          </p:nvCxnSpPr>
          <p:spPr>
            <a:xfrm>
              <a:off x="479552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0" name="Ellipse 98"/>
            <p:cNvSpPr/>
            <p:nvPr/>
          </p:nvSpPr>
          <p:spPr>
            <a:xfrm>
              <a:off x="433832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461" name="Connecteur droit 99"/>
            <p:cNvCxnSpPr/>
            <p:nvPr/>
          </p:nvCxnSpPr>
          <p:spPr>
            <a:xfrm flipH="1">
              <a:off x="335535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100"/>
            <p:cNvCxnSpPr/>
            <p:nvPr/>
          </p:nvCxnSpPr>
          <p:spPr>
            <a:xfrm>
              <a:off x="623567" y="2265714"/>
              <a:ext cx="2" cy="5239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101"/>
            <p:cNvCxnSpPr/>
            <p:nvPr/>
          </p:nvCxnSpPr>
          <p:spPr>
            <a:xfrm>
              <a:off x="620911" y="1781568"/>
              <a:ext cx="2658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102"/>
            <p:cNvCxnSpPr/>
            <p:nvPr/>
          </p:nvCxnSpPr>
          <p:spPr>
            <a:xfrm flipH="1">
              <a:off x="3900841" y="3009232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103"/>
            <p:cNvCxnSpPr/>
            <p:nvPr/>
          </p:nvCxnSpPr>
          <p:spPr>
            <a:xfrm flipH="1">
              <a:off x="3900841" y="3225255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104"/>
            <p:cNvCxnSpPr/>
            <p:nvPr/>
          </p:nvCxnSpPr>
          <p:spPr>
            <a:xfrm rot="16200000" flipH="1">
              <a:off x="3792830" y="3117243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105"/>
            <p:cNvCxnSpPr/>
            <p:nvPr/>
          </p:nvCxnSpPr>
          <p:spPr>
            <a:xfrm>
              <a:off x="3852837" y="3009233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106"/>
            <p:cNvCxnSpPr/>
            <p:nvPr/>
          </p:nvCxnSpPr>
          <p:spPr>
            <a:xfrm flipH="1" flipV="1">
              <a:off x="3611309" y="3126961"/>
              <a:ext cx="24153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107"/>
            <p:cNvCxnSpPr/>
            <p:nvPr/>
          </p:nvCxnSpPr>
          <p:spPr>
            <a:xfrm>
              <a:off x="3996852" y="3225255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108"/>
            <p:cNvCxnSpPr/>
            <p:nvPr/>
          </p:nvCxnSpPr>
          <p:spPr>
            <a:xfrm>
              <a:off x="3996852" y="2793207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Triangle isocèle 109"/>
            <p:cNvSpPr/>
            <p:nvPr/>
          </p:nvSpPr>
          <p:spPr>
            <a:xfrm rot="5400000">
              <a:off x="5409299" y="22081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472" name="Connecteur droit 110"/>
            <p:cNvCxnSpPr/>
            <p:nvPr/>
          </p:nvCxnSpPr>
          <p:spPr>
            <a:xfrm>
              <a:off x="6192386" y="2568185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ZoneTexte 111"/>
            <p:cNvSpPr txBox="1"/>
            <p:nvPr/>
          </p:nvSpPr>
          <p:spPr>
            <a:xfrm>
              <a:off x="5400298" y="21451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474" name="ZoneTexte 112"/>
            <p:cNvSpPr txBox="1"/>
            <p:nvPr/>
          </p:nvSpPr>
          <p:spPr>
            <a:xfrm>
              <a:off x="5433133" y="26398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475" name="Connecteur droit 113"/>
            <p:cNvCxnSpPr/>
            <p:nvPr/>
          </p:nvCxnSpPr>
          <p:spPr>
            <a:xfrm>
              <a:off x="5040258" y="23611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114"/>
            <p:cNvCxnSpPr/>
            <p:nvPr/>
          </p:nvCxnSpPr>
          <p:spPr>
            <a:xfrm>
              <a:off x="3996852" y="2793207"/>
              <a:ext cx="14754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ZoneTexte 115"/>
            <p:cNvSpPr txBox="1"/>
            <p:nvPr/>
          </p:nvSpPr>
          <p:spPr>
            <a:xfrm>
              <a:off x="6072749" y="224069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sp>
          <p:nvSpPr>
            <p:cNvPr id="478" name="ZoneTexte 116"/>
            <p:cNvSpPr txBox="1"/>
            <p:nvPr/>
          </p:nvSpPr>
          <p:spPr>
            <a:xfrm>
              <a:off x="4812021" y="20696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479" name="Connecteur droit 117"/>
            <p:cNvCxnSpPr/>
            <p:nvPr/>
          </p:nvCxnSpPr>
          <p:spPr>
            <a:xfrm rot="5400000">
              <a:off x="4183072" y="2789680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eur droit 118"/>
            <p:cNvCxnSpPr/>
            <p:nvPr/>
          </p:nvCxnSpPr>
          <p:spPr>
            <a:xfrm flipH="1">
              <a:off x="4471104" y="1781568"/>
              <a:ext cx="1" cy="288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1" name="Groupe 119"/>
            <p:cNvGrpSpPr/>
            <p:nvPr/>
          </p:nvGrpSpPr>
          <p:grpSpPr>
            <a:xfrm>
              <a:off x="4295512" y="3085432"/>
              <a:ext cx="360040" cy="82289"/>
              <a:chOff x="3697283" y="3652743"/>
              <a:chExt cx="442669" cy="136297"/>
            </a:xfrm>
          </p:grpSpPr>
          <p:cxnSp>
            <p:nvCxnSpPr>
              <p:cNvPr id="561" name="Connecteur droit 202"/>
              <p:cNvCxnSpPr/>
              <p:nvPr/>
            </p:nvCxnSpPr>
            <p:spPr>
              <a:xfrm flipH="1">
                <a:off x="3697283" y="3652743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Connecteur droit 203"/>
              <p:cNvCxnSpPr/>
              <p:nvPr/>
            </p:nvCxnSpPr>
            <p:spPr>
              <a:xfrm flipH="1">
                <a:off x="3697283" y="3789040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2" name="Connecteur droit 120"/>
            <p:cNvCxnSpPr/>
            <p:nvPr/>
          </p:nvCxnSpPr>
          <p:spPr>
            <a:xfrm>
              <a:off x="4471105" y="3167721"/>
              <a:ext cx="0" cy="2700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ZoneTexte 121"/>
            <p:cNvSpPr txBox="1"/>
            <p:nvPr/>
          </p:nvSpPr>
          <p:spPr>
            <a:xfrm>
              <a:off x="2342400" y="3384950"/>
              <a:ext cx="62666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DVSS</a:t>
              </a:r>
              <a:endParaRPr lang="en-US" sz="1050" dirty="0"/>
            </a:p>
          </p:txBody>
        </p:sp>
        <p:grpSp>
          <p:nvGrpSpPr>
            <p:cNvPr id="484" name="Groupe 122"/>
            <p:cNvGrpSpPr/>
            <p:nvPr/>
          </p:nvGrpSpPr>
          <p:grpSpPr>
            <a:xfrm>
              <a:off x="4327088" y="2057689"/>
              <a:ext cx="288032" cy="443959"/>
              <a:chOff x="5694323" y="2625001"/>
              <a:chExt cx="288032" cy="443959"/>
            </a:xfrm>
          </p:grpSpPr>
          <p:sp>
            <p:nvSpPr>
              <p:cNvPr id="558" name="Ellipse 199"/>
              <p:cNvSpPr/>
              <p:nvPr/>
            </p:nvSpPr>
            <p:spPr>
              <a:xfrm>
                <a:off x="5694323" y="26250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59" name="Ellipse 200"/>
              <p:cNvSpPr/>
              <p:nvPr/>
            </p:nvSpPr>
            <p:spPr>
              <a:xfrm>
                <a:off x="5694323" y="27774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560" name="Connecteur droit avec flèche 201"/>
              <p:cNvCxnSpPr/>
              <p:nvPr/>
            </p:nvCxnSpPr>
            <p:spPr>
              <a:xfrm>
                <a:off x="5833028" y="2677234"/>
                <a:ext cx="5311" cy="35651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5" name="ZoneTexte 123"/>
            <p:cNvSpPr txBox="1"/>
            <p:nvPr/>
          </p:nvSpPr>
          <p:spPr>
            <a:xfrm>
              <a:off x="3751024" y="2153945"/>
              <a:ext cx="67582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Iramp</a:t>
              </a:r>
              <a:endParaRPr lang="en-US" sz="1050" dirty="0"/>
            </a:p>
          </p:txBody>
        </p:sp>
        <p:sp>
          <p:nvSpPr>
            <p:cNvPr id="486" name="ZoneTexte 124"/>
            <p:cNvSpPr txBox="1"/>
            <p:nvPr/>
          </p:nvSpPr>
          <p:spPr>
            <a:xfrm>
              <a:off x="4183073" y="2789680"/>
              <a:ext cx="34240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</a:t>
              </a:r>
            </a:p>
          </p:txBody>
        </p:sp>
        <p:cxnSp>
          <p:nvCxnSpPr>
            <p:cNvPr id="487" name="Connecteur droit 125"/>
            <p:cNvCxnSpPr/>
            <p:nvPr/>
          </p:nvCxnSpPr>
          <p:spPr>
            <a:xfrm flipV="1">
              <a:off x="330595" y="3437431"/>
              <a:ext cx="4486031" cy="3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8" name="Triangle isocèle 126"/>
            <p:cNvSpPr/>
            <p:nvPr/>
          </p:nvSpPr>
          <p:spPr>
            <a:xfrm rot="5400000">
              <a:off x="2715858" y="23605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489" name="Connecteur droit 127"/>
            <p:cNvCxnSpPr>
              <a:stCxn id="488" idx="0"/>
            </p:cNvCxnSpPr>
            <p:nvPr/>
          </p:nvCxnSpPr>
          <p:spPr>
            <a:xfrm>
              <a:off x="3498945" y="2720585"/>
              <a:ext cx="112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ZoneTexte 128"/>
            <p:cNvSpPr txBox="1"/>
            <p:nvPr/>
          </p:nvSpPr>
          <p:spPr>
            <a:xfrm>
              <a:off x="2706856" y="22975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491" name="ZoneTexte 129"/>
            <p:cNvSpPr txBox="1"/>
            <p:nvPr/>
          </p:nvSpPr>
          <p:spPr>
            <a:xfrm>
              <a:off x="2739691" y="27922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492" name="Connecteur droit 130"/>
            <p:cNvCxnSpPr/>
            <p:nvPr/>
          </p:nvCxnSpPr>
          <p:spPr>
            <a:xfrm>
              <a:off x="2346817" y="25135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131"/>
            <p:cNvCxnSpPr/>
            <p:nvPr/>
          </p:nvCxnSpPr>
          <p:spPr>
            <a:xfrm>
              <a:off x="2346817" y="2943568"/>
              <a:ext cx="432048" cy="20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ZoneTexte 132"/>
            <p:cNvSpPr txBox="1"/>
            <p:nvPr/>
          </p:nvSpPr>
          <p:spPr>
            <a:xfrm>
              <a:off x="2091946" y="22220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495" name="ZoneTexte 133"/>
            <p:cNvSpPr txBox="1"/>
            <p:nvPr/>
          </p:nvSpPr>
          <p:spPr>
            <a:xfrm>
              <a:off x="2091946" y="2697927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496" name="Connecteur droit 134"/>
            <p:cNvCxnSpPr/>
            <p:nvPr/>
          </p:nvCxnSpPr>
          <p:spPr>
            <a:xfrm>
              <a:off x="3611309" y="2717672"/>
              <a:ext cx="0" cy="4092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7" name="ZoneTexte 135"/>
            <p:cNvSpPr txBox="1"/>
            <p:nvPr/>
          </p:nvSpPr>
          <p:spPr>
            <a:xfrm>
              <a:off x="2342400" y="1525129"/>
              <a:ext cx="68223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DVDD</a:t>
              </a:r>
              <a:endParaRPr lang="en-US" sz="1050" dirty="0"/>
            </a:p>
          </p:txBody>
        </p:sp>
        <p:cxnSp>
          <p:nvCxnSpPr>
            <p:cNvPr id="498" name="Connecteur droit 136"/>
            <p:cNvCxnSpPr/>
            <p:nvPr/>
          </p:nvCxnSpPr>
          <p:spPr>
            <a:xfrm>
              <a:off x="620201" y="3009233"/>
              <a:ext cx="710" cy="428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Connecteur droit 137"/>
            <p:cNvCxnSpPr/>
            <p:nvPr/>
          </p:nvCxnSpPr>
          <p:spPr>
            <a:xfrm flipH="1">
              <a:off x="1448245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cteur droit 138"/>
            <p:cNvCxnSpPr/>
            <p:nvPr/>
          </p:nvCxnSpPr>
          <p:spPr>
            <a:xfrm flipH="1">
              <a:off x="1448245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139"/>
            <p:cNvCxnSpPr/>
            <p:nvPr/>
          </p:nvCxnSpPr>
          <p:spPr>
            <a:xfrm rot="16200000" flipH="1">
              <a:off x="1340234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140"/>
            <p:cNvCxnSpPr/>
            <p:nvPr/>
          </p:nvCxnSpPr>
          <p:spPr>
            <a:xfrm>
              <a:off x="1400241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3" name="Ellipse 141"/>
            <p:cNvSpPr/>
            <p:nvPr/>
          </p:nvSpPr>
          <p:spPr>
            <a:xfrm>
              <a:off x="1354521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04" name="Connecteur droit 142"/>
            <p:cNvCxnSpPr/>
            <p:nvPr/>
          </p:nvCxnSpPr>
          <p:spPr>
            <a:xfrm flipH="1">
              <a:off x="1256224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Connecteur droit 143"/>
            <p:cNvCxnSpPr/>
            <p:nvPr/>
          </p:nvCxnSpPr>
          <p:spPr>
            <a:xfrm>
              <a:off x="1544256" y="2265714"/>
              <a:ext cx="2105" cy="5274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Connecteur droit 144"/>
            <p:cNvCxnSpPr/>
            <p:nvPr/>
          </p:nvCxnSpPr>
          <p:spPr>
            <a:xfrm>
              <a:off x="1544258" y="1781568"/>
              <a:ext cx="0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ZoneTexte 145"/>
            <p:cNvSpPr txBox="1"/>
            <p:nvPr/>
          </p:nvSpPr>
          <p:spPr>
            <a:xfrm>
              <a:off x="595574" y="2214109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508" name="Connecteur droit 146"/>
            <p:cNvCxnSpPr>
              <a:endCxn id="519" idx="4"/>
            </p:cNvCxnSpPr>
            <p:nvPr/>
          </p:nvCxnSpPr>
          <p:spPr>
            <a:xfrm flipH="1">
              <a:off x="1544256" y="3009233"/>
              <a:ext cx="2106" cy="4510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Connecteur droit 147"/>
            <p:cNvCxnSpPr/>
            <p:nvPr/>
          </p:nvCxnSpPr>
          <p:spPr>
            <a:xfrm flipV="1">
              <a:off x="1546362" y="2481389"/>
              <a:ext cx="429942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ZoneTexte 148"/>
            <p:cNvSpPr txBox="1"/>
            <p:nvPr/>
          </p:nvSpPr>
          <p:spPr>
            <a:xfrm>
              <a:off x="1523502" y="2214109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511" name="Connecteur droit 149"/>
            <p:cNvCxnSpPr/>
            <p:nvPr/>
          </p:nvCxnSpPr>
          <p:spPr>
            <a:xfrm>
              <a:off x="330593" y="1781568"/>
              <a:ext cx="44814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" name="ZoneTexte 150"/>
            <p:cNvSpPr txBox="1"/>
            <p:nvPr/>
          </p:nvSpPr>
          <p:spPr>
            <a:xfrm>
              <a:off x="103459" y="1217350"/>
              <a:ext cx="190601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err="1"/>
                <a:t>Vref</a:t>
              </a:r>
              <a:r>
                <a:rPr lang="en-US" sz="1050" dirty="0"/>
                <a:t>- &gt; </a:t>
              </a:r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513" name="Ellipse 151"/>
            <p:cNvSpPr/>
            <p:nvPr/>
          </p:nvSpPr>
          <p:spPr>
            <a:xfrm>
              <a:off x="599179" y="24607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4" name="Ellipse 152"/>
            <p:cNvSpPr/>
            <p:nvPr/>
          </p:nvSpPr>
          <p:spPr>
            <a:xfrm>
              <a:off x="1523502" y="245831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5" name="Ellipse 153"/>
            <p:cNvSpPr/>
            <p:nvPr/>
          </p:nvSpPr>
          <p:spPr>
            <a:xfrm>
              <a:off x="4450076" y="276682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6" name="ZoneTexte 154"/>
            <p:cNvSpPr txBox="1"/>
            <p:nvPr/>
          </p:nvSpPr>
          <p:spPr>
            <a:xfrm>
              <a:off x="4483843" y="2471755"/>
              <a:ext cx="733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Vramp</a:t>
              </a:r>
              <a:endParaRPr lang="en-US" sz="1050" dirty="0"/>
            </a:p>
          </p:txBody>
        </p:sp>
        <p:sp>
          <p:nvSpPr>
            <p:cNvPr id="517" name="Ellipse 155"/>
            <p:cNvSpPr/>
            <p:nvPr/>
          </p:nvSpPr>
          <p:spPr>
            <a:xfrm>
              <a:off x="4450060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8" name="Ellipse 156"/>
            <p:cNvSpPr/>
            <p:nvPr/>
          </p:nvSpPr>
          <p:spPr>
            <a:xfrm>
              <a:off x="3978507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9" name="Ellipse 157"/>
            <p:cNvSpPr/>
            <p:nvPr/>
          </p:nvSpPr>
          <p:spPr>
            <a:xfrm>
              <a:off x="1521396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0" name="Ellipse 158"/>
            <p:cNvSpPr/>
            <p:nvPr/>
          </p:nvSpPr>
          <p:spPr>
            <a:xfrm>
              <a:off x="597358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1" name="Ellipse 159"/>
            <p:cNvSpPr/>
            <p:nvPr/>
          </p:nvSpPr>
          <p:spPr>
            <a:xfrm>
              <a:off x="4450044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2" name="Ellipse 160"/>
            <p:cNvSpPr/>
            <p:nvPr/>
          </p:nvSpPr>
          <p:spPr>
            <a:xfrm>
              <a:off x="1521380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3" name="Ellipse 161"/>
            <p:cNvSpPr/>
            <p:nvPr/>
          </p:nvSpPr>
          <p:spPr>
            <a:xfrm>
              <a:off x="597342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4" name="Triangle isocèle 162"/>
            <p:cNvSpPr/>
            <p:nvPr/>
          </p:nvSpPr>
          <p:spPr>
            <a:xfrm rot="5400000">
              <a:off x="6704819" y="2203366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5" name="ZoneTexte 163"/>
            <p:cNvSpPr txBox="1"/>
            <p:nvPr/>
          </p:nvSpPr>
          <p:spPr>
            <a:xfrm>
              <a:off x="7448051" y="224694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cxnSp>
          <p:nvCxnSpPr>
            <p:cNvPr id="526" name="Connecteur droit 164"/>
            <p:cNvCxnSpPr/>
            <p:nvPr/>
          </p:nvCxnSpPr>
          <p:spPr>
            <a:xfrm>
              <a:off x="7487906" y="2563406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165"/>
            <p:cNvCxnSpPr/>
            <p:nvPr/>
          </p:nvCxnSpPr>
          <p:spPr>
            <a:xfrm>
              <a:off x="7549809" y="2310951"/>
              <a:ext cx="5141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8" name="Groupe 166"/>
            <p:cNvGrpSpPr/>
            <p:nvPr/>
          </p:nvGrpSpPr>
          <p:grpSpPr>
            <a:xfrm>
              <a:off x="6813081" y="2419263"/>
              <a:ext cx="311872" cy="264936"/>
              <a:chOff x="6072748" y="2324149"/>
              <a:chExt cx="384468" cy="392041"/>
            </a:xfrm>
          </p:grpSpPr>
          <p:cxnSp>
            <p:nvCxnSpPr>
              <p:cNvPr id="554" name="Connecteur droit 195"/>
              <p:cNvCxnSpPr/>
              <p:nvPr/>
            </p:nvCxnSpPr>
            <p:spPr>
              <a:xfrm>
                <a:off x="6072748" y="2324149"/>
                <a:ext cx="2499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Connecteur droit 196"/>
              <p:cNvCxnSpPr/>
              <p:nvPr/>
            </p:nvCxnSpPr>
            <p:spPr>
              <a:xfrm flipV="1">
                <a:off x="6203297" y="2716174"/>
                <a:ext cx="253919" cy="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Connecteur droit 197"/>
              <p:cNvCxnSpPr/>
              <p:nvPr/>
            </p:nvCxnSpPr>
            <p:spPr>
              <a:xfrm>
                <a:off x="6212614" y="2330711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Connecteur droit 198"/>
              <p:cNvCxnSpPr/>
              <p:nvPr/>
            </p:nvCxnSpPr>
            <p:spPr>
              <a:xfrm>
                <a:off x="6322147" y="2330695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9" name="Rectangle 167"/>
            <p:cNvSpPr/>
            <p:nvPr/>
          </p:nvSpPr>
          <p:spPr>
            <a:xfrm>
              <a:off x="157345" y="1525127"/>
              <a:ext cx="4025727" cy="21675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0" name="ZoneTexte 168"/>
            <p:cNvSpPr txBox="1"/>
            <p:nvPr/>
          </p:nvSpPr>
          <p:spPr>
            <a:xfrm>
              <a:off x="3498876" y="3089551"/>
              <a:ext cx="51125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MD</a:t>
              </a:r>
            </a:p>
          </p:txBody>
        </p:sp>
        <p:sp>
          <p:nvSpPr>
            <p:cNvPr id="531" name="ZoneTexte 169"/>
            <p:cNvSpPr txBox="1"/>
            <p:nvPr/>
          </p:nvSpPr>
          <p:spPr>
            <a:xfrm>
              <a:off x="281483" y="3680891"/>
              <a:ext cx="72936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718nA</a:t>
              </a:r>
            </a:p>
          </p:txBody>
        </p:sp>
        <p:sp>
          <p:nvSpPr>
            <p:cNvPr id="532" name="ZoneTexte 170"/>
            <p:cNvSpPr txBox="1"/>
            <p:nvPr/>
          </p:nvSpPr>
          <p:spPr>
            <a:xfrm>
              <a:off x="1123294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1.5µA</a:t>
              </a:r>
            </a:p>
          </p:txBody>
        </p:sp>
        <p:sp>
          <p:nvSpPr>
            <p:cNvPr id="533" name="ZoneTexte 171"/>
            <p:cNvSpPr txBox="1"/>
            <p:nvPr/>
          </p:nvSpPr>
          <p:spPr>
            <a:xfrm>
              <a:off x="4188999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1nA</a:t>
              </a:r>
            </a:p>
          </p:txBody>
        </p:sp>
        <p:cxnSp>
          <p:nvCxnSpPr>
            <p:cNvPr id="534" name="Connecteur droit 172"/>
            <p:cNvCxnSpPr/>
            <p:nvPr/>
          </p:nvCxnSpPr>
          <p:spPr>
            <a:xfrm flipH="1">
              <a:off x="1448229" y="2792703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Connecteur droit 173"/>
            <p:cNvCxnSpPr/>
            <p:nvPr/>
          </p:nvCxnSpPr>
          <p:spPr>
            <a:xfrm flipH="1">
              <a:off x="1448229" y="300872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Connecteur droit 174"/>
            <p:cNvCxnSpPr/>
            <p:nvPr/>
          </p:nvCxnSpPr>
          <p:spPr>
            <a:xfrm rot="16200000" flipH="1">
              <a:off x="1340218" y="2900714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Connecteur droit 175"/>
            <p:cNvCxnSpPr/>
            <p:nvPr/>
          </p:nvCxnSpPr>
          <p:spPr>
            <a:xfrm>
              <a:off x="1400225" y="2792704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8" name="Ellipse 176"/>
            <p:cNvSpPr/>
            <p:nvPr/>
          </p:nvSpPr>
          <p:spPr>
            <a:xfrm>
              <a:off x="1354505" y="2881474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39" name="Connecteur droit 177"/>
            <p:cNvCxnSpPr/>
            <p:nvPr/>
          </p:nvCxnSpPr>
          <p:spPr>
            <a:xfrm flipH="1">
              <a:off x="1256208" y="291100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178"/>
            <p:cNvCxnSpPr/>
            <p:nvPr/>
          </p:nvCxnSpPr>
          <p:spPr>
            <a:xfrm>
              <a:off x="1251895" y="2163473"/>
              <a:ext cx="0" cy="12778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179"/>
            <p:cNvCxnSpPr/>
            <p:nvPr/>
          </p:nvCxnSpPr>
          <p:spPr>
            <a:xfrm>
              <a:off x="340298" y="2481611"/>
              <a:ext cx="724409" cy="1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180"/>
            <p:cNvCxnSpPr/>
            <p:nvPr/>
          </p:nvCxnSpPr>
          <p:spPr>
            <a:xfrm>
              <a:off x="331333" y="2163915"/>
              <a:ext cx="0" cy="3201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181"/>
            <p:cNvCxnSpPr/>
            <p:nvPr/>
          </p:nvCxnSpPr>
          <p:spPr>
            <a:xfrm flipH="1">
              <a:off x="519428" y="2792687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182"/>
            <p:cNvCxnSpPr/>
            <p:nvPr/>
          </p:nvCxnSpPr>
          <p:spPr>
            <a:xfrm flipH="1">
              <a:off x="519428" y="300871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183"/>
            <p:cNvCxnSpPr/>
            <p:nvPr/>
          </p:nvCxnSpPr>
          <p:spPr>
            <a:xfrm rot="16200000" flipH="1">
              <a:off x="411417" y="2900698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184"/>
            <p:cNvCxnSpPr/>
            <p:nvPr/>
          </p:nvCxnSpPr>
          <p:spPr>
            <a:xfrm>
              <a:off x="471424" y="2792688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Ellipse 185"/>
            <p:cNvSpPr/>
            <p:nvPr/>
          </p:nvSpPr>
          <p:spPr>
            <a:xfrm>
              <a:off x="425704" y="2881458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48" name="Connecteur droit 186"/>
            <p:cNvCxnSpPr/>
            <p:nvPr/>
          </p:nvCxnSpPr>
          <p:spPr>
            <a:xfrm flipH="1">
              <a:off x="327407" y="291099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Ellipse 187"/>
            <p:cNvSpPr/>
            <p:nvPr/>
          </p:nvSpPr>
          <p:spPr>
            <a:xfrm>
              <a:off x="1230837" y="288586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50" name="Connecteur droit 188"/>
            <p:cNvCxnSpPr/>
            <p:nvPr/>
          </p:nvCxnSpPr>
          <p:spPr>
            <a:xfrm>
              <a:off x="327407" y="2910990"/>
              <a:ext cx="0" cy="5264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Ellipse 189"/>
            <p:cNvSpPr/>
            <p:nvPr/>
          </p:nvSpPr>
          <p:spPr>
            <a:xfrm>
              <a:off x="1230837" y="340979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2" name="ZoneTexte 193"/>
            <p:cNvSpPr txBox="1"/>
            <p:nvPr/>
          </p:nvSpPr>
          <p:spPr>
            <a:xfrm>
              <a:off x="1490996" y="2792197"/>
              <a:ext cx="667632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75" dirty="0"/>
                <a:t>1u/10u</a:t>
              </a:r>
            </a:p>
          </p:txBody>
        </p:sp>
        <p:sp>
          <p:nvSpPr>
            <p:cNvPr id="553" name="ZoneTexte 194"/>
            <p:cNvSpPr txBox="1"/>
            <p:nvPr/>
          </p:nvSpPr>
          <p:spPr>
            <a:xfrm>
              <a:off x="3406094" y="2433318"/>
              <a:ext cx="70147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C_RST</a:t>
              </a:r>
            </a:p>
          </p:txBody>
        </p:sp>
      </p:grpSp>
      <p:sp>
        <p:nvSpPr>
          <p:cNvPr id="563" name="직사각형 11"/>
          <p:cNvSpPr>
            <a:spLocks noChangeArrowheads="1"/>
          </p:cNvSpPr>
          <p:nvPr/>
        </p:nvSpPr>
        <p:spPr bwMode="auto">
          <a:xfrm>
            <a:off x="6965467" y="820338"/>
            <a:ext cx="22041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SEU on a sensitive node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68" name="직선 화살표 연결선 567"/>
          <p:cNvCxnSpPr/>
          <p:nvPr/>
        </p:nvCxnSpPr>
        <p:spPr>
          <a:xfrm>
            <a:off x="8147689" y="3600931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9" name="직사각형 11"/>
          <p:cNvSpPr>
            <a:spLocks noChangeArrowheads="1"/>
          </p:cNvSpPr>
          <p:nvPr/>
        </p:nvSpPr>
        <p:spPr bwMode="auto">
          <a:xfrm>
            <a:off x="7485808" y="4037915"/>
            <a:ext cx="14898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Reset : enabled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9" name="직사각형 11"/>
          <p:cNvSpPr>
            <a:spLocks noChangeArrowheads="1"/>
          </p:cNvSpPr>
          <p:nvPr/>
        </p:nvSpPr>
        <p:spPr bwMode="auto">
          <a:xfrm>
            <a:off x="497568" y="3587167"/>
            <a:ext cx="5451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Original design by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Yavuz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Degerli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fr-FR" altLang="ko-KR" sz="1200" b="1" dirty="0"/>
              <a:t>CEA/</a:t>
            </a:r>
            <a:r>
              <a:rPr lang="fr-FR" altLang="ko-KR" sz="1200" b="1" dirty="0" err="1"/>
              <a:t>IRFU,Centre</a:t>
            </a:r>
            <a:r>
              <a:rPr lang="fr-FR" altLang="ko-KR" sz="1200" b="1" dirty="0"/>
              <a:t> d'</a:t>
            </a:r>
            <a:r>
              <a:rPr lang="fr-FR" altLang="ko-KR" sz="1200" b="1" dirty="0" err="1"/>
              <a:t>etude</a:t>
            </a:r>
            <a:r>
              <a:rPr lang="fr-FR" altLang="ko-KR" sz="1200" b="1" dirty="0"/>
              <a:t> de Saclay </a:t>
            </a:r>
            <a:r>
              <a:rPr lang="fr-FR" altLang="ko-KR" sz="1200" b="1" dirty="0" smtClean="0"/>
              <a:t>Gif-sur-Yvette</a:t>
            </a:r>
            <a:r>
              <a:rPr lang="en-US" altLang="ko-KR" sz="1200" b="1" dirty="0" smtClean="0"/>
              <a:t>)</a:t>
            </a:r>
            <a:endParaRPr kumimoji="0" lang="en-US" altLang="ko-KR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0" name="직사각형 11"/>
          <p:cNvSpPr>
            <a:spLocks noChangeArrowheads="1"/>
          </p:cNvSpPr>
          <p:nvPr/>
        </p:nvSpPr>
        <p:spPr bwMode="auto">
          <a:xfrm>
            <a:off x="7215207" y="4867517"/>
            <a:ext cx="1714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Filtering capacitor</a:t>
            </a:r>
          </a:p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(CAP1 &amp; CAP2)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1" name="직선 화살표 연결선 160"/>
          <p:cNvCxnSpPr/>
          <p:nvPr/>
        </p:nvCxnSpPr>
        <p:spPr>
          <a:xfrm>
            <a:off x="8148641" y="4434117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Power-on Reset(ALPIDE)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0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75" t="14821" r="12475" b="9192"/>
          <a:stretch/>
        </p:blipFill>
        <p:spPr>
          <a:xfrm>
            <a:off x="5228105" y="1151924"/>
            <a:ext cx="3360866" cy="4033039"/>
          </a:xfrm>
          <a:prstGeom prst="rect">
            <a:avLst/>
          </a:prstGeom>
        </p:spPr>
      </p:pic>
      <p:sp>
        <p:nvSpPr>
          <p:cNvPr id="13" name="직사각형 4"/>
          <p:cNvSpPr/>
          <p:nvPr/>
        </p:nvSpPr>
        <p:spPr>
          <a:xfrm>
            <a:off x="7223054" y="2036650"/>
            <a:ext cx="502267" cy="44577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4" name="직사각형 6"/>
          <p:cNvSpPr/>
          <p:nvPr/>
        </p:nvSpPr>
        <p:spPr>
          <a:xfrm>
            <a:off x="6680201" y="2854523"/>
            <a:ext cx="502267" cy="44910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7223054" y="2150042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</a:rPr>
              <a:t>CAP2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99296" y="2971018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</a:rPr>
              <a:t>CAP1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664484" y="1310668"/>
            <a:ext cx="39" cy="3781264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713223" y="4994531"/>
            <a:ext cx="2404234" cy="16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29230" y="4887805"/>
            <a:ext cx="595035" cy="403957"/>
          </a:xfrm>
          <a:prstGeom prst="rect">
            <a:avLst/>
          </a:prstGeom>
          <a:noFill/>
        </p:spPr>
        <p:txBody>
          <a:bodyPr wrap="non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50" b="1" dirty="0">
                <a:solidFill>
                  <a:schemeClr val="bg1"/>
                </a:solidFill>
              </a:rPr>
              <a:t>80um</a:t>
            </a:r>
            <a:endParaRPr lang="ko-KR" altLang="en-US" sz="135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120905" y="3112511"/>
            <a:ext cx="683200" cy="403957"/>
          </a:xfrm>
          <a:prstGeom prst="rect">
            <a:avLst/>
          </a:prstGeom>
          <a:noFill/>
        </p:spPr>
        <p:txBody>
          <a:bodyPr wrap="non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50" b="1" dirty="0" smtClean="0">
                <a:solidFill>
                  <a:schemeClr val="bg1"/>
                </a:solidFill>
              </a:rPr>
              <a:t>120um</a:t>
            </a:r>
            <a:endParaRPr lang="ko-KR" altLang="en-US" sz="1350" b="1" dirty="0">
              <a:solidFill>
                <a:schemeClr val="bg1"/>
              </a:solidFill>
            </a:endParaRPr>
          </a:p>
        </p:txBody>
      </p:sp>
      <p:pic>
        <p:nvPicPr>
          <p:cNvPr id="20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9" t="14561" r="62301" b="12590"/>
          <a:stretch/>
        </p:blipFill>
        <p:spPr>
          <a:xfrm>
            <a:off x="536375" y="1146666"/>
            <a:ext cx="3520567" cy="4038297"/>
          </a:xfrm>
          <a:prstGeom prst="rect">
            <a:avLst/>
          </a:prstGeom>
        </p:spPr>
      </p:pic>
      <p:sp>
        <p:nvSpPr>
          <p:cNvPr id="21" name="오른쪽 화살표 13"/>
          <p:cNvSpPr/>
          <p:nvPr/>
        </p:nvSpPr>
        <p:spPr>
          <a:xfrm>
            <a:off x="4290764" y="3167760"/>
            <a:ext cx="773270" cy="384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Straight Arrow Connector 23"/>
          <p:cNvCxnSpPr/>
          <p:nvPr/>
        </p:nvCxnSpPr>
        <p:spPr>
          <a:xfrm flipH="1">
            <a:off x="961161" y="1270620"/>
            <a:ext cx="39" cy="3821312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5"/>
          <p:cNvCxnSpPr/>
          <p:nvPr/>
        </p:nvCxnSpPr>
        <p:spPr>
          <a:xfrm flipH="1">
            <a:off x="1033901" y="4994694"/>
            <a:ext cx="2451171" cy="1986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49908" y="4889954"/>
            <a:ext cx="595035" cy="403957"/>
          </a:xfrm>
          <a:prstGeom prst="rect">
            <a:avLst/>
          </a:prstGeom>
          <a:noFill/>
        </p:spPr>
        <p:txBody>
          <a:bodyPr wrap="non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50" b="1" dirty="0">
                <a:solidFill>
                  <a:schemeClr val="bg1"/>
                </a:solidFill>
              </a:rPr>
              <a:t>80um</a:t>
            </a:r>
            <a:endParaRPr lang="ko-KR" altLang="en-US" sz="135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417582" y="3072463"/>
            <a:ext cx="683200" cy="403957"/>
          </a:xfrm>
          <a:prstGeom prst="rect">
            <a:avLst/>
          </a:prstGeom>
          <a:noFill/>
        </p:spPr>
        <p:txBody>
          <a:bodyPr wrap="non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50" b="1" dirty="0" smtClean="0">
                <a:solidFill>
                  <a:schemeClr val="bg1"/>
                </a:solidFill>
              </a:rPr>
              <a:t>120um</a:t>
            </a:r>
            <a:endParaRPr lang="ko-KR" altLang="en-US" sz="1350" b="1" dirty="0">
              <a:solidFill>
                <a:schemeClr val="bg1"/>
              </a:solidFill>
            </a:endParaRPr>
          </a:p>
        </p:txBody>
      </p:sp>
      <p:sp>
        <p:nvSpPr>
          <p:cNvPr id="29" name="직사각형 11"/>
          <p:cNvSpPr>
            <a:spLocks noChangeArrowheads="1"/>
          </p:cNvSpPr>
          <p:nvPr/>
        </p:nvSpPr>
        <p:spPr bwMode="auto">
          <a:xfrm>
            <a:off x="1435638" y="4365900"/>
            <a:ext cx="1647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pALPIDE3 : </a:t>
            </a:r>
            <a:r>
              <a:rPr lang="en-US" altLang="ko-KR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PoR</a:t>
            </a:r>
            <a:endParaRPr kumimoji="0"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직사각형 11"/>
          <p:cNvSpPr>
            <a:spLocks noChangeArrowheads="1"/>
          </p:cNvSpPr>
          <p:nvPr/>
        </p:nvSpPr>
        <p:spPr bwMode="auto">
          <a:xfrm>
            <a:off x="6177846" y="4414020"/>
            <a:ext cx="14072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ALPIDE : </a:t>
            </a:r>
            <a:r>
              <a:rPr lang="en-US" altLang="ko-KR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PoR</a:t>
            </a:r>
            <a:endParaRPr kumimoji="0" lang="en-US" altLang="ko-KR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tangle 7"/>
          <p:cNvSpPr/>
          <p:nvPr/>
        </p:nvSpPr>
        <p:spPr>
          <a:xfrm>
            <a:off x="221589" y="5222505"/>
            <a:ext cx="8741255" cy="103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08" indent="-214308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altLang="ko-KR" sz="1350" b="1" dirty="0" smtClean="0"/>
              <a:t>Reduction of </a:t>
            </a:r>
            <a:r>
              <a:rPr lang="en-US" altLang="ko-KR" sz="1350" b="1" smtClean="0"/>
              <a:t>SEU sensitivity (</a:t>
            </a:r>
            <a:r>
              <a:rPr lang="en-US" altLang="ko-KR" sz="1350" b="1" dirty="0"/>
              <a:t>addition of capacitance on critical nodes)</a:t>
            </a:r>
            <a:endParaRPr lang="en-US" altLang="ko-KR" sz="1350" b="1" dirty="0" smtClean="0"/>
          </a:p>
          <a:p>
            <a:pPr marL="214308" indent="-214308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altLang="ko-KR" sz="1350" b="1" dirty="0" smtClean="0"/>
              <a:t>Other nodes : </a:t>
            </a:r>
            <a:r>
              <a:rPr lang="en-US" altLang="ko-KR" sz="1350" b="1" dirty="0"/>
              <a:t>No </a:t>
            </a:r>
            <a:r>
              <a:rPr lang="en-US" altLang="ko-KR" sz="1350" b="1" dirty="0" smtClean="0"/>
              <a:t>problem</a:t>
            </a:r>
          </a:p>
          <a:p>
            <a:pPr marL="214308" indent="-214308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Duplication of cell in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ALPIDE with logic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“OR” to further reduce probability of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upset</a:t>
            </a:r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Backup slides – Power-on Reset(ALPIDE)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0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pALPIDE-2(2014)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57188" y="980728"/>
            <a:ext cx="50297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.1 </a:t>
            </a:r>
            <a:r>
              <a:rPr lang="en-US" altLang="ko-KR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4-b IDAC for the MLVDS and DTU block :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endParaRPr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347521"/>
              </p:ext>
            </p:extLst>
          </p:nvPr>
        </p:nvGraphicFramePr>
        <p:xfrm>
          <a:off x="195263" y="1709738"/>
          <a:ext cx="8739187" cy="287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8" name="Visio" r:id="rId3" imgW="15656040" imgH="5143680" progId="Visio.Drawing.15">
                  <p:embed/>
                </p:oleObj>
              </mc:Choice>
              <mc:Fallback>
                <p:oleObj name="Visio" r:id="rId3" imgW="15656040" imgH="5143680" progId="Visio.Drawing.15">
                  <p:embed/>
                  <p:pic>
                    <p:nvPicPr>
                      <p:cNvPr id="0" name="개체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709738"/>
                        <a:ext cx="8739187" cy="287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직사각형 11"/>
          <p:cNvSpPr>
            <a:spLocks noChangeArrowheads="1"/>
          </p:cNvSpPr>
          <p:nvPr/>
        </p:nvSpPr>
        <p:spPr bwMode="auto">
          <a:xfrm>
            <a:off x="243511" y="5138028"/>
            <a:ext cx="84210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Implementation of the MLVDS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block(design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by A. 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Lattuca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INFN Torino) on 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pALPIDE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- 2</a:t>
            </a: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Test chip of the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PLL(design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by G. 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Mazza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INFN Torino) and LVDS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Driver(design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by A. 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Lattuca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INFN Torino) block</a:t>
            </a:r>
          </a:p>
          <a:p>
            <a:endParaRPr lang="en-US" altLang="ko-KR" sz="1400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=&gt; Requirement of the current mirror : 4-b IDAC(able to control current source of each block)</a:t>
            </a:r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직사각형 11"/>
          <p:cNvSpPr>
            <a:spLocks noChangeArrowheads="1"/>
          </p:cNvSpPr>
          <p:nvPr/>
        </p:nvSpPr>
        <p:spPr bwMode="auto">
          <a:xfrm>
            <a:off x="2195736" y="2104662"/>
            <a:ext cx="9340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MLVDS</a:t>
            </a:r>
            <a:endParaRPr lang="en-US" altLang="ko-KR" sz="20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직사각형 11"/>
          <p:cNvSpPr>
            <a:spLocks noChangeArrowheads="1"/>
          </p:cNvSpPr>
          <p:nvPr/>
        </p:nvSpPr>
        <p:spPr bwMode="auto">
          <a:xfrm>
            <a:off x="1619672" y="3316922"/>
            <a:ext cx="21190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DTU – LVDS Driver</a:t>
            </a:r>
            <a:endParaRPr lang="en-US" altLang="ko-KR" sz="20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직사각형 11"/>
          <p:cNvSpPr>
            <a:spLocks noChangeArrowheads="1"/>
          </p:cNvSpPr>
          <p:nvPr/>
        </p:nvSpPr>
        <p:spPr bwMode="auto">
          <a:xfrm>
            <a:off x="1979712" y="4509120"/>
            <a:ext cx="12341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DTU – PLL</a:t>
            </a:r>
            <a:endParaRPr lang="en-US" altLang="ko-KR" sz="20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pALPIDE-2(2014)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57188" y="980728"/>
            <a:ext cx="38431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.2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MLVDS Driver : performance check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9" name="그림 2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1404763"/>
            <a:ext cx="8561828" cy="2467213"/>
          </a:xfrm>
          <a:prstGeom prst="rect">
            <a:avLst/>
          </a:prstGeom>
        </p:spPr>
      </p:pic>
      <p:pic>
        <p:nvPicPr>
          <p:cNvPr id="280" name="그림 2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861048"/>
            <a:ext cx="2498841" cy="1945020"/>
          </a:xfrm>
          <a:prstGeom prst="rect">
            <a:avLst/>
          </a:prstGeom>
        </p:spPr>
      </p:pic>
      <p:pic>
        <p:nvPicPr>
          <p:cNvPr id="281" name="그림 2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2703" y="3898832"/>
            <a:ext cx="2460121" cy="1907236"/>
          </a:xfrm>
          <a:prstGeom prst="rect">
            <a:avLst/>
          </a:prstGeom>
        </p:spPr>
      </p:pic>
      <p:pic>
        <p:nvPicPr>
          <p:cNvPr id="282" name="그림 2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1150" y="3885996"/>
            <a:ext cx="2557314" cy="1932907"/>
          </a:xfrm>
          <a:prstGeom prst="rect">
            <a:avLst/>
          </a:prstGeom>
        </p:spPr>
      </p:pic>
      <p:sp>
        <p:nvSpPr>
          <p:cNvPr id="283" name="직사각형 11"/>
          <p:cNvSpPr>
            <a:spLocks noChangeArrowheads="1"/>
          </p:cNvSpPr>
          <p:nvPr/>
        </p:nvSpPr>
        <p:spPr bwMode="auto">
          <a:xfrm>
            <a:off x="1318356" y="5929535"/>
            <a:ext cx="34696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Verification with 4-b IDAC.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Performance was satisfied with our goal.</a:t>
            </a:r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45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pALPIDE-3(2015)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57188" y="980728"/>
            <a:ext cx="67383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.1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4-b IDAC for the MLVDS and DTU block : Resistor implementation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470751" y="2806531"/>
            <a:ext cx="1284373" cy="13298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noFill/>
            </a:endParaRPr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517820"/>
              </p:ext>
            </p:extLst>
          </p:nvPr>
        </p:nvGraphicFramePr>
        <p:xfrm>
          <a:off x="1868647" y="2891259"/>
          <a:ext cx="5595938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6" name="Visio" r:id="rId3" imgW="8275533" imgH="3185364" progId="Visio.Drawing.15">
                  <p:embed/>
                </p:oleObj>
              </mc:Choice>
              <mc:Fallback>
                <p:oleObj name="Visio" r:id="rId3" imgW="8275533" imgH="318536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8647" y="2891259"/>
                        <a:ext cx="5595938" cy="2193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278344"/>
              </p:ext>
            </p:extLst>
          </p:nvPr>
        </p:nvGraphicFramePr>
        <p:xfrm>
          <a:off x="699348" y="1366477"/>
          <a:ext cx="7811205" cy="1354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7" name="Visio" r:id="rId5" imgW="11552062" imgH="2019221" progId="Visio.Drawing.15">
                  <p:embed/>
                </p:oleObj>
              </mc:Choice>
              <mc:Fallback>
                <p:oleObj name="Visio" r:id="rId5" imgW="11552062" imgH="2019221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348" y="1366477"/>
                        <a:ext cx="7811205" cy="13547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아래쪽 화살표 7"/>
          <p:cNvSpPr/>
          <p:nvPr/>
        </p:nvSpPr>
        <p:spPr>
          <a:xfrm>
            <a:off x="3526527" y="2459875"/>
            <a:ext cx="421928" cy="90135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11"/>
          <p:cNvSpPr>
            <a:spLocks noChangeArrowheads="1"/>
          </p:cNvSpPr>
          <p:nvPr/>
        </p:nvSpPr>
        <p:spPr bwMode="auto">
          <a:xfrm>
            <a:off x="243511" y="5354052"/>
            <a:ext cx="86923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Checking sheet resistance, variation and mismatch of a resistor(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Iout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is depending on a resistor value) : meet target</a:t>
            </a: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Optimization of power connection(Analog power or Digital power) for reduction of  noise</a:t>
            </a:r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2123728" y="4136360"/>
            <a:ext cx="288032" cy="588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1"/>
          <p:cNvSpPr>
            <a:spLocks noChangeArrowheads="1"/>
          </p:cNvSpPr>
          <p:nvPr/>
        </p:nvSpPr>
        <p:spPr bwMode="auto">
          <a:xfrm>
            <a:off x="1575587" y="4653136"/>
            <a:ext cx="19883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Resistor(Current source)</a:t>
            </a:r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6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ko-KR" sz="3200" b="1" smtClean="0"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pALPIDE-3(2015)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57188" y="980728"/>
            <a:ext cx="6153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.2 Front-end :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Power Supply Rejection Ratio(PSRR) simulation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6654"/>
              </p:ext>
            </p:extLst>
          </p:nvPr>
        </p:nvGraphicFramePr>
        <p:xfrm>
          <a:off x="474451" y="4581128"/>
          <a:ext cx="809158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9065"/>
                <a:gridCol w="899065"/>
                <a:gridCol w="899065"/>
                <a:gridCol w="899065"/>
                <a:gridCol w="899065"/>
                <a:gridCol w="899065"/>
                <a:gridCol w="899065"/>
                <a:gridCol w="899065"/>
                <a:gridCol w="899065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b="1" baseline="-25000" dirty="0" smtClean="0"/>
                        <a:t>Nominal</a:t>
                      </a:r>
                    </a:p>
                    <a:p>
                      <a:pPr algn="ctr" latinLnBrk="1"/>
                      <a:r>
                        <a:rPr lang="en-US" altLang="ko-KR" b="1" baseline="-25000" dirty="0" smtClean="0"/>
                        <a:t>setting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Q</a:t>
                      </a:r>
                      <a:r>
                        <a:rPr lang="en-US" altLang="ko-KR" b="1" baseline="-25000" dirty="0" smtClean="0">
                          <a:solidFill>
                            <a:srgbClr val="FF0000"/>
                          </a:solidFill>
                        </a:rPr>
                        <a:t>in</a:t>
                      </a:r>
                      <a:endParaRPr lang="ko-KR" altLang="en-US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I</a:t>
                      </a:r>
                      <a:r>
                        <a:rPr lang="en-US" altLang="ko-KR" b="1" baseline="-25000" dirty="0" err="1" smtClean="0"/>
                        <a:t>leak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b="1" dirty="0" err="1" smtClean="0"/>
                        <a:t>V</a:t>
                      </a:r>
                      <a:r>
                        <a:rPr lang="en-US" altLang="ko-KR" b="1" baseline="-25000" dirty="0" err="1" smtClean="0"/>
                        <a:t>reset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I</a:t>
                      </a:r>
                      <a:r>
                        <a:rPr lang="en-US" altLang="ko-KR" b="1" baseline="-25000" dirty="0" err="1" smtClean="0"/>
                        <a:t>bias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I</a:t>
                      </a:r>
                      <a:r>
                        <a:rPr lang="en-US" altLang="ko-KR" b="1" baseline="-25000" dirty="0" err="1" smtClean="0"/>
                        <a:t>thr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V</a:t>
                      </a:r>
                      <a:r>
                        <a:rPr lang="en-US" altLang="ko-KR" b="1" baseline="-25000" dirty="0" err="1" smtClean="0"/>
                        <a:t>casp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V</a:t>
                      </a:r>
                      <a:r>
                        <a:rPr lang="en-US" altLang="ko-KR" b="1" baseline="-25000" dirty="0" err="1" smtClean="0"/>
                        <a:t>casn</a:t>
                      </a:r>
                      <a:endParaRPr lang="ko-KR" alt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err="1" smtClean="0"/>
                        <a:t>I</a:t>
                      </a:r>
                      <a:r>
                        <a:rPr lang="en-US" altLang="ko-KR" b="1" baseline="-25000" dirty="0" err="1" smtClean="0"/>
                        <a:t>db</a:t>
                      </a:r>
                      <a:endParaRPr lang="ko-KR" altLang="en-US" b="1" baseline="-250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r" latinLnBrk="1"/>
                      <a:endParaRPr lang="ko-KR" altLang="en-US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0e</a:t>
                      </a:r>
                      <a:r>
                        <a:rPr lang="en-US" altLang="ko-KR" sz="1400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4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400fA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1.4V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20nA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0.5nA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0.6V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0.4V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/>
                        <a:t>10nA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개체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461599"/>
              </p:ext>
            </p:extLst>
          </p:nvPr>
        </p:nvGraphicFramePr>
        <p:xfrm>
          <a:off x="42863" y="1484313"/>
          <a:ext cx="9102725" cy="281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3" name="Visio" r:id="rId3" imgW="12849141" imgH="3952818" progId="Visio.Drawing.15">
                  <p:embed/>
                </p:oleObj>
              </mc:Choice>
              <mc:Fallback>
                <p:oleObj name="Visio" r:id="rId3" imgW="12849141" imgH="3952818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" y="1484313"/>
                        <a:ext cx="9102725" cy="28130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822667"/>
              </p:ext>
            </p:extLst>
          </p:nvPr>
        </p:nvGraphicFramePr>
        <p:xfrm>
          <a:off x="1886534" y="1974078"/>
          <a:ext cx="1365973" cy="1554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4" name="Visio" r:id="rId5" imgW="895230" imgH="1019104" progId="Visio.Drawing.15">
                  <p:embed/>
                </p:oleObj>
              </mc:Choice>
              <mc:Fallback>
                <p:oleObj name="Visio" r:id="rId5" imgW="895230" imgH="1019104" progId="Visio.Drawing.15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534" y="1974078"/>
                        <a:ext cx="1365973" cy="15549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직사각형 11"/>
          <p:cNvSpPr>
            <a:spLocks noChangeArrowheads="1"/>
          </p:cNvSpPr>
          <p:nvPr/>
        </p:nvSpPr>
        <p:spPr bwMode="auto">
          <a:xfrm>
            <a:off x="210451" y="2473109"/>
            <a:ext cx="1716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VDD, VSS or PW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직사각형 11"/>
          <p:cNvSpPr>
            <a:spLocks noChangeArrowheads="1"/>
          </p:cNvSpPr>
          <p:nvPr/>
        </p:nvSpPr>
        <p:spPr bwMode="auto">
          <a:xfrm>
            <a:off x="337046" y="4201343"/>
            <a:ext cx="34428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Variables : Power node, </a:t>
            </a:r>
            <a:r>
              <a:rPr lang="en-US" altLang="ko-K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Vp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Freq. and shape</a:t>
            </a:r>
            <a:endParaRPr kumimoji="0"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3"/>
          <p:cNvSpPr/>
          <p:nvPr/>
        </p:nvSpPr>
        <p:spPr>
          <a:xfrm>
            <a:off x="899592" y="5754742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1600" b="1" dirty="0" smtClean="0">
                <a:latin typeface="Calibri" panose="020F0502020204030204" pitchFamily="34" charset="0"/>
              </a:rPr>
              <a:t>PSRR simulation - F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iltering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100kHz to 1MHz noise on power( </a:t>
            </a:r>
            <a:r>
              <a:rPr lang="en-US" altLang="ko-KR" sz="1600" b="1" dirty="0" err="1" smtClean="0">
                <a:latin typeface="Calibri" panose="020F0502020204030204" pitchFamily="34" charset="0"/>
              </a:rPr>
              <a:t>Vp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: up to 50mV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1600" b="1" dirty="0" smtClean="0">
                <a:latin typeface="Calibri" panose="020F0502020204030204" pitchFamily="34" charset="0"/>
              </a:rPr>
              <a:t>Checking mismatch &amp; noise simulation</a:t>
            </a:r>
            <a:endParaRPr lang="en-US" altLang="ko-KR" sz="16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6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ALPIDE(2015 – 2016)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57188" y="980728"/>
            <a:ext cx="67809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.1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Power-on Reset : Reduction of Single </a:t>
            </a:r>
            <a:r>
              <a:rPr lang="en-US" altLang="ko-KR" b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Event Upset(SEU)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sensitivity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8057276" y="1588929"/>
            <a:ext cx="0" cy="200837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화살표 연결선 5"/>
          <p:cNvCxnSpPr/>
          <p:nvPr/>
        </p:nvCxnSpPr>
        <p:spPr>
          <a:xfrm>
            <a:off x="2749878" y="3077426"/>
            <a:ext cx="767413" cy="8810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2316200" y="2178975"/>
            <a:ext cx="867357" cy="9005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317142" y="5013176"/>
            <a:ext cx="470882" cy="1978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5204642" y="4581128"/>
            <a:ext cx="644066" cy="3141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0" name="개체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225801"/>
              </p:ext>
            </p:extLst>
          </p:nvPr>
        </p:nvGraphicFramePr>
        <p:xfrm>
          <a:off x="3210394" y="3991381"/>
          <a:ext cx="3200959" cy="1752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63" name="Visio" r:id="rId3" imgW="4968382" imgH="2720434" progId="Visio.Drawing.15">
                  <p:embed/>
                </p:oleObj>
              </mc:Choice>
              <mc:Fallback>
                <p:oleObj name="Visio" r:id="rId3" imgW="4968382" imgH="272043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0394" y="3991381"/>
                        <a:ext cx="3200959" cy="175266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직사각형 11"/>
          <p:cNvSpPr>
            <a:spLocks noChangeArrowheads="1"/>
          </p:cNvSpPr>
          <p:nvPr/>
        </p:nvSpPr>
        <p:spPr bwMode="auto">
          <a:xfrm>
            <a:off x="4309362" y="5352941"/>
            <a:ext cx="11935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Critical nodes</a:t>
            </a:r>
            <a:endParaRPr kumimoji="0" lang="en-US" altLang="ko-KR" sz="14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직사각형 11"/>
          <p:cNvSpPr>
            <a:spLocks noChangeArrowheads="1"/>
          </p:cNvSpPr>
          <p:nvPr/>
        </p:nvSpPr>
        <p:spPr bwMode="auto">
          <a:xfrm>
            <a:off x="3938871" y="5661248"/>
            <a:ext cx="17440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&lt; First gain stage &gt;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8051846" y="1092065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V="1">
            <a:off x="7704678" y="1585951"/>
            <a:ext cx="0" cy="200837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/>
        </p:nvGrpSpPr>
        <p:grpSpPr>
          <a:xfrm>
            <a:off x="6862504" y="1460552"/>
            <a:ext cx="1942002" cy="2140379"/>
            <a:chOff x="5347814" y="2630248"/>
            <a:chExt cx="1942002" cy="2140379"/>
          </a:xfrm>
        </p:grpSpPr>
        <p:grpSp>
          <p:nvGrpSpPr>
            <p:cNvPr id="16" name="Groupe 58"/>
            <p:cNvGrpSpPr/>
            <p:nvPr/>
          </p:nvGrpSpPr>
          <p:grpSpPr>
            <a:xfrm>
              <a:off x="5350662" y="2787395"/>
              <a:ext cx="1357187" cy="592684"/>
              <a:chOff x="5362129" y="5523649"/>
              <a:chExt cx="2234899" cy="673287"/>
            </a:xfrm>
          </p:grpSpPr>
          <p:cxnSp>
            <p:nvCxnSpPr>
              <p:cNvPr id="42" name="Connecteur droit 61"/>
              <p:cNvCxnSpPr/>
              <p:nvPr/>
            </p:nvCxnSpPr>
            <p:spPr>
              <a:xfrm flipV="1">
                <a:off x="5362129" y="5523649"/>
                <a:ext cx="1080120" cy="6732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64"/>
              <p:cNvCxnSpPr/>
              <p:nvPr/>
            </p:nvCxnSpPr>
            <p:spPr>
              <a:xfrm>
                <a:off x="6442249" y="5523649"/>
                <a:ext cx="115477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61"/>
              <p:cNvCxnSpPr/>
              <p:nvPr/>
            </p:nvCxnSpPr>
            <p:spPr>
              <a:xfrm flipV="1">
                <a:off x="5387755" y="5708635"/>
                <a:ext cx="1139879" cy="48590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64"/>
              <p:cNvCxnSpPr/>
              <p:nvPr/>
            </p:nvCxnSpPr>
            <p:spPr>
              <a:xfrm>
                <a:off x="6527634" y="5709496"/>
                <a:ext cx="1069393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68"/>
            <p:cNvSpPr txBox="1"/>
            <p:nvPr/>
          </p:nvSpPr>
          <p:spPr>
            <a:xfrm>
              <a:off x="6718271" y="2630248"/>
              <a:ext cx="42832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VDD</a:t>
              </a:r>
            </a:p>
          </p:txBody>
        </p:sp>
        <p:sp>
          <p:nvSpPr>
            <p:cNvPr id="18" name="ZoneTexte 70"/>
            <p:cNvSpPr txBox="1"/>
            <p:nvPr/>
          </p:nvSpPr>
          <p:spPr>
            <a:xfrm>
              <a:off x="6712154" y="2755647"/>
              <a:ext cx="55015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FF0000"/>
                  </a:solidFill>
                </a:rPr>
                <a:t>Vramp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grpSp>
          <p:nvGrpSpPr>
            <p:cNvPr id="19" name="Groupe 72"/>
            <p:cNvGrpSpPr/>
            <p:nvPr/>
          </p:nvGrpSpPr>
          <p:grpSpPr>
            <a:xfrm>
              <a:off x="5366224" y="2794201"/>
              <a:ext cx="1341650" cy="595554"/>
              <a:chOff x="5064634" y="3602205"/>
              <a:chExt cx="1788866" cy="794072"/>
            </a:xfrm>
          </p:grpSpPr>
          <p:cxnSp>
            <p:nvCxnSpPr>
              <p:cNvPr id="39" name="Connecteur droit 74"/>
              <p:cNvCxnSpPr/>
              <p:nvPr/>
            </p:nvCxnSpPr>
            <p:spPr>
              <a:xfrm>
                <a:off x="5064634" y="4395265"/>
                <a:ext cx="368498" cy="101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77"/>
              <p:cNvCxnSpPr/>
              <p:nvPr/>
            </p:nvCxnSpPr>
            <p:spPr>
              <a:xfrm>
                <a:off x="6398253" y="3602205"/>
                <a:ext cx="455247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78"/>
              <p:cNvCxnSpPr/>
              <p:nvPr/>
            </p:nvCxnSpPr>
            <p:spPr>
              <a:xfrm flipV="1">
                <a:off x="5433132" y="3603915"/>
                <a:ext cx="961685" cy="79135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e 79"/>
            <p:cNvGrpSpPr/>
            <p:nvPr/>
          </p:nvGrpSpPr>
          <p:grpSpPr>
            <a:xfrm>
              <a:off x="5353368" y="3444461"/>
              <a:ext cx="1362080" cy="596426"/>
              <a:chOff x="1322345" y="1990295"/>
              <a:chExt cx="1190544" cy="380417"/>
            </a:xfrm>
          </p:grpSpPr>
          <p:cxnSp>
            <p:nvCxnSpPr>
              <p:cNvPr id="33" name="Connecteur droit 80"/>
              <p:cNvCxnSpPr/>
              <p:nvPr/>
            </p:nvCxnSpPr>
            <p:spPr>
              <a:xfrm flipV="1">
                <a:off x="1428750" y="1990295"/>
                <a:ext cx="466374" cy="314291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81"/>
              <p:cNvCxnSpPr/>
              <p:nvPr/>
            </p:nvCxnSpPr>
            <p:spPr>
              <a:xfrm>
                <a:off x="1895124" y="1990295"/>
                <a:ext cx="157514" cy="0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82"/>
              <p:cNvCxnSpPr/>
              <p:nvPr/>
            </p:nvCxnSpPr>
            <p:spPr>
              <a:xfrm flipH="1" flipV="1">
                <a:off x="2047524" y="1995042"/>
                <a:ext cx="5114" cy="373283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83"/>
              <p:cNvCxnSpPr/>
              <p:nvPr/>
            </p:nvCxnSpPr>
            <p:spPr>
              <a:xfrm>
                <a:off x="2055453" y="2368319"/>
                <a:ext cx="457436" cy="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84"/>
              <p:cNvCxnSpPr/>
              <p:nvPr/>
            </p:nvCxnSpPr>
            <p:spPr>
              <a:xfrm>
                <a:off x="1322345" y="2368319"/>
                <a:ext cx="106405" cy="12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85"/>
              <p:cNvCxnSpPr/>
              <p:nvPr/>
            </p:nvCxnSpPr>
            <p:spPr>
              <a:xfrm flipV="1">
                <a:off x="1428751" y="2304586"/>
                <a:ext cx="14" cy="66126"/>
              </a:xfrm>
              <a:prstGeom prst="line">
                <a:avLst/>
              </a:prstGeom>
              <a:ln w="1270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ZoneTexte 86"/>
            <p:cNvSpPr txBox="1"/>
            <p:nvPr/>
          </p:nvSpPr>
          <p:spPr>
            <a:xfrm>
              <a:off x="6732130" y="3519564"/>
              <a:ext cx="5180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009900"/>
                  </a:solidFill>
                </a:rPr>
                <a:t>RESET</a:t>
              </a:r>
            </a:p>
          </p:txBody>
        </p:sp>
        <p:grpSp>
          <p:nvGrpSpPr>
            <p:cNvPr id="22" name="Groupe 87"/>
            <p:cNvGrpSpPr/>
            <p:nvPr/>
          </p:nvGrpSpPr>
          <p:grpSpPr>
            <a:xfrm>
              <a:off x="5347814" y="4172697"/>
              <a:ext cx="1942002" cy="597930"/>
              <a:chOff x="5040089" y="5440199"/>
              <a:chExt cx="2589335" cy="797240"/>
            </a:xfrm>
          </p:grpSpPr>
          <p:cxnSp>
            <p:nvCxnSpPr>
              <p:cNvPr id="24" name="Connecteur droit 88"/>
              <p:cNvCxnSpPr/>
              <p:nvPr/>
            </p:nvCxnSpPr>
            <p:spPr>
              <a:xfrm flipH="1" flipV="1">
                <a:off x="6155186" y="5448318"/>
                <a:ext cx="7801" cy="78032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89"/>
              <p:cNvCxnSpPr/>
              <p:nvPr/>
            </p:nvCxnSpPr>
            <p:spPr>
              <a:xfrm flipV="1">
                <a:off x="6158403" y="5447196"/>
                <a:ext cx="467474" cy="16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90"/>
              <p:cNvCxnSpPr/>
              <p:nvPr/>
            </p:nvCxnSpPr>
            <p:spPr>
              <a:xfrm>
                <a:off x="5040089" y="6228627"/>
                <a:ext cx="111831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91"/>
              <p:cNvSpPr txBox="1"/>
              <p:nvPr/>
            </p:nvSpPr>
            <p:spPr>
              <a:xfrm>
                <a:off x="6859266" y="5566327"/>
                <a:ext cx="690788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RESET</a:t>
                </a:r>
              </a:p>
            </p:txBody>
          </p:sp>
          <p:cxnSp>
            <p:nvCxnSpPr>
              <p:cNvPr id="28" name="Connecteur droit 92"/>
              <p:cNvCxnSpPr/>
              <p:nvPr/>
            </p:nvCxnSpPr>
            <p:spPr>
              <a:xfrm>
                <a:off x="6935415" y="5617532"/>
                <a:ext cx="4460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ZoneTexte 91"/>
              <p:cNvSpPr txBox="1"/>
              <p:nvPr/>
            </p:nvSpPr>
            <p:spPr>
              <a:xfrm>
                <a:off x="6703528" y="5717548"/>
                <a:ext cx="925896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/>
                  <a:t>(</a:t>
                </a:r>
                <a:r>
                  <a:rPr lang="en-US" sz="1050" dirty="0" err="1" smtClean="0"/>
                  <a:t>PoR</a:t>
                </a:r>
                <a:r>
                  <a:rPr lang="en-US" sz="1050" dirty="0" smtClean="0"/>
                  <a:t> out)</a:t>
                </a:r>
                <a:endParaRPr lang="en-US" sz="1050" dirty="0"/>
              </a:p>
            </p:txBody>
          </p:sp>
          <p:cxnSp>
            <p:nvCxnSpPr>
              <p:cNvPr id="30" name="Connecteur droit 89"/>
              <p:cNvCxnSpPr/>
              <p:nvPr/>
            </p:nvCxnSpPr>
            <p:spPr>
              <a:xfrm>
                <a:off x="6625878" y="5440199"/>
                <a:ext cx="225627" cy="18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88"/>
              <p:cNvCxnSpPr/>
              <p:nvPr/>
            </p:nvCxnSpPr>
            <p:spPr>
              <a:xfrm flipH="1" flipV="1">
                <a:off x="6626560" y="5457118"/>
                <a:ext cx="7801" cy="78032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88"/>
              <p:cNvCxnSpPr/>
              <p:nvPr/>
            </p:nvCxnSpPr>
            <p:spPr>
              <a:xfrm flipV="1">
                <a:off x="6637442" y="6228627"/>
                <a:ext cx="223385" cy="462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ZoneTexte 70"/>
            <p:cNvSpPr txBox="1"/>
            <p:nvPr/>
          </p:nvSpPr>
          <p:spPr>
            <a:xfrm>
              <a:off x="6711286" y="2909114"/>
              <a:ext cx="4844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solidFill>
                    <a:srgbClr val="00B0F0"/>
                  </a:solidFill>
                </a:rPr>
                <a:t>Vref</a:t>
              </a:r>
              <a:r>
                <a:rPr lang="en-US" sz="1050" dirty="0" smtClean="0">
                  <a:solidFill>
                    <a:srgbClr val="00B0F0"/>
                  </a:solidFill>
                </a:rPr>
                <a:t>+</a:t>
              </a:r>
              <a:endParaRPr lang="en-US" sz="105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46" name="Groupe 93"/>
          <p:cNvGrpSpPr/>
          <p:nvPr/>
        </p:nvGrpSpPr>
        <p:grpSpPr>
          <a:xfrm>
            <a:off x="514209" y="1490008"/>
            <a:ext cx="6026535" cy="2078488"/>
            <a:chOff x="103459" y="1217350"/>
            <a:chExt cx="8035380" cy="2771317"/>
          </a:xfrm>
        </p:grpSpPr>
        <p:cxnSp>
          <p:nvCxnSpPr>
            <p:cNvPr id="47" name="Connecteur droit 94"/>
            <p:cNvCxnSpPr/>
            <p:nvPr/>
          </p:nvCxnSpPr>
          <p:spPr>
            <a:xfrm flipH="1">
              <a:off x="527556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95"/>
            <p:cNvCxnSpPr/>
            <p:nvPr/>
          </p:nvCxnSpPr>
          <p:spPr>
            <a:xfrm flipH="1">
              <a:off x="527556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96"/>
            <p:cNvCxnSpPr/>
            <p:nvPr/>
          </p:nvCxnSpPr>
          <p:spPr>
            <a:xfrm rot="16200000" flipH="1">
              <a:off x="419545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97"/>
            <p:cNvCxnSpPr/>
            <p:nvPr/>
          </p:nvCxnSpPr>
          <p:spPr>
            <a:xfrm>
              <a:off x="479552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98"/>
            <p:cNvSpPr/>
            <p:nvPr/>
          </p:nvSpPr>
          <p:spPr>
            <a:xfrm>
              <a:off x="433832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2" name="Connecteur droit 99"/>
            <p:cNvCxnSpPr/>
            <p:nvPr/>
          </p:nvCxnSpPr>
          <p:spPr>
            <a:xfrm flipH="1">
              <a:off x="335535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100"/>
            <p:cNvCxnSpPr/>
            <p:nvPr/>
          </p:nvCxnSpPr>
          <p:spPr>
            <a:xfrm>
              <a:off x="623567" y="2265714"/>
              <a:ext cx="2" cy="5239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101"/>
            <p:cNvCxnSpPr/>
            <p:nvPr/>
          </p:nvCxnSpPr>
          <p:spPr>
            <a:xfrm>
              <a:off x="620911" y="1781568"/>
              <a:ext cx="2658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102"/>
            <p:cNvCxnSpPr/>
            <p:nvPr/>
          </p:nvCxnSpPr>
          <p:spPr>
            <a:xfrm flipH="1">
              <a:off x="3900841" y="3009232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103"/>
            <p:cNvCxnSpPr/>
            <p:nvPr/>
          </p:nvCxnSpPr>
          <p:spPr>
            <a:xfrm flipH="1">
              <a:off x="3900841" y="3225255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104"/>
            <p:cNvCxnSpPr/>
            <p:nvPr/>
          </p:nvCxnSpPr>
          <p:spPr>
            <a:xfrm rot="16200000" flipH="1">
              <a:off x="3792830" y="3117243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105"/>
            <p:cNvCxnSpPr/>
            <p:nvPr/>
          </p:nvCxnSpPr>
          <p:spPr>
            <a:xfrm>
              <a:off x="3852837" y="3009233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106"/>
            <p:cNvCxnSpPr/>
            <p:nvPr/>
          </p:nvCxnSpPr>
          <p:spPr>
            <a:xfrm flipH="1" flipV="1">
              <a:off x="3611309" y="3126961"/>
              <a:ext cx="24153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107"/>
            <p:cNvCxnSpPr/>
            <p:nvPr/>
          </p:nvCxnSpPr>
          <p:spPr>
            <a:xfrm>
              <a:off x="3996852" y="3225255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108"/>
            <p:cNvCxnSpPr/>
            <p:nvPr/>
          </p:nvCxnSpPr>
          <p:spPr>
            <a:xfrm>
              <a:off x="3996852" y="2793207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riangle isocèle 109"/>
            <p:cNvSpPr/>
            <p:nvPr/>
          </p:nvSpPr>
          <p:spPr>
            <a:xfrm rot="5400000">
              <a:off x="5409299" y="22081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63" name="Connecteur droit 110"/>
            <p:cNvCxnSpPr/>
            <p:nvPr/>
          </p:nvCxnSpPr>
          <p:spPr>
            <a:xfrm>
              <a:off x="6192386" y="2568185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111"/>
            <p:cNvSpPr txBox="1"/>
            <p:nvPr/>
          </p:nvSpPr>
          <p:spPr>
            <a:xfrm>
              <a:off x="5400298" y="21451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65" name="ZoneTexte 112"/>
            <p:cNvSpPr txBox="1"/>
            <p:nvPr/>
          </p:nvSpPr>
          <p:spPr>
            <a:xfrm>
              <a:off x="5433133" y="26398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66" name="Connecteur droit 113"/>
            <p:cNvCxnSpPr/>
            <p:nvPr/>
          </p:nvCxnSpPr>
          <p:spPr>
            <a:xfrm>
              <a:off x="5040258" y="23611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114"/>
            <p:cNvCxnSpPr/>
            <p:nvPr/>
          </p:nvCxnSpPr>
          <p:spPr>
            <a:xfrm>
              <a:off x="3996852" y="2793207"/>
              <a:ext cx="14754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ZoneTexte 115"/>
            <p:cNvSpPr txBox="1"/>
            <p:nvPr/>
          </p:nvSpPr>
          <p:spPr>
            <a:xfrm>
              <a:off x="6072749" y="224069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sp>
          <p:nvSpPr>
            <p:cNvPr id="69" name="ZoneTexte 116"/>
            <p:cNvSpPr txBox="1"/>
            <p:nvPr/>
          </p:nvSpPr>
          <p:spPr>
            <a:xfrm>
              <a:off x="4812021" y="20696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70" name="Connecteur droit 117"/>
            <p:cNvCxnSpPr/>
            <p:nvPr/>
          </p:nvCxnSpPr>
          <p:spPr>
            <a:xfrm rot="5400000">
              <a:off x="4183072" y="2789680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118"/>
            <p:cNvCxnSpPr/>
            <p:nvPr/>
          </p:nvCxnSpPr>
          <p:spPr>
            <a:xfrm flipH="1">
              <a:off x="4471104" y="1781568"/>
              <a:ext cx="1" cy="288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e 119"/>
            <p:cNvGrpSpPr/>
            <p:nvPr/>
          </p:nvGrpSpPr>
          <p:grpSpPr>
            <a:xfrm>
              <a:off x="4295512" y="3085432"/>
              <a:ext cx="360040" cy="82289"/>
              <a:chOff x="3697283" y="3652743"/>
              <a:chExt cx="442669" cy="136297"/>
            </a:xfrm>
          </p:grpSpPr>
          <p:cxnSp>
            <p:nvCxnSpPr>
              <p:cNvPr id="152" name="Connecteur droit 202"/>
              <p:cNvCxnSpPr/>
              <p:nvPr/>
            </p:nvCxnSpPr>
            <p:spPr>
              <a:xfrm flipH="1">
                <a:off x="3697283" y="3652743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203"/>
              <p:cNvCxnSpPr/>
              <p:nvPr/>
            </p:nvCxnSpPr>
            <p:spPr>
              <a:xfrm flipH="1">
                <a:off x="3697283" y="3789040"/>
                <a:ext cx="44266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Connecteur droit 120"/>
            <p:cNvCxnSpPr/>
            <p:nvPr/>
          </p:nvCxnSpPr>
          <p:spPr>
            <a:xfrm>
              <a:off x="4471105" y="3167721"/>
              <a:ext cx="0" cy="2700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ZoneTexte 121"/>
            <p:cNvSpPr txBox="1"/>
            <p:nvPr/>
          </p:nvSpPr>
          <p:spPr>
            <a:xfrm>
              <a:off x="2342400" y="3384950"/>
              <a:ext cx="62666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DVSS</a:t>
              </a:r>
              <a:endParaRPr lang="en-US" sz="1050" dirty="0"/>
            </a:p>
          </p:txBody>
        </p:sp>
        <p:grpSp>
          <p:nvGrpSpPr>
            <p:cNvPr id="75" name="Groupe 122"/>
            <p:cNvGrpSpPr/>
            <p:nvPr/>
          </p:nvGrpSpPr>
          <p:grpSpPr>
            <a:xfrm>
              <a:off x="4327088" y="2057689"/>
              <a:ext cx="288032" cy="443959"/>
              <a:chOff x="5694323" y="2625001"/>
              <a:chExt cx="288032" cy="443959"/>
            </a:xfrm>
          </p:grpSpPr>
          <p:sp>
            <p:nvSpPr>
              <p:cNvPr id="149" name="Ellipse 199"/>
              <p:cNvSpPr/>
              <p:nvPr/>
            </p:nvSpPr>
            <p:spPr>
              <a:xfrm>
                <a:off x="5694323" y="26250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50" name="Ellipse 200"/>
              <p:cNvSpPr/>
              <p:nvPr/>
            </p:nvSpPr>
            <p:spPr>
              <a:xfrm>
                <a:off x="5694323" y="2777401"/>
                <a:ext cx="288032" cy="29155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151" name="Connecteur droit avec flèche 201"/>
              <p:cNvCxnSpPr/>
              <p:nvPr/>
            </p:nvCxnSpPr>
            <p:spPr>
              <a:xfrm>
                <a:off x="5833028" y="2677234"/>
                <a:ext cx="5311" cy="35651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ZoneTexte 123"/>
            <p:cNvSpPr txBox="1"/>
            <p:nvPr/>
          </p:nvSpPr>
          <p:spPr>
            <a:xfrm>
              <a:off x="3751024" y="2153945"/>
              <a:ext cx="67582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Iramp</a:t>
              </a:r>
              <a:endParaRPr lang="en-US" sz="1050" dirty="0"/>
            </a:p>
          </p:txBody>
        </p:sp>
        <p:sp>
          <p:nvSpPr>
            <p:cNvPr id="77" name="ZoneTexte 124"/>
            <p:cNvSpPr txBox="1"/>
            <p:nvPr/>
          </p:nvSpPr>
          <p:spPr>
            <a:xfrm>
              <a:off x="4183073" y="2789680"/>
              <a:ext cx="342403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</a:t>
              </a:r>
            </a:p>
          </p:txBody>
        </p:sp>
        <p:cxnSp>
          <p:nvCxnSpPr>
            <p:cNvPr id="78" name="Connecteur droit 125"/>
            <p:cNvCxnSpPr/>
            <p:nvPr/>
          </p:nvCxnSpPr>
          <p:spPr>
            <a:xfrm flipV="1">
              <a:off x="330595" y="3437431"/>
              <a:ext cx="4486031" cy="3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riangle isocèle 126"/>
            <p:cNvSpPr/>
            <p:nvPr/>
          </p:nvSpPr>
          <p:spPr>
            <a:xfrm rot="5400000">
              <a:off x="2715858" y="2360545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80" name="Connecteur droit 127"/>
            <p:cNvCxnSpPr>
              <a:stCxn id="79" idx="0"/>
            </p:cNvCxnSpPr>
            <p:nvPr/>
          </p:nvCxnSpPr>
          <p:spPr>
            <a:xfrm>
              <a:off x="3498945" y="2720585"/>
              <a:ext cx="112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128"/>
            <p:cNvSpPr txBox="1"/>
            <p:nvPr/>
          </p:nvSpPr>
          <p:spPr>
            <a:xfrm>
              <a:off x="2706856" y="2297535"/>
              <a:ext cx="36163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+</a:t>
              </a:r>
            </a:p>
          </p:txBody>
        </p:sp>
        <p:sp>
          <p:nvSpPr>
            <p:cNvPr id="82" name="ZoneTexte 129"/>
            <p:cNvSpPr txBox="1"/>
            <p:nvPr/>
          </p:nvSpPr>
          <p:spPr>
            <a:xfrm>
              <a:off x="2739691" y="2792299"/>
              <a:ext cx="31675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-</a:t>
              </a:r>
            </a:p>
          </p:txBody>
        </p:sp>
        <p:cxnSp>
          <p:nvCxnSpPr>
            <p:cNvPr id="83" name="Connecteur droit 130"/>
            <p:cNvCxnSpPr/>
            <p:nvPr/>
          </p:nvCxnSpPr>
          <p:spPr>
            <a:xfrm>
              <a:off x="2346817" y="2513559"/>
              <a:ext cx="4320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131"/>
            <p:cNvCxnSpPr/>
            <p:nvPr/>
          </p:nvCxnSpPr>
          <p:spPr>
            <a:xfrm>
              <a:off x="2346817" y="2943568"/>
              <a:ext cx="432048" cy="20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132"/>
            <p:cNvSpPr txBox="1"/>
            <p:nvPr/>
          </p:nvSpPr>
          <p:spPr>
            <a:xfrm>
              <a:off x="2091946" y="2222001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86" name="ZoneTexte 133"/>
            <p:cNvSpPr txBox="1"/>
            <p:nvPr/>
          </p:nvSpPr>
          <p:spPr>
            <a:xfrm>
              <a:off x="2091946" y="2697927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87" name="Connecteur droit 134"/>
            <p:cNvCxnSpPr/>
            <p:nvPr/>
          </p:nvCxnSpPr>
          <p:spPr>
            <a:xfrm>
              <a:off x="3611309" y="2717672"/>
              <a:ext cx="0" cy="4092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135"/>
            <p:cNvSpPr txBox="1"/>
            <p:nvPr/>
          </p:nvSpPr>
          <p:spPr>
            <a:xfrm>
              <a:off x="2342400" y="1525129"/>
              <a:ext cx="682239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DVDD</a:t>
              </a:r>
              <a:endParaRPr lang="en-US" sz="1050" dirty="0"/>
            </a:p>
          </p:txBody>
        </p:sp>
        <p:cxnSp>
          <p:nvCxnSpPr>
            <p:cNvPr id="89" name="Connecteur droit 136"/>
            <p:cNvCxnSpPr/>
            <p:nvPr/>
          </p:nvCxnSpPr>
          <p:spPr>
            <a:xfrm>
              <a:off x="620201" y="3009233"/>
              <a:ext cx="710" cy="4285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137"/>
            <p:cNvCxnSpPr/>
            <p:nvPr/>
          </p:nvCxnSpPr>
          <p:spPr>
            <a:xfrm flipH="1">
              <a:off x="1448245" y="2049691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138"/>
            <p:cNvCxnSpPr/>
            <p:nvPr/>
          </p:nvCxnSpPr>
          <p:spPr>
            <a:xfrm flipH="1">
              <a:off x="1448245" y="226571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139"/>
            <p:cNvCxnSpPr/>
            <p:nvPr/>
          </p:nvCxnSpPr>
          <p:spPr>
            <a:xfrm rot="16200000" flipH="1">
              <a:off x="1340234" y="2157702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140"/>
            <p:cNvCxnSpPr/>
            <p:nvPr/>
          </p:nvCxnSpPr>
          <p:spPr>
            <a:xfrm>
              <a:off x="1400241" y="2049692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Ellipse 141"/>
            <p:cNvSpPr/>
            <p:nvPr/>
          </p:nvSpPr>
          <p:spPr>
            <a:xfrm>
              <a:off x="1354521" y="2138462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95" name="Connecteur droit 142"/>
            <p:cNvCxnSpPr/>
            <p:nvPr/>
          </p:nvCxnSpPr>
          <p:spPr>
            <a:xfrm flipH="1">
              <a:off x="1256224" y="2167994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143"/>
            <p:cNvCxnSpPr/>
            <p:nvPr/>
          </p:nvCxnSpPr>
          <p:spPr>
            <a:xfrm>
              <a:off x="1544256" y="2265714"/>
              <a:ext cx="2105" cy="5274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144"/>
            <p:cNvCxnSpPr/>
            <p:nvPr/>
          </p:nvCxnSpPr>
          <p:spPr>
            <a:xfrm>
              <a:off x="1544258" y="1781568"/>
              <a:ext cx="0" cy="2681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145"/>
            <p:cNvSpPr txBox="1"/>
            <p:nvPr/>
          </p:nvSpPr>
          <p:spPr>
            <a:xfrm>
              <a:off x="595574" y="2214109"/>
              <a:ext cx="64590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cxnSp>
          <p:nvCxnSpPr>
            <p:cNvPr id="99" name="Connecteur droit 146"/>
            <p:cNvCxnSpPr>
              <a:endCxn id="110" idx="4"/>
            </p:cNvCxnSpPr>
            <p:nvPr/>
          </p:nvCxnSpPr>
          <p:spPr>
            <a:xfrm flipH="1">
              <a:off x="1544256" y="3009233"/>
              <a:ext cx="2106" cy="4510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147"/>
            <p:cNvCxnSpPr/>
            <p:nvPr/>
          </p:nvCxnSpPr>
          <p:spPr>
            <a:xfrm flipV="1">
              <a:off x="1546362" y="2481389"/>
              <a:ext cx="429942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ZoneTexte 148"/>
            <p:cNvSpPr txBox="1"/>
            <p:nvPr/>
          </p:nvSpPr>
          <p:spPr>
            <a:xfrm>
              <a:off x="1523502" y="2214109"/>
              <a:ext cx="6117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Vref</a:t>
              </a:r>
              <a:r>
                <a:rPr lang="en-US" sz="1050" dirty="0"/>
                <a:t>-</a:t>
              </a:r>
            </a:p>
          </p:txBody>
        </p:sp>
        <p:cxnSp>
          <p:nvCxnSpPr>
            <p:cNvPr id="102" name="Connecteur droit 149"/>
            <p:cNvCxnSpPr/>
            <p:nvPr/>
          </p:nvCxnSpPr>
          <p:spPr>
            <a:xfrm>
              <a:off x="330593" y="1781568"/>
              <a:ext cx="44814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150"/>
            <p:cNvSpPr txBox="1"/>
            <p:nvPr/>
          </p:nvSpPr>
          <p:spPr>
            <a:xfrm>
              <a:off x="103459" y="1217350"/>
              <a:ext cx="190601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err="1"/>
                <a:t>Vref</a:t>
              </a:r>
              <a:r>
                <a:rPr lang="en-US" sz="1050" dirty="0"/>
                <a:t>- &gt; </a:t>
              </a:r>
              <a:r>
                <a:rPr lang="en-US" sz="1050" dirty="0" err="1"/>
                <a:t>Vref</a:t>
              </a:r>
              <a:r>
                <a:rPr lang="en-US" sz="1050" dirty="0"/>
                <a:t>+</a:t>
              </a:r>
            </a:p>
          </p:txBody>
        </p:sp>
        <p:sp>
          <p:nvSpPr>
            <p:cNvPr id="104" name="Ellipse 151"/>
            <p:cNvSpPr/>
            <p:nvPr/>
          </p:nvSpPr>
          <p:spPr>
            <a:xfrm>
              <a:off x="599179" y="24607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5" name="Ellipse 152"/>
            <p:cNvSpPr/>
            <p:nvPr/>
          </p:nvSpPr>
          <p:spPr>
            <a:xfrm>
              <a:off x="1523502" y="245831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Ellipse 153"/>
            <p:cNvSpPr/>
            <p:nvPr/>
          </p:nvSpPr>
          <p:spPr>
            <a:xfrm>
              <a:off x="4450076" y="276682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ZoneTexte 154"/>
            <p:cNvSpPr txBox="1"/>
            <p:nvPr/>
          </p:nvSpPr>
          <p:spPr>
            <a:xfrm>
              <a:off x="4483843" y="2471755"/>
              <a:ext cx="73353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err="1"/>
                <a:t>Vramp</a:t>
              </a:r>
              <a:endParaRPr lang="en-US" sz="1050" dirty="0"/>
            </a:p>
          </p:txBody>
        </p:sp>
        <p:sp>
          <p:nvSpPr>
            <p:cNvPr id="108" name="Ellipse 155"/>
            <p:cNvSpPr/>
            <p:nvPr/>
          </p:nvSpPr>
          <p:spPr>
            <a:xfrm>
              <a:off x="4450060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Ellipse 156"/>
            <p:cNvSpPr/>
            <p:nvPr/>
          </p:nvSpPr>
          <p:spPr>
            <a:xfrm>
              <a:off x="3978507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Ellipse 157"/>
            <p:cNvSpPr/>
            <p:nvPr/>
          </p:nvSpPr>
          <p:spPr>
            <a:xfrm>
              <a:off x="1521396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Ellipse 158"/>
            <p:cNvSpPr/>
            <p:nvPr/>
          </p:nvSpPr>
          <p:spPr>
            <a:xfrm>
              <a:off x="597358" y="341457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Ellipse 159"/>
            <p:cNvSpPr/>
            <p:nvPr/>
          </p:nvSpPr>
          <p:spPr>
            <a:xfrm>
              <a:off x="4450044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Ellipse 160"/>
            <p:cNvSpPr/>
            <p:nvPr/>
          </p:nvSpPr>
          <p:spPr>
            <a:xfrm>
              <a:off x="1521380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Ellipse 161"/>
            <p:cNvSpPr/>
            <p:nvPr/>
          </p:nvSpPr>
          <p:spPr>
            <a:xfrm>
              <a:off x="597342" y="1761795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Triangle isocèle 162"/>
            <p:cNvSpPr/>
            <p:nvPr/>
          </p:nvSpPr>
          <p:spPr>
            <a:xfrm rot="5400000">
              <a:off x="6704819" y="2203366"/>
              <a:ext cx="846094" cy="72008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ZoneTexte 163"/>
            <p:cNvSpPr txBox="1"/>
            <p:nvPr/>
          </p:nvSpPr>
          <p:spPr>
            <a:xfrm>
              <a:off x="7448051" y="2246941"/>
              <a:ext cx="69078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RESET</a:t>
              </a:r>
            </a:p>
          </p:txBody>
        </p:sp>
        <p:cxnSp>
          <p:nvCxnSpPr>
            <p:cNvPr id="117" name="Connecteur droit 164"/>
            <p:cNvCxnSpPr/>
            <p:nvPr/>
          </p:nvCxnSpPr>
          <p:spPr>
            <a:xfrm>
              <a:off x="7487906" y="2563406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65"/>
            <p:cNvCxnSpPr/>
            <p:nvPr/>
          </p:nvCxnSpPr>
          <p:spPr>
            <a:xfrm>
              <a:off x="7549809" y="2310951"/>
              <a:ext cx="5141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Groupe 166"/>
            <p:cNvGrpSpPr/>
            <p:nvPr/>
          </p:nvGrpSpPr>
          <p:grpSpPr>
            <a:xfrm>
              <a:off x="6813081" y="2419263"/>
              <a:ext cx="311872" cy="264936"/>
              <a:chOff x="6072748" y="2324149"/>
              <a:chExt cx="384468" cy="392041"/>
            </a:xfrm>
          </p:grpSpPr>
          <p:cxnSp>
            <p:nvCxnSpPr>
              <p:cNvPr id="145" name="Connecteur droit 195"/>
              <p:cNvCxnSpPr/>
              <p:nvPr/>
            </p:nvCxnSpPr>
            <p:spPr>
              <a:xfrm>
                <a:off x="6072748" y="2324149"/>
                <a:ext cx="2499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96"/>
              <p:cNvCxnSpPr/>
              <p:nvPr/>
            </p:nvCxnSpPr>
            <p:spPr>
              <a:xfrm flipV="1">
                <a:off x="6203297" y="2716174"/>
                <a:ext cx="253919" cy="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97"/>
              <p:cNvCxnSpPr/>
              <p:nvPr/>
            </p:nvCxnSpPr>
            <p:spPr>
              <a:xfrm>
                <a:off x="6212614" y="2330711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98"/>
              <p:cNvCxnSpPr/>
              <p:nvPr/>
            </p:nvCxnSpPr>
            <p:spPr>
              <a:xfrm>
                <a:off x="6322147" y="2330695"/>
                <a:ext cx="0" cy="3854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Rectangle 167"/>
            <p:cNvSpPr/>
            <p:nvPr/>
          </p:nvSpPr>
          <p:spPr>
            <a:xfrm>
              <a:off x="157345" y="1525127"/>
              <a:ext cx="4025727" cy="216759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ZoneTexte 168"/>
            <p:cNvSpPr txBox="1"/>
            <p:nvPr/>
          </p:nvSpPr>
          <p:spPr>
            <a:xfrm>
              <a:off x="3498876" y="3089551"/>
              <a:ext cx="51125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MD</a:t>
              </a:r>
            </a:p>
          </p:txBody>
        </p:sp>
        <p:sp>
          <p:nvSpPr>
            <p:cNvPr id="122" name="ZoneTexte 169"/>
            <p:cNvSpPr txBox="1"/>
            <p:nvPr/>
          </p:nvSpPr>
          <p:spPr>
            <a:xfrm>
              <a:off x="281483" y="3680891"/>
              <a:ext cx="72936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718nA</a:t>
              </a:r>
            </a:p>
          </p:txBody>
        </p:sp>
        <p:sp>
          <p:nvSpPr>
            <p:cNvPr id="123" name="ZoneTexte 170"/>
            <p:cNvSpPr txBox="1"/>
            <p:nvPr/>
          </p:nvSpPr>
          <p:spPr>
            <a:xfrm>
              <a:off x="1123294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1.5µA</a:t>
              </a:r>
            </a:p>
          </p:txBody>
        </p:sp>
        <p:sp>
          <p:nvSpPr>
            <p:cNvPr id="124" name="ZoneTexte 171"/>
            <p:cNvSpPr txBox="1"/>
            <p:nvPr/>
          </p:nvSpPr>
          <p:spPr>
            <a:xfrm>
              <a:off x="4188999" y="3680891"/>
              <a:ext cx="63040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1nA</a:t>
              </a:r>
            </a:p>
          </p:txBody>
        </p:sp>
        <p:cxnSp>
          <p:nvCxnSpPr>
            <p:cNvPr id="125" name="Connecteur droit 172"/>
            <p:cNvCxnSpPr/>
            <p:nvPr/>
          </p:nvCxnSpPr>
          <p:spPr>
            <a:xfrm flipH="1">
              <a:off x="1448229" y="2792703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73"/>
            <p:cNvCxnSpPr/>
            <p:nvPr/>
          </p:nvCxnSpPr>
          <p:spPr>
            <a:xfrm flipH="1">
              <a:off x="1448229" y="300872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74"/>
            <p:cNvCxnSpPr/>
            <p:nvPr/>
          </p:nvCxnSpPr>
          <p:spPr>
            <a:xfrm rot="16200000" flipH="1">
              <a:off x="1340218" y="2900714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175"/>
            <p:cNvCxnSpPr/>
            <p:nvPr/>
          </p:nvCxnSpPr>
          <p:spPr>
            <a:xfrm>
              <a:off x="1400225" y="2792704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Ellipse 176"/>
            <p:cNvSpPr/>
            <p:nvPr/>
          </p:nvSpPr>
          <p:spPr>
            <a:xfrm>
              <a:off x="1354505" y="2881474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30" name="Connecteur droit 177"/>
            <p:cNvCxnSpPr/>
            <p:nvPr/>
          </p:nvCxnSpPr>
          <p:spPr>
            <a:xfrm flipH="1">
              <a:off x="1256208" y="2911006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78"/>
            <p:cNvCxnSpPr/>
            <p:nvPr/>
          </p:nvCxnSpPr>
          <p:spPr>
            <a:xfrm>
              <a:off x="1251895" y="2163473"/>
              <a:ext cx="0" cy="12778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79"/>
            <p:cNvCxnSpPr/>
            <p:nvPr/>
          </p:nvCxnSpPr>
          <p:spPr>
            <a:xfrm>
              <a:off x="340298" y="2481611"/>
              <a:ext cx="724409" cy="1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80"/>
            <p:cNvCxnSpPr/>
            <p:nvPr/>
          </p:nvCxnSpPr>
          <p:spPr>
            <a:xfrm>
              <a:off x="331333" y="2163915"/>
              <a:ext cx="0" cy="3201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81"/>
            <p:cNvCxnSpPr/>
            <p:nvPr/>
          </p:nvCxnSpPr>
          <p:spPr>
            <a:xfrm flipH="1">
              <a:off x="519428" y="2792687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82"/>
            <p:cNvCxnSpPr/>
            <p:nvPr/>
          </p:nvCxnSpPr>
          <p:spPr>
            <a:xfrm flipH="1">
              <a:off x="519428" y="300871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83"/>
            <p:cNvCxnSpPr/>
            <p:nvPr/>
          </p:nvCxnSpPr>
          <p:spPr>
            <a:xfrm rot="16200000" flipH="1">
              <a:off x="411417" y="2900698"/>
              <a:ext cx="2160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84"/>
            <p:cNvCxnSpPr/>
            <p:nvPr/>
          </p:nvCxnSpPr>
          <p:spPr>
            <a:xfrm>
              <a:off x="471424" y="2792688"/>
              <a:ext cx="2" cy="216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Ellipse 185"/>
            <p:cNvSpPr/>
            <p:nvPr/>
          </p:nvSpPr>
          <p:spPr>
            <a:xfrm>
              <a:off x="425704" y="2881458"/>
              <a:ext cx="45719" cy="4571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39" name="Connecteur droit 186"/>
            <p:cNvCxnSpPr/>
            <p:nvPr/>
          </p:nvCxnSpPr>
          <p:spPr>
            <a:xfrm flipH="1">
              <a:off x="327407" y="2910990"/>
              <a:ext cx="9601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87"/>
            <p:cNvSpPr/>
            <p:nvPr/>
          </p:nvSpPr>
          <p:spPr>
            <a:xfrm>
              <a:off x="1230837" y="288586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41" name="Connecteur droit 188"/>
            <p:cNvCxnSpPr/>
            <p:nvPr/>
          </p:nvCxnSpPr>
          <p:spPr>
            <a:xfrm>
              <a:off x="327407" y="2910990"/>
              <a:ext cx="0" cy="5264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Ellipse 189"/>
            <p:cNvSpPr/>
            <p:nvPr/>
          </p:nvSpPr>
          <p:spPr>
            <a:xfrm>
              <a:off x="1230837" y="3409793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3" name="ZoneTexte 193"/>
            <p:cNvSpPr txBox="1"/>
            <p:nvPr/>
          </p:nvSpPr>
          <p:spPr>
            <a:xfrm>
              <a:off x="1490996" y="2792197"/>
              <a:ext cx="667632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75" dirty="0"/>
                <a:t>1u/10u</a:t>
              </a:r>
            </a:p>
          </p:txBody>
        </p:sp>
        <p:sp>
          <p:nvSpPr>
            <p:cNvPr id="144" name="ZoneTexte 194"/>
            <p:cNvSpPr txBox="1"/>
            <p:nvPr/>
          </p:nvSpPr>
          <p:spPr>
            <a:xfrm>
              <a:off x="3406094" y="2433318"/>
              <a:ext cx="70147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C_RST</a:t>
              </a:r>
            </a:p>
          </p:txBody>
        </p:sp>
      </p:grpSp>
      <p:sp>
        <p:nvSpPr>
          <p:cNvPr id="154" name="직사각형 11"/>
          <p:cNvSpPr>
            <a:spLocks noChangeArrowheads="1"/>
          </p:cNvSpPr>
          <p:nvPr/>
        </p:nvSpPr>
        <p:spPr bwMode="auto">
          <a:xfrm>
            <a:off x="6965467" y="820338"/>
            <a:ext cx="22041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SEU on a sensitive node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5" name="직선 화살표 연결선 154"/>
          <p:cNvCxnSpPr/>
          <p:nvPr/>
        </p:nvCxnSpPr>
        <p:spPr>
          <a:xfrm>
            <a:off x="8147689" y="3600931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직사각형 11"/>
          <p:cNvSpPr>
            <a:spLocks noChangeArrowheads="1"/>
          </p:cNvSpPr>
          <p:nvPr/>
        </p:nvSpPr>
        <p:spPr bwMode="auto">
          <a:xfrm>
            <a:off x="7485808" y="4037915"/>
            <a:ext cx="14898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Reset : enabled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직사각형 11"/>
          <p:cNvSpPr>
            <a:spLocks noChangeArrowheads="1"/>
          </p:cNvSpPr>
          <p:nvPr/>
        </p:nvSpPr>
        <p:spPr bwMode="auto">
          <a:xfrm>
            <a:off x="497568" y="3587167"/>
            <a:ext cx="5451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Original design by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Yavuz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Degerli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fr-FR" altLang="ko-KR" sz="1200" b="1" dirty="0"/>
              <a:t>CEA/</a:t>
            </a:r>
            <a:r>
              <a:rPr lang="fr-FR" altLang="ko-KR" sz="1200" b="1" dirty="0" err="1"/>
              <a:t>IRFU,Centre</a:t>
            </a:r>
            <a:r>
              <a:rPr lang="fr-FR" altLang="ko-KR" sz="1200" b="1" dirty="0"/>
              <a:t> d'</a:t>
            </a:r>
            <a:r>
              <a:rPr lang="fr-FR" altLang="ko-KR" sz="1200" b="1" dirty="0" err="1"/>
              <a:t>etude</a:t>
            </a:r>
            <a:r>
              <a:rPr lang="fr-FR" altLang="ko-KR" sz="1200" b="1" dirty="0"/>
              <a:t> de Saclay </a:t>
            </a:r>
            <a:r>
              <a:rPr lang="fr-FR" altLang="ko-KR" sz="1200" b="1" dirty="0" smtClean="0"/>
              <a:t>Gif-sur-Yvette</a:t>
            </a:r>
            <a:r>
              <a:rPr lang="en-US" altLang="ko-KR" sz="1200" b="1" dirty="0" smtClean="0"/>
              <a:t>)</a:t>
            </a:r>
            <a:endParaRPr kumimoji="0" lang="en-US" altLang="ko-KR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8" name="직사각형 11"/>
          <p:cNvSpPr>
            <a:spLocks noChangeArrowheads="1"/>
          </p:cNvSpPr>
          <p:nvPr/>
        </p:nvSpPr>
        <p:spPr bwMode="auto">
          <a:xfrm>
            <a:off x="7215207" y="4867517"/>
            <a:ext cx="1714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Filtering capacitor</a:t>
            </a:r>
          </a:p>
          <a:p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(CAP1 &amp; CAP2)</a:t>
            </a:r>
            <a:endParaRPr kumimoji="0" lang="en-US" altLang="ko-KR" sz="16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9" name="직선 화살표 연결선 158"/>
          <p:cNvCxnSpPr/>
          <p:nvPr/>
        </p:nvCxnSpPr>
        <p:spPr>
          <a:xfrm>
            <a:off x="8148641" y="4434117"/>
            <a:ext cx="0" cy="524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3"/>
          <p:cNvSpPr/>
          <p:nvPr/>
        </p:nvSpPr>
        <p:spPr>
          <a:xfrm>
            <a:off x="1089225" y="6094758"/>
            <a:ext cx="7299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smtClean="0">
                <a:latin typeface="Calibri" panose="020F0502020204030204" pitchFamily="34" charset="0"/>
              </a:rPr>
              <a:t>=&gt; Addition of filtering capacitors &amp; duplication the cell to reduce SEU sensitivity</a:t>
            </a:r>
          </a:p>
        </p:txBody>
      </p:sp>
    </p:spTree>
    <p:extLst>
      <p:ext uri="{BB962C8B-B14F-4D97-AF65-F5344CB8AC3E}">
        <p14:creationId xmlns:p14="http://schemas.microsoft.com/office/powerpoint/2010/main" val="138450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68588" y="1551412"/>
            <a:ext cx="711680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3" name="직사각형 2"/>
          <p:cNvSpPr/>
          <p:nvPr/>
        </p:nvSpPr>
        <p:spPr>
          <a:xfrm>
            <a:off x="1480267" y="1551412"/>
            <a:ext cx="1022231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4" name="직사각형 3"/>
          <p:cNvSpPr/>
          <p:nvPr/>
        </p:nvSpPr>
        <p:spPr>
          <a:xfrm>
            <a:off x="2502497" y="1551412"/>
            <a:ext cx="1215871" cy="29372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792697"/>
              </p:ext>
            </p:extLst>
          </p:nvPr>
        </p:nvGraphicFramePr>
        <p:xfrm>
          <a:off x="362722" y="1547816"/>
          <a:ext cx="3944853" cy="2953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4" name="Visio" r:id="rId3" imgW="5791342" imgH="4343447" progId="Visio.Drawing.15">
                  <p:embed/>
                </p:oleObj>
              </mc:Choice>
              <mc:Fallback>
                <p:oleObj name="Visio" r:id="rId3" imgW="5791342" imgH="4343447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722" y="1547816"/>
                        <a:ext cx="3944853" cy="295323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11293"/>
              </p:ext>
            </p:extLst>
          </p:nvPr>
        </p:nvGraphicFramePr>
        <p:xfrm>
          <a:off x="683568" y="4863401"/>
          <a:ext cx="8103247" cy="1074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686"/>
                <a:gridCol w="1680187"/>
                <a:gridCol w="1680187"/>
                <a:gridCol w="1680187"/>
              </a:tblGrid>
              <a:tr h="31317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pALPIDE3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 MUXs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 STDs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DPE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  <a:tr h="38086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Static</a:t>
                      </a:r>
                      <a:r>
                        <a:rPr lang="en-US" altLang="ko-KR" sz="1400" baseline="0" dirty="0" smtClean="0"/>
                        <a:t> power (DC)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3.1 </a:t>
                      </a:r>
                      <a:r>
                        <a:rPr lang="en-US" altLang="ko-KR" sz="1400" dirty="0" err="1" smtClean="0"/>
                        <a:t>nW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17.7 </a:t>
                      </a:r>
                      <a:r>
                        <a:rPr lang="en-US" altLang="ko-KR" sz="1400" dirty="0" err="1" smtClean="0">
                          <a:solidFill>
                            <a:srgbClr val="FF0000"/>
                          </a:solidFill>
                        </a:rPr>
                        <a:t>nW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13.1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  <a:tr h="38086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Average</a:t>
                      </a:r>
                      <a:r>
                        <a:rPr lang="en-US" altLang="ko-KR" sz="1400" baseline="0" dirty="0" smtClean="0"/>
                        <a:t> power (Static + Dynamic)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2.4 </a:t>
                      </a:r>
                      <a:r>
                        <a:rPr lang="en-US" altLang="ko-KR" sz="140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rgbClr val="FF0000"/>
                          </a:solidFill>
                        </a:rPr>
                        <a:t>9.8 </a:t>
                      </a:r>
                      <a:r>
                        <a:rPr lang="en-US" altLang="ko-KR" sz="1400" dirty="0" err="1" smtClean="0">
                          <a:solidFill>
                            <a:srgbClr val="FF0000"/>
                          </a:solidFill>
                        </a:rPr>
                        <a:t>mW</a:t>
                      </a:r>
                      <a:endParaRPr lang="ko-KR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13.2</a:t>
                      </a:r>
                      <a:r>
                        <a:rPr lang="en-US" altLang="ko-KR" sz="1400" baseline="0" dirty="0" smtClean="0"/>
                        <a:t> </a:t>
                      </a:r>
                      <a:r>
                        <a:rPr lang="en-US" altLang="ko-KR" sz="1400" baseline="0" dirty="0" err="1" smtClean="0"/>
                        <a:t>mW</a:t>
                      </a:r>
                      <a:endParaRPr lang="ko-KR" altLang="en-US" sz="14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7" name="직사각형 11"/>
          <p:cNvSpPr>
            <a:spLocks noChangeArrowheads="1"/>
          </p:cNvSpPr>
          <p:nvPr/>
        </p:nvSpPr>
        <p:spPr bwMode="auto">
          <a:xfrm>
            <a:off x="797260" y="2862590"/>
            <a:ext cx="6799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MUXs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732685" y="2862590"/>
            <a:ext cx="604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 STDs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2952840" y="2862590"/>
            <a:ext cx="4395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chemeClr val="accen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DPE</a:t>
            </a:r>
            <a:endParaRPr lang="en-US" altLang="ko-KR" sz="1200" dirty="0">
              <a:solidFill>
                <a:schemeClr val="accent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직사각형 11"/>
          <p:cNvSpPr>
            <a:spLocks noChangeArrowheads="1"/>
          </p:cNvSpPr>
          <p:nvPr/>
        </p:nvSpPr>
        <p:spPr bwMode="auto">
          <a:xfrm>
            <a:off x="4226398" y="1677327"/>
            <a:ext cx="4891724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To optimize power consumption of 2 STDs,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=&gt; Single-ended To Differential buffer(STD) : Stages and size ↓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ko-KR" sz="1400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MAIN Driver &amp; P-E Driver : Input transistor size(Load cap) ↓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(Reduced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driving capability of 2 STDs =&gt; Load capacitor↓)</a:t>
            </a:r>
          </a:p>
          <a:p>
            <a:endParaRPr lang="en-US" altLang="ko-KR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 Common mode voltage(VCM)</a:t>
            </a:r>
          </a:p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1.1V </a:t>
            </a:r>
            <a:r>
              <a:rPr lang="en-US" altLang="ko-KR" sz="1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0.9V (EDR recommendation)</a:t>
            </a:r>
            <a:endParaRPr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875057"/>
              </p:ext>
            </p:extLst>
          </p:nvPr>
        </p:nvGraphicFramePr>
        <p:xfrm>
          <a:off x="5118100" y="2376488"/>
          <a:ext cx="281146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25" name="Visio" r:id="rId5" imgW="4438578" imgH="1276279" progId="Visio.Drawing.15">
                  <p:embed/>
                </p:oleObj>
              </mc:Choice>
              <mc:Fallback>
                <p:oleObj name="Visio" r:id="rId5" imgW="4438578" imgH="1276279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0" y="2376488"/>
                        <a:ext cx="2811463" cy="8096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오른쪽 화살표 11"/>
          <p:cNvSpPr/>
          <p:nvPr/>
        </p:nvSpPr>
        <p:spPr>
          <a:xfrm>
            <a:off x="6607984" y="2656448"/>
            <a:ext cx="263224" cy="196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/>
          </a:p>
        </p:txBody>
      </p:sp>
      <p:sp>
        <p:nvSpPr>
          <p:cNvPr id="15" name="직사각형 11"/>
          <p:cNvSpPr>
            <a:spLocks noChangeArrowheads="1"/>
          </p:cNvSpPr>
          <p:nvPr/>
        </p:nvSpPr>
        <p:spPr bwMode="auto">
          <a:xfrm>
            <a:off x="5464611" y="3140968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pALPIDE3</a:t>
            </a:r>
            <a:endParaRPr kumimoji="0"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직사각형 11"/>
          <p:cNvSpPr>
            <a:spLocks noChangeArrowheads="1"/>
          </p:cNvSpPr>
          <p:nvPr/>
        </p:nvSpPr>
        <p:spPr bwMode="auto">
          <a:xfrm>
            <a:off x="7199660" y="3140968"/>
            <a:ext cx="715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ALPIDE</a:t>
            </a:r>
            <a:endParaRPr kumimoji="0" lang="en-US" altLang="ko-KR" sz="14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직사각형 11"/>
          <p:cNvSpPr>
            <a:spLocks noChangeArrowheads="1"/>
          </p:cNvSpPr>
          <p:nvPr/>
        </p:nvSpPr>
        <p:spPr bwMode="auto">
          <a:xfrm>
            <a:off x="376305" y="4476035"/>
            <a:ext cx="42523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Original design by Alessandra </a:t>
            </a:r>
            <a:r>
              <a:rPr lang="en-US" altLang="ko-KR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Lattuca</a:t>
            </a:r>
            <a:r>
              <a:rPr lang="en-US" altLang="ko-KR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en-US" altLang="ko-KR" sz="1200" b="1" dirty="0" err="1" smtClean="0"/>
              <a:t>Universita</a:t>
            </a:r>
            <a:r>
              <a:rPr lang="en-US" altLang="ko-KR" sz="1200" b="1" dirty="0" smtClean="0"/>
              <a:t> </a:t>
            </a:r>
            <a:r>
              <a:rPr lang="en-US" altLang="ko-KR" sz="1200" b="1" dirty="0"/>
              <a:t>e INFN </a:t>
            </a:r>
            <a:r>
              <a:rPr lang="en-US" altLang="ko-KR" sz="1200" b="1" dirty="0" smtClean="0"/>
              <a:t>Torino)</a:t>
            </a:r>
            <a:endParaRPr kumimoji="0" lang="en-US" altLang="ko-KR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ALPIDE(2015 – 2016)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직사각형 11"/>
          <p:cNvSpPr>
            <a:spLocks noChangeArrowheads="1"/>
          </p:cNvSpPr>
          <p:nvPr/>
        </p:nvSpPr>
        <p:spPr bwMode="auto">
          <a:xfrm>
            <a:off x="357188" y="980728"/>
            <a:ext cx="6274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.2 </a:t>
            </a:r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DTU – LVDS Driver : Optimization of the power consumption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직사각형 11"/>
          <p:cNvSpPr>
            <a:spLocks noChangeArrowheads="1"/>
          </p:cNvSpPr>
          <p:nvPr/>
        </p:nvSpPr>
        <p:spPr bwMode="auto">
          <a:xfrm>
            <a:off x="523782" y="5970766"/>
            <a:ext cx="84407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Performance</a:t>
            </a:r>
            <a:r>
              <a:rPr kumimoji="0"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: Better than pALPIDE3 results &amp; </a:t>
            </a: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Power </a:t>
            </a:r>
            <a:r>
              <a: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26.9% </a:t>
            </a: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decrease (@ </a:t>
            </a:r>
            <a:r>
              <a:rPr lang="en-US" altLang="ko-KR" sz="16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Nominal corner</a:t>
            </a:r>
            <a:r>
              <a:rPr lang="en-US" altLang="ko-KR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5432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1"/>
          <p:cNvSpPr>
            <a:spLocks noChangeArrowheads="1"/>
          </p:cNvSpPr>
          <p:nvPr/>
        </p:nvSpPr>
        <p:spPr bwMode="auto">
          <a:xfrm>
            <a:off x="357188" y="980728"/>
            <a:ext cx="15712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4.1 Conclusion</a:t>
            </a:r>
            <a:endParaRPr kumimoji="0" lang="en-US" altLang="ko-KR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0671" y="1988840"/>
            <a:ext cx="863381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 err="1" smtClean="0">
                <a:latin typeface="Calibri" panose="020F0502020204030204" pitchFamily="34" charset="0"/>
              </a:rPr>
              <a:t>pALPIDE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– 2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- 4-b IDAC : satisfying target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MLVDS verification with 4-b IDAC : satisfying target</a:t>
            </a:r>
            <a:endParaRPr lang="en-US" altLang="ko-KR" sz="1600" b="1" dirty="0">
              <a:latin typeface="Calibri" panose="020F0502020204030204" pitchFamily="34" charset="0"/>
            </a:endParaRPr>
          </a:p>
          <a:p>
            <a:endParaRPr lang="en-US" altLang="ko-KR" sz="1600" b="1" dirty="0" smtClean="0">
              <a:latin typeface="Calibri" panose="020F0502020204030204" pitchFamily="34" charset="0"/>
            </a:endParaRPr>
          </a:p>
          <a:p>
            <a:endParaRPr lang="en-US" altLang="ko-KR" sz="1600" b="1" dirty="0">
              <a:latin typeface="Calibri" panose="020F0502020204030204" pitchFamily="34" charset="0"/>
            </a:endParaRPr>
          </a:p>
          <a:p>
            <a:r>
              <a:rPr lang="en-US" altLang="ko-KR" sz="1600" b="1" dirty="0" err="1" smtClean="0">
                <a:latin typeface="Calibri" panose="020F0502020204030204" pitchFamily="34" charset="0"/>
              </a:rPr>
              <a:t>pALPIDE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– 3</a:t>
            </a:r>
            <a:br>
              <a:rPr lang="en-US" altLang="ko-KR" sz="1600" b="1" dirty="0" smtClean="0">
                <a:latin typeface="Calibri" panose="020F0502020204030204" pitchFamily="34" charset="0"/>
              </a:rPr>
            </a:br>
            <a:r>
              <a:rPr lang="en-US" altLang="ko-KR" sz="1600" b="1" dirty="0" smtClean="0">
                <a:latin typeface="Calibri" panose="020F0502020204030204" pitchFamily="34" charset="0"/>
              </a:rPr>
              <a:t>- Resistor implementation on 4-b IDAC : satisfying target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PSRR simulation for the Front-End circuit : Filtering 100kHz to 1MHz &amp; </a:t>
            </a:r>
            <a:r>
              <a:rPr lang="en-US" altLang="ko-KR" sz="1600" b="1" dirty="0" err="1" smtClean="0">
                <a:latin typeface="Calibri" panose="020F0502020204030204" pitchFamily="34" charset="0"/>
              </a:rPr>
              <a:t>Vp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= up to 50mV on Power</a:t>
            </a:r>
          </a:p>
          <a:p>
            <a:endParaRPr lang="en-US" altLang="ko-KR" sz="1600" b="1" dirty="0" smtClean="0">
              <a:latin typeface="Calibri" panose="020F0502020204030204" pitchFamily="34" charset="0"/>
            </a:endParaRP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ALPIDE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Power-on Reset : Reduction of Single Event Upset(SEU) sensitivity : addition of filtering capacitor &amp; 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  duplication the cell</a:t>
            </a:r>
          </a:p>
          <a:p>
            <a:r>
              <a:rPr lang="en-US" altLang="ko-KR" sz="1600" b="1" dirty="0" smtClean="0">
                <a:latin typeface="Calibri" panose="020F0502020204030204" pitchFamily="34" charset="0"/>
              </a:rPr>
              <a:t>- Power optimization of the LVDS Driver : 27% decrease &amp; better performance than </a:t>
            </a:r>
            <a:r>
              <a:rPr lang="en-US" altLang="ko-KR" sz="1600" b="1" dirty="0" err="1" smtClean="0">
                <a:latin typeface="Calibri" panose="020F0502020204030204" pitchFamily="34" charset="0"/>
              </a:rPr>
              <a:t>pALPIDE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 - 3</a:t>
            </a:r>
            <a:endParaRPr lang="en-US" altLang="ko-KR" sz="1600" b="1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5" y="396528"/>
            <a:ext cx="8715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altLang="ko-KR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 Conclusion &amp; Future plan</a:t>
            </a:r>
            <a:endParaRPr kumimoji="0" lang="ko-KR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3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11469</TotalTime>
  <Words>1512</Words>
  <Application>Microsoft Office PowerPoint</Application>
  <PresentationFormat>화면 슬라이드 쇼(4:3)</PresentationFormat>
  <Paragraphs>514</Paragraphs>
  <Slides>25</Slides>
  <Notes>3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6" baseType="lpstr">
      <vt:lpstr>宋体</vt:lpstr>
      <vt:lpstr>돋움</vt:lpstr>
      <vt:lpstr>맑은 고딕</vt:lpstr>
      <vt:lpstr>휴먼둥근헤드라인</vt:lpstr>
      <vt:lpstr>Arial</vt:lpstr>
      <vt:lpstr>Calibri</vt:lpstr>
      <vt:lpstr>Cambria Math</vt:lpstr>
      <vt:lpstr>Symbol</vt:lpstr>
      <vt:lpstr>Times New Roman</vt:lpstr>
      <vt:lpstr>Office 테마</vt:lpstr>
      <vt:lpstr>Visio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SIDL</dc:title>
  <dc:creator>Seongjoo Lee</dc:creator>
  <cp:lastModifiedBy>Seongjoo Lee</cp:lastModifiedBy>
  <cp:revision>1974</cp:revision>
  <dcterms:created xsi:type="dcterms:W3CDTF">2014-03-30T05:09:26Z</dcterms:created>
  <dcterms:modified xsi:type="dcterms:W3CDTF">2016-04-09T14:34:03Z</dcterms:modified>
</cp:coreProperties>
</file>