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85" r:id="rId3"/>
    <p:sldMasterId id="2147483697" r:id="rId4"/>
  </p:sldMasterIdLst>
  <p:notesMasterIdLst>
    <p:notesMasterId r:id="rId25"/>
  </p:notesMasterIdLst>
  <p:sldIdLst>
    <p:sldId id="294" r:id="rId5"/>
    <p:sldId id="316" r:id="rId6"/>
    <p:sldId id="317" r:id="rId7"/>
    <p:sldId id="295" r:id="rId8"/>
    <p:sldId id="296" r:id="rId9"/>
    <p:sldId id="298" r:id="rId10"/>
    <p:sldId id="299" r:id="rId11"/>
    <p:sldId id="301" r:id="rId12"/>
    <p:sldId id="314" r:id="rId13"/>
    <p:sldId id="302" r:id="rId14"/>
    <p:sldId id="303" r:id="rId15"/>
    <p:sldId id="318" r:id="rId16"/>
    <p:sldId id="311" r:id="rId17"/>
    <p:sldId id="312" r:id="rId18"/>
    <p:sldId id="310" r:id="rId19"/>
    <p:sldId id="297" r:id="rId20"/>
    <p:sldId id="300" r:id="rId21"/>
    <p:sldId id="304" r:id="rId22"/>
    <p:sldId id="305" r:id="rId23"/>
    <p:sldId id="313" r:id="rId2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김태수 " initials="김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49FF"/>
    <a:srgbClr val="002FFF"/>
    <a:srgbClr val="FF3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624"/>
    <p:restoredTop sz="94682"/>
  </p:normalViewPr>
  <p:slideViewPr>
    <p:cSldViewPr snapToGrid="0" snapToObjects="1">
      <p:cViewPr varScale="1">
        <p:scale>
          <a:sx n="84" d="100"/>
          <a:sy n="84" d="100"/>
        </p:scale>
        <p:origin x="1061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709"/>
    </p:cViewPr>
  </p:sorterViewPr>
  <p:notesViewPr>
    <p:cSldViewPr snapToGrid="0" snapToObjects="1">
      <p:cViewPr varScale="1">
        <p:scale>
          <a:sx n="95" d="100"/>
          <a:sy n="95" d="100"/>
        </p:scale>
        <p:origin x="372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8B5D2-A31F-9144-A145-AF79EFBD75D7}" type="datetimeFigureOut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6C8FCB-27C6-B749-A83A-3598C1F994DD}" type="slidenum">
              <a:rPr kumimoji="1" lang="ko-KR" altLang="en-US" smtClean="0"/>
              <a:pPr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841267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1.33/2.43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FC56A9-71FA-49A8-A49B-73E0C4B6E024}" type="slidenum">
              <a:rPr lang="en-US">
                <a:solidFill>
                  <a:prstClr val="black"/>
                </a:solidFill>
                <a:latin typeface="Calibri"/>
              </a:rPr>
              <a:pPr>
                <a:defRPr/>
              </a:pPr>
              <a:t>20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3796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71622"/>
            <a:ext cx="3028950" cy="286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>
              <a:defRPr sz="100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17746B87-E23C-234C-9742-7A18CB963960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571622"/>
            <a:ext cx="3086100" cy="286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algn="ctr">
              <a:defRPr sz="100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kumimoji="1" lang="en-US" altLang="ko-KR" smtClean="0"/>
              <a:t>KoALICE National Workshop 2016</a:t>
            </a:r>
            <a:endParaRPr kumimoji="1"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15050" y="6571622"/>
            <a:ext cx="3028950" cy="286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algn="r">
              <a:defRPr sz="100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A24E988C-470C-D345-9C48-51B6C8CB6DE6}" type="slidenum">
              <a:rPr kumimoji="1" lang="ko-KR" altLang="en-US" smtClean="0"/>
              <a:pPr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807670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편집하려면 클릭</a:t>
            </a:r>
          </a:p>
          <a:p>
            <a:pPr lvl="1"/>
            <a:r>
              <a:rPr lang="ko-KR" altLang="en-US" smtClean="0"/>
              <a:t>두 번째 수준</a:t>
            </a:r>
          </a:p>
          <a:p>
            <a:pPr lvl="2"/>
            <a:r>
              <a:rPr lang="ko-KR" altLang="en-US" smtClean="0"/>
              <a:t>세 번째 수준</a:t>
            </a:r>
          </a:p>
          <a:p>
            <a:pPr lvl="3"/>
            <a:r>
              <a:rPr lang="ko-KR" altLang="en-US" smtClean="0"/>
              <a:t>네 번째 수준</a:t>
            </a:r>
          </a:p>
          <a:p>
            <a:pPr lvl="4"/>
            <a:r>
              <a:rPr lang="ko-KR" altLang="en-US" smtClean="0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38B84E7-57BD-FE44-929E-71DCAC79C0CC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ko-KR" smtClean="0"/>
              <a:t>KoALICE National Workshop 2016</a:t>
            </a:r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24E988C-470C-D345-9C48-51B6C8CB6DE6}" type="slidenum">
              <a:rPr kumimoji="1" lang="ko-KR" altLang="en-US" smtClean="0"/>
              <a:pPr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6937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편집하려면 클릭</a:t>
            </a:r>
          </a:p>
          <a:p>
            <a:pPr lvl="1"/>
            <a:r>
              <a:rPr lang="ko-KR" altLang="en-US" smtClean="0"/>
              <a:t>두 번째 수준</a:t>
            </a:r>
          </a:p>
          <a:p>
            <a:pPr lvl="2"/>
            <a:r>
              <a:rPr lang="ko-KR" altLang="en-US" smtClean="0"/>
              <a:t>세 번째 수준</a:t>
            </a:r>
          </a:p>
          <a:p>
            <a:pPr lvl="3"/>
            <a:r>
              <a:rPr lang="ko-KR" altLang="en-US" smtClean="0"/>
              <a:t>네 번째 수준</a:t>
            </a:r>
          </a:p>
          <a:p>
            <a:pPr lvl="4"/>
            <a:r>
              <a:rPr lang="ko-KR" altLang="en-US" smtClean="0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9B45D5-FD9A-344D-8CFC-17FCF22269F7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ko-KR" smtClean="0"/>
              <a:t>KoALICE National Workshop 2016</a:t>
            </a:r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24E988C-470C-D345-9C48-51B6C8CB6DE6}" type="slidenum">
              <a:rPr kumimoji="1" lang="ko-KR" altLang="en-US" smtClean="0"/>
              <a:pPr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93889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3332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72000" y="206280"/>
            <a:ext cx="7070760" cy="631800"/>
          </a:xfrm>
          <a:prstGeom prst="rect">
            <a:avLst/>
          </a:prstGeom>
        </p:spPr>
        <p:txBody>
          <a:bodyPr wrap="none" lIns="91080" rIns="91080" anchor="ctr"/>
          <a:lstStyle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subTitle"/>
          </p:nvPr>
        </p:nvSpPr>
        <p:spPr>
          <a:xfrm>
            <a:off x="360000" y="1260000"/>
            <a:ext cx="8460000" cy="4069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3780773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72000" y="206280"/>
            <a:ext cx="7070760" cy="631800"/>
          </a:xfrm>
          <a:prstGeom prst="rect">
            <a:avLst/>
          </a:prstGeom>
        </p:spPr>
        <p:txBody>
          <a:bodyPr wrap="none" lIns="91080" rIns="9108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360000" y="1260000"/>
            <a:ext cx="8460000" cy="416052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499264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72000" y="206280"/>
            <a:ext cx="7070760" cy="631800"/>
          </a:xfrm>
          <a:prstGeom prst="rect">
            <a:avLst/>
          </a:prstGeom>
        </p:spPr>
        <p:txBody>
          <a:bodyPr wrap="none" lIns="91080" rIns="91080" anchor="ctr"/>
          <a:lstStyle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360000" y="1260000"/>
            <a:ext cx="4128120" cy="416052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94760" y="1260000"/>
            <a:ext cx="4128120" cy="416052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277116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72000" y="206280"/>
            <a:ext cx="7070760" cy="631800"/>
          </a:xfrm>
          <a:prstGeom prst="rect">
            <a:avLst/>
          </a:prstGeom>
        </p:spPr>
        <p:txBody>
          <a:bodyPr wrap="none" lIns="91080" rIns="9108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8935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subTitle"/>
          </p:nvPr>
        </p:nvSpPr>
        <p:spPr>
          <a:xfrm>
            <a:off x="72000" y="252000"/>
            <a:ext cx="7070760" cy="50767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5233615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72000" y="206280"/>
            <a:ext cx="7070760" cy="631800"/>
          </a:xfrm>
          <a:prstGeom prst="rect">
            <a:avLst/>
          </a:prstGeom>
        </p:spPr>
        <p:txBody>
          <a:bodyPr wrap="none" lIns="91080" rIns="91080" anchor="ctr"/>
          <a:lstStyle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360000" y="1260000"/>
            <a:ext cx="4128120" cy="203220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360000" y="3385080"/>
            <a:ext cx="4128120" cy="203220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94760" y="1260000"/>
            <a:ext cx="4128120" cy="416052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024308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72000" y="206280"/>
            <a:ext cx="7070760" cy="631800"/>
          </a:xfrm>
          <a:prstGeom prst="rect">
            <a:avLst/>
          </a:prstGeom>
        </p:spPr>
        <p:txBody>
          <a:bodyPr wrap="none" lIns="91080" rIns="91080" anchor="ctr"/>
          <a:lstStyle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360000" y="1260000"/>
            <a:ext cx="4128120" cy="416052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94760" y="1260000"/>
            <a:ext cx="4128120" cy="203220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694760" y="3385080"/>
            <a:ext cx="4128120" cy="203220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9657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600"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Font typeface="Wingdings" charset="2"/>
              <a:buChar char="Ø"/>
              <a:defRPr sz="1600"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편집하려면 클릭</a:t>
            </a:r>
          </a:p>
          <a:p>
            <a:pPr lvl="1"/>
            <a:r>
              <a:rPr lang="ko-KR" altLang="en-US" dirty="0" smtClean="0"/>
              <a:t>두 번째 수준</a:t>
            </a:r>
          </a:p>
          <a:p>
            <a:pPr lvl="2"/>
            <a:r>
              <a:rPr lang="ko-KR" altLang="en-US" dirty="0" smtClean="0"/>
              <a:t>세 번째 수준</a:t>
            </a:r>
          </a:p>
          <a:p>
            <a:pPr lvl="3"/>
            <a:r>
              <a:rPr lang="ko-KR" altLang="en-US" dirty="0" smtClean="0"/>
              <a:t>네 번째 수준</a:t>
            </a:r>
          </a:p>
          <a:p>
            <a:pPr lvl="4"/>
            <a:r>
              <a:rPr lang="ko-KR" altLang="en-US" dirty="0" smtClean="0"/>
              <a:t>다섯 번째 수준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71622"/>
            <a:ext cx="3028950" cy="286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>
              <a:defRPr sz="100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7920FE7-EA21-AA46-A42F-6102023611B6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571622"/>
            <a:ext cx="3086100" cy="286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algn="ctr">
              <a:defRPr sz="100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kumimoji="1" lang="en-US" altLang="ko-KR" smtClean="0"/>
              <a:t>KoALICE National Workshop 2016</a:t>
            </a:r>
            <a:endParaRPr kumimoji="1" lang="ko-KR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15050" y="6571622"/>
            <a:ext cx="3028950" cy="286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algn="r">
              <a:defRPr sz="100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A24E988C-470C-D345-9C48-51B6C8CB6DE6}" type="slidenum">
              <a:rPr kumimoji="1" lang="ko-KR" altLang="en-US" smtClean="0"/>
              <a:pPr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071947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72000" y="206280"/>
            <a:ext cx="7070760" cy="631800"/>
          </a:xfrm>
          <a:prstGeom prst="rect">
            <a:avLst/>
          </a:prstGeom>
        </p:spPr>
        <p:txBody>
          <a:bodyPr wrap="none" lIns="91080" rIns="9108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360000" y="1260000"/>
            <a:ext cx="4128120" cy="203220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94760" y="1260000"/>
            <a:ext cx="4128120" cy="203220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360000" y="3385080"/>
            <a:ext cx="8459640" cy="203220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267793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72000" y="206280"/>
            <a:ext cx="7070760" cy="631800"/>
          </a:xfrm>
          <a:prstGeom prst="rect">
            <a:avLst/>
          </a:prstGeom>
        </p:spPr>
        <p:txBody>
          <a:bodyPr wrap="none" lIns="91080" rIns="91080" anchor="ctr"/>
          <a:lstStyle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360000" y="1260000"/>
            <a:ext cx="8460000" cy="203220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360000" y="3385080"/>
            <a:ext cx="8460000" cy="203220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339533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72000" y="206280"/>
            <a:ext cx="7070760" cy="631800"/>
          </a:xfrm>
          <a:prstGeom prst="rect">
            <a:avLst/>
          </a:prstGeom>
        </p:spPr>
        <p:txBody>
          <a:bodyPr wrap="none" lIns="91080" rIns="91080" anchor="ctr"/>
          <a:lstStyle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360000" y="1260000"/>
            <a:ext cx="4128120" cy="203220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694760" y="1260000"/>
            <a:ext cx="4128120" cy="203220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4694760" y="3385080"/>
            <a:ext cx="4128120" cy="203220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360000" y="3385080"/>
            <a:ext cx="4128120" cy="203220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6727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72000" y="206280"/>
            <a:ext cx="7070760" cy="631800"/>
          </a:xfrm>
          <a:prstGeom prst="rect">
            <a:avLst/>
          </a:prstGeom>
        </p:spPr>
        <p:txBody>
          <a:bodyPr wrap="none" lIns="91080" rIns="91080" anchor="ctr"/>
          <a:lstStyle/>
          <a:p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360000" y="1260000"/>
            <a:ext cx="4128120" cy="203220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4694760" y="1260000"/>
            <a:ext cx="4128120" cy="2032200"/>
          </a:xfrm>
          <a:prstGeom prst="rect">
            <a:avLst/>
          </a:prstGeom>
        </p:spPr>
        <p:txBody>
          <a:bodyPr wrap="none" lIns="91080" rIns="9108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697946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81000" y="1295400"/>
            <a:ext cx="8229600" cy="20574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1143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447800"/>
            <a:ext cx="7772400" cy="8382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667000"/>
            <a:ext cx="6400800" cy="5334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073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64" y="6488115"/>
            <a:ext cx="3500437" cy="369887"/>
          </a:xfrm>
          <a:prstGeom prst="rect">
            <a:avLst/>
          </a:prstGeom>
          <a:noFill/>
        </p:spPr>
        <p:txBody>
          <a:bodyPr anchor="ctr"/>
          <a:lstStyle/>
          <a:p>
            <a:pPr algn="r" latinLnBrk="0">
              <a:defRPr/>
            </a:pPr>
            <a:r>
              <a:rPr lang="en-US" altLang="ko-KR" sz="9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Hyeonjoong</a:t>
            </a:r>
            <a:r>
              <a:rPr lang="en-US" altLang="ko-KR" sz="9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Kim (</a:t>
            </a:r>
            <a:r>
              <a:rPr lang="en-US" altLang="ko-KR" sz="9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Yonsei</a:t>
            </a:r>
            <a:r>
              <a:rPr lang="en-US" altLang="ko-KR" sz="9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University)</a:t>
            </a:r>
            <a:endParaRPr lang="en-US" altLang="ko-KR" sz="900" dirty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2"/>
            <a:ext cx="8382000" cy="50593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/>
            </a:lvl1pPr>
            <a:lvl2pPr>
              <a:buSzPct val="60000"/>
              <a:buFontTx/>
              <a:buBlip>
                <a:blip r:embed="rId3"/>
              </a:buBlip>
              <a:defRPr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5400" cy="762000"/>
          </a:xfrm>
        </p:spPr>
        <p:txBody>
          <a:bodyPr/>
          <a:lstStyle>
            <a:lvl1pPr marL="137160" algn="l">
              <a:defRPr sz="3300" baseline="0">
                <a:solidFill>
                  <a:schemeClr val="bg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" y="6492877"/>
            <a:ext cx="1071563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16.Mar.16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492877"/>
            <a:ext cx="3505200" cy="365125"/>
          </a:xfrm>
        </p:spPr>
        <p:txBody>
          <a:bodyPr/>
          <a:lstStyle>
            <a:lvl1pPr algn="l"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altLang="ko-KR">
                <a:solidFill>
                  <a:prstClr val="white"/>
                </a:solidFill>
              </a:rPr>
              <a:t>pALPIDE-3 Test Beam Results</a:t>
            </a:r>
            <a:endParaRPr lang="en-US" altLang="ko-KR" dirty="0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492877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C7FEBF-A170-470C-A369-F0D066FB58E5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797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16.Mar.16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pALPIDE-3 Test Beam Results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2F621-4695-46C1-8607-7F4A48817B1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414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1564" y="6488115"/>
            <a:ext cx="3500437" cy="369887"/>
          </a:xfrm>
          <a:prstGeom prst="rect">
            <a:avLst/>
          </a:prstGeom>
          <a:noFill/>
        </p:spPr>
        <p:txBody>
          <a:bodyPr anchor="ctr"/>
          <a:lstStyle/>
          <a:p>
            <a:pPr algn="r" latinLnBrk="0">
              <a:defRPr/>
            </a:pPr>
            <a:r>
              <a:rPr lang="en-US" sz="900">
                <a:solidFill>
                  <a:prstClr val="white"/>
                </a:solidFill>
                <a:cs typeface="Arial" charset="0"/>
              </a:rPr>
              <a:t>Vu Pham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2"/>
            <a:ext cx="4267200" cy="50593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 sz="2100"/>
            </a:lvl1pPr>
            <a:lvl2pPr>
              <a:buSzPct val="60000"/>
              <a:buFontTx/>
              <a:buBlip>
                <a:blip r:embed="rId2"/>
              </a:buBlip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2"/>
            <a:ext cx="4267200" cy="50593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 sz="2100"/>
            </a:lvl1pPr>
            <a:lvl2pPr>
              <a:buSzPct val="60000"/>
              <a:buFontTx/>
              <a:buBlip>
                <a:blip r:embed="rId2"/>
              </a:buBlip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762000"/>
          </a:xfrm>
        </p:spPr>
        <p:txBody>
          <a:bodyPr/>
          <a:lstStyle>
            <a:lvl1pPr marL="137160"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7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16.Mar.16</a:t>
            </a: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0" y="6492877"/>
            <a:ext cx="3505200" cy="365125"/>
          </a:xfrm>
        </p:spPr>
        <p:txBody>
          <a:bodyPr/>
          <a:lstStyle>
            <a:lvl1pPr algn="l"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pALPIDE-3 Test Beam Results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492877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A58546F-1E4E-426D-9940-5EB4B4A7467C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339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1564" y="6488115"/>
            <a:ext cx="3500437" cy="369887"/>
          </a:xfrm>
          <a:prstGeom prst="rect">
            <a:avLst/>
          </a:prstGeom>
          <a:noFill/>
        </p:spPr>
        <p:txBody>
          <a:bodyPr anchor="ctr"/>
          <a:lstStyle/>
          <a:p>
            <a:pPr algn="r" latinLnBrk="0">
              <a:defRPr/>
            </a:pPr>
            <a:r>
              <a:rPr lang="en-US" sz="900">
                <a:solidFill>
                  <a:prstClr val="white"/>
                </a:solidFill>
                <a:cs typeface="Arial" charset="0"/>
              </a:rPr>
              <a:t>Vu Pham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6402"/>
            <a:ext cx="4040188" cy="44497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 sz="1800"/>
            </a:lvl1pPr>
            <a:lvl2pPr>
              <a:buSzPct val="60000"/>
              <a:buFontTx/>
              <a:buBlip>
                <a:blip r:embed="rId2"/>
              </a:buBlip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990600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76402"/>
            <a:ext cx="4041775" cy="44497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 sz="1800"/>
            </a:lvl1pPr>
            <a:lvl2pPr>
              <a:buSzPct val="60000"/>
              <a:buFontTx/>
              <a:buBlip>
                <a:blip r:embed="rId2"/>
              </a:buBlip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762000"/>
          </a:xfrm>
        </p:spPr>
        <p:txBody>
          <a:bodyPr/>
          <a:lstStyle>
            <a:lvl1pPr marL="137160"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77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16.Mar.16</a:t>
            </a:r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0" y="6492877"/>
            <a:ext cx="3505200" cy="365125"/>
          </a:xfrm>
        </p:spPr>
        <p:txBody>
          <a:bodyPr/>
          <a:lstStyle>
            <a:lvl1pPr algn="l"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pALPIDE-3 Test Beam Results</a:t>
            </a:r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077200" y="6492877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F25B14B-C98E-4C14-96E7-18DD3A29C179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828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5400" cy="762000"/>
          </a:xfrm>
        </p:spPr>
        <p:txBody>
          <a:bodyPr/>
          <a:lstStyle>
            <a:lvl1pPr marL="137160"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066800" y="6477000"/>
            <a:ext cx="3505200" cy="381000"/>
          </a:xfrm>
        </p:spPr>
        <p:txBody>
          <a:bodyPr anchor="ctr">
            <a:normAutofit/>
          </a:bodyPr>
          <a:lstStyle>
            <a:lvl1pPr algn="r">
              <a:buNone/>
              <a:defRPr lang="en-US" sz="9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>
          <a:xfrm>
            <a:off x="0" y="6492877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16.Mar.16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>
          <a:xfrm>
            <a:off x="4572000" y="6492877"/>
            <a:ext cx="3505200" cy="365125"/>
          </a:xfrm>
        </p:spPr>
        <p:txBody>
          <a:bodyPr/>
          <a:lstStyle>
            <a:lvl1pPr algn="l"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pALPIDE-3 Test Beam Results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>
          <a:xfrm>
            <a:off x="8077200" y="6492877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F8ABFDA-DAF0-4496-8136-3108F5781C52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521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9C080C4-A042-EC4B-A650-162429A890F4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ko-KR" smtClean="0"/>
              <a:t>KoALICE National Workshop 2016</a:t>
            </a:r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24E988C-470C-D345-9C48-51B6C8CB6DE6}" type="slidenum">
              <a:rPr kumimoji="1" lang="ko-KR" altLang="en-US" smtClean="0"/>
              <a:pPr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9876540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066800" y="6477000"/>
            <a:ext cx="3505200" cy="381000"/>
          </a:xfrm>
        </p:spPr>
        <p:txBody>
          <a:bodyPr anchor="ctr">
            <a:normAutofit/>
          </a:bodyPr>
          <a:lstStyle>
            <a:lvl1pPr algn="r">
              <a:buNone/>
              <a:defRPr lang="en-US" sz="9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4"/>
          </p:nvPr>
        </p:nvSpPr>
        <p:spPr>
          <a:xfrm>
            <a:off x="0" y="6492877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16.Mar.16</a:t>
            </a: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5"/>
          </p:nvPr>
        </p:nvSpPr>
        <p:spPr>
          <a:xfrm>
            <a:off x="4572000" y="6492877"/>
            <a:ext cx="3505200" cy="365125"/>
          </a:xfrm>
        </p:spPr>
        <p:txBody>
          <a:bodyPr/>
          <a:lstStyle>
            <a:lvl1pPr algn="l"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pALPIDE-3 Test Beam Results</a:t>
            </a: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6"/>
          </p:nvPr>
        </p:nvSpPr>
        <p:spPr>
          <a:xfrm>
            <a:off x="8077200" y="6492877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7C05FB1-C35B-4870-BC50-C1BF2D042AF7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6875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16.Mar.16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pALPIDE-3 Test Beam Results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2A947-F0B9-4AC8-B617-2CA04D39997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4887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16.Mar.16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pALPIDE-3 Test Beam Results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05516-340B-459A-81CA-6701DA508FD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507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16.Mar.16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pALPIDE-3 Test Beam Results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EA575-3527-424C-A005-428A5216F81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7375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16.Mar.16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pALPIDE-3 Test Beam Results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9EB02-20BD-4C4F-B59A-1CA3F89D91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646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81000" y="1295400"/>
            <a:ext cx="8229600" cy="20574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1143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447800"/>
            <a:ext cx="7772400" cy="8382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667000"/>
            <a:ext cx="6400800" cy="5334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795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64" y="6488115"/>
            <a:ext cx="3500437" cy="369887"/>
          </a:xfrm>
          <a:prstGeom prst="rect">
            <a:avLst/>
          </a:prstGeom>
          <a:noFill/>
        </p:spPr>
        <p:txBody>
          <a:bodyPr anchor="ctr"/>
          <a:lstStyle/>
          <a:p>
            <a:pPr algn="r" latinLnBrk="0">
              <a:defRPr/>
            </a:pPr>
            <a:r>
              <a:rPr lang="en-US" altLang="ko-KR" sz="9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Hyeonjoong</a:t>
            </a:r>
            <a:r>
              <a:rPr lang="en-US" altLang="ko-KR" sz="9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Kim (</a:t>
            </a:r>
            <a:r>
              <a:rPr lang="en-US" altLang="ko-KR" sz="9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Yonsei</a:t>
            </a:r>
            <a:r>
              <a:rPr lang="en-US" altLang="ko-KR" sz="9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University)</a:t>
            </a:r>
            <a:endParaRPr lang="en-US" altLang="ko-KR" sz="900" dirty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2"/>
            <a:ext cx="8382000" cy="50593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/>
            </a:lvl1pPr>
            <a:lvl2pPr>
              <a:buSzPct val="60000"/>
              <a:buFontTx/>
              <a:buBlip>
                <a:blip r:embed="rId3"/>
              </a:buBlip>
              <a:defRPr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5400" cy="762000"/>
          </a:xfrm>
        </p:spPr>
        <p:txBody>
          <a:bodyPr/>
          <a:lstStyle>
            <a:lvl1pPr marL="137160" algn="l">
              <a:defRPr sz="3300" baseline="0">
                <a:solidFill>
                  <a:schemeClr val="bg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" y="6492877"/>
            <a:ext cx="1071563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16.Mar.16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492877"/>
            <a:ext cx="3505200" cy="365125"/>
          </a:xfrm>
        </p:spPr>
        <p:txBody>
          <a:bodyPr/>
          <a:lstStyle>
            <a:lvl1pPr algn="l"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altLang="ko-KR">
                <a:solidFill>
                  <a:prstClr val="white"/>
                </a:solidFill>
              </a:rPr>
              <a:t>pALPIDE-3 Test Beam Results</a:t>
            </a:r>
            <a:endParaRPr lang="en-US" altLang="ko-KR" dirty="0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492877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C7FEBF-A170-470C-A369-F0D066FB58E5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755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16.Mar.16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pALPIDE-3 Test Beam Results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2F621-4695-46C1-8607-7F4A48817B1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7754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1564" y="6488115"/>
            <a:ext cx="3500437" cy="369887"/>
          </a:xfrm>
          <a:prstGeom prst="rect">
            <a:avLst/>
          </a:prstGeom>
          <a:noFill/>
        </p:spPr>
        <p:txBody>
          <a:bodyPr anchor="ctr"/>
          <a:lstStyle/>
          <a:p>
            <a:pPr algn="r" latinLnBrk="0">
              <a:defRPr/>
            </a:pPr>
            <a:r>
              <a:rPr lang="en-US" sz="900">
                <a:solidFill>
                  <a:prstClr val="white"/>
                </a:solidFill>
                <a:cs typeface="Arial" charset="0"/>
              </a:rPr>
              <a:t>Vu Pham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2"/>
            <a:ext cx="4267200" cy="50593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 sz="2100"/>
            </a:lvl1pPr>
            <a:lvl2pPr>
              <a:buSzPct val="60000"/>
              <a:buFontTx/>
              <a:buBlip>
                <a:blip r:embed="rId2"/>
              </a:buBlip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2"/>
            <a:ext cx="4267200" cy="50593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 sz="2100"/>
            </a:lvl1pPr>
            <a:lvl2pPr>
              <a:buSzPct val="60000"/>
              <a:buFontTx/>
              <a:buBlip>
                <a:blip r:embed="rId2"/>
              </a:buBlip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762000"/>
          </a:xfrm>
        </p:spPr>
        <p:txBody>
          <a:bodyPr/>
          <a:lstStyle>
            <a:lvl1pPr marL="137160"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7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16.Mar.16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0" y="6492877"/>
            <a:ext cx="3505200" cy="365125"/>
          </a:xfrm>
        </p:spPr>
        <p:txBody>
          <a:bodyPr/>
          <a:lstStyle>
            <a:lvl1pPr algn="l"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pALPIDE-3 Test Beam Results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492877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A58546F-1E4E-426D-9940-5EB4B4A7467C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80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1564" y="6488115"/>
            <a:ext cx="3500437" cy="369887"/>
          </a:xfrm>
          <a:prstGeom prst="rect">
            <a:avLst/>
          </a:prstGeom>
          <a:noFill/>
        </p:spPr>
        <p:txBody>
          <a:bodyPr anchor="ctr"/>
          <a:lstStyle/>
          <a:p>
            <a:pPr algn="r" latinLnBrk="0">
              <a:defRPr/>
            </a:pPr>
            <a:r>
              <a:rPr lang="en-US" sz="900">
                <a:solidFill>
                  <a:prstClr val="white"/>
                </a:solidFill>
                <a:cs typeface="Arial" charset="0"/>
              </a:rPr>
              <a:t>Vu Pham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6402"/>
            <a:ext cx="4040188" cy="44497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 sz="1800"/>
            </a:lvl1pPr>
            <a:lvl2pPr>
              <a:buSzPct val="60000"/>
              <a:buFontTx/>
              <a:buBlip>
                <a:blip r:embed="rId2"/>
              </a:buBlip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990600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76402"/>
            <a:ext cx="4041775" cy="44497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 sz="1800"/>
            </a:lvl1pPr>
            <a:lvl2pPr>
              <a:buSzPct val="60000"/>
              <a:buFontTx/>
              <a:buBlip>
                <a:blip r:embed="rId2"/>
              </a:buBlip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762000"/>
          </a:xfrm>
        </p:spPr>
        <p:txBody>
          <a:bodyPr/>
          <a:lstStyle>
            <a:lvl1pPr marL="137160"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77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16.Mar.16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0" y="6492877"/>
            <a:ext cx="3505200" cy="365125"/>
          </a:xfrm>
        </p:spPr>
        <p:txBody>
          <a:bodyPr/>
          <a:lstStyle>
            <a:lvl1pPr algn="l"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pALPIDE-3 Test Beam Results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077200" y="6492877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F25B14B-C98E-4C14-96E7-18DD3A29C179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953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편집하려면 클릭</a:t>
            </a:r>
          </a:p>
          <a:p>
            <a:pPr lvl="1"/>
            <a:r>
              <a:rPr lang="ko-KR" altLang="en-US" smtClean="0"/>
              <a:t>두 번째 수준</a:t>
            </a:r>
          </a:p>
          <a:p>
            <a:pPr lvl="2"/>
            <a:r>
              <a:rPr lang="ko-KR" altLang="en-US" smtClean="0"/>
              <a:t>세 번째 수준</a:t>
            </a:r>
          </a:p>
          <a:p>
            <a:pPr lvl="3"/>
            <a:r>
              <a:rPr lang="ko-KR" altLang="en-US" smtClean="0"/>
              <a:t>네 번째 수준</a:t>
            </a:r>
          </a:p>
          <a:p>
            <a:pPr lvl="4"/>
            <a:r>
              <a:rPr lang="ko-KR" altLang="en-US" smtClean="0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편집하려면 클릭</a:t>
            </a:r>
          </a:p>
          <a:p>
            <a:pPr lvl="1"/>
            <a:r>
              <a:rPr lang="ko-KR" altLang="en-US" smtClean="0"/>
              <a:t>두 번째 수준</a:t>
            </a:r>
          </a:p>
          <a:p>
            <a:pPr lvl="2"/>
            <a:r>
              <a:rPr lang="ko-KR" altLang="en-US" smtClean="0"/>
              <a:t>세 번째 수준</a:t>
            </a:r>
          </a:p>
          <a:p>
            <a:pPr lvl="3"/>
            <a:r>
              <a:rPr lang="ko-KR" altLang="en-US" smtClean="0"/>
              <a:t>네 번째 수준</a:t>
            </a:r>
          </a:p>
          <a:p>
            <a:pPr lvl="4"/>
            <a:r>
              <a:rPr lang="ko-KR" altLang="en-US" smtClean="0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B2DA11C-8BC5-B449-BCD6-11D5785F675D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ko-KR" smtClean="0"/>
              <a:t>KoALICE National Workshop 2016</a:t>
            </a:r>
            <a:endParaRPr kumimoji="1"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24E988C-470C-D345-9C48-51B6C8CB6DE6}" type="slidenum">
              <a:rPr kumimoji="1" lang="ko-KR" altLang="en-US" smtClean="0"/>
              <a:pPr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6006115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5400" cy="762000"/>
          </a:xfrm>
        </p:spPr>
        <p:txBody>
          <a:bodyPr/>
          <a:lstStyle>
            <a:lvl1pPr marL="137160"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066800" y="6477000"/>
            <a:ext cx="3505200" cy="381000"/>
          </a:xfrm>
        </p:spPr>
        <p:txBody>
          <a:bodyPr anchor="ctr">
            <a:normAutofit/>
          </a:bodyPr>
          <a:lstStyle>
            <a:lvl1pPr algn="r">
              <a:buNone/>
              <a:defRPr lang="en-US" sz="9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>
          <a:xfrm>
            <a:off x="0" y="6492877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16.Mar.16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>
          <a:xfrm>
            <a:off x="4572000" y="6492877"/>
            <a:ext cx="3505200" cy="365125"/>
          </a:xfrm>
        </p:spPr>
        <p:txBody>
          <a:bodyPr/>
          <a:lstStyle>
            <a:lvl1pPr algn="l"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pALPIDE-3 Test Beam Results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>
          <a:xfrm>
            <a:off x="8077200" y="6492877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F8ABFDA-DAF0-4496-8136-3108F5781C52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135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066800" y="6477000"/>
            <a:ext cx="3505200" cy="381000"/>
          </a:xfrm>
        </p:spPr>
        <p:txBody>
          <a:bodyPr anchor="ctr">
            <a:normAutofit/>
          </a:bodyPr>
          <a:lstStyle>
            <a:lvl1pPr algn="r">
              <a:buNone/>
              <a:defRPr lang="en-US" sz="9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4"/>
          </p:nvPr>
        </p:nvSpPr>
        <p:spPr>
          <a:xfrm>
            <a:off x="0" y="6492877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16.Mar.16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5"/>
          </p:nvPr>
        </p:nvSpPr>
        <p:spPr>
          <a:xfrm>
            <a:off x="4572000" y="6492877"/>
            <a:ext cx="3505200" cy="365125"/>
          </a:xfrm>
        </p:spPr>
        <p:txBody>
          <a:bodyPr/>
          <a:lstStyle>
            <a:lvl1pPr algn="l"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pALPIDE-3 Test Beam Results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6"/>
          </p:nvPr>
        </p:nvSpPr>
        <p:spPr>
          <a:xfrm>
            <a:off x="8077200" y="6492877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7C05FB1-C35B-4870-BC50-C1BF2D042AF7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0054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16.Mar.16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pALPIDE-3 Test Beam Results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2A947-F0B9-4AC8-B617-2CA04D39997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1940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16.Mar.16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pALPIDE-3 Test Beam Results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05516-340B-459A-81CA-6701DA508FD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5633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16.Mar.16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pALPIDE-3 Test Beam Results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EA575-3527-424C-A005-428A5216F81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5758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16.Mar.16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pALPIDE-3 Test Beam Results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9EB02-20BD-4C4F-B59A-1CA3F89D91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753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편집하려면 클릭</a:t>
            </a:r>
          </a:p>
          <a:p>
            <a:pPr lvl="1"/>
            <a:r>
              <a:rPr lang="ko-KR" altLang="en-US" smtClean="0"/>
              <a:t>두 번째 수준</a:t>
            </a:r>
          </a:p>
          <a:p>
            <a:pPr lvl="2"/>
            <a:r>
              <a:rPr lang="ko-KR" altLang="en-US" smtClean="0"/>
              <a:t>세 번째 수준</a:t>
            </a:r>
          </a:p>
          <a:p>
            <a:pPr lvl="3"/>
            <a:r>
              <a:rPr lang="ko-KR" altLang="en-US" smtClean="0"/>
              <a:t>네 번째 수준</a:t>
            </a:r>
          </a:p>
          <a:p>
            <a:pPr lvl="4"/>
            <a:r>
              <a:rPr lang="ko-KR" altLang="en-US" smtClean="0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편집하려면 클릭</a:t>
            </a:r>
          </a:p>
          <a:p>
            <a:pPr lvl="1"/>
            <a:r>
              <a:rPr lang="ko-KR" altLang="en-US" smtClean="0"/>
              <a:t>두 번째 수준</a:t>
            </a:r>
          </a:p>
          <a:p>
            <a:pPr lvl="2"/>
            <a:r>
              <a:rPr lang="ko-KR" altLang="en-US" smtClean="0"/>
              <a:t>세 번째 수준</a:t>
            </a:r>
          </a:p>
          <a:p>
            <a:pPr lvl="3"/>
            <a:r>
              <a:rPr lang="ko-KR" altLang="en-US" smtClean="0"/>
              <a:t>네 번째 수준</a:t>
            </a:r>
          </a:p>
          <a:p>
            <a:pPr lvl="4"/>
            <a:r>
              <a:rPr lang="ko-KR" altLang="en-US" smtClean="0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CCEF7FF-1791-924A-AA57-DF77469AC299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ko-KR" smtClean="0"/>
              <a:t>KoALICE National Workshop 2016</a:t>
            </a:r>
            <a:endParaRPr kumimoji="1"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24E988C-470C-D345-9C48-51B6C8CB6DE6}" type="slidenum">
              <a:rPr kumimoji="1" lang="ko-KR" altLang="en-US" smtClean="0"/>
              <a:pPr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097805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4DEFEFD-501F-CC47-B240-D88F95465709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ko-KR" smtClean="0"/>
              <a:t>KoALICE National Workshop 2016</a:t>
            </a:r>
            <a:endParaRPr kumimoji="1"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24E988C-470C-D345-9C48-51B6C8CB6DE6}" type="slidenum">
              <a:rPr kumimoji="1" lang="ko-KR" altLang="en-US" smtClean="0"/>
              <a:pPr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431883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백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B67780A-B39A-AE42-B9E9-FEAB6B3B7DFB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ko-KR" smtClean="0"/>
              <a:t>KoALICE National Workshop 2016</a:t>
            </a:r>
            <a:endParaRPr kumimoji="1"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24E988C-470C-D345-9C48-51B6C8CB6DE6}" type="slidenum">
              <a:rPr kumimoji="1" lang="ko-KR" altLang="en-US" smtClean="0"/>
              <a:pPr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69929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편집하려면 클릭</a:t>
            </a:r>
          </a:p>
          <a:p>
            <a:pPr lvl="1"/>
            <a:r>
              <a:rPr lang="ko-KR" altLang="en-US" smtClean="0"/>
              <a:t>두 번째 수준</a:t>
            </a:r>
          </a:p>
          <a:p>
            <a:pPr lvl="2"/>
            <a:r>
              <a:rPr lang="ko-KR" altLang="en-US" smtClean="0"/>
              <a:t>세 번째 수준</a:t>
            </a:r>
          </a:p>
          <a:p>
            <a:pPr lvl="3"/>
            <a:r>
              <a:rPr lang="ko-KR" altLang="en-US" smtClean="0"/>
              <a:t>네 번째 수준</a:t>
            </a:r>
          </a:p>
          <a:p>
            <a:pPr lvl="4"/>
            <a:r>
              <a:rPr lang="ko-KR" altLang="en-US" smtClean="0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DC1F657-4141-1D46-B726-D1B0987AE1FA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ko-KR" smtClean="0"/>
              <a:t>KoALICE National Workshop 2016</a:t>
            </a:r>
            <a:endParaRPr kumimoji="1"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24E988C-470C-D345-9C48-51B6C8CB6DE6}" type="slidenum">
              <a:rPr kumimoji="1" lang="ko-KR" altLang="en-US" smtClean="0"/>
              <a:pPr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005843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개체 틀로 끌거나 아이콘을 클릭하여 추가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FF9C7D2-0560-C944-963E-1CA0FB8B799C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ko-KR" smtClean="0"/>
              <a:t>KoALICE National Workshop 2016</a:t>
            </a:r>
            <a:endParaRPr kumimoji="1"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24E988C-470C-D345-9C48-51B6C8CB6DE6}" type="slidenum">
              <a:rPr kumimoji="1" lang="ko-KR" altLang="en-US" smtClean="0"/>
              <a:pPr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020909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편집하려면 클릭</a:t>
            </a:r>
          </a:p>
          <a:p>
            <a:pPr lvl="1"/>
            <a:r>
              <a:rPr lang="ko-KR" altLang="en-US" smtClean="0"/>
              <a:t>두 번째 수준</a:t>
            </a:r>
          </a:p>
          <a:p>
            <a:pPr lvl="2"/>
            <a:r>
              <a:rPr lang="ko-KR" altLang="en-US" smtClean="0"/>
              <a:t>세 번째 수준</a:t>
            </a:r>
          </a:p>
          <a:p>
            <a:pPr lvl="3"/>
            <a:r>
              <a:rPr lang="ko-KR" altLang="en-US" smtClean="0"/>
              <a:t>네 번째 수준</a:t>
            </a:r>
          </a:p>
          <a:p>
            <a:pPr lvl="4"/>
            <a:r>
              <a:rPr lang="ko-KR" altLang="en-US" smtClean="0"/>
              <a:t>다섯 번째 수준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1622"/>
            <a:ext cx="3028950" cy="286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>
              <a:defRPr sz="100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698A0CF9-3DC3-994D-8540-A2C238B7055D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571622"/>
            <a:ext cx="3086100" cy="286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algn="ctr">
              <a:defRPr sz="100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kumimoji="1" lang="en-US" altLang="ko-KR" smtClean="0"/>
              <a:t>KoALICE National Workshop 2016</a:t>
            </a:r>
            <a:endParaRPr kumimoji="1" lang="ko-KR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15050" y="6571622"/>
            <a:ext cx="3028950" cy="286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algn="r">
              <a:defRPr sz="100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A24E988C-470C-D345-9C48-51B6C8CB6DE6}" type="slidenum">
              <a:rPr kumimoji="1" lang="ko-KR" altLang="en-US" smtClean="0"/>
              <a:pPr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077443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stomShape 1"/>
          <p:cNvSpPr/>
          <p:nvPr/>
        </p:nvSpPr>
        <p:spPr>
          <a:xfrm>
            <a:off x="0" y="216000"/>
            <a:ext cx="9144000" cy="684000"/>
          </a:xfrm>
          <a:prstGeom prst="rect">
            <a:avLst/>
          </a:prstGeom>
          <a:solidFill>
            <a:srgbClr val="E6E6E6"/>
          </a:solidFill>
        </p:spPr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360000" y="1260000"/>
            <a:ext cx="8460000" cy="4068720"/>
          </a:xfrm>
          <a:prstGeom prst="rect">
            <a:avLst/>
          </a:prstGeom>
        </p:spPr>
        <p:txBody>
          <a:bodyPr wrap="none" lIns="91080" rIns="91080"/>
          <a:lstStyle/>
          <a:p>
            <a:pPr>
              <a:buFont typeface="Arial"/>
              <a:buChar char="•"/>
            </a:pPr>
            <a:r>
              <a:rPr lang="en-US"/>
              <a:t>개요 텍스트의 서식을 편집하려면 클릭하십시오</a:t>
            </a:r>
            <a:endParaRPr/>
          </a:p>
          <a:p>
            <a:pPr lvl="1">
              <a:buFont typeface="Arial"/>
              <a:buChar char="–"/>
            </a:pPr>
            <a:r>
              <a:rPr lang="en-US"/>
              <a:t>2번째 개요 수준</a:t>
            </a:r>
            <a:endParaRPr/>
          </a:p>
          <a:p>
            <a:pPr lvl="2">
              <a:buFont typeface="Arial"/>
              <a:buChar char="•"/>
            </a:pPr>
            <a:r>
              <a:rPr lang="en-US"/>
              <a:t>3번째 개요 수준</a:t>
            </a:r>
            <a:endParaRPr/>
          </a:p>
          <a:p>
            <a:pPr lvl="3">
              <a:buFont typeface="Helvetica"/>
              <a:buChar char="–"/>
            </a:pPr>
            <a:r>
              <a:rPr lang="en-US"/>
              <a:t>4번째 개요 수준</a:t>
            </a:r>
            <a:endParaRPr/>
          </a:p>
          <a:p>
            <a:pPr lvl="4">
              <a:buFont typeface="Arial"/>
              <a:buChar char="•"/>
            </a:pPr>
            <a:r>
              <a:rPr lang="en-US"/>
              <a:t>5번째 개요 수준</a:t>
            </a:r>
            <a:endParaRPr/>
          </a:p>
          <a:p>
            <a:pPr lvl="5">
              <a:buFont typeface="Arial"/>
              <a:buChar char="•"/>
            </a:pPr>
            <a:r>
              <a:rPr lang="en-US"/>
              <a:t>6번째 개요 수준</a:t>
            </a:r>
            <a:endParaRPr/>
          </a:p>
          <a:p>
            <a:pPr lvl="6">
              <a:buFont typeface="Arial"/>
              <a:buChar char="•"/>
            </a:pPr>
            <a:r>
              <a:rPr lang="en-US"/>
              <a:t>7번째 개요 수준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title"/>
          </p:nvPr>
        </p:nvSpPr>
        <p:spPr>
          <a:xfrm>
            <a:off x="72000" y="252000"/>
            <a:ext cx="7070760" cy="540000"/>
          </a:xfrm>
          <a:prstGeom prst="rect">
            <a:avLst/>
          </a:prstGeom>
        </p:spPr>
        <p:txBody>
          <a:bodyPr wrap="none" lIns="91080" rIns="91080" anchor="ctr"/>
          <a:lstStyle/>
          <a:p>
            <a:r>
              <a:rPr lang="en-US"/>
              <a:t>제목 텍스트의 서식을 편집하려면 클릭하십시오.</a:t>
            </a:r>
            <a:endParaRPr/>
          </a:p>
        </p:txBody>
      </p:sp>
      <p:sp>
        <p:nvSpPr>
          <p:cNvPr id="3" name="CustomShape 4"/>
          <p:cNvSpPr/>
          <p:nvPr/>
        </p:nvSpPr>
        <p:spPr>
          <a:xfrm>
            <a:off x="3060000" y="6660000"/>
            <a:ext cx="3060000" cy="216000"/>
          </a:xfrm>
          <a:prstGeom prst="rect">
            <a:avLst/>
          </a:prstGeom>
          <a:solidFill>
            <a:srgbClr val="E6E6E6"/>
          </a:solidFill>
        </p:spPr>
      </p:sp>
      <p:sp>
        <p:nvSpPr>
          <p:cNvPr id="4" name="CustomShape 5"/>
          <p:cNvSpPr/>
          <p:nvPr/>
        </p:nvSpPr>
        <p:spPr>
          <a:xfrm>
            <a:off x="6120000" y="6660000"/>
            <a:ext cx="3024000" cy="216000"/>
          </a:xfrm>
          <a:prstGeom prst="rect">
            <a:avLst/>
          </a:prstGeom>
          <a:solidFill>
            <a:srgbClr val="CCCCCC"/>
          </a:solidFill>
        </p:spPr>
      </p:sp>
      <p:sp>
        <p:nvSpPr>
          <p:cNvPr id="5" name="CustomShape 6"/>
          <p:cNvSpPr/>
          <p:nvPr/>
        </p:nvSpPr>
        <p:spPr>
          <a:xfrm>
            <a:off x="0" y="6660000"/>
            <a:ext cx="3060000" cy="216000"/>
          </a:xfrm>
          <a:prstGeom prst="rect">
            <a:avLst/>
          </a:prstGeom>
          <a:solidFill>
            <a:srgbClr val="0047FF"/>
          </a:solidFill>
        </p:spPr>
      </p:sp>
      <p:sp>
        <p:nvSpPr>
          <p:cNvPr id="6" name="TextShape 7"/>
          <p:cNvSpPr txBox="1"/>
          <p:nvPr/>
        </p:nvSpPr>
        <p:spPr>
          <a:xfrm>
            <a:off x="432000" y="6660000"/>
            <a:ext cx="2340000" cy="2426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000" dirty="0" err="1">
                <a:solidFill>
                  <a:srgbClr val="FFFFFF"/>
                </a:solidFill>
              </a:rPr>
              <a:t>Minwoo</a:t>
            </a:r>
            <a:r>
              <a:rPr lang="en-US" sz="1000" dirty="0">
                <a:solidFill>
                  <a:srgbClr val="FFFFFF"/>
                </a:solidFill>
              </a:rPr>
              <a:t> Kim </a:t>
            </a:r>
            <a:r>
              <a:rPr lang="en-US" sz="1000" dirty="0" smtClean="0">
                <a:solidFill>
                  <a:srgbClr val="FFFFFF"/>
                </a:solidFill>
              </a:rPr>
              <a:t> (</a:t>
            </a:r>
            <a:r>
              <a:rPr lang="en-US" sz="1000" dirty="0" err="1">
                <a:solidFill>
                  <a:srgbClr val="FFFFFF"/>
                </a:solidFill>
              </a:rPr>
              <a:t>Yonsei</a:t>
            </a:r>
            <a:r>
              <a:rPr lang="en-US" sz="1000" dirty="0">
                <a:solidFill>
                  <a:srgbClr val="FFFFFF"/>
                </a:solidFill>
              </a:rPr>
              <a:t> University)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7" name="TextShape 8"/>
          <p:cNvSpPr txBox="1"/>
          <p:nvPr/>
        </p:nvSpPr>
        <p:spPr>
          <a:xfrm>
            <a:off x="3060000" y="6660000"/>
            <a:ext cx="3060000" cy="2426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n-US" sz="1000" dirty="0" err="1">
                <a:solidFill>
                  <a:srgbClr val="0047FF"/>
                </a:solidFill>
              </a:rPr>
              <a:t>KoALICE</a:t>
            </a:r>
            <a:r>
              <a:rPr lang="en-US" sz="1000" dirty="0">
                <a:solidFill>
                  <a:srgbClr val="0047FF"/>
                </a:solidFill>
              </a:rPr>
              <a:t> Workshop </a:t>
            </a:r>
            <a:r>
              <a:rPr lang="en-US" sz="1000" dirty="0" smtClean="0">
                <a:solidFill>
                  <a:srgbClr val="0047FF"/>
                </a:solidFill>
              </a:rPr>
              <a:t>2016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8" name="TextShape 9"/>
          <p:cNvSpPr txBox="1"/>
          <p:nvPr/>
        </p:nvSpPr>
        <p:spPr>
          <a:xfrm>
            <a:off x="6264000" y="6709320"/>
            <a:ext cx="2844000" cy="148680"/>
          </a:xfrm>
          <a:prstGeom prst="rect">
            <a:avLst/>
          </a:prstGeom>
        </p:spPr>
        <p:txBody>
          <a:bodyPr wrap="none" lIns="0" tIns="0" rIns="0" bIns="0"/>
          <a:lstStyle/>
          <a:p>
            <a:pPr algn="ctr"/>
            <a:r>
              <a:rPr lang="en-US" sz="1000" dirty="0" smtClean="0">
                <a:solidFill>
                  <a:srgbClr val="0047FF"/>
                </a:solidFill>
                <a:ea typeface="Lohit Hindi"/>
              </a:rPr>
              <a:t>	 8th, APR, 2016        	</a:t>
            </a:r>
            <a:fld id="{C1C1A181-9181-41A1-B1D1-417111E1B101}" type="slidenum">
              <a:rPr lang="en-US" sz="1000" smtClean="0">
                <a:solidFill>
                  <a:srgbClr val="0047FF"/>
                </a:solidFill>
                <a:ea typeface="Lohit Hindi"/>
              </a:rPr>
              <a:pPr algn="ctr"/>
              <a:t>‹#›</a:t>
            </a:fld>
            <a:endParaRPr dirty="0">
              <a:solidFill>
                <a:prstClr val="black"/>
              </a:solidFill>
            </a:endParaRPr>
          </a:p>
        </p:txBody>
      </p:sp>
      <p:sp>
        <p:nvSpPr>
          <p:cNvPr id="9" name="CustomShape 10"/>
          <p:cNvSpPr/>
          <p:nvPr/>
        </p:nvSpPr>
        <p:spPr>
          <a:xfrm>
            <a:off x="0" y="0"/>
            <a:ext cx="4680000" cy="216000"/>
          </a:xfrm>
          <a:prstGeom prst="rect">
            <a:avLst/>
          </a:prstGeom>
          <a:solidFill>
            <a:srgbClr val="0047FF"/>
          </a:solidFill>
        </p:spPr>
      </p:sp>
      <p:sp>
        <p:nvSpPr>
          <p:cNvPr id="10" name="CustomShape 11"/>
          <p:cNvSpPr/>
          <p:nvPr/>
        </p:nvSpPr>
        <p:spPr>
          <a:xfrm>
            <a:off x="4680000" y="0"/>
            <a:ext cx="4464000" cy="216000"/>
          </a:xfrm>
          <a:prstGeom prst="rect">
            <a:avLst/>
          </a:prstGeom>
          <a:solidFill>
            <a:srgbClr val="CCCCCC"/>
          </a:solidFill>
        </p:spPr>
      </p:sp>
      <p:pic>
        <p:nvPicPr>
          <p:cNvPr id="11" name="그림 10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8568000" y="246960"/>
            <a:ext cx="576000" cy="65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531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latinLnBrk="0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16.Mar.16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latinLnBrk="0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pALPIDE-3 Test Beam Results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latinLnBrk="0">
              <a:defRPr/>
            </a:pPr>
            <a:fld id="{6D6CB6DE-1033-4C2C-8280-139BC16F7CB4}" type="slidenum">
              <a:rPr lang="en-US">
                <a:solidFill>
                  <a:prstClr val="black">
                    <a:tint val="75000"/>
                  </a:prstClr>
                </a:solidFill>
              </a:rPr>
              <a:pPr latinLnBrk="0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415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eaLnBrk="1" fontAlgn="base" latinLnBrk="1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eaLnBrk="1" fontAlgn="base" latinLnBrk="1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eaLnBrk="1" fontAlgn="base" latinLnBrk="1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eaLnBrk="1" fontAlgn="base" latinLnBrk="1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latinLnBrk="0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16.Mar.16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latinLnBrk="0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pALPIDE-3 Test Beam Results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latinLnBrk="0">
              <a:defRPr/>
            </a:pPr>
            <a:fld id="{6D6CB6DE-1033-4C2C-8280-139BC16F7CB4}" type="slidenum">
              <a:rPr lang="en-US">
                <a:solidFill>
                  <a:prstClr val="black">
                    <a:tint val="75000"/>
                  </a:prstClr>
                </a:solidFill>
              </a:rPr>
              <a:pPr latinLnBrk="0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362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eaLnBrk="1" fontAlgn="base" latinLnBrk="1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eaLnBrk="1" fontAlgn="base" latinLnBrk="1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eaLnBrk="1" fontAlgn="base" latinLnBrk="1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eaLnBrk="1" fontAlgn="base" latinLnBrk="1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tiff"/><Relationship Id="rId7" Type="http://schemas.openxmlformats.org/officeDocument/2006/relationships/image" Target="NULL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../media/image21.tiff"/><Relationship Id="rId9" Type="http://schemas.openxmlformats.org/officeDocument/2006/relationships/image" Target="NUL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tif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s://twiki.cern.ch/twiki/bin/viewauth/ALICE/FlowPAGpaper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dirty="0" err="1" smtClean="0"/>
              <a:t>KoALICE</a:t>
            </a:r>
            <a:r>
              <a:rPr kumimoji="1" lang="en-US" altLang="ko-KR" dirty="0" smtClean="0"/>
              <a:t> National Workshop 2016</a:t>
            </a:r>
            <a:endParaRPr kumimoji="1"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88C-470C-D345-9C48-51B6C8CB6DE6}" type="slidenum">
              <a:rPr kumimoji="1" lang="ko-KR" altLang="en-US" smtClean="0"/>
              <a:pPr/>
              <a:t>1</a:t>
            </a:fld>
            <a:endParaRPr kumimoji="1" lang="ko-KR" altLang="en-US" dirty="0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>
          <a:xfrm>
            <a:off x="628650" y="1279526"/>
            <a:ext cx="7886700" cy="1325563"/>
          </a:xfrm>
        </p:spPr>
        <p:txBody>
          <a:bodyPr/>
          <a:lstStyle/>
          <a:p>
            <a:pPr algn="ctr"/>
            <a:r>
              <a:rPr lang="en-US" altLang="ko-KR" b="1" dirty="0" err="1" smtClean="0"/>
              <a:t>Yonsei</a:t>
            </a:r>
            <a:r>
              <a:rPr lang="en-US" altLang="ko-KR" b="1" dirty="0" smtClean="0"/>
              <a:t> Activities</a:t>
            </a:r>
            <a:endParaRPr lang="ko-KR" altLang="en-US" dirty="0"/>
          </a:p>
        </p:txBody>
      </p:sp>
      <p:sp>
        <p:nvSpPr>
          <p:cNvPr id="9" name="제목 7"/>
          <p:cNvSpPr txBox="1">
            <a:spLocks/>
          </p:cNvSpPr>
          <p:nvPr/>
        </p:nvSpPr>
        <p:spPr>
          <a:xfrm>
            <a:off x="628650" y="3103544"/>
            <a:ext cx="7886700" cy="2969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b="1" dirty="0" smtClean="0"/>
          </a:p>
          <a:p>
            <a:pPr algn="ctr"/>
            <a:r>
              <a:rPr lang="en-US" altLang="ko-KR" sz="2800" b="1" dirty="0" err="1" smtClean="0"/>
              <a:t>Ju</a:t>
            </a:r>
            <a:r>
              <a:rPr lang="ko-KR" altLang="en-US" sz="2800" b="1" dirty="0" smtClean="0"/>
              <a:t> </a:t>
            </a:r>
            <a:r>
              <a:rPr lang="en-US" altLang="ko-KR" sz="2800" b="1" dirty="0" smtClean="0"/>
              <a:t>Hwan Kang</a:t>
            </a:r>
          </a:p>
          <a:p>
            <a:pPr algn="ctr"/>
            <a:endParaRPr lang="en-US" altLang="ko-KR" sz="2800" b="1" dirty="0" smtClean="0"/>
          </a:p>
          <a:p>
            <a:pPr algn="ctr"/>
            <a:endParaRPr lang="en-US" altLang="ko-KR" sz="2800" b="1" dirty="0"/>
          </a:p>
          <a:p>
            <a:pPr algn="ctr"/>
            <a:endParaRPr lang="en-US" altLang="ko-KR" sz="2800" b="1" dirty="0" smtClean="0"/>
          </a:p>
          <a:p>
            <a:pPr algn="ctr"/>
            <a:r>
              <a:rPr lang="en-US" altLang="ko-KR" sz="2400" b="1" dirty="0" err="1" smtClean="0"/>
              <a:t>KoALICE</a:t>
            </a:r>
            <a:r>
              <a:rPr lang="en-US" altLang="ko-KR" sz="2400" b="1" dirty="0" smtClean="0"/>
              <a:t> National Workshop 2016</a:t>
            </a:r>
          </a:p>
          <a:p>
            <a:pPr algn="ctr"/>
            <a:r>
              <a:rPr lang="en-US" altLang="ko-KR" sz="2400" b="1" dirty="0" smtClean="0"/>
              <a:t>April 8 – 10, 2016</a:t>
            </a:r>
            <a:endParaRPr lang="ko-KR" altLang="en-US" sz="2400" dirty="0"/>
          </a:p>
        </p:txBody>
      </p:sp>
      <p:sp>
        <p:nvSpPr>
          <p:cNvPr id="10" name="날짜 개체 틀 3"/>
          <p:cNvSpPr>
            <a:spLocks noGrp="1"/>
          </p:cNvSpPr>
          <p:nvPr>
            <p:ph type="dt" sz="half" idx="10"/>
          </p:nvPr>
        </p:nvSpPr>
        <p:spPr>
          <a:xfrm>
            <a:off x="0" y="6571622"/>
            <a:ext cx="3028950" cy="286378"/>
          </a:xfrm>
        </p:spPr>
        <p:txBody>
          <a:bodyPr/>
          <a:lstStyle/>
          <a:p>
            <a:fld id="{4BA496C3-AD0F-7443-85B6-0000680A898B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7578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7861" y="3319020"/>
            <a:ext cx="3328670" cy="3226342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234" y="3301819"/>
            <a:ext cx="3313321" cy="321728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10004" y="5814108"/>
            <a:ext cx="1048685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ko-KR" sz="140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&lt;Figure 1&gt;</a:t>
            </a:r>
            <a:endParaRPr kumimoji="1" lang="ko-KR" altLang="en-US" sz="1400" dirty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79644" y="5814108"/>
            <a:ext cx="1048685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ko-KR" sz="14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&lt;Figure 2&gt;</a:t>
            </a:r>
            <a:endParaRPr kumimoji="1" lang="ko-KR" altLang="en-US" sz="1400" dirty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574699" y="4053081"/>
                <a:ext cx="2082430" cy="3617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ko-KR" altLang="en-US" sz="1600" i="1" smtClean="0">
                        <a:solidFill>
                          <a:srgbClr val="C00000"/>
                        </a:solidFill>
                        <a:latin typeface="Cambria Math" charset="0"/>
                        <a:ea typeface="Arial" charset="0"/>
                        <a:cs typeface="Arial" charset="0"/>
                      </a:rPr>
                      <m:t>←</m:t>
                    </m:r>
                    <m:sSubSup>
                      <m:sSubSupPr>
                        <m:ctrlPr>
                          <a:rPr kumimoji="1" lang="en-US" altLang="ko-KR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SupPr>
                      <m:e>
                        <m:r>
                          <a:rPr kumimoji="1" lang="en-US" altLang="ko-KR" sz="1600" smtClean="0">
                            <a:solidFill>
                              <a:srgbClr val="C00000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6.46</m:t>
                        </m:r>
                      </m:e>
                      <m:sub>
                        <m:r>
                          <a:rPr kumimoji="1" lang="en-US" altLang="ko-KR" sz="1600" smtClean="0">
                            <a:solidFill>
                              <a:srgbClr val="C00000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−0.14</m:t>
                        </m:r>
                      </m:sub>
                      <m:sup>
                        <m:r>
                          <a:rPr kumimoji="1" lang="en-US" altLang="ko-KR" sz="1600" smtClean="0">
                            <a:solidFill>
                              <a:srgbClr val="C00000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+0.2</m:t>
                        </m:r>
                      </m:sup>
                    </m:sSubSup>
                  </m:oMath>
                </a14:m>
                <a:r>
                  <a:rPr kumimoji="1" lang="en-US" altLang="ko-KR" sz="1600" dirty="0" smtClean="0">
                    <a:solidFill>
                      <a:srgbClr val="C00000"/>
                    </a:solidFill>
                    <a:latin typeface="Arial" charset="0"/>
                    <a:ea typeface="Arial" charset="0"/>
                    <a:cs typeface="Arial" charset="0"/>
                  </a:rPr>
                  <a:t> (INEL&gt;0)</a:t>
                </a:r>
                <a:endParaRPr kumimoji="1" lang="ko-KR" altLang="en-US" sz="1600" dirty="0">
                  <a:solidFill>
                    <a:srgbClr val="C000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4699" y="4053081"/>
                <a:ext cx="2082430" cy="361766"/>
              </a:xfrm>
              <a:prstGeom prst="rect">
                <a:avLst/>
              </a:prstGeom>
              <a:blipFill rotWithShape="0">
                <a:blip r:embed="rId4"/>
                <a:stretch>
                  <a:fillRect t="-3390" r="-293" b="-1694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572922" y="4425605"/>
                <a:ext cx="1854803" cy="359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ko-KR" altLang="en-US" sz="1600" i="1" smtClean="0">
                        <a:solidFill>
                          <a:srgbClr val="C00000"/>
                        </a:solidFill>
                        <a:latin typeface="Cambria Math" charset="0"/>
                        <a:ea typeface="Arial" charset="0"/>
                        <a:cs typeface="Arial" charset="0"/>
                      </a:rPr>
                      <m:t>←</m:t>
                    </m:r>
                    <m:sSubSup>
                      <m:sSubSupPr>
                        <m:ctrlPr>
                          <a:rPr kumimoji="1" lang="en-US" altLang="ko-KR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SupPr>
                      <m:e>
                        <m:r>
                          <a:rPr kumimoji="1" lang="en-US" altLang="ko-KR" sz="1600" smtClean="0">
                            <a:solidFill>
                              <a:srgbClr val="C00000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5.3</m:t>
                        </m:r>
                        <m:r>
                          <a:rPr kumimoji="1" lang="en-US" altLang="ko-KR" sz="1600" i="1" smtClean="0">
                            <a:solidFill>
                              <a:srgbClr val="C00000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1</m:t>
                        </m:r>
                      </m:e>
                      <m:sub>
                        <m:r>
                          <a:rPr kumimoji="1" lang="en-US" altLang="ko-KR" sz="1600" smtClean="0">
                            <a:solidFill>
                              <a:srgbClr val="C00000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−0.18</m:t>
                        </m:r>
                      </m:sub>
                      <m:sup>
                        <m:r>
                          <a:rPr kumimoji="1" lang="en-US" altLang="ko-KR" sz="1600" smtClean="0">
                            <a:solidFill>
                              <a:srgbClr val="C00000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+0.18</m:t>
                        </m:r>
                      </m:sup>
                    </m:sSubSup>
                  </m:oMath>
                </a14:m>
                <a:r>
                  <a:rPr kumimoji="1" lang="en-US" altLang="ko-KR" sz="1600" dirty="0" smtClean="0">
                    <a:solidFill>
                      <a:srgbClr val="C00000"/>
                    </a:solidFill>
                    <a:latin typeface="Arial" charset="0"/>
                    <a:ea typeface="Arial" charset="0"/>
                    <a:cs typeface="Arial" charset="0"/>
                  </a:rPr>
                  <a:t> (INEL)</a:t>
                </a:r>
                <a:endParaRPr kumimoji="1" lang="ko-KR" altLang="en-US" sz="1600" dirty="0">
                  <a:solidFill>
                    <a:srgbClr val="C000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2922" y="4425605"/>
                <a:ext cx="1854803" cy="359778"/>
              </a:xfrm>
              <a:prstGeom prst="rect">
                <a:avLst/>
              </a:prstGeom>
              <a:blipFill rotWithShape="0">
                <a:blip r:embed="rId5"/>
                <a:stretch>
                  <a:fillRect t="-3390" r="-328" b="-1694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제목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13185"/>
              </a:xfr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>
                <a:normAutofit/>
              </a:bodyPr>
              <a:lstStyle/>
              <a:p>
                <a:r>
                  <a:rPr kumimoji="1" lang="en-US" altLang="ko-KR" sz="2400" dirty="0" smtClean="0">
                    <a:solidFill>
                      <a:srgbClr val="002060"/>
                    </a:solidFill>
                    <a:latin typeface="Arial" charset="0"/>
                    <a:ea typeface="Arial" charset="0"/>
                    <a:cs typeface="Arial" charset="0"/>
                  </a:rPr>
                  <a:t> Measurement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ko-KR" sz="2400">
                        <a:solidFill>
                          <a:srgbClr val="002060"/>
                        </a:solidFill>
                        <a:latin typeface="Cambria Math" charset="0"/>
                        <a:ea typeface="Arial" charset="0"/>
                        <a:cs typeface="Arial" charset="0"/>
                      </a:rPr>
                      <m:t>d</m:t>
                    </m:r>
                    <m:sSub>
                      <m:sSubPr>
                        <m:ctrlPr>
                          <a:rPr kumimoji="1" lang="en-US" altLang="ko-K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kumimoji="1" lang="en-US" altLang="ko-KR" sz="2400" i="1">
                            <a:solidFill>
                              <a:srgbClr val="002060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ko-KR" sz="2400">
                            <a:solidFill>
                              <a:srgbClr val="002060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ch</m:t>
                        </m:r>
                      </m:sub>
                    </m:sSub>
                    <m:r>
                      <a:rPr kumimoji="1" lang="en-US" altLang="ko-KR" sz="2400" i="1">
                        <a:solidFill>
                          <a:srgbClr val="002060"/>
                        </a:solidFill>
                        <a:latin typeface="Cambria Math" charset="0"/>
                        <a:ea typeface="Arial" charset="0"/>
                        <a:cs typeface="Arial" charset="0"/>
                      </a:rPr>
                      <m:t>/</m:t>
                    </m:r>
                    <m:r>
                      <m:rPr>
                        <m:sty m:val="p"/>
                      </m:rPr>
                      <a:rPr kumimoji="1" lang="en-US" altLang="ko-KR" sz="2400">
                        <a:solidFill>
                          <a:srgbClr val="002060"/>
                        </a:solidFill>
                        <a:latin typeface="Cambria Math" charset="0"/>
                        <a:ea typeface="Arial" charset="0"/>
                        <a:cs typeface="Arial" charset="0"/>
                      </a:rPr>
                      <m:t>d</m:t>
                    </m:r>
                    <m:r>
                      <a:rPr kumimoji="1" lang="en-US" altLang="ko-KR" sz="2400" i="1">
                        <a:solidFill>
                          <a:srgbClr val="002060"/>
                        </a:solidFill>
                        <a:latin typeface="Cambria Math" charset="0"/>
                        <a:ea typeface="Arial" charset="0"/>
                        <a:cs typeface="Arial" charset="0"/>
                      </a:rPr>
                      <m:t>𝜂</m:t>
                    </m:r>
                  </m:oMath>
                </a14:m>
                <a:r>
                  <a:rPr kumimoji="1" lang="en-US" altLang="ko-KR" sz="2400" dirty="0" smtClean="0">
                    <a:solidFill>
                      <a:srgbClr val="002060"/>
                    </a:solidFill>
                    <a:latin typeface="Arial" charset="0"/>
                    <a:ea typeface="Arial" charset="0"/>
                    <a:cs typeface="Arial" charset="0"/>
                  </a:rPr>
                  <a:t> in p-p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ko-KR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radPr>
                      <m:deg/>
                      <m:e>
                        <m:r>
                          <a:rPr kumimoji="1" lang="en-US" altLang="ko-KR" sz="2400" b="0" i="1" smtClean="0">
                            <a:solidFill>
                              <a:srgbClr val="002060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kumimoji="1" lang="en-US" altLang="ko-KR" sz="2400" dirty="0" smtClean="0">
                    <a:solidFill>
                      <a:srgbClr val="002060"/>
                    </a:solidFill>
                    <a:latin typeface="Arial" charset="0"/>
                    <a:ea typeface="Arial" charset="0"/>
                    <a:cs typeface="Arial" charset="0"/>
                  </a:rPr>
                  <a:t> = 13 </a:t>
                </a:r>
                <a:r>
                  <a:rPr kumimoji="1" lang="en-US" altLang="ko-KR" sz="2400" dirty="0" err="1" smtClean="0">
                    <a:solidFill>
                      <a:srgbClr val="002060"/>
                    </a:solidFill>
                    <a:latin typeface="Arial" charset="0"/>
                    <a:ea typeface="Arial" charset="0"/>
                    <a:cs typeface="Arial" charset="0"/>
                  </a:rPr>
                  <a:t>TeV</a:t>
                </a:r>
                <a:endParaRPr kumimoji="1" lang="ko-KR" altLang="en-US" sz="2400" dirty="0">
                  <a:solidFill>
                    <a:srgbClr val="00206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제목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13185"/>
              </a:xfrm>
              <a:blipFill rotWithShape="0">
                <a:blip r:embed="rId6"/>
                <a:stretch>
                  <a:fillRect l="-67" b="-792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0" y="760618"/>
                <a:ext cx="9144000" cy="5811004"/>
              </a:xfrm>
            </p:spPr>
            <p:txBody>
              <a:bodyPr anchor="t">
                <a:normAutofit/>
              </a:bodyPr>
              <a:lstStyle/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is-IS" altLang="ko-KR" dirty="0" smtClean="0">
                    <a:solidFill>
                      <a:schemeClr val="tx1"/>
                    </a:solidFill>
                  </a:rPr>
                  <a:t>The measurement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ko-KR">
                        <a:latin typeface="Cambria Math" charset="0"/>
                      </a:rPr>
                      <m:t>d</m:t>
                    </m:r>
                    <m:sSub>
                      <m:sSubPr>
                        <m:ctrlPr>
                          <a:rPr kumimoji="1"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i="1">
                            <a:latin typeface="Cambria Math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ko-KR">
                            <a:latin typeface="Cambria Math" charset="0"/>
                          </a:rPr>
                          <m:t>ch</m:t>
                        </m:r>
                      </m:sub>
                    </m:sSub>
                    <m:r>
                      <a:rPr kumimoji="1" lang="en-US" altLang="ko-KR" i="1">
                        <a:latin typeface="Cambria Math" charset="0"/>
                      </a:rPr>
                      <m:t>/</m:t>
                    </m:r>
                    <m:r>
                      <m:rPr>
                        <m:sty m:val="p"/>
                      </m:rPr>
                      <a:rPr kumimoji="1" lang="en-US" altLang="ko-KR">
                        <a:latin typeface="Cambria Math" charset="0"/>
                      </a:rPr>
                      <m:t>d</m:t>
                    </m:r>
                    <m:r>
                      <a:rPr kumimoji="1" lang="en-US" altLang="ko-KR" i="1">
                        <a:latin typeface="Cambria Math" charset="0"/>
                      </a:rPr>
                      <m:t>𝜂</m:t>
                    </m:r>
                  </m:oMath>
                </a14:m>
                <a:r>
                  <a:rPr kumimoji="1" lang="en-US" altLang="ko-KR" dirty="0"/>
                  <a:t> </a:t>
                </a:r>
                <a:r>
                  <a:rPr kumimoji="1" lang="en-US" altLang="ko-KR" dirty="0" smtClean="0"/>
                  <a:t>is key observable to characterize the global properties of the collision.  </a:t>
                </a:r>
                <a:endParaRPr kumimoji="1" lang="is-IS" altLang="ko-KR" dirty="0" smtClean="0">
                  <a:solidFill>
                    <a:schemeClr val="tx1"/>
                  </a:solidFill>
                </a:endParaRPr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is-IS" altLang="ko-KR" dirty="0" smtClean="0"/>
                  <a:t>Cooperation with PWG-LF group, the ALICE carried out the results very fast.</a:t>
                </a:r>
                <a:endParaRPr kumimoji="1" lang="is-IS" altLang="ko-KR" dirty="0" smtClean="0">
                  <a:solidFill>
                    <a:schemeClr val="tx1"/>
                  </a:solidFill>
                </a:endParaRPr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is-IS" altLang="ko-KR" dirty="0" smtClean="0">
                    <a:solidFill>
                      <a:schemeClr val="tx1"/>
                    </a:solidFill>
                  </a:rPr>
                  <a:t>Figure 1 shows comarison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ko-KR">
                        <a:solidFill>
                          <a:schemeClr val="tx1"/>
                        </a:solidFill>
                        <a:latin typeface="Cambria Math" charset="0"/>
                      </a:rPr>
                      <m:t>d</m:t>
                    </m:r>
                    <m:sSub>
                      <m:sSubPr>
                        <m:ctrlPr>
                          <a:rPr kumimoji="1" lang="en-US" altLang="ko-K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ko-KR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ch</m:t>
                        </m:r>
                      </m:sub>
                    </m:sSub>
                    <m:r>
                      <a:rPr kumimoji="1" lang="en-US" altLang="ko-KR" i="1">
                        <a:solidFill>
                          <a:schemeClr val="tx1"/>
                        </a:solidFill>
                        <a:latin typeface="Cambria Math" charset="0"/>
                      </a:rPr>
                      <m:t>/</m:t>
                    </m:r>
                    <m:r>
                      <m:rPr>
                        <m:sty m:val="p"/>
                      </m:rPr>
                      <a:rPr kumimoji="1" lang="en-US" altLang="ko-KR">
                        <a:solidFill>
                          <a:schemeClr val="tx1"/>
                        </a:solidFill>
                        <a:latin typeface="Cambria Math" charset="0"/>
                      </a:rPr>
                      <m:t>d</m:t>
                    </m:r>
                    <m:r>
                      <a:rPr kumimoji="1" lang="en-US" altLang="ko-KR" i="1">
                        <a:solidFill>
                          <a:schemeClr val="tx1"/>
                        </a:solidFill>
                        <a:latin typeface="Cambria Math" charset="0"/>
                      </a:rPr>
                      <m:t>𝜂</m:t>
                    </m:r>
                  </m:oMath>
                </a14:m>
                <a:r>
                  <a:rPr kumimoji="1" lang="en-US" altLang="ko-KR" dirty="0">
                    <a:solidFill>
                      <a:schemeClr val="tx1"/>
                    </a:solidFill>
                  </a:rPr>
                  <a:t> </a:t>
                </a:r>
                <a:r>
                  <a:rPr kumimoji="1" lang="en-US" altLang="ko-KR" dirty="0" smtClean="0">
                    <a:solidFill>
                      <a:schemeClr val="tx1"/>
                    </a:solidFill>
                  </a:rPr>
                  <a:t>results with CMS, PYTHIA6, PYTHIA8 and </a:t>
                </a:r>
                <a:r>
                  <a:rPr kumimoji="1" lang="en-US" altLang="ko-KR" dirty="0" smtClean="0"/>
                  <a:t>EPOS</a:t>
                </a:r>
                <a:r>
                  <a:rPr kumimoji="1" lang="en-US" altLang="ko-KR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Helpful to tune the MC model.</a:t>
                </a:r>
                <a:endParaRPr kumimoji="1" lang="en-US" altLang="ko-KR" dirty="0"/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Figure 2 shows comparison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ko-KR" smtClean="0">
                        <a:solidFill>
                          <a:schemeClr val="tx1"/>
                        </a:solidFill>
                        <a:latin typeface="Cambria Math" charset="0"/>
                      </a:rPr>
                      <m:t>d</m:t>
                    </m:r>
                    <m:sSub>
                      <m:sSubPr>
                        <m:ctrlPr>
                          <a:rPr kumimoji="1" lang="en-US" altLang="ko-K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ko-KR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ch</m:t>
                        </m:r>
                      </m:sub>
                    </m:sSub>
                    <m:r>
                      <a:rPr kumimoji="1" lang="en-US" altLang="ko-KR" i="1">
                        <a:solidFill>
                          <a:schemeClr val="tx1"/>
                        </a:solidFill>
                        <a:latin typeface="Cambria Math" charset="0"/>
                      </a:rPr>
                      <m:t>/</m:t>
                    </m:r>
                    <m:r>
                      <m:rPr>
                        <m:sty m:val="p"/>
                      </m:rPr>
                      <a:rPr kumimoji="1" lang="en-US" altLang="ko-KR">
                        <a:solidFill>
                          <a:schemeClr val="tx1"/>
                        </a:solidFill>
                        <a:latin typeface="Cambria Math" charset="0"/>
                      </a:rPr>
                      <m:t>d</m:t>
                    </m:r>
                    <m:r>
                      <a:rPr kumimoji="1" lang="en-US" altLang="ko-KR" i="1">
                        <a:solidFill>
                          <a:schemeClr val="tx1"/>
                        </a:solidFill>
                        <a:latin typeface="Cambria Math" charset="0"/>
                      </a:rPr>
                      <m:t>𝜂</m:t>
                    </m:r>
                  </m:oMath>
                </a14:m>
                <a:r>
                  <a:rPr kumimoji="1" lang="en-US" altLang="ko-KR" dirty="0">
                    <a:solidFill>
                      <a:schemeClr val="tx1"/>
                    </a:solidFill>
                  </a:rPr>
                  <a:t> </a:t>
                </a:r>
                <a:r>
                  <a:rPr kumimoji="1" lang="en-US" altLang="ko-KR" dirty="0" smtClean="0">
                    <a:solidFill>
                      <a:schemeClr val="tx1"/>
                    </a:solidFill>
                  </a:rPr>
                  <a:t>measured in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kumimoji="1" lang="en-US" altLang="ko-K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ko-KR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𝜂</m:t>
                        </m:r>
                      </m:e>
                    </m:d>
                    <m:r>
                      <a:rPr kumimoji="1" lang="en-US" altLang="ko-KR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&lt;0.5</m:t>
                    </m:r>
                  </m:oMath>
                </a14:m>
                <a:r>
                  <a:rPr lang="en-US" altLang="ko-KR" dirty="0" smtClean="0">
                    <a:solidFill>
                      <a:schemeClr val="tx1"/>
                    </a:solidFill>
                  </a:rPr>
                  <a:t> with other experiments.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lang="en-US" altLang="ko-KR" dirty="0" smtClean="0">
                    <a:solidFill>
                      <a:schemeClr val="tx1"/>
                    </a:solidFill>
                  </a:rPr>
                  <a:t>Fit results can be used to </a:t>
                </a:r>
                <a:r>
                  <a:rPr lang="en-US" altLang="ko-KR" dirty="0" smtClean="0">
                    <a:solidFill>
                      <a:srgbClr val="002FFF"/>
                    </a:solidFill>
                  </a:rPr>
                  <a:t>estimate</a:t>
                </a:r>
                <a:r>
                  <a:rPr kumimoji="1" lang="en-US" altLang="ko-KR" dirty="0">
                    <a:solidFill>
                      <a:srgbClr val="002F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ko-KR">
                        <a:solidFill>
                          <a:srgbClr val="002FFF"/>
                        </a:solidFill>
                        <a:latin typeface="Cambria Math" charset="0"/>
                      </a:rPr>
                      <m:t>d</m:t>
                    </m:r>
                    <m:sSub>
                      <m:sSubPr>
                        <m:ctrlPr>
                          <a:rPr kumimoji="1" lang="en-US" altLang="ko-KR" i="1">
                            <a:solidFill>
                              <a:srgbClr val="002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i="1">
                            <a:solidFill>
                              <a:srgbClr val="002FFF"/>
                            </a:solidFill>
                            <a:latin typeface="Cambria Math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ko-KR">
                            <a:solidFill>
                              <a:srgbClr val="002FFF"/>
                            </a:solidFill>
                            <a:latin typeface="Cambria Math" charset="0"/>
                          </a:rPr>
                          <m:t>ch</m:t>
                        </m:r>
                      </m:sub>
                    </m:sSub>
                    <m:r>
                      <a:rPr kumimoji="1" lang="en-US" altLang="ko-KR" i="1">
                        <a:solidFill>
                          <a:srgbClr val="002FFF"/>
                        </a:solidFill>
                        <a:latin typeface="Cambria Math" charset="0"/>
                      </a:rPr>
                      <m:t>/</m:t>
                    </m:r>
                    <m:r>
                      <m:rPr>
                        <m:sty m:val="p"/>
                      </m:rPr>
                      <a:rPr kumimoji="1" lang="en-US" altLang="ko-KR">
                        <a:solidFill>
                          <a:srgbClr val="002FFF"/>
                        </a:solidFill>
                        <a:latin typeface="Cambria Math" charset="0"/>
                      </a:rPr>
                      <m:t>d</m:t>
                    </m:r>
                    <m:r>
                      <a:rPr kumimoji="1" lang="en-US" altLang="ko-KR" i="1">
                        <a:solidFill>
                          <a:srgbClr val="002FFF"/>
                        </a:solidFill>
                        <a:latin typeface="Cambria Math" charset="0"/>
                      </a:rPr>
                      <m:t>𝜂</m:t>
                    </m:r>
                  </m:oMath>
                </a14:m>
                <a:r>
                  <a:rPr lang="en-US" altLang="ko-KR" dirty="0" smtClean="0">
                    <a:solidFill>
                      <a:srgbClr val="002FFF"/>
                    </a:solidFill>
                  </a:rPr>
                  <a:t> for higher energy</a:t>
                </a:r>
                <a:r>
                  <a:rPr lang="en-US" altLang="ko-KR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lang="en-US" altLang="ko-KR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kumimoji="1"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60618"/>
                <a:ext cx="9144000" cy="5811004"/>
              </a:xfrm>
              <a:blipFill rotWithShape="0">
                <a:blip r:embed="rId7"/>
                <a:stretch>
                  <a:fillRect l="-2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96C3-AD0F-7443-85B6-0000680A898B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KoALICE National Workshop 2016</a:t>
            </a:r>
            <a:endParaRPr kumimoji="1"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88C-470C-D345-9C48-51B6C8CB6DE6}" type="slidenum">
              <a:rPr kumimoji="1" lang="ko-KR" altLang="en-US" smtClean="0"/>
              <a:pPr/>
              <a:t>10</a:t>
            </a:fld>
            <a:endParaRPr kumimoji="1"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직사각형 16"/>
              <p:cNvSpPr/>
              <p:nvPr/>
            </p:nvSpPr>
            <p:spPr>
              <a:xfrm>
                <a:off x="7087241" y="5148908"/>
                <a:ext cx="2094412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is-IS" altLang="ko-KR" sz="1200" dirty="0">
                    <a:solidFill>
                      <a:srgbClr val="FF0000"/>
                    </a:solidFill>
                  </a:rPr>
                  <a:t>INEL</a:t>
                </a:r>
                <a:r>
                  <a:rPr kumimoji="1" lang="is-IS" altLang="ko-KR" sz="1200" dirty="0"/>
                  <a:t>: diffraction included (cental, single, double)</a:t>
                </a:r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is-IS" altLang="ko-KR" sz="1200" dirty="0" smtClean="0">
                    <a:solidFill>
                      <a:srgbClr val="FF0000"/>
                    </a:solidFill>
                  </a:rPr>
                  <a:t>INEL&gt;0</a:t>
                </a:r>
                <a:r>
                  <a:rPr kumimoji="1" lang="is-IS" altLang="ko-KR" sz="1200" dirty="0" smtClean="0"/>
                  <a:t>: without </a:t>
                </a:r>
                <a:r>
                  <a:rPr kumimoji="1" lang="is-IS" altLang="ko-KR" sz="1200" dirty="0"/>
                  <a:t>diffraction ( </a:t>
                </a:r>
                <a:r>
                  <a:rPr kumimoji="1" lang="is-IS" altLang="ko-KR" sz="1200" dirty="0" smtClean="0">
                    <a:solidFill>
                      <a:srgbClr val="FF0000"/>
                    </a:solidFill>
                  </a:rPr>
                  <a:t>INEL </a:t>
                </a:r>
                <a:r>
                  <a:rPr kumimoji="1" lang="is-IS" altLang="ko-KR" sz="1200" dirty="0">
                    <a:solidFill>
                      <a:srgbClr val="FF0000"/>
                    </a:solidFill>
                  </a:rPr>
                  <a:t>+</a:t>
                </a:r>
                <a:r>
                  <a:rPr kumimoji="1" lang="is-IS" altLang="ko-KR" sz="1200" dirty="0"/>
                  <a:t> at least 1 charged particle in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kumimoji="1" lang="en-US" altLang="ko-KR" sz="1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ko-KR" sz="12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𝜂</m:t>
                        </m:r>
                      </m:e>
                    </m:d>
                    <m:r>
                      <a:rPr kumimoji="1" lang="en-US" altLang="ko-KR" sz="1200" i="1">
                        <a:solidFill>
                          <a:prstClr val="black"/>
                        </a:solidFill>
                        <a:latin typeface="Cambria Math" charset="0"/>
                      </a:rPr>
                      <m:t>&lt;0.</m:t>
                    </m:r>
                    <m:r>
                      <a:rPr kumimoji="1" lang="en-US" altLang="ko-KR" sz="12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kumimoji="1" lang="is-IS" altLang="ko-KR" sz="1200" dirty="0" smtClean="0"/>
                  <a:t>)</a:t>
                </a:r>
                <a:endParaRPr kumimoji="1" lang="is-IS" altLang="ko-KR" sz="1200" dirty="0"/>
              </a:p>
            </p:txBody>
          </p:sp>
        </mc:Choice>
        <mc:Fallback xmlns="">
          <p:sp>
            <p:nvSpPr>
              <p:cNvPr id="17" name="직사각형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7241" y="5148908"/>
                <a:ext cx="2094412" cy="1200329"/>
              </a:xfrm>
              <a:prstGeom prst="rect">
                <a:avLst/>
              </a:prstGeom>
              <a:blipFill rotWithShape="0">
                <a:blip r:embed="rId8"/>
                <a:stretch>
                  <a:fillRect l="-292" b="-203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616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8155" y="3201263"/>
            <a:ext cx="4184127" cy="3358644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318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ko-KR" sz="24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Analysis of central production</a:t>
            </a:r>
            <a:endParaRPr kumimoji="1" lang="ko-KR" altLang="en-US" sz="24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0" y="760618"/>
                <a:ext cx="9144000" cy="5811004"/>
              </a:xfrm>
            </p:spPr>
            <p:txBody>
              <a:bodyPr anchor="t">
                <a:normAutofit/>
              </a:bodyPr>
              <a:lstStyle/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is-IS" altLang="ko-KR" dirty="0" smtClean="0">
                    <a:solidFill>
                      <a:srgbClr val="FF0000"/>
                    </a:solidFill>
                  </a:rPr>
                  <a:t>Central production in the ALICE</a:t>
                </a:r>
                <a:endParaRPr kumimoji="1" lang="is-IS" altLang="ko-KR" dirty="0">
                  <a:solidFill>
                    <a:srgbClr val="FF0000"/>
                  </a:solidFill>
                </a:endParaRP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lang="en-US" altLang="ko-KR" dirty="0"/>
                  <a:t>W</a:t>
                </a:r>
                <a:r>
                  <a:rPr lang="en-US" altLang="ko-KR" dirty="0" smtClean="0"/>
                  <a:t>e </a:t>
                </a:r>
                <a:r>
                  <a:rPr lang="en-US" altLang="ko-KR" dirty="0" smtClean="0">
                    <a:solidFill>
                      <a:srgbClr val="002FFF"/>
                    </a:solidFill>
                  </a:rPr>
                  <a:t>can’t measure outgoing particles in the ALICE </a:t>
                </a:r>
                <a:r>
                  <a:rPr lang="en-US" altLang="ko-KR" dirty="0" smtClean="0"/>
                  <a:t>due to the absence of Roman pot.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lang="en-US" altLang="ko-KR" dirty="0" smtClean="0"/>
                  <a:t>How to select ‘central production’ events in the ALICE?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charset="0"/>
                      </a:rPr>
                      <m:t>→</m:t>
                    </m:r>
                  </m:oMath>
                </a14:m>
                <a:r>
                  <a:rPr lang="en-US" altLang="ko-KR" dirty="0" smtClean="0"/>
                  <a:t> Using </a:t>
                </a:r>
                <a:r>
                  <a:rPr lang="en-US" altLang="ko-KR" dirty="0" smtClean="0">
                    <a:solidFill>
                      <a:srgbClr val="FF0000"/>
                    </a:solidFill>
                  </a:rPr>
                  <a:t>Double-Gap(DG) topology</a:t>
                </a:r>
                <a:r>
                  <a:rPr lang="en-US" altLang="ko-KR" dirty="0" smtClean="0"/>
                  <a:t>.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lang="en-US" altLang="ko-KR" dirty="0"/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lang="en-US" altLang="ko-KR" dirty="0" smtClean="0"/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lang="en-US" altLang="ko-KR" dirty="0"/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lang="en-US" altLang="ko-KR" dirty="0" smtClean="0"/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lang="en-US" altLang="ko-KR" dirty="0"/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lang="en-US" altLang="ko-KR" dirty="0" smtClean="0"/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lang="en-US" altLang="ko-KR" dirty="0" smtClean="0"/>
                  <a:t>Using DG topology, we can select </a:t>
                </a:r>
              </a:p>
              <a:p>
                <a:pPr marL="457200" lvl="1" indent="0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  almost pure DPE events.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lang="en-US" altLang="ko-KR" dirty="0" smtClean="0"/>
                  <a:t>Figure 4 shows unlike-sign mass distribution</a:t>
                </a:r>
              </a:p>
              <a:p>
                <a:pPr marL="457200" lvl="1" indent="0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  <a:buNone/>
                </a:pPr>
                <a:r>
                  <a:rPr lang="en-US" altLang="ko-KR" dirty="0"/>
                  <a:t> </a:t>
                </a:r>
                <a:r>
                  <a:rPr lang="en-US" altLang="ko-KR" dirty="0" smtClean="0"/>
                  <a:t>   with DG (red) and No-gap (black) events.</a:t>
                </a:r>
              </a:p>
              <a:p>
                <a:pPr lvl="2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lang="en-US" altLang="ko-KR" dirty="0" smtClean="0"/>
                  <a:t>Clear signal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charset="0"/>
                          </a:rPr>
                          <m:t>𝑓</m:t>
                        </m:r>
                      </m:e>
                      <m:sub>
                        <m:r>
                          <a:rPr lang="en-US" altLang="ko-KR" b="0" i="1" smtClean="0">
                            <a:latin typeface="Cambria Math" charset="0"/>
                          </a:rPr>
                          <m:t>0</m:t>
                        </m:r>
                      </m:sub>
                    </m:sSub>
                    <m:r>
                      <a:rPr lang="en-US" altLang="ko-KR" b="0" i="1" smtClean="0">
                        <a:latin typeface="Cambria Math" charset="0"/>
                      </a:rPr>
                      <m:t>(980)</m:t>
                    </m:r>
                  </m:oMath>
                </a14:m>
                <a:r>
                  <a:rPr lang="en-US" altLang="ko-KR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charset="0"/>
                          </a:rPr>
                          <m:t>𝑓</m:t>
                        </m:r>
                      </m:e>
                      <m:sub>
                        <m:r>
                          <a:rPr lang="en-US" altLang="ko-KR" b="0" i="1" smtClean="0">
                            <a:latin typeface="Cambria Math" charset="0"/>
                          </a:rPr>
                          <m:t>2</m:t>
                        </m:r>
                      </m:sub>
                    </m:sSub>
                    <m:r>
                      <a:rPr lang="en-US" altLang="ko-KR" b="0" i="1" smtClean="0">
                        <a:latin typeface="Cambria Math" charset="0"/>
                      </a:rPr>
                      <m:t>(1270)</m:t>
                    </m:r>
                  </m:oMath>
                </a14:m>
                <a:endParaRPr lang="en-US" altLang="ko-KR" dirty="0"/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kumimoji="1"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60618"/>
                <a:ext cx="9144000" cy="5811004"/>
              </a:xfrm>
              <a:blipFill rotWithShape="0">
                <a:blip r:embed="rId3"/>
                <a:stretch>
                  <a:fillRect l="-2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96C3-AD0F-7443-85B6-0000680A898B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KoALICE National Workshop 2016</a:t>
            </a:r>
            <a:endParaRPr kumimoji="1"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88C-470C-D345-9C48-51B6C8CB6DE6}" type="slidenum">
              <a:rPr kumimoji="1" lang="ko-KR" altLang="en-US" smtClean="0"/>
              <a:pPr/>
              <a:t>11</a:t>
            </a:fld>
            <a:endParaRPr kumimoji="1"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454622" y="1997212"/>
            <a:ext cx="2243974" cy="1243594"/>
            <a:chOff x="175841" y="4310524"/>
            <a:chExt cx="2960093" cy="1829401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0154" y="4418104"/>
              <a:ext cx="2582732" cy="172182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175841" y="4321282"/>
                  <a:ext cx="3686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ko-KR" i="1" smtClean="0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𝑝</m:t>
                        </m:r>
                      </m:oMath>
                    </m:oMathPara>
                  </a14:m>
                  <a:endParaRPr kumimoji="1" lang="ko-KR" altLang="en-US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5841" y="4321282"/>
                  <a:ext cx="368626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r="-8889" b="-56098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175841" y="5764123"/>
                  <a:ext cx="3686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ko-KR" i="1" smtClean="0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𝑝</m:t>
                        </m:r>
                      </m:oMath>
                    </m:oMathPara>
                  </a14:m>
                  <a:endParaRPr kumimoji="1" lang="ko-KR" altLang="en-US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5841" y="5764123"/>
                  <a:ext cx="368626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r="-8889" b="-56098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2743647" y="4310524"/>
                  <a:ext cx="3686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ko-KR" i="1" smtClean="0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𝑝</m:t>
                        </m:r>
                      </m:oMath>
                    </m:oMathPara>
                  </a14:m>
                  <a:endParaRPr kumimoji="1" lang="ko-KR" altLang="en-US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43647" y="4310524"/>
                  <a:ext cx="368626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r="-6522" b="-56098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2743647" y="5764123"/>
                  <a:ext cx="3686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ko-KR" i="1" smtClean="0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𝑝</m:t>
                        </m:r>
                      </m:oMath>
                    </m:oMathPara>
                  </a14:m>
                  <a:endParaRPr kumimoji="1" lang="ko-KR" altLang="en-US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43647" y="5764123"/>
                  <a:ext cx="368626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r="-6522" b="-56098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2743647" y="5036248"/>
                  <a:ext cx="39228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ko-KR" i="1" smtClean="0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𝑋</m:t>
                        </m:r>
                      </m:oMath>
                    </m:oMathPara>
                  </a14:m>
                  <a:endParaRPr kumimoji="1" lang="ko-KR" altLang="en-US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43647" y="5036248"/>
                  <a:ext cx="392287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r="-8163" b="-3414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표 16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916170" y="1851667"/>
              <a:ext cx="1536404" cy="183309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536404"/>
                  </a:tblGrid>
                  <a:tr h="305363">
                    <a:tc>
                      <a:txBody>
                        <a:bodyPr/>
                        <a:lstStyle/>
                        <a:p>
                          <a:pPr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ko-KR" sz="1400" b="0" i="1" smtClean="0">
                                        <a:latin typeface="Cambria Math" panose="02040503050406030204" pitchFamily="18" charset="0"/>
                                        <a:ea typeface="Arial" charset="0"/>
                                        <a:cs typeface="Arial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400" b="0" i="1" smtClean="0">
                                        <a:latin typeface="Cambria Math" charset="0"/>
                                        <a:ea typeface="Arial" charset="0"/>
                                        <a:cs typeface="Arial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a:rPr lang="en-US" altLang="ko-KR" sz="1400" b="0" i="1" smtClean="0">
                                        <a:latin typeface="Cambria Math" charset="0"/>
                                        <a:ea typeface="Arial" charset="0"/>
                                        <a:cs typeface="Arial" charset="0"/>
                                      </a:rPr>
                                      <m:t>𝑝</m:t>
                                    </m:r>
                                  </m:sub>
                                </m:sSub>
                                <m:r>
                                  <a:rPr lang="en-US" altLang="ko-KR" sz="1400" b="0" i="1" smtClean="0">
                                    <a:latin typeface="Cambria Math" charset="0"/>
                                    <a:ea typeface="Arial" charset="0"/>
                                    <a:cs typeface="Arial" charset="0"/>
                                  </a:rPr>
                                  <m:t>=8~10</m:t>
                                </m:r>
                              </m:oMath>
                            </m:oMathPara>
                          </a14:m>
                          <a:endParaRPr lang="ko-KR" altLang="en-US" sz="14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396867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 smtClean="0">
                              <a:solidFill>
                                <a:srgbClr val="FF000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Gap</a:t>
                          </a:r>
                          <a:endParaRPr lang="ko-KR" altLang="en-US" sz="1400" dirty="0">
                            <a:solidFill>
                              <a:srgbClr val="FF000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6867">
                    <a:tc>
                      <a:txBody>
                        <a:bodyPr/>
                        <a:lstStyle/>
                        <a:p>
                          <a:pPr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ko-KR" sz="1400" b="0" i="1" smtClean="0">
                                        <a:latin typeface="Cambria Math" panose="02040503050406030204" pitchFamily="18" charset="0"/>
                                        <a:ea typeface="Arial" charset="0"/>
                                        <a:cs typeface="Arial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400" b="0" i="1" smtClean="0">
                                        <a:latin typeface="Cambria Math" charset="0"/>
                                        <a:ea typeface="Arial" charset="0"/>
                                        <a:cs typeface="Arial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a:rPr lang="en-US" altLang="ko-KR" sz="1400" b="0" i="1" smtClean="0">
                                        <a:latin typeface="Cambria Math" charset="0"/>
                                        <a:ea typeface="Arial" charset="0"/>
                                        <a:cs typeface="Arial" charset="0"/>
                                      </a:rPr>
                                      <m:t>𝑋</m:t>
                                    </m:r>
                                  </m:sub>
                                </m:sSub>
                                <m:r>
                                  <a:rPr lang="en-US" altLang="ko-KR" sz="1400" b="0" i="1" smtClean="0">
                                    <a:latin typeface="Cambria Math" charset="0"/>
                                    <a:ea typeface="Arial" charset="0"/>
                                    <a:cs typeface="Arial" charset="0"/>
                                  </a:rPr>
                                  <m:t>=0~1.5</m:t>
                                </m:r>
                              </m:oMath>
                            </m:oMathPara>
                          </a14:m>
                          <a:endParaRPr lang="ko-KR" altLang="en-US" sz="14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396867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 smtClean="0">
                              <a:solidFill>
                                <a:srgbClr val="FF000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Gap</a:t>
                          </a:r>
                          <a:endParaRPr lang="ko-KR" altLang="en-US" sz="1400" dirty="0">
                            <a:solidFill>
                              <a:srgbClr val="FF000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00766">
                    <a:tc>
                      <a:txBody>
                        <a:bodyPr/>
                        <a:lstStyle/>
                        <a:p>
                          <a:pPr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ko-KR" sz="1400" b="0" i="1" smtClean="0">
                                        <a:latin typeface="Cambria Math" panose="02040503050406030204" pitchFamily="18" charset="0"/>
                                        <a:ea typeface="Arial" charset="0"/>
                                        <a:cs typeface="Arial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400" b="0" i="1" smtClean="0">
                                        <a:latin typeface="Cambria Math" charset="0"/>
                                        <a:ea typeface="Arial" charset="0"/>
                                        <a:cs typeface="Arial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a:rPr lang="en-US" altLang="ko-KR" sz="1400" b="0" i="1" smtClean="0">
                                        <a:latin typeface="Cambria Math" charset="0"/>
                                        <a:ea typeface="Arial" charset="0"/>
                                        <a:cs typeface="Arial" charset="0"/>
                                      </a:rPr>
                                      <m:t>𝑝</m:t>
                                    </m:r>
                                  </m:sub>
                                </m:sSub>
                                <m:r>
                                  <a:rPr lang="en-US" altLang="ko-KR" sz="1400" b="0" i="1" smtClean="0">
                                    <a:latin typeface="Cambria Math" charset="0"/>
                                    <a:ea typeface="Arial" charset="0"/>
                                    <a:cs typeface="Arial" charset="0"/>
                                  </a:rPr>
                                  <m:t>=−10~−8</m:t>
                                </m:r>
                              </m:oMath>
                            </m:oMathPara>
                          </a14:m>
                          <a:endParaRPr lang="ko-KR" altLang="en-US" sz="140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표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46050506"/>
                  </p:ext>
                </p:extLst>
              </p:nvPr>
            </p:nvGraphicFramePr>
            <p:xfrm>
              <a:off x="2916170" y="1851667"/>
              <a:ext cx="1536404" cy="183309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536404"/>
                  </a:tblGrid>
                  <a:tr h="321247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395" t="-1887" r="-791" b="-473585"/>
                          </a:stretch>
                        </a:blipFill>
                      </a:tcPr>
                    </a:tc>
                  </a:tr>
                  <a:tr h="396867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 smtClean="0">
                              <a:solidFill>
                                <a:srgbClr val="FF000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Gap</a:t>
                          </a:r>
                          <a:endParaRPr lang="ko-KR" altLang="en-US" sz="1400" dirty="0">
                            <a:solidFill>
                              <a:srgbClr val="FF000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6867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395" t="-180303" r="-791" b="-181818"/>
                          </a:stretch>
                        </a:blipFill>
                      </a:tcPr>
                    </a:tc>
                  </a:tr>
                  <a:tr h="396867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 smtClean="0">
                              <a:solidFill>
                                <a:srgbClr val="FF000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Gap</a:t>
                          </a:r>
                          <a:endParaRPr lang="ko-KR" altLang="en-US" sz="1400" dirty="0">
                            <a:solidFill>
                              <a:srgbClr val="FF000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21247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395" t="-471698" r="-791" b="-377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4" name="TextBox 33"/>
          <p:cNvSpPr txBox="1"/>
          <p:nvPr/>
        </p:nvSpPr>
        <p:spPr>
          <a:xfrm>
            <a:off x="293140" y="3410491"/>
            <a:ext cx="2560316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ko-KR" sz="14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&lt;Figure </a:t>
            </a:r>
            <a:r>
              <a:rPr kumimoji="1" lang="en-US" altLang="ko-KR" sz="140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3&gt; Central production</a:t>
            </a:r>
            <a:endParaRPr kumimoji="1" lang="ko-KR" altLang="en-US" sz="1400" dirty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596829" y="2905163"/>
                <a:ext cx="3084947" cy="33124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ko-KR" sz="1400" dirty="0" smtClean="0">
                    <a:solidFill>
                      <a:prstClr val="black"/>
                    </a:solidFill>
                    <a:latin typeface="Arial" charset="0"/>
                    <a:ea typeface="Arial" charset="0"/>
                    <a:cs typeface="Arial" charset="0"/>
                  </a:rPr>
                  <a:t>clear signal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ko-KR" sz="14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kumimoji="1" lang="en-US" altLang="ko-KR" sz="1400" i="1" smtClean="0">
                            <a:solidFill>
                              <a:prstClr val="black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𝑓</m:t>
                        </m:r>
                      </m:e>
                      <m:sub>
                        <m:r>
                          <a:rPr kumimoji="1" lang="en-US" altLang="ko-KR" sz="1400" i="1" smtClean="0">
                            <a:solidFill>
                              <a:prstClr val="black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0</m:t>
                        </m:r>
                      </m:sub>
                    </m:sSub>
                    <m:r>
                      <a:rPr kumimoji="1" lang="en-US" altLang="ko-KR" sz="1400" i="1" smtClean="0">
                        <a:solidFill>
                          <a:prstClr val="black"/>
                        </a:solidFill>
                        <a:latin typeface="Cambria Math" charset="0"/>
                        <a:ea typeface="Arial" charset="0"/>
                        <a:cs typeface="Arial" charset="0"/>
                      </a:rPr>
                      <m:t>(980)</m:t>
                    </m:r>
                  </m:oMath>
                </a14:m>
                <a:r>
                  <a:rPr kumimoji="1" lang="en-US" altLang="ko-KR" sz="1400" dirty="0" smtClean="0">
                    <a:solidFill>
                      <a:prstClr val="black"/>
                    </a:solidFill>
                    <a:latin typeface="Arial" charset="0"/>
                    <a:ea typeface="Arial" charset="0"/>
                    <a:cs typeface="Arial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ko-KR" sz="14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kumimoji="1" lang="en-US" altLang="ko-KR" sz="1400" i="1" smtClean="0">
                            <a:solidFill>
                              <a:prstClr val="black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𝑓</m:t>
                        </m:r>
                      </m:e>
                      <m:sub>
                        <m:r>
                          <a:rPr kumimoji="1" lang="en-US" altLang="ko-KR" sz="1400" i="1" smtClean="0">
                            <a:solidFill>
                              <a:prstClr val="black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2</m:t>
                        </m:r>
                      </m:sub>
                    </m:sSub>
                    <m:r>
                      <a:rPr kumimoji="1" lang="en-US" altLang="ko-KR" sz="1400" i="1" smtClean="0">
                        <a:solidFill>
                          <a:prstClr val="black"/>
                        </a:solidFill>
                        <a:latin typeface="Cambria Math" charset="0"/>
                        <a:ea typeface="Arial" charset="0"/>
                        <a:cs typeface="Arial" charset="0"/>
                      </a:rPr>
                      <m:t>(1270)</m:t>
                    </m:r>
                  </m:oMath>
                </a14:m>
                <a:endParaRPr kumimoji="1" lang="ko-KR" altLang="en-US" sz="1400" dirty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6829" y="2905163"/>
                <a:ext cx="3084947" cy="331245"/>
              </a:xfrm>
              <a:prstGeom prst="rect">
                <a:avLst/>
              </a:prstGeom>
              <a:blipFill rotWithShape="0">
                <a:blip r:embed="rId8"/>
                <a:stretch>
                  <a:fillRect l="-593" t="-3704" b="-111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직선 화살표 연결선 27"/>
          <p:cNvCxnSpPr/>
          <p:nvPr/>
        </p:nvCxnSpPr>
        <p:spPr>
          <a:xfrm flipH="1">
            <a:off x="6843497" y="3154076"/>
            <a:ext cx="182884" cy="11249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/>
          <p:nvPr/>
        </p:nvCxnSpPr>
        <p:spPr>
          <a:xfrm flipH="1">
            <a:off x="7359864" y="3154076"/>
            <a:ext cx="623947" cy="16386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5111521" y="2526788"/>
                <a:ext cx="3125792" cy="3077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ko-KR" sz="1400" dirty="0" smtClean="0">
                    <a:solidFill>
                      <a:prstClr val="black"/>
                    </a:solidFill>
                    <a:latin typeface="Arial" charset="0"/>
                    <a:ea typeface="Arial" charset="0"/>
                    <a:cs typeface="Arial" charset="0"/>
                  </a:rPr>
                  <a:t>&lt;Figure </a:t>
                </a:r>
                <a:r>
                  <a:rPr kumimoji="1" lang="en-US" altLang="ko-KR" sz="1400" dirty="0">
                    <a:solidFill>
                      <a:prstClr val="black"/>
                    </a:solidFill>
                    <a:latin typeface="Arial" charset="0"/>
                    <a:ea typeface="Arial" charset="0"/>
                    <a:cs typeface="Arial" charset="0"/>
                  </a:rPr>
                  <a:t>4</a:t>
                </a:r>
                <a:r>
                  <a:rPr kumimoji="1" lang="en-US" altLang="ko-KR" sz="1400" dirty="0" smtClean="0">
                    <a:solidFill>
                      <a:prstClr val="black"/>
                    </a:solidFill>
                    <a:latin typeface="Arial" charset="0"/>
                    <a:ea typeface="Arial" charset="0"/>
                    <a:cs typeface="Arial" charset="0"/>
                  </a:rPr>
                  <a:t>&gt; Mass distribution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ko-KR" sz="14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kumimoji="1" lang="en-US" altLang="ko-KR" sz="1400" i="1" smtClean="0">
                            <a:solidFill>
                              <a:prstClr val="black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ko-KR" sz="1400" i="1" smtClean="0">
                            <a:solidFill>
                              <a:prstClr val="black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ko-KR" sz="14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kumimoji="1" lang="en-US" altLang="ko-KR" sz="1400" i="1" smtClean="0">
                            <a:solidFill>
                              <a:prstClr val="black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ko-KR" sz="1400" i="1" smtClean="0">
                            <a:solidFill>
                              <a:prstClr val="black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−</m:t>
                        </m:r>
                      </m:sup>
                    </m:sSup>
                  </m:oMath>
                </a14:m>
                <a:endParaRPr kumimoji="1" lang="ko-KR" altLang="en-US" sz="1400" dirty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1521" y="2526788"/>
                <a:ext cx="3125792" cy="307777"/>
              </a:xfrm>
              <a:prstGeom prst="rect">
                <a:avLst/>
              </a:prstGeom>
              <a:blipFill rotWithShape="0">
                <a:blip r:embed="rId9"/>
                <a:stretch>
                  <a:fillRect l="-586" t="-1961" b="-1960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500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ITS Chip Characterization</a:t>
            </a:r>
          </a:p>
          <a:p>
            <a:pPr lvl="1"/>
            <a:r>
              <a:rPr lang="en-US" altLang="ko-KR" dirty="0" smtClean="0"/>
              <a:t>Focusing on pALPIDE-3 software development and test-beam analysis</a:t>
            </a:r>
          </a:p>
          <a:p>
            <a:pPr lvl="2"/>
            <a:r>
              <a:rPr lang="en-US" altLang="ko-KR" dirty="0" smtClean="0"/>
              <a:t>EUDAQ &amp; </a:t>
            </a:r>
            <a:r>
              <a:rPr lang="en-US" altLang="ko-KR" dirty="0" err="1" smtClean="0"/>
              <a:t>EUTelescope</a:t>
            </a:r>
            <a:r>
              <a:rPr lang="en-US" altLang="ko-KR" dirty="0" smtClean="0"/>
              <a:t> development</a:t>
            </a:r>
          </a:p>
          <a:p>
            <a:pPr lvl="2"/>
            <a:r>
              <a:rPr lang="en-US" altLang="ko-KR" dirty="0" smtClean="0"/>
              <a:t>PS &amp; </a:t>
            </a:r>
            <a:r>
              <a:rPr lang="en-US" altLang="ko-KR" dirty="0" err="1" smtClean="0"/>
              <a:t>Frascati</a:t>
            </a:r>
            <a:r>
              <a:rPr lang="en-US" altLang="ko-KR" dirty="0" smtClean="0"/>
              <a:t> Test-beam shifts and analysis</a:t>
            </a:r>
          </a:p>
          <a:p>
            <a:pPr lvl="1"/>
            <a:r>
              <a:rPr lang="en-US" altLang="ko-KR" dirty="0" smtClean="0"/>
              <a:t>pALPIDE-3 other characterization</a:t>
            </a:r>
          </a:p>
          <a:p>
            <a:pPr lvl="2"/>
            <a:r>
              <a:rPr lang="en-US" altLang="ko-KR" dirty="0" smtClean="0"/>
              <a:t>Tests done at lab (pre-irradiation / post-irradiation characterization)</a:t>
            </a:r>
          </a:p>
          <a:p>
            <a:pPr lvl="2"/>
            <a:r>
              <a:rPr lang="en-US" altLang="ko-KR" dirty="0" smtClean="0"/>
              <a:t>Total Ionizing Dose Test at CERN</a:t>
            </a:r>
          </a:p>
          <a:p>
            <a:pPr lvl="1"/>
            <a:r>
              <a:rPr lang="en-US" altLang="ko-KR" dirty="0" smtClean="0"/>
              <a:t>Currently working with continuous readout software development </a:t>
            </a:r>
          </a:p>
          <a:p>
            <a:pPr lvl="2"/>
            <a:r>
              <a:rPr lang="en-US" altLang="ko-KR" dirty="0" smtClean="0"/>
              <a:t>Both for lab &amp; test-beam</a:t>
            </a:r>
          </a:p>
          <a:p>
            <a:r>
              <a:rPr lang="en-US" altLang="ko-KR" dirty="0" smtClean="0"/>
              <a:t>Will be focusing on physics analysis beginning at summer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Current Status report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16.Mar.16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>
                <a:solidFill>
                  <a:prstClr val="white"/>
                </a:solidFill>
              </a:rPr>
              <a:t>pALPIDE-3 Test Beam Results</a:t>
            </a:r>
            <a:endParaRPr lang="en-US" altLang="ko-KR" dirty="0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7FEBF-A170-470C-A369-F0D066FB58E5}" type="slidenum">
              <a:rPr lang="en-US">
                <a:solidFill>
                  <a:prstClr val="white"/>
                </a:solidFill>
              </a:rPr>
              <a:pPr>
                <a:defRPr/>
              </a:pPr>
              <a:t>12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439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657351"/>
            <a:ext cx="8839200" cy="3794522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EUDAQ Framework used for Test-beam Data taking procedure</a:t>
            </a:r>
          </a:p>
          <a:p>
            <a:r>
              <a:rPr lang="en-US" dirty="0" err="1" smtClean="0"/>
              <a:t>EUTelescope</a:t>
            </a:r>
            <a:r>
              <a:rPr lang="en-US" dirty="0" smtClean="0"/>
              <a:t> Framework used for Test-beam Data analysis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For pALPIDE-3 chips, EUDAQ and </a:t>
            </a:r>
            <a:r>
              <a:rPr lang="en-US" dirty="0" err="1" smtClean="0">
                <a:solidFill>
                  <a:srgbClr val="FF0000"/>
                </a:solidFill>
              </a:rPr>
              <a:t>EUTelescope</a:t>
            </a:r>
            <a:r>
              <a:rPr lang="en-US" dirty="0" smtClean="0">
                <a:solidFill>
                  <a:srgbClr val="FF0000"/>
                </a:solidFill>
              </a:rPr>
              <a:t> modification was needed</a:t>
            </a:r>
          </a:p>
          <a:p>
            <a:pPr lvl="1"/>
            <a:r>
              <a:rPr lang="en-US" dirty="0" smtClean="0"/>
              <a:t>Backward compatibility for previous chips was added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Developments for Test-beam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16.Mar.16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>
                <a:solidFill>
                  <a:prstClr val="white"/>
                </a:solidFill>
              </a:rPr>
              <a:t>pALPIDE-3 Test Beam Results</a:t>
            </a:r>
            <a:endParaRPr lang="en-US" altLang="ko-KR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7FEBF-A170-470C-A369-F0D066FB58E5}" type="slidenum">
              <a:rPr lang="en-US">
                <a:solidFill>
                  <a:prstClr val="white"/>
                </a:solidFill>
              </a:rPr>
              <a:pPr>
                <a:defRPr/>
              </a:pPr>
              <a:t>13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26" y="1592797"/>
            <a:ext cx="7543800" cy="168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34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657351"/>
            <a:ext cx="8749698" cy="3794522"/>
          </a:xfrm>
        </p:spPr>
        <p:txBody>
          <a:bodyPr/>
          <a:lstStyle/>
          <a:p>
            <a:r>
              <a:rPr lang="en-US" sz="2100" dirty="0"/>
              <a:t>Test-beam performed at PS and </a:t>
            </a:r>
            <a:r>
              <a:rPr lang="en-US" sz="2100" dirty="0" err="1"/>
              <a:t>Frascati</a:t>
            </a:r>
            <a:endParaRPr lang="en-US" sz="2100" dirty="0"/>
          </a:p>
          <a:p>
            <a:pPr lvl="1"/>
            <a:r>
              <a:rPr lang="en-US" sz="1800" dirty="0"/>
              <a:t>First commissioning of new developed software at PS</a:t>
            </a:r>
          </a:p>
          <a:p>
            <a:pPr lvl="1"/>
            <a:r>
              <a:rPr lang="en-US" sz="1800" dirty="0"/>
              <a:t>Final version of software commissioned at </a:t>
            </a:r>
            <a:r>
              <a:rPr lang="en-US" sz="1800" dirty="0" err="1"/>
              <a:t>Frascati</a:t>
            </a:r>
            <a:r>
              <a:rPr lang="en-US" sz="1800" dirty="0"/>
              <a:t>, was successful</a:t>
            </a:r>
          </a:p>
          <a:p>
            <a:r>
              <a:rPr lang="en-US" sz="2100" dirty="0"/>
              <a:t>Telescope is composed with 7 planes</a:t>
            </a:r>
          </a:p>
          <a:p>
            <a:pPr lvl="1"/>
            <a:r>
              <a:rPr lang="en-US" sz="1800" dirty="0"/>
              <a:t> 6 layers of tracking plane and 1 DUT (Device Under the Test) plane</a:t>
            </a:r>
          </a:p>
          <a:p>
            <a:r>
              <a:rPr lang="en-US" sz="2100" dirty="0">
                <a:solidFill>
                  <a:srgbClr val="FF0000"/>
                </a:solidFill>
              </a:rPr>
              <a:t>Readout and analysis is done using the </a:t>
            </a:r>
            <a:br>
              <a:rPr lang="en-US" sz="2100" dirty="0">
                <a:solidFill>
                  <a:srgbClr val="FF0000"/>
                </a:solidFill>
              </a:rPr>
            </a:br>
            <a:r>
              <a:rPr lang="en-US" sz="2100" dirty="0">
                <a:solidFill>
                  <a:srgbClr val="FF0000"/>
                </a:solidFill>
              </a:rPr>
              <a:t> EUDAQ and </a:t>
            </a:r>
            <a:r>
              <a:rPr lang="en-US" sz="2100" dirty="0" err="1">
                <a:solidFill>
                  <a:srgbClr val="FF0000"/>
                </a:solidFill>
              </a:rPr>
              <a:t>EUTelescope</a:t>
            </a:r>
            <a:r>
              <a:rPr lang="en-US" sz="2100" dirty="0">
                <a:solidFill>
                  <a:srgbClr val="FF0000"/>
                </a:solidFill>
              </a:rPr>
              <a:t> Framework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Test-beam Overview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>
                <a:solidFill>
                  <a:prstClr val="white"/>
                </a:solidFill>
              </a:rPr>
              <a:t>pALPIDE-3 Test Beam Results</a:t>
            </a:r>
            <a:endParaRPr lang="en-US" altLang="ko-KR" dirty="0">
              <a:solidFill>
                <a:prstClr val="white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7FEBF-A170-470C-A369-F0D066FB58E5}" type="slidenum">
              <a:rPr lang="en-US">
                <a:solidFill>
                  <a:prstClr val="white"/>
                </a:solidFill>
              </a:rPr>
              <a:pPr>
                <a:defRPr/>
              </a:pPr>
              <a:t>14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16.Mar.16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157" y="3447417"/>
            <a:ext cx="3072687" cy="2215776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1255070" y="4727088"/>
            <a:ext cx="1558282" cy="314529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370612" y="4635529"/>
            <a:ext cx="1" cy="60001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528803" y="4635529"/>
            <a:ext cx="1" cy="60001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686993" y="4635529"/>
            <a:ext cx="1" cy="60001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910672" y="4635529"/>
            <a:ext cx="1" cy="600017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2126696" y="4635529"/>
            <a:ext cx="1" cy="60001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2284887" y="4635529"/>
            <a:ext cx="1" cy="60001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2443077" y="4635529"/>
            <a:ext cx="1" cy="60001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2612718" y="5192020"/>
            <a:ext cx="631107" cy="25986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</a:rPr>
              <a:t>Particle Track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168975" y="4397335"/>
            <a:ext cx="1535552" cy="16154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sysClr val="windowText" lastClr="000000"/>
                </a:solidFill>
              </a:rPr>
              <a:t>Tracking planes (pALPIDE-1)</a:t>
            </a:r>
            <a:endParaRPr lang="en-US" sz="900" dirty="0">
              <a:solidFill>
                <a:sysClr val="windowText" lastClr="000000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1536187" y="5289495"/>
            <a:ext cx="794791" cy="373698"/>
          </a:xfrm>
          <a:prstGeom prst="roundRect">
            <a:avLst/>
          </a:prstGeom>
          <a:solidFill>
            <a:srgbClr val="FFFDA8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ysClr val="windowText" lastClr="000000"/>
                </a:solidFill>
              </a:rPr>
              <a:t>DUT </a:t>
            </a:r>
            <a:r>
              <a:rPr lang="en-US" sz="900">
                <a:solidFill>
                  <a:sysClr val="windowText" lastClr="000000"/>
                </a:solidFill>
              </a:rPr>
              <a:t>(pALPIDE-3)</a:t>
            </a:r>
            <a:endParaRPr lang="en-US" sz="900" dirty="0">
              <a:solidFill>
                <a:sysClr val="windowText" lastClr="000000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760311" y="4077072"/>
            <a:ext cx="2569551" cy="1650367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</a:pPr>
            <a:r>
              <a:rPr lang="en-US" sz="1350" dirty="0">
                <a:solidFill>
                  <a:prstClr val="black"/>
                </a:solidFill>
              </a:rPr>
              <a:t>  </a:t>
            </a:r>
          </a:p>
          <a:p>
            <a:pPr fontAlgn="base" latinLnBrk="0">
              <a:spcBef>
                <a:spcPct val="0"/>
              </a:spcBef>
              <a:spcAft>
                <a:spcPct val="0"/>
              </a:spcAft>
            </a:pPr>
            <a:r>
              <a:rPr lang="en-US" sz="1350" dirty="0">
                <a:solidFill>
                  <a:prstClr val="black"/>
                </a:solidFill>
              </a:rPr>
              <a:t>   Simple diagram</a:t>
            </a:r>
          </a:p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black"/>
              </a:solidFill>
            </a:endParaRPr>
          </a:p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black"/>
              </a:solidFill>
            </a:endParaRPr>
          </a:p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black"/>
              </a:solidFill>
            </a:endParaRPr>
          </a:p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black"/>
              </a:solidFill>
            </a:endParaRPr>
          </a:p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black"/>
              </a:solidFill>
            </a:endParaRPr>
          </a:p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black"/>
              </a:solidFill>
            </a:endParaRPr>
          </a:p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black"/>
              </a:solidFill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01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318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ko-KR" sz="3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</a:t>
            </a:r>
            <a:r>
              <a:rPr kumimoji="1" lang="en-US" altLang="ko-KR" sz="3200" b="1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ackups</a:t>
            </a:r>
            <a:endParaRPr kumimoji="1" lang="ko-KR" altLang="en-US" sz="32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96C3-AD0F-7443-85B6-0000680A898B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KoALICE National Workshop 2016</a:t>
            </a:r>
            <a:endParaRPr kumimoji="1"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88C-470C-D345-9C48-51B6C8CB6DE6}" type="slidenum">
              <a:rPr kumimoji="1" lang="ko-KR" altLang="en-US" smtClean="0"/>
              <a:pPr/>
              <a:t>15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46584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318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ko-KR" sz="24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Hihger</a:t>
            </a:r>
            <a:r>
              <a:rPr kumimoji="1" lang="en-US" altLang="ko-KR" sz="24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order SC(</a:t>
            </a:r>
            <a:r>
              <a:rPr kumimoji="1" lang="en-US" altLang="ko-KR" sz="24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m,n</a:t>
            </a:r>
            <a:r>
              <a:rPr kumimoji="1" lang="en-US" altLang="ko-KR" sz="24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) and SC(</a:t>
            </a:r>
            <a:r>
              <a:rPr kumimoji="1" lang="en-US" altLang="ko-KR" sz="24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m,n</a:t>
            </a:r>
            <a:r>
              <a:rPr kumimoji="1" lang="en-US" altLang="ko-KR" sz="24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) as function of </a:t>
            </a:r>
            <a:r>
              <a:rPr kumimoji="1" lang="en-US" altLang="ko-KR" sz="24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</a:t>
            </a:r>
            <a:r>
              <a:rPr kumimoji="1" lang="en-US" altLang="ko-KR" sz="2400" baseline="-25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endParaRPr kumimoji="1" lang="ko-KR" altLang="en-US" sz="2400" baseline="-25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96C3-AD0F-7443-85B6-0000680A898B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25" name="내용 개체 틀 2"/>
          <p:cNvSpPr txBox="1">
            <a:spLocks/>
          </p:cNvSpPr>
          <p:nvPr/>
        </p:nvSpPr>
        <p:spPr>
          <a:xfrm>
            <a:off x="0" y="760618"/>
            <a:ext cx="9144000" cy="58110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Ø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endParaRPr lang="en-US" altLang="ko-KR" i="1" dirty="0" smtClean="0">
              <a:latin typeface="Cambria Math" panose="020405030504060302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18739" y="3984371"/>
            <a:ext cx="288973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Figures on</a:t>
            </a:r>
          </a:p>
          <a:p>
            <a:r>
              <a:rPr lang="en-US" altLang="ko-KR" dirty="0" smtClean="0"/>
              <a:t>Left :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en-US" altLang="ko-KR" sz="1200" dirty="0" smtClean="0"/>
              <a:t>Correlation between higher harmonics </a:t>
            </a:r>
            <a:endParaRPr lang="en-US" altLang="ko-KR" sz="1200" dirty="0"/>
          </a:p>
          <a:p>
            <a:r>
              <a:rPr lang="en-US" altLang="ko-KR" dirty="0" smtClean="0"/>
              <a:t>Right : </a:t>
            </a:r>
          </a:p>
          <a:p>
            <a:r>
              <a:rPr lang="en-US" altLang="ko-KR" sz="1200" dirty="0" smtClean="0"/>
              <a:t>      </a:t>
            </a:r>
            <a:r>
              <a:rPr lang="en-US" altLang="ko-KR" sz="1200" dirty="0" err="1" smtClean="0"/>
              <a:t>p</a:t>
            </a:r>
            <a:r>
              <a:rPr lang="en-US" altLang="ko-KR" sz="1200" baseline="-25000" dirty="0" err="1" smtClean="0"/>
              <a:t>T</a:t>
            </a:r>
            <a:r>
              <a:rPr lang="en-US" altLang="ko-KR" sz="1200" dirty="0" smtClean="0"/>
              <a:t> dependence of SC    </a:t>
            </a:r>
          </a:p>
          <a:p>
            <a:r>
              <a:rPr lang="en-US" altLang="ko-KR" dirty="0" smtClean="0"/>
              <a:t>Bottom : 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en-US" altLang="ko-KR" sz="1100" dirty="0" err="1" smtClean="0"/>
              <a:t>pT</a:t>
            </a:r>
            <a:r>
              <a:rPr lang="en-US" altLang="ko-KR" sz="1100" dirty="0" smtClean="0"/>
              <a:t> dependence of SC with various simulation</a:t>
            </a:r>
            <a:endParaRPr lang="ko-KR" altLang="en-US" sz="1100" dirty="0"/>
          </a:p>
        </p:txBody>
      </p:sp>
      <p:pic>
        <p:nvPicPr>
          <p:cNvPr id="9" name="그림 8" descr="4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36" y="776026"/>
            <a:ext cx="4027703" cy="2890964"/>
          </a:xfrm>
          <a:prstGeom prst="rect">
            <a:avLst/>
          </a:prstGeom>
        </p:spPr>
      </p:pic>
      <p:pic>
        <p:nvPicPr>
          <p:cNvPr id="10" name="그림 9" descr="4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2845" y="768569"/>
            <a:ext cx="4038779" cy="2898914"/>
          </a:xfrm>
          <a:prstGeom prst="rect">
            <a:avLst/>
          </a:prstGeom>
        </p:spPr>
      </p:pic>
      <p:pic>
        <p:nvPicPr>
          <p:cNvPr id="11" name="그림 10" descr="4-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069" y="3684860"/>
            <a:ext cx="6232145" cy="268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9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360000" y="5184000"/>
            <a:ext cx="8424000" cy="1296000"/>
          </a:xfrm>
          <a:prstGeom prst="roundRect">
            <a:avLst>
              <a:gd name="adj" fmla="val 3600"/>
            </a:avLst>
          </a:prstGeom>
          <a:solidFill>
            <a:srgbClr val="FFFFFF"/>
          </a:solidFill>
        </p:spPr>
      </p:sp>
      <p:sp>
        <p:nvSpPr>
          <p:cNvPr id="103" name="CustomShape 5"/>
          <p:cNvSpPr/>
          <p:nvPr/>
        </p:nvSpPr>
        <p:spPr>
          <a:xfrm>
            <a:off x="1829880" y="1668240"/>
            <a:ext cx="1008000" cy="3096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</p:sp>
      <p:sp>
        <p:nvSpPr>
          <p:cNvPr id="104" name="Line 6"/>
          <p:cNvSpPr/>
          <p:nvPr/>
        </p:nvSpPr>
        <p:spPr>
          <a:xfrm>
            <a:off x="2317320" y="3244680"/>
            <a:ext cx="1857960" cy="6120"/>
          </a:xfrm>
          <a:prstGeom prst="line">
            <a:avLst/>
          </a:prstGeom>
          <a:ln w="10800">
            <a:solidFill>
              <a:srgbClr val="FF0000"/>
            </a:solidFill>
            <a:round/>
            <a:tailEnd type="triangle" w="med" len="med"/>
          </a:ln>
        </p:spPr>
      </p:sp>
      <p:sp>
        <p:nvSpPr>
          <p:cNvPr id="105" name="TextShape 7"/>
          <p:cNvSpPr txBox="1"/>
          <p:nvPr/>
        </p:nvSpPr>
        <p:spPr>
          <a:xfrm>
            <a:off x="3096000" y="1394280"/>
            <a:ext cx="1872000" cy="3337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n-US" sz="1600" dirty="0">
                <a:solidFill>
                  <a:srgbClr val="0047FF"/>
                </a:solidFill>
              </a:rPr>
              <a:t>trigger particle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106" name="TextShape 8"/>
          <p:cNvSpPr txBox="1"/>
          <p:nvPr/>
        </p:nvSpPr>
        <p:spPr>
          <a:xfrm>
            <a:off x="3347864" y="3266280"/>
            <a:ext cx="1872000" cy="3337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event plane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107" name="CustomShape 9"/>
          <p:cNvSpPr/>
          <p:nvPr/>
        </p:nvSpPr>
        <p:spPr>
          <a:xfrm>
            <a:off x="2009880" y="2988000"/>
            <a:ext cx="618120" cy="504000"/>
          </a:xfrm>
          <a:prstGeom prst="pie">
            <a:avLst>
              <a:gd name="adj1" fmla="val -2"/>
              <a:gd name="adj2" fmla="val -50"/>
            </a:avLst>
          </a:prstGeom>
          <a:ln>
            <a:solidFill>
              <a:srgbClr val="000000"/>
            </a:solidFill>
            <a:custDash>
              <a:ds d="51000" sp="51000"/>
              <a:ds d="51000" sp="51000"/>
            </a:custDash>
          </a:ln>
        </p:spPr>
      </p:sp>
      <p:sp>
        <p:nvSpPr>
          <p:cNvPr id="108" name="TextShape 10"/>
          <p:cNvSpPr txBox="1"/>
          <p:nvPr/>
        </p:nvSpPr>
        <p:spPr>
          <a:xfrm>
            <a:off x="2627784" y="2780928"/>
            <a:ext cx="510120" cy="4014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2000" i="1" dirty="0" err="1">
                <a:solidFill>
                  <a:srgbClr val="000000"/>
                </a:solidFill>
                <a:ea typeface="Ubuntu"/>
              </a:rPr>
              <a:t>φ</a:t>
            </a:r>
            <a:r>
              <a:rPr lang="en-US" sz="2000" i="1" baseline="-25000" dirty="0" err="1">
                <a:solidFill>
                  <a:srgbClr val="000000"/>
                </a:solidFill>
                <a:ea typeface="Ubuntu"/>
              </a:rPr>
              <a:t>S</a:t>
            </a:r>
            <a:endParaRPr sz="2000" baseline="-25000" dirty="0">
              <a:solidFill>
                <a:prstClr val="black"/>
              </a:solidFill>
            </a:endParaRPr>
          </a:p>
        </p:txBody>
      </p:sp>
      <p:sp>
        <p:nvSpPr>
          <p:cNvPr id="109" name="TextShape 11"/>
          <p:cNvSpPr txBox="1"/>
          <p:nvPr/>
        </p:nvSpPr>
        <p:spPr>
          <a:xfrm>
            <a:off x="792000" y="5157192"/>
            <a:ext cx="7560000" cy="1296144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ea typeface="Ubuntu"/>
              </a:rPr>
              <a:t>In-plane : Close to EP (in case of the 2</a:t>
            </a:r>
            <a:r>
              <a:rPr lang="en-US" baseline="30000" dirty="0">
                <a:solidFill>
                  <a:srgbClr val="000000"/>
                </a:solidFill>
                <a:ea typeface="Ubuntu"/>
              </a:rPr>
              <a:t>nd</a:t>
            </a:r>
            <a:r>
              <a:rPr lang="en-US" dirty="0">
                <a:solidFill>
                  <a:srgbClr val="000000"/>
                </a:solidFill>
                <a:ea typeface="Ubuntu"/>
              </a:rPr>
              <a:t> harmonics, </a:t>
            </a:r>
            <a:r>
              <a:rPr lang="en-US" i="1" dirty="0">
                <a:solidFill>
                  <a:srgbClr val="000000"/>
                </a:solidFill>
                <a:ea typeface="Ubuntu"/>
              </a:rPr>
              <a:t>ψ</a:t>
            </a:r>
            <a:r>
              <a:rPr lang="en-US" baseline="-25000" dirty="0">
                <a:solidFill>
                  <a:srgbClr val="000000"/>
                </a:solidFill>
                <a:ea typeface="Ubuntu"/>
              </a:rPr>
              <a:t>2</a:t>
            </a:r>
            <a:r>
              <a:rPr lang="en-US" dirty="0">
                <a:solidFill>
                  <a:srgbClr val="000000"/>
                </a:solidFill>
                <a:ea typeface="Ubuntu"/>
              </a:rPr>
              <a:t>)</a:t>
            </a:r>
            <a:endParaRPr dirty="0">
              <a:solidFill>
                <a:prstClr val="black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dirty="0" smtClean="0">
                <a:solidFill>
                  <a:srgbClr val="000000"/>
                </a:solidFill>
                <a:ea typeface="Ubuntu"/>
              </a:rPr>
              <a:t>Out-of-plane </a:t>
            </a:r>
            <a:r>
              <a:rPr lang="en-US" dirty="0">
                <a:solidFill>
                  <a:srgbClr val="000000"/>
                </a:solidFill>
                <a:ea typeface="Ubuntu"/>
              </a:rPr>
              <a:t>: perpendicular to </a:t>
            </a:r>
            <a:r>
              <a:rPr lang="en-US" dirty="0" smtClean="0">
                <a:solidFill>
                  <a:srgbClr val="000000"/>
                </a:solidFill>
                <a:ea typeface="Ubuntu"/>
              </a:rPr>
              <a:t>EP</a:t>
            </a:r>
          </a:p>
          <a:p>
            <a:pPr algn="ctr">
              <a:lnSpc>
                <a:spcPct val="150000"/>
              </a:lnSpc>
            </a:pPr>
            <a:r>
              <a:rPr lang="en-US" altLang="ko-KR" dirty="0" smtClean="0">
                <a:solidFill>
                  <a:srgbClr val="000000"/>
                </a:solidFill>
                <a:ea typeface="Ubuntu"/>
              </a:rPr>
              <a:t>Middle I / II : intermediate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>
              <a:lnSpc>
                <a:spcPct val="150000"/>
              </a:lnSpc>
            </a:pPr>
            <a:endParaRPr dirty="0">
              <a:solidFill>
                <a:prstClr val="black"/>
              </a:solidFill>
            </a:endParaRPr>
          </a:p>
        </p:txBody>
      </p:sp>
      <p:sp>
        <p:nvSpPr>
          <p:cNvPr id="110" name="Line 12"/>
          <p:cNvSpPr/>
          <p:nvPr/>
        </p:nvSpPr>
        <p:spPr>
          <a:xfrm>
            <a:off x="1487880" y="1650240"/>
            <a:ext cx="1691280" cy="3178080"/>
          </a:xfrm>
          <a:prstGeom prst="line">
            <a:avLst/>
          </a:prstGeom>
          <a:ln>
            <a:solidFill>
              <a:srgbClr val="000000"/>
            </a:solidFill>
            <a:custDash>
              <a:ds d="197000" sp="197000"/>
            </a:custDash>
          </a:ln>
        </p:spPr>
      </p:sp>
      <p:sp>
        <p:nvSpPr>
          <p:cNvPr id="111" name="Line 13"/>
          <p:cNvSpPr/>
          <p:nvPr/>
        </p:nvSpPr>
        <p:spPr>
          <a:xfrm>
            <a:off x="737280" y="2405160"/>
            <a:ext cx="3190320" cy="1667880"/>
          </a:xfrm>
          <a:prstGeom prst="line">
            <a:avLst/>
          </a:prstGeom>
          <a:ln>
            <a:solidFill>
              <a:srgbClr val="000000"/>
            </a:solidFill>
            <a:custDash>
              <a:ds d="197000" sp="197000"/>
            </a:custDash>
          </a:ln>
        </p:spPr>
      </p:sp>
      <p:sp>
        <p:nvSpPr>
          <p:cNvPr id="112" name="Line 14"/>
          <p:cNvSpPr/>
          <p:nvPr/>
        </p:nvSpPr>
        <p:spPr>
          <a:xfrm flipV="1">
            <a:off x="714960" y="2449080"/>
            <a:ext cx="3234600" cy="1580400"/>
          </a:xfrm>
          <a:prstGeom prst="line">
            <a:avLst/>
          </a:prstGeom>
          <a:ln>
            <a:solidFill>
              <a:srgbClr val="000000"/>
            </a:solidFill>
            <a:custDash>
              <a:ds d="197000" sp="197000"/>
            </a:custDash>
          </a:ln>
        </p:spPr>
      </p:sp>
      <p:sp>
        <p:nvSpPr>
          <p:cNvPr id="113" name="Line 15"/>
          <p:cNvSpPr/>
          <p:nvPr/>
        </p:nvSpPr>
        <p:spPr>
          <a:xfrm flipV="1">
            <a:off x="1550520" y="1618560"/>
            <a:ext cx="1562760" cy="3243240"/>
          </a:xfrm>
          <a:prstGeom prst="line">
            <a:avLst/>
          </a:prstGeom>
          <a:ln>
            <a:solidFill>
              <a:srgbClr val="000000"/>
            </a:solidFill>
            <a:custDash>
              <a:ds d="197000" sp="197000"/>
            </a:custDash>
          </a:ln>
        </p:spPr>
      </p:sp>
      <p:sp>
        <p:nvSpPr>
          <p:cNvPr id="114" name="TextShape 16"/>
          <p:cNvSpPr txBox="1"/>
          <p:nvPr/>
        </p:nvSpPr>
        <p:spPr>
          <a:xfrm>
            <a:off x="1980000" y="1734480"/>
            <a:ext cx="677880" cy="4255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2200" dirty="0">
                <a:solidFill>
                  <a:srgbClr val="000000"/>
                </a:solidFill>
              </a:rPr>
              <a:t>Out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115" name="TextShape 17"/>
          <p:cNvSpPr txBox="1"/>
          <p:nvPr/>
        </p:nvSpPr>
        <p:spPr>
          <a:xfrm>
            <a:off x="1224000" y="2160000"/>
            <a:ext cx="623160" cy="4255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2200">
                <a:solidFill>
                  <a:srgbClr val="000000"/>
                </a:solidFill>
              </a:rPr>
              <a:t>M2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116" name="TextShape 18"/>
          <p:cNvSpPr txBox="1"/>
          <p:nvPr/>
        </p:nvSpPr>
        <p:spPr>
          <a:xfrm>
            <a:off x="1224000" y="3858480"/>
            <a:ext cx="623160" cy="4255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2200">
                <a:solidFill>
                  <a:srgbClr val="000000"/>
                </a:solidFill>
              </a:rPr>
              <a:t>M1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117" name="TextShape 19"/>
          <p:cNvSpPr txBox="1"/>
          <p:nvPr/>
        </p:nvSpPr>
        <p:spPr>
          <a:xfrm>
            <a:off x="3204000" y="3030480"/>
            <a:ext cx="504000" cy="4255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2200" dirty="0">
                <a:solidFill>
                  <a:srgbClr val="000000"/>
                </a:solidFill>
              </a:rPr>
              <a:t>In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118" name="TextShape 20"/>
          <p:cNvSpPr txBox="1"/>
          <p:nvPr/>
        </p:nvSpPr>
        <p:spPr>
          <a:xfrm>
            <a:off x="3084840" y="3852000"/>
            <a:ext cx="659160" cy="4255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2200">
                <a:solidFill>
                  <a:srgbClr val="000000"/>
                </a:solidFill>
              </a:rPr>
              <a:t>M2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119" name="TextShape 21"/>
          <p:cNvSpPr txBox="1"/>
          <p:nvPr/>
        </p:nvSpPr>
        <p:spPr>
          <a:xfrm>
            <a:off x="3084840" y="2160000"/>
            <a:ext cx="659160" cy="4255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2200">
                <a:solidFill>
                  <a:srgbClr val="000000"/>
                </a:solidFill>
              </a:rPr>
              <a:t>M1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120" name="TextShape 22"/>
          <p:cNvSpPr txBox="1"/>
          <p:nvPr/>
        </p:nvSpPr>
        <p:spPr>
          <a:xfrm>
            <a:off x="1980000" y="4248000"/>
            <a:ext cx="677880" cy="4255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2200">
                <a:solidFill>
                  <a:srgbClr val="000000"/>
                </a:solidFill>
              </a:rPr>
              <a:t>Out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121" name="TextShape 23"/>
          <p:cNvSpPr txBox="1"/>
          <p:nvPr/>
        </p:nvSpPr>
        <p:spPr>
          <a:xfrm>
            <a:off x="936000" y="3024000"/>
            <a:ext cx="504000" cy="4255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2200">
                <a:solidFill>
                  <a:srgbClr val="000000"/>
                </a:solidFill>
              </a:rPr>
              <a:t>In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122" name="TextShape 24"/>
          <p:cNvSpPr txBox="1"/>
          <p:nvPr/>
        </p:nvSpPr>
        <p:spPr>
          <a:xfrm>
            <a:off x="1620000" y="360"/>
            <a:ext cx="3060000" cy="3949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r"/>
            <a:r>
              <a:rPr lang="en-US" sz="1000" i="1" dirty="0" smtClean="0">
                <a:solidFill>
                  <a:srgbClr val="FFFFFF"/>
                </a:solidFill>
              </a:rPr>
              <a:t>I</a:t>
            </a:r>
            <a:r>
              <a:rPr lang="en-US" sz="1000" baseline="-25000" dirty="0" smtClean="0">
                <a:solidFill>
                  <a:srgbClr val="FFFFFF"/>
                </a:solidFill>
              </a:rPr>
              <a:t>AA</a:t>
            </a:r>
            <a:r>
              <a:rPr lang="en-US" sz="1000" dirty="0" smtClean="0">
                <a:solidFill>
                  <a:srgbClr val="FFFFFF"/>
                </a:solidFill>
              </a:rPr>
              <a:t> Analysis with two-particle Correlations</a:t>
            </a:r>
            <a:endParaRPr dirty="0" smtClean="0">
              <a:solidFill>
                <a:prstClr val="black"/>
              </a:solidFill>
            </a:endParaRPr>
          </a:p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23" name="TextShape 25"/>
          <p:cNvSpPr txBox="1"/>
          <p:nvPr/>
        </p:nvSpPr>
        <p:spPr>
          <a:xfrm>
            <a:off x="-118360" y="188640"/>
            <a:ext cx="8650800" cy="720000"/>
          </a:xfrm>
          <a:prstGeom prst="rect">
            <a:avLst/>
          </a:prstGeom>
        </p:spPr>
        <p:txBody>
          <a:bodyPr anchor="ctr"/>
          <a:lstStyle/>
          <a:p>
            <a:pPr>
              <a:buFont typeface="StarSymbol"/>
              <a:buChar char=""/>
            </a:pPr>
            <a:r>
              <a:rPr lang="en-US" sz="2200" dirty="0" smtClean="0">
                <a:solidFill>
                  <a:srgbClr val="0070C0"/>
                </a:solidFill>
                <a:ea typeface="Arial"/>
              </a:rPr>
              <a:t>Geometrical setup for </a:t>
            </a:r>
            <a:r>
              <a:rPr lang="en-US" sz="2200" i="1" dirty="0" err="1" smtClean="0">
                <a:solidFill>
                  <a:srgbClr val="0070C0"/>
                </a:solidFill>
                <a:ea typeface="Ubuntu"/>
              </a:rPr>
              <a:t>φ</a:t>
            </a:r>
            <a:r>
              <a:rPr lang="en-US" sz="2200" baseline="-25000" dirty="0" err="1" smtClean="0">
                <a:solidFill>
                  <a:srgbClr val="0070C0"/>
                </a:solidFill>
                <a:ea typeface="Ubuntu"/>
              </a:rPr>
              <a:t>S</a:t>
            </a:r>
            <a:r>
              <a:rPr lang="en-US" sz="2200" dirty="0" smtClean="0">
                <a:solidFill>
                  <a:srgbClr val="0070C0"/>
                </a:solidFill>
                <a:ea typeface="Ubuntu"/>
              </a:rPr>
              <a:t> analysis</a:t>
            </a:r>
            <a:endParaRPr sz="2200" dirty="0">
              <a:solidFill>
                <a:srgbClr val="0070C0"/>
              </a:solidFill>
            </a:endParaRPr>
          </a:p>
        </p:txBody>
      </p:sp>
      <p:sp>
        <p:nvSpPr>
          <p:cNvPr id="124" name="TextShape 26"/>
          <p:cNvSpPr txBox="1"/>
          <p:nvPr/>
        </p:nvSpPr>
        <p:spPr>
          <a:xfrm>
            <a:off x="4320000" y="3575160"/>
            <a:ext cx="4968000" cy="11048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n-US" sz="2000" i="1" dirty="0" err="1">
                <a:solidFill>
                  <a:srgbClr val="000000"/>
                </a:solidFill>
                <a:ea typeface="Ubuntu"/>
              </a:rPr>
              <a:t>ψ</a:t>
            </a:r>
            <a:r>
              <a:rPr lang="en-US" sz="2000" i="1" baseline="-25000" dirty="0" err="1">
                <a:solidFill>
                  <a:srgbClr val="000000"/>
                </a:solidFill>
                <a:ea typeface="Ubuntu"/>
              </a:rPr>
              <a:t>EP</a:t>
            </a:r>
            <a:r>
              <a:rPr lang="en-US" sz="2000" i="1" baseline="-25000" dirty="0">
                <a:solidFill>
                  <a:srgbClr val="000000"/>
                </a:solidFill>
                <a:ea typeface="Ubuntu"/>
              </a:rPr>
              <a:t>, </a:t>
            </a:r>
            <a:r>
              <a:rPr lang="en-US" sz="2000" baseline="-25000" dirty="0">
                <a:solidFill>
                  <a:srgbClr val="000000"/>
                </a:solidFill>
                <a:ea typeface="Ubuntu"/>
              </a:rPr>
              <a:t>n</a:t>
            </a:r>
            <a:r>
              <a:rPr lang="en-US" sz="2000" dirty="0">
                <a:solidFill>
                  <a:srgbClr val="000000"/>
                </a:solidFill>
                <a:ea typeface="Ubuntu"/>
              </a:rPr>
              <a:t> = tan</a:t>
            </a:r>
            <a:r>
              <a:rPr lang="en-US" sz="2000" baseline="30000" dirty="0">
                <a:solidFill>
                  <a:srgbClr val="000000"/>
                </a:solidFill>
                <a:ea typeface="Ubuntu"/>
              </a:rPr>
              <a:t>-1</a:t>
            </a:r>
            <a:r>
              <a:rPr lang="en-US" sz="2000" dirty="0">
                <a:solidFill>
                  <a:srgbClr val="000000"/>
                </a:solidFill>
                <a:ea typeface="Ubuntu"/>
              </a:rPr>
              <a:t> (</a:t>
            </a:r>
            <a:r>
              <a:rPr lang="en-US" sz="2000" i="1" dirty="0" err="1">
                <a:solidFill>
                  <a:srgbClr val="000000"/>
                </a:solidFill>
                <a:ea typeface="Ubuntu"/>
              </a:rPr>
              <a:t>Q</a:t>
            </a:r>
            <a:r>
              <a:rPr lang="en-US" sz="2000" baseline="-25000" dirty="0" err="1">
                <a:solidFill>
                  <a:srgbClr val="000000"/>
                </a:solidFill>
                <a:ea typeface="Ubuntu"/>
              </a:rPr>
              <a:t>n,x</a:t>
            </a:r>
            <a:r>
              <a:rPr lang="en-US" sz="2000" dirty="0">
                <a:solidFill>
                  <a:srgbClr val="000000"/>
                </a:solidFill>
                <a:ea typeface="Ubuntu"/>
              </a:rPr>
              <a:t> / </a:t>
            </a:r>
            <a:r>
              <a:rPr lang="en-US" sz="2000" i="1" dirty="0" err="1">
                <a:solidFill>
                  <a:srgbClr val="000000"/>
                </a:solidFill>
                <a:ea typeface="Ubuntu"/>
              </a:rPr>
              <a:t>Q</a:t>
            </a:r>
            <a:r>
              <a:rPr lang="en-US" sz="2000" baseline="-25000" dirty="0" err="1">
                <a:solidFill>
                  <a:srgbClr val="000000"/>
                </a:solidFill>
                <a:ea typeface="Ubuntu"/>
              </a:rPr>
              <a:t>n,y</a:t>
            </a:r>
            <a:r>
              <a:rPr lang="en-US" sz="2000" dirty="0">
                <a:solidFill>
                  <a:srgbClr val="000000"/>
                </a:solidFill>
                <a:ea typeface="Ubuntu"/>
              </a:rPr>
              <a:t> ) / n</a:t>
            </a:r>
            <a:endParaRPr dirty="0">
              <a:solidFill>
                <a:prstClr val="black"/>
              </a:solidFill>
            </a:endParaRPr>
          </a:p>
          <a:p>
            <a:pPr algn="ctr"/>
            <a:r>
              <a:rPr lang="en-US" sz="500" dirty="0">
                <a:solidFill>
                  <a:srgbClr val="FF3366"/>
                </a:solidFill>
                <a:ea typeface="Ubuntu"/>
              </a:rPr>
              <a:t> </a:t>
            </a:r>
            <a:endParaRPr dirty="0">
              <a:solidFill>
                <a:prstClr val="black"/>
              </a:solidFill>
            </a:endParaRPr>
          </a:p>
          <a:p>
            <a:pPr algn="ctr"/>
            <a:r>
              <a:rPr lang="en-US" dirty="0">
                <a:solidFill>
                  <a:srgbClr val="000000"/>
                </a:solidFill>
                <a:ea typeface="Ubuntu"/>
              </a:rPr>
              <a:t>event plane angle </a:t>
            </a:r>
            <a:endParaRPr dirty="0">
              <a:solidFill>
                <a:prstClr val="black"/>
              </a:solidFill>
            </a:endParaRPr>
          </a:p>
          <a:p>
            <a:pPr algn="ctr"/>
            <a:r>
              <a:rPr lang="en-US" dirty="0">
                <a:solidFill>
                  <a:srgbClr val="000000"/>
                </a:solidFill>
                <a:ea typeface="Ubuntu"/>
              </a:rPr>
              <a:t>calculated by Q-vector (Scalar Product)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125" name="TextShape 27"/>
          <p:cNvSpPr txBox="1"/>
          <p:nvPr/>
        </p:nvSpPr>
        <p:spPr>
          <a:xfrm>
            <a:off x="5256000" y="1762200"/>
            <a:ext cx="3096000" cy="11048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n-US" sz="2000" i="1" dirty="0" err="1">
                <a:solidFill>
                  <a:srgbClr val="000000"/>
                </a:solidFill>
                <a:ea typeface="Ubuntu"/>
              </a:rPr>
              <a:t>φ</a:t>
            </a:r>
            <a:r>
              <a:rPr lang="en-US" sz="2000" i="1" baseline="-25000" dirty="0" err="1">
                <a:solidFill>
                  <a:srgbClr val="000000"/>
                </a:solidFill>
                <a:ea typeface="Ubuntu"/>
              </a:rPr>
              <a:t>S</a:t>
            </a:r>
            <a:r>
              <a:rPr lang="en-US" sz="2000" dirty="0">
                <a:solidFill>
                  <a:srgbClr val="000000"/>
                </a:solidFill>
                <a:ea typeface="Ubuntu"/>
              </a:rPr>
              <a:t> =  |</a:t>
            </a:r>
            <a:r>
              <a:rPr lang="en-US" sz="2000" i="1" dirty="0" err="1">
                <a:solidFill>
                  <a:srgbClr val="000000"/>
                </a:solidFill>
                <a:ea typeface="Ubuntu"/>
              </a:rPr>
              <a:t>φ</a:t>
            </a:r>
            <a:r>
              <a:rPr lang="en-US" sz="2000" i="1" baseline="-25000" dirty="0" err="1">
                <a:solidFill>
                  <a:srgbClr val="000000"/>
                </a:solidFill>
                <a:ea typeface="Ubuntu"/>
              </a:rPr>
              <a:t>trigger</a:t>
            </a:r>
            <a:r>
              <a:rPr lang="en-US" sz="2000" i="1" dirty="0">
                <a:solidFill>
                  <a:srgbClr val="000000"/>
                </a:solidFill>
              </a:rPr>
              <a:t> – </a:t>
            </a:r>
            <a:r>
              <a:rPr lang="en-US" sz="2000" i="1" dirty="0" err="1">
                <a:solidFill>
                  <a:srgbClr val="000000"/>
                </a:solidFill>
                <a:ea typeface="Ubuntu"/>
              </a:rPr>
              <a:t>ψ</a:t>
            </a:r>
            <a:r>
              <a:rPr lang="en-US" sz="2000" i="1" baseline="-25000" dirty="0" err="1">
                <a:solidFill>
                  <a:srgbClr val="000000"/>
                </a:solidFill>
              </a:rPr>
              <a:t>EP</a:t>
            </a:r>
            <a:r>
              <a:rPr lang="en-US" sz="2000" i="1" dirty="0">
                <a:solidFill>
                  <a:srgbClr val="000000"/>
                </a:solidFill>
              </a:rPr>
              <a:t> </a:t>
            </a:r>
            <a:r>
              <a:rPr lang="en-US" sz="2000" dirty="0">
                <a:solidFill>
                  <a:srgbClr val="000000"/>
                </a:solidFill>
              </a:rPr>
              <a:t>|</a:t>
            </a:r>
            <a:endParaRPr dirty="0">
              <a:solidFill>
                <a:prstClr val="black"/>
              </a:solidFill>
            </a:endParaRPr>
          </a:p>
          <a:p>
            <a:pPr algn="ctr"/>
            <a:r>
              <a:rPr lang="en-US" sz="500" dirty="0">
                <a:solidFill>
                  <a:srgbClr val="000000"/>
                </a:solidFill>
                <a:ea typeface="Ubuntu"/>
              </a:rPr>
              <a:t> </a:t>
            </a:r>
            <a:endParaRPr dirty="0">
              <a:solidFill>
                <a:prstClr val="black"/>
              </a:solidFill>
            </a:endParaRPr>
          </a:p>
          <a:p>
            <a:pPr algn="ctr"/>
            <a:r>
              <a:rPr lang="en-US" dirty="0">
                <a:solidFill>
                  <a:srgbClr val="000000"/>
                </a:solidFill>
                <a:ea typeface="Ubuntu"/>
              </a:rPr>
              <a:t>angle difference </a:t>
            </a:r>
            <a:endParaRPr dirty="0">
              <a:solidFill>
                <a:prstClr val="black"/>
              </a:solidFill>
            </a:endParaRPr>
          </a:p>
          <a:p>
            <a:pPr algn="ctr"/>
            <a:r>
              <a:rPr lang="en-US" dirty="0">
                <a:solidFill>
                  <a:srgbClr val="000000"/>
                </a:solidFill>
                <a:ea typeface="Ubuntu"/>
              </a:rPr>
              <a:t>between trigger and EP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126" name="CustomShape 28"/>
          <p:cNvSpPr/>
          <p:nvPr/>
        </p:nvSpPr>
        <p:spPr>
          <a:xfrm>
            <a:off x="5148064" y="1628800"/>
            <a:ext cx="3168352" cy="1368000"/>
          </a:xfrm>
          <a:prstGeom prst="roundRect">
            <a:avLst>
              <a:gd name="adj" fmla="val 3600"/>
            </a:avLst>
          </a:prstGeom>
          <a:solidFill>
            <a:srgbClr val="0047FF">
              <a:alpha val="10000"/>
            </a:srgbClr>
          </a:solidFill>
        </p:spPr>
      </p:sp>
      <p:sp>
        <p:nvSpPr>
          <p:cNvPr id="127" name="CustomShape 29"/>
          <p:cNvSpPr/>
          <p:nvPr/>
        </p:nvSpPr>
        <p:spPr>
          <a:xfrm>
            <a:off x="4716496" y="3501008"/>
            <a:ext cx="4320000" cy="1224000"/>
          </a:xfrm>
          <a:prstGeom prst="roundRect">
            <a:avLst>
              <a:gd name="adj" fmla="val 3600"/>
            </a:avLst>
          </a:prstGeom>
          <a:solidFill>
            <a:srgbClr val="EB613D">
              <a:alpha val="10000"/>
            </a:srgbClr>
          </a:solidFill>
        </p:spPr>
      </p:sp>
      <p:sp>
        <p:nvSpPr>
          <p:cNvPr id="102" name="Line 4"/>
          <p:cNvSpPr/>
          <p:nvPr/>
        </p:nvSpPr>
        <p:spPr>
          <a:xfrm flipV="1">
            <a:off x="2333880" y="1800000"/>
            <a:ext cx="1122120" cy="1440000"/>
          </a:xfrm>
          <a:prstGeom prst="line">
            <a:avLst/>
          </a:prstGeom>
          <a:ln w="10800">
            <a:solidFill>
              <a:srgbClr val="0047FF"/>
            </a:solidFill>
            <a:round/>
            <a:tailEnd type="triangle" w="med" len="med"/>
          </a:ln>
        </p:spPr>
      </p:sp>
      <p:sp>
        <p:nvSpPr>
          <p:cNvPr id="101" name="Line 3"/>
          <p:cNvSpPr/>
          <p:nvPr/>
        </p:nvSpPr>
        <p:spPr>
          <a:xfrm>
            <a:off x="2333880" y="1440000"/>
            <a:ext cx="0" cy="36000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100" name="Line 2"/>
          <p:cNvSpPr/>
          <p:nvPr/>
        </p:nvSpPr>
        <p:spPr>
          <a:xfrm>
            <a:off x="504000" y="3240000"/>
            <a:ext cx="3600000" cy="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1" name="원호 30"/>
          <p:cNvSpPr/>
          <p:nvPr/>
        </p:nvSpPr>
        <p:spPr>
          <a:xfrm>
            <a:off x="2411760" y="2996952"/>
            <a:ext cx="288000" cy="432048"/>
          </a:xfrm>
          <a:prstGeom prst="arc">
            <a:avLst>
              <a:gd name="adj1" fmla="val 15475488"/>
              <a:gd name="adj2" fmla="val 0"/>
            </a:avLst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94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제목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13185"/>
              </a:xfr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>
                <a:normAutofit/>
              </a:bodyPr>
              <a:lstStyle/>
              <a:p>
                <a:r>
                  <a:rPr kumimoji="1" lang="en-US" altLang="ko-KR" sz="2400" dirty="0" smtClean="0">
                    <a:solidFill>
                      <a:srgbClr val="002060"/>
                    </a:solidFill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ko-KR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kumimoji="1" lang="en-US" altLang="ko-KR" sz="2400" b="0" i="1" smtClean="0">
                            <a:solidFill>
                              <a:srgbClr val="002060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ko-KR" sz="2400" b="0" i="1" smtClean="0">
                            <a:solidFill>
                              <a:srgbClr val="002060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ko-KR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kumimoji="1" lang="en-US" altLang="ko-KR" sz="2400" b="0" i="1" smtClean="0">
                            <a:solidFill>
                              <a:srgbClr val="002060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ko-KR" sz="2400" b="0" i="1" smtClean="0">
                            <a:solidFill>
                              <a:srgbClr val="002060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ko-KR" sz="2400" dirty="0" smtClean="0">
                    <a:solidFill>
                      <a:srgbClr val="002060"/>
                    </a:solidFill>
                    <a:latin typeface="Arial" charset="0"/>
                    <a:ea typeface="Arial" charset="0"/>
                    <a:cs typeface="Arial" charset="0"/>
                  </a:rPr>
                  <a:t> Partial Wave Analysis with ambiguous solution</a:t>
                </a:r>
                <a:r>
                  <a:rPr kumimoji="1" lang="en-US" altLang="ko-KR" sz="2400" baseline="30000" dirty="0" smtClean="0">
                    <a:solidFill>
                      <a:srgbClr val="002060"/>
                    </a:solidFill>
                  </a:rPr>
                  <a:t>✝</a:t>
                </a:r>
                <a:r>
                  <a:rPr kumimoji="1" lang="en-US" altLang="ko-KR" sz="2400" dirty="0" smtClean="0">
                    <a:solidFill>
                      <a:srgbClr val="002060"/>
                    </a:solidFill>
                    <a:latin typeface="Arial" charset="0"/>
                    <a:ea typeface="Arial" charset="0"/>
                    <a:cs typeface="Arial" charset="0"/>
                  </a:rPr>
                  <a:t> (1/2)</a:t>
                </a:r>
                <a:endParaRPr kumimoji="1" lang="ko-KR" altLang="en-US" sz="2400" dirty="0">
                  <a:solidFill>
                    <a:srgbClr val="00206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제목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13185"/>
              </a:xfrm>
              <a:blipFill rotWithShape="0">
                <a:blip r:embed="rId2"/>
                <a:stretch>
                  <a:fillRect b="-792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0" y="760618"/>
                <a:ext cx="9144000" cy="5811004"/>
              </a:xfrm>
            </p:spPr>
            <p:txBody>
              <a:bodyPr anchor="t">
                <a:normAutofit/>
              </a:bodyPr>
              <a:lstStyle/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>
                    <a:solidFill>
                      <a:srgbClr val="002FFF"/>
                    </a:solidFill>
                  </a:rPr>
                  <a:t>We can get spin and parity of system </a:t>
                </a:r>
              </a:p>
              <a:p>
                <a:pPr marL="0" indent="0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  <a:buNone/>
                </a:pPr>
                <a:r>
                  <a:rPr kumimoji="1" lang="en-US" altLang="ko-KR" dirty="0">
                    <a:solidFill>
                      <a:srgbClr val="002FFF"/>
                    </a:solidFill>
                  </a:rPr>
                  <a:t> </a:t>
                </a:r>
                <a:r>
                  <a:rPr kumimoji="1" lang="en-US" altLang="ko-KR" dirty="0" smtClean="0">
                    <a:solidFill>
                      <a:srgbClr val="002FFF"/>
                    </a:solidFill>
                  </a:rPr>
                  <a:t>   using PWA.</a:t>
                </a:r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MC studies are done to confirm that </a:t>
                </a:r>
              </a:p>
              <a:p>
                <a:pPr marL="0" indent="0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  <a:buNone/>
                </a:pPr>
                <a:r>
                  <a:rPr kumimoji="1" lang="en-US" altLang="ko-KR" dirty="0"/>
                  <a:t> </a:t>
                </a:r>
                <a:r>
                  <a:rPr kumimoji="1" lang="en-US" altLang="ko-KR" dirty="0" smtClean="0"/>
                  <a:t>   PWA is working or not in the ALICE.</a:t>
                </a:r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>
                    <a:solidFill>
                      <a:srgbClr val="002FFF"/>
                    </a:solidFill>
                  </a:rPr>
                  <a:t>3 GJ frames </a:t>
                </a:r>
                <a:r>
                  <a:rPr kumimoji="1" lang="en-US" altLang="ko-KR" dirty="0" smtClean="0">
                    <a:solidFill>
                      <a:schemeClr val="tx1"/>
                    </a:solidFill>
                  </a:rPr>
                  <a:t>are used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Beam Frame, Chung Frame</a:t>
                </a:r>
                <a:r>
                  <a:rPr kumimoji="1" lang="en-US" altLang="ko-KR" baseline="30000" dirty="0" smtClean="0"/>
                  <a:t>♦</a:t>
                </a:r>
                <a:r>
                  <a:rPr kumimoji="1" lang="en-US" altLang="ko-KR" dirty="0" smtClean="0"/>
                  <a:t> and</a:t>
                </a:r>
              </a:p>
              <a:p>
                <a:pPr marL="457200" lvl="1" indent="0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  <a:buNone/>
                </a:pPr>
                <a:r>
                  <a:rPr kumimoji="1" lang="en-US" altLang="ko-KR" dirty="0"/>
                  <a:t> </a:t>
                </a:r>
                <a:r>
                  <a:rPr kumimoji="1" lang="en-US" altLang="ko-KR" dirty="0" smtClean="0"/>
                  <a:t>    </a:t>
                </a:r>
                <a:r>
                  <a:rPr kumimoji="1" lang="en-US" altLang="ko-KR" dirty="0" err="1" smtClean="0"/>
                  <a:t>Pomeron</a:t>
                </a:r>
                <a:r>
                  <a:rPr kumimoji="1" lang="en-US" altLang="ko-KR" dirty="0" smtClean="0"/>
                  <a:t> Frame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Beam and Chung frame found</a:t>
                </a:r>
              </a:p>
              <a:p>
                <a:pPr marL="457200" lvl="1" indent="0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  <a:buNone/>
                </a:pPr>
                <a:r>
                  <a:rPr kumimoji="1" lang="en-US" altLang="ko-KR" dirty="0"/>
                  <a:t> </a:t>
                </a:r>
                <a:r>
                  <a:rPr kumimoji="1" lang="en-US" altLang="ko-KR" dirty="0" smtClean="0"/>
                  <a:t>   </a:t>
                </a:r>
                <a:r>
                  <a:rPr kumimoji="1" lang="en-US" altLang="ko-KR" dirty="0" smtClean="0">
                    <a:solidFill>
                      <a:srgbClr val="002FFF"/>
                    </a:solidFill>
                  </a:rPr>
                  <a:t>spurious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ko-KR" b="0" i="1" smtClean="0">
                            <a:solidFill>
                              <a:srgbClr val="002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b="0" i="1" smtClean="0">
                            <a:solidFill>
                              <a:srgbClr val="002FFF"/>
                            </a:solidFill>
                            <a:latin typeface="Cambria Math" charset="0"/>
                          </a:rPr>
                          <m:t>𝐷</m:t>
                        </m:r>
                      </m:e>
                      <m:sub>
                        <m:r>
                          <a:rPr kumimoji="1" lang="en-US" altLang="ko-KR" b="0" i="1" smtClean="0">
                            <a:solidFill>
                              <a:srgbClr val="002FFF"/>
                            </a:solidFill>
                            <a:latin typeface="Cambria Math" charset="0"/>
                          </a:rPr>
                          <m:t>−</m:t>
                        </m:r>
                      </m:sub>
                    </m:sSub>
                  </m:oMath>
                </a14:m>
                <a:r>
                  <a:rPr kumimoji="1" lang="en-US" altLang="ko-KR" dirty="0" smtClean="0">
                    <a:solidFill>
                      <a:srgbClr val="002FFF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ko-KR" b="0" i="1" smtClean="0">
                            <a:solidFill>
                              <a:srgbClr val="002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b="0" i="1" smtClean="0">
                            <a:solidFill>
                              <a:srgbClr val="002FFF"/>
                            </a:solidFill>
                            <a:latin typeface="Cambria Math" charset="0"/>
                          </a:rPr>
                          <m:t>𝐷</m:t>
                        </m:r>
                      </m:e>
                      <m:sub>
                        <m:r>
                          <a:rPr kumimoji="1" lang="en-US" altLang="ko-KR" b="0" i="1" smtClean="0">
                            <a:solidFill>
                              <a:srgbClr val="002FFF"/>
                            </a:solidFill>
                            <a:latin typeface="Cambria Math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kumimoji="1" lang="en-US" altLang="ko-KR" dirty="0" smtClean="0">
                    <a:solidFill>
                      <a:srgbClr val="002FFF"/>
                    </a:solidFill>
                  </a:rPr>
                  <a:t> waves</a:t>
                </a:r>
                <a:r>
                  <a:rPr kumimoji="1" lang="en-US" altLang="ko-KR" dirty="0" smtClean="0"/>
                  <a:t>.</a:t>
                </a:r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The conclusion is that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Perfect PWA can’t be done</a:t>
                </a:r>
              </a:p>
              <a:p>
                <a:pPr marL="457200" lvl="1" indent="0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  <a:buNone/>
                </a:pPr>
                <a:r>
                  <a:rPr kumimoji="1" lang="en-US" altLang="ko-KR" dirty="0">
                    <a:solidFill>
                      <a:schemeClr val="tx1"/>
                    </a:solidFill>
                  </a:rPr>
                  <a:t> </a:t>
                </a:r>
                <a:r>
                  <a:rPr kumimoji="1" lang="en-US" altLang="ko-KR" dirty="0" smtClean="0">
                    <a:solidFill>
                      <a:schemeClr val="tx1"/>
                    </a:solidFill>
                  </a:rPr>
                  <a:t>   without measuring protons.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But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ko-KR" b="0" i="0" smtClean="0">
                        <a:latin typeface="Cambria Math" charset="0"/>
                      </a:rPr>
                      <m:t>Σ</m:t>
                    </m:r>
                    <m:sSup>
                      <m:sSupPr>
                        <m:ctrlPr>
                          <a:rPr kumimoji="1" lang="en-US" altLang="ko-K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kumimoji="1"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ko-KR" b="0" i="1" smtClean="0">
                                <a:latin typeface="Cambria Math" charset="0"/>
                              </a:rPr>
                              <m:t>𝐷</m:t>
                            </m:r>
                          </m:e>
                        </m:d>
                      </m:e>
                      <m:sup>
                        <m:r>
                          <a:rPr kumimoji="1" lang="en-US" altLang="ko-KR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1" lang="en-US" altLang="ko-KR" dirty="0" smtClean="0">
                    <a:solidFill>
                      <a:schemeClr val="tx1"/>
                    </a:solidFill>
                  </a:rPr>
                  <a:t> can be useful to</a:t>
                </a:r>
              </a:p>
              <a:p>
                <a:pPr marL="457200" lvl="1" indent="0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  <a:buNone/>
                </a:pPr>
                <a:r>
                  <a:rPr kumimoji="1" lang="en-US" altLang="ko-KR" dirty="0"/>
                  <a:t>  </a:t>
                </a:r>
                <a:r>
                  <a:rPr kumimoji="1" lang="en-US" altLang="ko-KR" dirty="0" smtClean="0"/>
                  <a:t>  decompose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b="0" i="1" smtClean="0">
                            <a:latin typeface="Cambria Math" charset="0"/>
                          </a:rPr>
                          <m:t>𝑆</m:t>
                        </m:r>
                      </m:e>
                      <m:sub>
                        <m:r>
                          <a:rPr kumimoji="1" lang="en-US" altLang="ko-KR" b="0" i="1" smtClean="0">
                            <a:latin typeface="Cambria Math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ko-KR" dirty="0" smtClean="0"/>
                  <a:t>.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lang="en-US" altLang="ko-KR" dirty="0"/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kumimoji="1"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60618"/>
                <a:ext cx="9144000" cy="5811004"/>
              </a:xfrm>
              <a:blipFill rotWithShape="0">
                <a:blip r:embed="rId3"/>
                <a:stretch>
                  <a:fillRect l="-2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96C3-AD0F-7443-85B6-0000680A898B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KoALICE National Workshop 2016</a:t>
            </a:r>
            <a:endParaRPr kumimoji="1"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88C-470C-D345-9C48-51B6C8CB6DE6}" type="slidenum">
              <a:rPr kumimoji="1" lang="ko-KR" altLang="en-US" smtClean="0"/>
              <a:pPr/>
              <a:t>18</a:t>
            </a:fld>
            <a:endParaRPr kumimoji="1" lang="ko-KR" altLang="en-US"/>
          </a:p>
        </p:txBody>
      </p:sp>
      <p:cxnSp>
        <p:nvCxnSpPr>
          <p:cNvPr id="16" name="직선 연결선[R] 15"/>
          <p:cNvCxnSpPr/>
          <p:nvPr/>
        </p:nvCxnSpPr>
        <p:spPr>
          <a:xfrm>
            <a:off x="191187" y="6032890"/>
            <a:ext cx="732595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91187" y="6069023"/>
            <a:ext cx="67297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kumimoji="1" lang="en-US" altLang="ko-KR" sz="1000" baseline="300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✝</a:t>
            </a:r>
            <a:r>
              <a:rPr lang="en-US" altLang="ko-KR" sz="1000" dirty="0" err="1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S.U.Chung</a:t>
            </a:r>
            <a:r>
              <a:rPr lang="en-US" altLang="ko-KR" sz="10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, “Techniques </a:t>
            </a:r>
            <a:r>
              <a:rPr lang="en-US" altLang="ko-KR" sz="10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of Amplitude Analysis for Two-</a:t>
            </a:r>
            <a:r>
              <a:rPr lang="en-US" altLang="ko-KR" sz="1000" dirty="0" err="1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pseudoscalar</a:t>
            </a:r>
            <a:r>
              <a:rPr lang="en-US" altLang="ko-KR" sz="10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ko-KR" sz="10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Systems”</a:t>
            </a:r>
            <a:r>
              <a:rPr kumimoji="1" lang="en-US" altLang="ko-KR" sz="10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, Physical Review D56, 7299, 1997</a:t>
            </a:r>
            <a:endParaRPr lang="en-US" altLang="ko-KR" sz="1000" dirty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3489" y="6289269"/>
            <a:ext cx="61798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kumimoji="1" lang="en-US" altLang="ko-KR" sz="1000" baseline="30000" dirty="0">
                <a:solidFill>
                  <a:prstClr val="black"/>
                </a:solidFill>
              </a:rPr>
              <a:t>♦ </a:t>
            </a:r>
            <a:r>
              <a:rPr lang="en-US" altLang="ko-KR" sz="1000" dirty="0" err="1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S.U.Chung</a:t>
            </a:r>
            <a:r>
              <a:rPr lang="en-US" altLang="ko-KR" sz="10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, “Central </a:t>
            </a:r>
            <a:r>
              <a:rPr lang="en-US" altLang="ko-KR" sz="10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Production of Two- and Four-pion Systems at COMPASS and ALICE</a:t>
            </a:r>
            <a:r>
              <a:rPr lang="en-US" altLang="ko-KR" sz="10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”</a:t>
            </a:r>
            <a:r>
              <a:rPr kumimoji="1" lang="en-US" altLang="ko-KR" sz="10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, Internal note.</a:t>
            </a:r>
            <a:endParaRPr lang="en-US" altLang="ko-KR" sz="1000" dirty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9632" y="618680"/>
            <a:ext cx="4974819" cy="527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32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414" y="1536360"/>
            <a:ext cx="8326419" cy="44555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제목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13185"/>
              </a:xfr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>
                <a:normAutofit/>
              </a:bodyPr>
              <a:lstStyle/>
              <a:p>
                <a:r>
                  <a:rPr kumimoji="1" lang="en-US" altLang="ko-KR" sz="2400" dirty="0" smtClean="0">
                    <a:solidFill>
                      <a:srgbClr val="002060"/>
                    </a:solidFill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ko-KR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kumimoji="1" lang="en-US" altLang="ko-KR" sz="2400" b="0" i="1" smtClean="0">
                            <a:solidFill>
                              <a:srgbClr val="002060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ko-KR" sz="2400" b="0" i="1" smtClean="0">
                            <a:solidFill>
                              <a:srgbClr val="002060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ko-KR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kumimoji="1" lang="en-US" altLang="ko-KR" sz="2400" b="0" i="1" smtClean="0">
                            <a:solidFill>
                              <a:srgbClr val="002060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ko-KR" sz="2400" b="0" i="1" smtClean="0">
                            <a:solidFill>
                              <a:srgbClr val="002060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ko-KR" sz="2400" dirty="0" smtClean="0">
                    <a:solidFill>
                      <a:srgbClr val="002060"/>
                    </a:solidFill>
                    <a:latin typeface="Arial" charset="0"/>
                    <a:ea typeface="Arial" charset="0"/>
                    <a:cs typeface="Arial" charset="0"/>
                  </a:rPr>
                  <a:t> Partial Wave Analysis </a:t>
                </a:r>
                <a:r>
                  <a:rPr kumimoji="1" lang="en-US" altLang="ko-KR" sz="2400" dirty="0">
                    <a:solidFill>
                      <a:srgbClr val="002060"/>
                    </a:solidFill>
                    <a:latin typeface="Arial" charset="0"/>
                    <a:ea typeface="Arial" charset="0"/>
                    <a:cs typeface="Arial" charset="0"/>
                  </a:rPr>
                  <a:t>with ambiguous </a:t>
                </a:r>
                <a:r>
                  <a:rPr kumimoji="1" lang="en-US" altLang="ko-KR" sz="2400" dirty="0" smtClean="0">
                    <a:solidFill>
                      <a:srgbClr val="002060"/>
                    </a:solidFill>
                    <a:latin typeface="Arial" charset="0"/>
                    <a:ea typeface="Arial" charset="0"/>
                    <a:cs typeface="Arial" charset="0"/>
                  </a:rPr>
                  <a:t>solution</a:t>
                </a:r>
                <a:r>
                  <a:rPr kumimoji="1" lang="en-US" altLang="ko-KR" sz="2400" baseline="30000" dirty="0" smtClean="0">
                    <a:solidFill>
                      <a:srgbClr val="002060"/>
                    </a:solidFill>
                  </a:rPr>
                  <a:t>✝</a:t>
                </a:r>
                <a:r>
                  <a:rPr kumimoji="1" lang="en-US" altLang="ko-KR" sz="2400" dirty="0" smtClean="0">
                    <a:solidFill>
                      <a:srgbClr val="002060"/>
                    </a:solidFill>
                    <a:latin typeface="Arial" charset="0"/>
                    <a:ea typeface="Arial" charset="0"/>
                    <a:cs typeface="Arial" charset="0"/>
                  </a:rPr>
                  <a:t> (</a:t>
                </a:r>
                <a:r>
                  <a:rPr kumimoji="1" lang="en-US" altLang="ko-KR" sz="2400" dirty="0">
                    <a:solidFill>
                      <a:srgbClr val="002060"/>
                    </a:solidFill>
                    <a:latin typeface="Arial" charset="0"/>
                    <a:ea typeface="Arial" charset="0"/>
                    <a:cs typeface="Arial" charset="0"/>
                  </a:rPr>
                  <a:t>2/2</a:t>
                </a:r>
                <a:r>
                  <a:rPr kumimoji="1" lang="en-US" altLang="ko-KR" sz="2400" dirty="0" smtClean="0">
                    <a:solidFill>
                      <a:srgbClr val="002060"/>
                    </a:solidFill>
                    <a:latin typeface="Arial" charset="0"/>
                    <a:ea typeface="Arial" charset="0"/>
                    <a:cs typeface="Arial" charset="0"/>
                  </a:rPr>
                  <a:t>)</a:t>
                </a:r>
                <a:endParaRPr kumimoji="1" lang="ko-KR" altLang="en-US" sz="2400" dirty="0">
                  <a:solidFill>
                    <a:srgbClr val="00206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제목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13185"/>
              </a:xfrm>
              <a:blipFill rotWithShape="0">
                <a:blip r:embed="rId3"/>
                <a:stretch>
                  <a:fillRect b="-792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0" y="760618"/>
                <a:ext cx="9144000" cy="5811004"/>
              </a:xfrm>
            </p:spPr>
            <p:txBody>
              <a:bodyPr anchor="t">
                <a:normAutofit/>
              </a:bodyPr>
              <a:lstStyle/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Apply to the real-data with alternative methods and get 2 </a:t>
                </a:r>
                <a:r>
                  <a:rPr kumimoji="1" lang="en-US" altLang="ko-KR" dirty="0" err="1" smtClean="0"/>
                  <a:t>ambigous</a:t>
                </a:r>
                <a:r>
                  <a:rPr kumimoji="1" lang="en-US" altLang="ko-KR" dirty="0" smtClean="0"/>
                  <a:t> solutions</a:t>
                </a:r>
                <a:r>
                  <a:rPr kumimoji="1" lang="en-US" altLang="ko-KR" baseline="30000" dirty="0" smtClean="0"/>
                  <a:t>✝</a:t>
                </a:r>
                <a:r>
                  <a:rPr kumimoji="1" lang="en-US" altLang="ko-KR" dirty="0" smtClean="0"/>
                  <a:t>.</a:t>
                </a:r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>
                    <a:solidFill>
                      <a:srgbClr val="0149FF"/>
                    </a:solidFill>
                  </a:rPr>
                  <a:t>Change from solution 1 to solution 2 at 1.08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ko-KR" b="0" i="0" smtClean="0">
                        <a:solidFill>
                          <a:srgbClr val="0149FF"/>
                        </a:solidFill>
                        <a:latin typeface="Cambria Math" charset="0"/>
                      </a:rPr>
                      <m:t>GeV</m:t>
                    </m:r>
                    <m:r>
                      <a:rPr kumimoji="1" lang="en-US" altLang="ko-KR" b="0" i="1" smtClean="0">
                        <a:solidFill>
                          <a:srgbClr val="0149FF"/>
                        </a:solidFill>
                        <a:latin typeface="Cambria Math" charset="0"/>
                      </a:rPr>
                      <m:t>/</m:t>
                    </m:r>
                    <m:sSup>
                      <m:sSupPr>
                        <m:ctrlPr>
                          <a:rPr kumimoji="1" lang="en-US" altLang="ko-KR" b="0" i="1" smtClean="0">
                            <a:solidFill>
                              <a:srgbClr val="0149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ko-KR" b="0" i="1" smtClean="0">
                            <a:solidFill>
                              <a:srgbClr val="0149FF"/>
                            </a:solidFill>
                            <a:latin typeface="Cambria Math" charset="0"/>
                          </a:rPr>
                          <m:t>𝑐</m:t>
                        </m:r>
                      </m:e>
                      <m:sup>
                        <m:r>
                          <a:rPr kumimoji="1" lang="en-US" altLang="ko-KR" b="0" i="1" smtClean="0">
                            <a:solidFill>
                              <a:srgbClr val="0149FF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1" lang="en-US" altLang="ko-KR" dirty="0" smtClean="0"/>
                  <a:t> to get reasonable values.</a:t>
                </a:r>
                <a:endParaRPr lang="en-US" altLang="ko-KR" dirty="0"/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kumimoji="1"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60618"/>
                <a:ext cx="9144000" cy="5811004"/>
              </a:xfrm>
              <a:blipFill rotWithShape="0">
                <a:blip r:embed="rId4"/>
                <a:stretch>
                  <a:fillRect l="-2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96C3-AD0F-7443-85B6-0000680A898B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KoALICE National Workshop 2016</a:t>
            </a:r>
            <a:endParaRPr kumimoji="1"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88C-470C-D345-9C48-51B6C8CB6DE6}" type="slidenum">
              <a:rPr kumimoji="1" lang="ko-KR" altLang="en-US" smtClean="0"/>
              <a:pPr/>
              <a:t>19</a:t>
            </a:fld>
            <a:endParaRPr kumimoji="1" lang="ko-KR" altLang="en-US"/>
          </a:p>
        </p:txBody>
      </p:sp>
      <p:cxnSp>
        <p:nvCxnSpPr>
          <p:cNvPr id="16" name="직선 연결선[R] 15"/>
          <p:cNvCxnSpPr/>
          <p:nvPr/>
        </p:nvCxnSpPr>
        <p:spPr>
          <a:xfrm>
            <a:off x="191187" y="6155553"/>
            <a:ext cx="732595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91187" y="6225088"/>
            <a:ext cx="67297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kumimoji="1" lang="en-US" altLang="ko-KR" sz="1000" baseline="300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✝</a:t>
            </a:r>
            <a:r>
              <a:rPr lang="en-US" altLang="ko-KR" sz="1000" dirty="0" err="1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S.U.Chung</a:t>
            </a:r>
            <a:r>
              <a:rPr lang="en-US" altLang="ko-KR" sz="10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, “Techniques </a:t>
            </a:r>
            <a:r>
              <a:rPr lang="en-US" altLang="ko-KR" sz="10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of Amplitude Analysis for Two-</a:t>
            </a:r>
            <a:r>
              <a:rPr lang="en-US" altLang="ko-KR" sz="1000" dirty="0" err="1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pseudoscalar</a:t>
            </a:r>
            <a:r>
              <a:rPr lang="en-US" altLang="ko-KR" sz="10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ko-KR" sz="10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Systems”</a:t>
            </a:r>
            <a:r>
              <a:rPr kumimoji="1" lang="en-US" altLang="ko-KR" sz="10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, Physical Review D56, 7299, 1997</a:t>
            </a:r>
            <a:endParaRPr lang="en-US" altLang="ko-KR" sz="1000" dirty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445903" y="2303731"/>
                <a:ext cx="957826" cy="3652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ko-KR" sz="1600" i="1" smtClean="0">
                              <a:solidFill>
                                <a:srgbClr val="0149FF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kumimoji="1" lang="en-US" altLang="ko-KR" sz="1600" i="1" smtClean="0">
                              <a:solidFill>
                                <a:srgbClr val="0149FF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𝑓</m:t>
                          </m:r>
                        </m:e>
                        <m:sub>
                          <m:r>
                            <a:rPr kumimoji="1" lang="en-US" altLang="ko-KR" sz="1600" i="1" smtClean="0">
                              <a:solidFill>
                                <a:srgbClr val="0149FF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0</m:t>
                          </m:r>
                        </m:sub>
                      </m:sSub>
                      <m:r>
                        <a:rPr kumimoji="1" lang="en-US" altLang="ko-KR" sz="1600" i="1" smtClean="0">
                          <a:solidFill>
                            <a:srgbClr val="0149FF"/>
                          </a:solidFill>
                          <a:latin typeface="Cambria Math" charset="0"/>
                          <a:ea typeface="Arial" charset="0"/>
                          <a:cs typeface="Arial" charset="0"/>
                        </a:rPr>
                        <m:t>(980)</m:t>
                      </m:r>
                    </m:oMath>
                  </m:oMathPara>
                </a14:m>
                <a:endParaRPr kumimoji="1" lang="ko-KR" altLang="en-US" sz="1600" dirty="0">
                  <a:solidFill>
                    <a:srgbClr val="0149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5903" y="2303731"/>
                <a:ext cx="957826" cy="365293"/>
              </a:xfrm>
              <a:prstGeom prst="rect">
                <a:avLst/>
              </a:prstGeom>
              <a:blipFill rotWithShape="0">
                <a:blip r:embed="rId5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957310" y="4510889"/>
                <a:ext cx="1071640" cy="3641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ko-KR" sz="1600" i="1" smtClean="0">
                              <a:solidFill>
                                <a:srgbClr val="0149FF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kumimoji="1" lang="en-US" altLang="ko-KR" sz="1600" i="1" smtClean="0">
                              <a:solidFill>
                                <a:srgbClr val="0149FF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𝑓</m:t>
                          </m:r>
                        </m:e>
                        <m:sub>
                          <m:r>
                            <a:rPr kumimoji="1" lang="en-US" altLang="ko-KR" sz="1600" i="1" smtClean="0">
                              <a:solidFill>
                                <a:srgbClr val="0149FF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b>
                      </m:sSub>
                      <m:r>
                        <a:rPr kumimoji="1" lang="en-US" altLang="ko-KR" sz="1600" i="1" smtClean="0">
                          <a:solidFill>
                            <a:srgbClr val="0149FF"/>
                          </a:solidFill>
                          <a:latin typeface="Cambria Math" charset="0"/>
                          <a:ea typeface="Arial" charset="0"/>
                          <a:cs typeface="Arial" charset="0"/>
                        </a:rPr>
                        <m:t>(1270)</m:t>
                      </m:r>
                    </m:oMath>
                  </m:oMathPara>
                </a14:m>
                <a:endParaRPr kumimoji="1" lang="ko-KR" altLang="en-US" sz="1600" dirty="0">
                  <a:solidFill>
                    <a:srgbClr val="0149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7310" y="4510889"/>
                <a:ext cx="1071640" cy="364139"/>
              </a:xfrm>
              <a:prstGeom prst="rect">
                <a:avLst/>
              </a:prstGeom>
              <a:blipFill rotWithShape="0">
                <a:blip r:embed="rId6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744218" y="4510889"/>
                <a:ext cx="1071640" cy="3641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ko-KR" sz="1600" i="1" smtClean="0">
                              <a:solidFill>
                                <a:srgbClr val="0149FF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kumimoji="1" lang="en-US" altLang="ko-KR" sz="1600" i="1" smtClean="0">
                              <a:solidFill>
                                <a:srgbClr val="0149FF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𝑓</m:t>
                          </m:r>
                        </m:e>
                        <m:sub>
                          <m:r>
                            <a:rPr kumimoji="1" lang="en-US" altLang="ko-KR" sz="1600" i="1" smtClean="0">
                              <a:solidFill>
                                <a:srgbClr val="0149FF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b>
                      </m:sSub>
                      <m:r>
                        <a:rPr kumimoji="1" lang="en-US" altLang="ko-KR" sz="1600" i="1" smtClean="0">
                          <a:solidFill>
                            <a:srgbClr val="0149FF"/>
                          </a:solidFill>
                          <a:latin typeface="Cambria Math" charset="0"/>
                          <a:ea typeface="Arial" charset="0"/>
                          <a:cs typeface="Arial" charset="0"/>
                        </a:rPr>
                        <m:t>(1270)</m:t>
                      </m:r>
                    </m:oMath>
                  </m:oMathPara>
                </a14:m>
                <a:endParaRPr kumimoji="1" lang="ko-KR" altLang="en-US" sz="1600" dirty="0">
                  <a:solidFill>
                    <a:srgbClr val="0149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4218" y="4510889"/>
                <a:ext cx="1071640" cy="364139"/>
              </a:xfrm>
              <a:prstGeom prst="rect">
                <a:avLst/>
              </a:prstGeom>
              <a:blipFill rotWithShape="0">
                <a:blip r:embed="rId6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744218" y="2345951"/>
                <a:ext cx="1071640" cy="3641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ko-KR" sz="1600" i="1" smtClean="0">
                              <a:solidFill>
                                <a:srgbClr val="0149FF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kumimoji="1" lang="en-US" altLang="ko-KR" sz="1600" i="1" smtClean="0">
                              <a:solidFill>
                                <a:srgbClr val="0149FF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𝑓</m:t>
                          </m:r>
                        </m:e>
                        <m:sub>
                          <m:r>
                            <a:rPr kumimoji="1" lang="en-US" altLang="ko-KR" sz="1600" i="1" smtClean="0">
                              <a:solidFill>
                                <a:srgbClr val="0149FF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b>
                      </m:sSub>
                      <m:r>
                        <a:rPr kumimoji="1" lang="en-US" altLang="ko-KR" sz="1600" i="1" smtClean="0">
                          <a:solidFill>
                            <a:srgbClr val="0149FF"/>
                          </a:solidFill>
                          <a:latin typeface="Cambria Math" charset="0"/>
                          <a:ea typeface="Arial" charset="0"/>
                          <a:cs typeface="Arial" charset="0"/>
                        </a:rPr>
                        <m:t>(1270)</m:t>
                      </m:r>
                    </m:oMath>
                  </m:oMathPara>
                </a14:m>
                <a:endParaRPr kumimoji="1" lang="ko-KR" altLang="en-US" sz="1600" dirty="0">
                  <a:solidFill>
                    <a:srgbClr val="0149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4218" y="2345951"/>
                <a:ext cx="1071640" cy="364139"/>
              </a:xfrm>
              <a:prstGeom prst="rect">
                <a:avLst/>
              </a:prstGeom>
              <a:blipFill rotWithShape="0">
                <a:blip r:embed="rId6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433193" y="2304885"/>
                <a:ext cx="1071640" cy="3641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ko-KR" sz="1600" i="1" smtClean="0">
                              <a:solidFill>
                                <a:srgbClr val="0149FF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kumimoji="1" lang="en-US" altLang="ko-KR" sz="1600" i="1" smtClean="0">
                              <a:solidFill>
                                <a:srgbClr val="0149FF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𝑓</m:t>
                          </m:r>
                        </m:e>
                        <m:sub>
                          <m:r>
                            <a:rPr kumimoji="1" lang="en-US" altLang="ko-KR" sz="1600" i="1" smtClean="0">
                              <a:solidFill>
                                <a:srgbClr val="0149FF"/>
                              </a:solidFill>
                              <a:latin typeface="Cambria Math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b>
                      </m:sSub>
                      <m:r>
                        <a:rPr kumimoji="1" lang="en-US" altLang="ko-KR" sz="1600" i="1" smtClean="0">
                          <a:solidFill>
                            <a:srgbClr val="0149FF"/>
                          </a:solidFill>
                          <a:latin typeface="Cambria Math" charset="0"/>
                          <a:ea typeface="Arial" charset="0"/>
                          <a:cs typeface="Arial" charset="0"/>
                        </a:rPr>
                        <m:t>(1270)</m:t>
                      </m:r>
                    </m:oMath>
                  </m:oMathPara>
                </a14:m>
                <a:endParaRPr kumimoji="1" lang="ko-KR" altLang="en-US" sz="1600" dirty="0">
                  <a:solidFill>
                    <a:srgbClr val="0149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3193" y="2304885"/>
                <a:ext cx="1071640" cy="364139"/>
              </a:xfrm>
              <a:prstGeom prst="rect">
                <a:avLst/>
              </a:prstGeom>
              <a:blipFill rotWithShape="0">
                <a:blip r:embed="rId7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표 17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6141981" y="3944832"/>
              <a:ext cx="2248983" cy="179465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749661"/>
                    <a:gridCol w="749661"/>
                    <a:gridCol w="749661"/>
                  </a:tblGrid>
                  <a:tr h="897326">
                    <a:tc>
                      <a:txBody>
                        <a:bodyPr/>
                        <a:lstStyle/>
                        <a:p>
                          <a:pPr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altLang="ko-K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ko-KR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ko-KR" b="0" i="1" smtClean="0">
                                                <a:latin typeface="Cambria Math" charset="0"/>
                                              </a:rPr>
                                              <m:t>𝑆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ko-KR" b="0" i="1" smtClean="0">
                                                <a:latin typeface="Cambria Math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ko-KR" b="0" i="1" smtClean="0">
                                        <a:latin typeface="Cambria Math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altLang="ko-K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ko-KR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ko-KR" b="0" i="1" smtClean="0">
                                                <a:latin typeface="Cambria Math" charset="0"/>
                                              </a:rPr>
                                              <m:t>𝐷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ko-KR" b="0" i="1" smtClean="0">
                                                <a:latin typeface="Cambria Math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ko-KR" b="0" i="1" smtClean="0">
                                        <a:latin typeface="Cambria Math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altLang="ko-K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ko-KR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ko-KR" b="0" i="1" smtClean="0">
                                                <a:latin typeface="Cambria Math" charset="0"/>
                                              </a:rPr>
                                              <m:t>𝐷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ko-KR" b="0" i="1" smtClean="0">
                                                <a:latin typeface="Cambria Math" charset="0"/>
                                              </a:rPr>
                                              <m:t>−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ko-KR" b="0" i="1" smtClean="0">
                                        <a:latin typeface="Cambria Math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en-US" dirty="0"/>
                        </a:p>
                      </a:txBody>
                      <a:tcPr anchor="ctr"/>
                    </a:tc>
                  </a:tr>
                  <a:tr h="897326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altLang="ko-K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ko-KR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ko-KR" b="0" i="1" smtClean="0">
                                                <a:latin typeface="Cambria Math" charset="0"/>
                                              </a:rPr>
                                              <m:t>𝐷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ko-KR" b="0" i="1" smtClean="0">
                                                <a:latin typeface="Cambria Math" charset="0"/>
                                              </a:rPr>
                                              <m:t>+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ko-KR" b="0" i="1" smtClean="0">
                                        <a:latin typeface="Cambria Math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altLang="ko-KR" b="0" i="0" smtClean="0">
                                    <a:latin typeface="Cambria Math" charset="0"/>
                                  </a:rPr>
                                  <m:t>Σ</m:t>
                                </m:r>
                                <m:sSup>
                                  <m:sSupPr>
                                    <m:ctrlP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altLang="ko-K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ko-KR" b="0" i="1" smtClean="0">
                                            <a:latin typeface="Cambria Math" charset="0"/>
                                          </a:rPr>
                                          <m:t>𝐷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ko-KR" b="0" i="1" smtClean="0">
                                        <a:latin typeface="Cambria Math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latinLnBrk="1"/>
                          <a:endParaRPr lang="ko-KR" altLang="en-US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표 1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36105940"/>
                  </p:ext>
                </p:extLst>
              </p:nvPr>
            </p:nvGraphicFramePr>
            <p:xfrm>
              <a:off x="6141981" y="3944832"/>
              <a:ext cx="2248983" cy="179465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749661"/>
                    <a:gridCol w="749661"/>
                    <a:gridCol w="749661"/>
                  </a:tblGrid>
                  <a:tr h="897326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 rotWithShape="0">
                          <a:blip r:embed="rId8"/>
                          <a:stretch>
                            <a:fillRect l="-813" t="-676" r="-202439" b="-1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 rotWithShape="0">
                          <a:blip r:embed="rId8"/>
                          <a:stretch>
                            <a:fillRect l="-100000" t="-676" r="-100806" b="-100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 rotWithShape="0">
                          <a:blip r:embed="rId8"/>
                          <a:stretch>
                            <a:fillRect l="-201626" t="-676" r="-1626" b="-100676"/>
                          </a:stretch>
                        </a:blipFill>
                      </a:tcPr>
                    </a:tc>
                  </a:tr>
                  <a:tr h="897326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 rotWithShape="0">
                          <a:blip r:embed="rId8"/>
                          <a:stretch>
                            <a:fillRect l="-813" t="-101361" r="-202439" b="-1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 rotWithShape="0">
                          <a:blip r:embed="rId8"/>
                          <a:stretch>
                            <a:fillRect l="-100000" t="-101361" r="-100806" b="-1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latinLnBrk="1"/>
                          <a:endParaRPr lang="ko-KR" altLang="en-US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694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318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ko-KR" sz="24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ko-KR" sz="24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Yonsei</a:t>
            </a:r>
            <a:r>
              <a:rPr kumimoji="1" lang="en-US" altLang="ko-KR" sz="24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Activities</a:t>
            </a:r>
            <a:endParaRPr kumimoji="1" lang="ko-KR" altLang="en-US" sz="24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529045" y="1196045"/>
                <a:ext cx="8085909" cy="4447109"/>
              </a:xfrm>
            </p:spPr>
            <p:txBody>
              <a:bodyPr anchor="t">
                <a:normAutofit/>
              </a:bodyPr>
              <a:lstStyle/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sz="2000" dirty="0"/>
                  <a:t>Measuring </a:t>
                </a:r>
                <a:r>
                  <a:rPr kumimoji="1" lang="en-US" altLang="ko-KR" sz="2000" dirty="0" smtClean="0"/>
                  <a:t>correlations </a:t>
                </a:r>
                <a:r>
                  <a:rPr kumimoji="1" lang="en-US" altLang="ko-KR" sz="2000" dirty="0"/>
                  <a:t>between flow </a:t>
                </a:r>
                <a:r>
                  <a:rPr kumimoji="1" lang="en-US" altLang="ko-KR" sz="2000" dirty="0" smtClean="0"/>
                  <a:t>harmonics (</a:t>
                </a:r>
                <a:r>
                  <a:rPr kumimoji="1" lang="en-US" altLang="ko-KR" sz="2000" dirty="0" err="1" smtClean="0"/>
                  <a:t>Myunggeun</a:t>
                </a:r>
                <a:r>
                  <a:rPr kumimoji="1" lang="en-US" altLang="ko-KR" sz="2000" dirty="0" smtClean="0"/>
                  <a:t> Song)</a:t>
                </a:r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kumimoji="1" lang="en-US" altLang="ko-KR" sz="2000" dirty="0" smtClean="0"/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lang="en-US" altLang="ko-KR" sz="2000" dirty="0">
                    <a:solidFill>
                      <a:prstClr val="black"/>
                    </a:solidFill>
                    <a:latin typeface="Arial"/>
                    <a:ea typeface="Ubuntu"/>
                  </a:rPr>
                  <a:t>J</a:t>
                </a:r>
                <a:r>
                  <a:rPr lang="en-US" altLang="ko-KR" sz="2000" dirty="0" smtClean="0">
                    <a:solidFill>
                      <a:prstClr val="black"/>
                    </a:solidFill>
                    <a:latin typeface="Arial"/>
                    <a:ea typeface="Ubuntu"/>
                  </a:rPr>
                  <a:t>et modifications by measuring near-side </a:t>
                </a:r>
                <a:r>
                  <a:rPr lang="en-US" altLang="ko-KR" sz="2000" i="1" dirty="0" smtClean="0">
                    <a:solidFill>
                      <a:prstClr val="black"/>
                    </a:solidFill>
                    <a:latin typeface="Arial"/>
                    <a:ea typeface="굴림"/>
                  </a:rPr>
                  <a:t>I</a:t>
                </a:r>
                <a:r>
                  <a:rPr lang="en-US" altLang="ko-KR" sz="2000" baseline="-25000" dirty="0" smtClean="0">
                    <a:solidFill>
                      <a:prstClr val="black"/>
                    </a:solidFill>
                    <a:latin typeface="Arial"/>
                    <a:ea typeface="굴림"/>
                  </a:rPr>
                  <a:t>AA</a:t>
                </a:r>
                <a:r>
                  <a:rPr lang="en-US" altLang="ko-KR" sz="2000" dirty="0" smtClean="0">
                    <a:solidFill>
                      <a:prstClr val="black"/>
                    </a:solidFill>
                    <a:latin typeface="Arial"/>
                    <a:ea typeface="굴림"/>
                  </a:rPr>
                  <a:t> </a:t>
                </a:r>
                <a:r>
                  <a:rPr lang="en-US" altLang="ko-KR" sz="2000" dirty="0" smtClean="0">
                    <a:solidFill>
                      <a:prstClr val="black"/>
                    </a:solidFill>
                    <a:latin typeface="Arial"/>
                    <a:ea typeface="Ubuntu"/>
                  </a:rPr>
                  <a:t>(</a:t>
                </a:r>
                <a:r>
                  <a:rPr lang="en-US" altLang="ko-KR" sz="2000" dirty="0" err="1" smtClean="0">
                    <a:solidFill>
                      <a:prstClr val="black"/>
                    </a:solidFill>
                    <a:latin typeface="Arial"/>
                    <a:ea typeface="Ubuntu"/>
                  </a:rPr>
                  <a:t>Minwoo</a:t>
                </a:r>
                <a:r>
                  <a:rPr lang="en-US" altLang="ko-KR" sz="2000" dirty="0" smtClean="0">
                    <a:solidFill>
                      <a:prstClr val="black"/>
                    </a:solidFill>
                    <a:latin typeface="Arial"/>
                    <a:ea typeface="Ubuntu"/>
                  </a:rPr>
                  <a:t> Kim)</a:t>
                </a:r>
              </a:p>
              <a:p>
                <a:pPr marL="0" indent="0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  <a:buNone/>
                </a:pPr>
                <a:endParaRPr kumimoji="1" lang="en-US" altLang="ko-KR" sz="2000" dirty="0" smtClean="0"/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sz="2000" dirty="0" smtClean="0">
                    <a:solidFill>
                      <a:prstClr val="black"/>
                    </a:solidFill>
                  </a:rPr>
                  <a:t>Measurement </a:t>
                </a:r>
                <a:r>
                  <a:rPr kumimoji="1" lang="en-US" altLang="ko-KR" sz="2000" dirty="0">
                    <a:solidFill>
                      <a:prstClr val="black"/>
                    </a:solidFill>
                  </a:rPr>
                  <a:t>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ko-KR" sz="2000">
                        <a:solidFill>
                          <a:prstClr val="black"/>
                        </a:solidFill>
                        <a:latin typeface="Cambria Math" charset="0"/>
                      </a:rPr>
                      <m:t>d</m:t>
                    </m:r>
                    <m:sSub>
                      <m:sSubPr>
                        <m:ctrlPr>
                          <a:rPr kumimoji="1"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sz="20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ko-KR" sz="2000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ch</m:t>
                        </m:r>
                      </m:sub>
                    </m:sSub>
                    <m:r>
                      <a:rPr kumimoji="1" lang="en-US" altLang="ko-KR" sz="2000" i="1">
                        <a:solidFill>
                          <a:prstClr val="black"/>
                        </a:solidFill>
                        <a:latin typeface="Cambria Math" charset="0"/>
                      </a:rPr>
                      <m:t>/</m:t>
                    </m:r>
                    <m:r>
                      <m:rPr>
                        <m:sty m:val="p"/>
                      </m:rPr>
                      <a:rPr kumimoji="1" lang="en-US" altLang="ko-KR" sz="2000">
                        <a:solidFill>
                          <a:prstClr val="black"/>
                        </a:solidFill>
                        <a:latin typeface="Cambria Math" charset="0"/>
                      </a:rPr>
                      <m:t>d</m:t>
                    </m:r>
                    <m:r>
                      <a:rPr kumimoji="1" lang="en-US" altLang="ko-KR" sz="2000" i="1">
                        <a:solidFill>
                          <a:prstClr val="black"/>
                        </a:solidFill>
                        <a:latin typeface="Cambria Math" charset="0"/>
                      </a:rPr>
                      <m:t>𝜂</m:t>
                    </m:r>
                  </m:oMath>
                </a14:m>
                <a:r>
                  <a:rPr kumimoji="1" lang="en-US" altLang="ko-KR" sz="2000" dirty="0">
                    <a:solidFill>
                      <a:prstClr val="black"/>
                    </a:solidFill>
                  </a:rPr>
                  <a:t> and PWA </a:t>
                </a:r>
                <a:r>
                  <a:rPr kumimoji="1" lang="en-US" altLang="ko-KR" sz="2000" dirty="0" smtClean="0">
                    <a:solidFill>
                      <a:prstClr val="black"/>
                    </a:solidFill>
                  </a:rPr>
                  <a:t>in </a:t>
                </a:r>
                <a:r>
                  <a:rPr kumimoji="1" lang="en-US" altLang="ko-KR" sz="2000" dirty="0">
                    <a:solidFill>
                      <a:prstClr val="black"/>
                    </a:solidFill>
                  </a:rPr>
                  <a:t>p-p </a:t>
                </a:r>
                <a:r>
                  <a:rPr kumimoji="1" lang="en-US" altLang="ko-KR" sz="2000" dirty="0" smtClean="0">
                    <a:solidFill>
                      <a:prstClr val="black"/>
                    </a:solidFill>
                  </a:rPr>
                  <a:t>collisions (</a:t>
                </a:r>
                <a:r>
                  <a:rPr kumimoji="1" lang="en-US" altLang="ko-KR" sz="2000" dirty="0" err="1" smtClean="0">
                    <a:solidFill>
                      <a:prstClr val="black"/>
                    </a:solidFill>
                  </a:rPr>
                  <a:t>Taesoo</a:t>
                </a:r>
                <a:r>
                  <a:rPr kumimoji="1" lang="en-US" altLang="ko-KR" sz="2000" dirty="0" smtClean="0">
                    <a:solidFill>
                      <a:prstClr val="black"/>
                    </a:solidFill>
                  </a:rPr>
                  <a:t> Kim)</a:t>
                </a:r>
              </a:p>
              <a:p>
                <a:pPr marL="0" indent="0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  <a:buNone/>
                </a:pPr>
                <a:endParaRPr kumimoji="1" lang="en-US" altLang="ko-KR" sz="2000" dirty="0" smtClean="0"/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lang="en-US" altLang="ko-KR" sz="2000" dirty="0" smtClean="0"/>
                  <a:t>pALPIDE-3 Characterization</a:t>
                </a:r>
                <a:r>
                  <a:rPr kumimoji="1" lang="en-US" altLang="ko-KR" sz="2000" dirty="0"/>
                  <a:t> </a:t>
                </a:r>
                <a:r>
                  <a:rPr kumimoji="1" lang="en-US" altLang="ko-KR" sz="2000" dirty="0" smtClean="0"/>
                  <a:t>using beam test (</a:t>
                </a:r>
                <a:r>
                  <a:rPr kumimoji="1" lang="en-US" altLang="ko-KR" sz="2000" dirty="0" err="1" smtClean="0"/>
                  <a:t>Hyeonjoong</a:t>
                </a:r>
                <a:r>
                  <a:rPr kumimoji="1" lang="en-US" altLang="ko-KR" sz="2000" dirty="0" smtClean="0"/>
                  <a:t> Kim)</a:t>
                </a:r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kumimoji="1" lang="en-US" altLang="ko-KR" sz="2000" dirty="0"/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sz="2000" dirty="0" err="1" smtClean="0"/>
                  <a:t>Sangmin</a:t>
                </a:r>
                <a:r>
                  <a:rPr kumimoji="1" lang="en-US" altLang="ko-KR" sz="2000" dirty="0" smtClean="0"/>
                  <a:t> Lee is going to start working on ALICE from May</a:t>
                </a:r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9045" y="1196045"/>
                <a:ext cx="8085909" cy="4447109"/>
              </a:xfrm>
              <a:blipFill rotWithShape="0">
                <a:blip r:embed="rId2"/>
                <a:stretch>
                  <a:fillRect l="-679" b="-68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96C3-AD0F-7443-85B6-0000680A898B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KoALICE National Workshop 2016</a:t>
            </a:r>
            <a:endParaRPr kumimoji="1"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88C-470C-D345-9C48-51B6C8CB6DE6}" type="slidenum">
              <a:rPr kumimoji="1" lang="ko-KR" altLang="en-US" smtClean="0"/>
              <a:pPr/>
              <a:t>2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75262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00" y="1513350"/>
            <a:ext cx="7542701" cy="3180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Test-beam Results for Sector 5,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000">
                            <a:latin typeface="Cambria Math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000">
                            <a:latin typeface="Cambria Math" charset="0"/>
                          </a:rPr>
                          <m:t>BB</m:t>
                        </m:r>
                      </m:sub>
                    </m:sSub>
                    <m:r>
                      <a:rPr lang="en-US" sz="3000">
                        <a:latin typeface="Cambria Math" charset="0"/>
                      </a:rPr>
                      <m:t>=−3</m:t>
                    </m:r>
                    <m:r>
                      <m:rPr>
                        <m:sty m:val="p"/>
                      </m:rPr>
                      <a:rPr lang="en-US" sz="3000">
                        <a:latin typeface="Cambria Math" charset="0"/>
                      </a:rPr>
                      <m:t>V</m:t>
                    </m:r>
                  </m:oMath>
                </a14:m>
                <a:endParaRPr lang="en-US" sz="3000" dirty="0"/>
              </a:p>
            </p:txBody>
          </p:sp>
        </mc:Choice>
        <mc:Fallback xmlns="">
          <p:sp>
            <p:nvSpPr>
              <p:cNvPr id="3" name="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4"/>
                <a:stretch>
                  <a:fillRect l="-513" t="-16000" b="-38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16.Mar.16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>
                <a:solidFill>
                  <a:prstClr val="white"/>
                </a:solidFill>
              </a:rPr>
              <a:t>pALPIDE-3 Test Beam Results</a:t>
            </a:r>
            <a:endParaRPr lang="en-US" altLang="ko-KR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7FEBF-A170-470C-A369-F0D066FB58E5}" type="slidenum">
              <a:rPr lang="en-US">
                <a:solidFill>
                  <a:prstClr val="white"/>
                </a:solidFill>
              </a:rPr>
              <a:pPr>
                <a:defRPr/>
              </a:pPr>
              <a:t>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04800" y="1657351"/>
            <a:ext cx="8371656" cy="3794522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1500" dirty="0"/>
          </a:p>
          <a:p>
            <a:endParaRPr lang="en-US" dirty="0" smtClean="0"/>
          </a:p>
          <a:p>
            <a:r>
              <a:rPr lang="en-US" sz="2100" dirty="0"/>
              <a:t>Noisiest 0.015% pixels were masked for fake-hit rate measurement</a:t>
            </a:r>
          </a:p>
          <a:p>
            <a:r>
              <a:rPr lang="en-US" sz="2100" dirty="0"/>
              <a:t>Fake-hit Rate is very low (below sensitivity limit) for pALPIDE-3b chips</a:t>
            </a:r>
          </a:p>
          <a:p>
            <a:r>
              <a:rPr lang="en-US" sz="2100" dirty="0"/>
              <a:t>Have lots of margin for all chips, even at -3V of back-bias</a:t>
            </a:r>
          </a:p>
          <a:p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92427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318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ko-KR" sz="24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Measuring correlation between flow harmonics (Current Status)</a:t>
            </a:r>
            <a:endParaRPr kumimoji="1" lang="ko-KR" altLang="en-US" sz="24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0" y="760618"/>
                <a:ext cx="9144000" cy="5811004"/>
              </a:xfrm>
            </p:spPr>
            <p:txBody>
              <a:bodyPr anchor="t">
                <a:normAutofit/>
              </a:bodyPr>
              <a:lstStyle/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is-IS" altLang="ko-KR" dirty="0" smtClean="0">
                    <a:solidFill>
                      <a:schemeClr val="tx1"/>
                    </a:solidFill>
                  </a:rPr>
                  <a:t>The measurement of </a:t>
                </a:r>
                <a14:m>
                  <m:oMath xmlns:m="http://schemas.openxmlformats.org/officeDocument/2006/math">
                    <m:r>
                      <a:rPr kumimoji="1" lang="en-US" altLang="ko-K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𝑆𝐶</m:t>
                    </m:r>
                    <m:r>
                      <a:rPr kumimoji="1" lang="en-US" altLang="ko-K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en-US" altLang="ko-K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kumimoji="1" lang="en-US" altLang="ko-K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kumimoji="1" lang="en-US" altLang="ko-K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kumimoji="1" lang="en-US" altLang="ko-K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en-US" altLang="ko-KR" dirty="0" smtClean="0"/>
                  <a:t>is key observable of QGP properties, especially for initial states and shear viscosity</a:t>
                </a:r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14:m>
                  <m:oMath xmlns:m="http://schemas.openxmlformats.org/officeDocument/2006/math">
                    <m:r>
                      <a:rPr kumimoji="1" lang="en-US" altLang="ko-KR" i="1">
                        <a:latin typeface="Cambria Math" panose="02040503050406030204" pitchFamily="18" charset="0"/>
                      </a:rPr>
                      <m:t>𝑆𝐶</m:t>
                    </m:r>
                    <m:r>
                      <a:rPr kumimoji="1" lang="en-US" altLang="ko-KR" i="1"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en-US" altLang="ko-KR" i="1">
                        <a:latin typeface="Cambria Math" panose="02040503050406030204" pitchFamily="18" charset="0"/>
                      </a:rPr>
                      <m:t>𝑚</m:t>
                    </m:r>
                    <m:r>
                      <a:rPr kumimoji="1" lang="en-US" altLang="ko-KR" i="1">
                        <a:latin typeface="Cambria Math" panose="02040503050406030204" pitchFamily="18" charset="0"/>
                      </a:rPr>
                      <m:t>,</m:t>
                    </m:r>
                    <m:r>
                      <a:rPr kumimoji="1" lang="en-US" altLang="ko-KR" i="1">
                        <a:latin typeface="Cambria Math" panose="02040503050406030204" pitchFamily="18" charset="0"/>
                      </a:rPr>
                      <m:t>𝑛</m:t>
                    </m:r>
                    <m:r>
                      <a:rPr kumimoji="1" lang="en-US" altLang="ko-KR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en-US" altLang="ko-KR" dirty="0" smtClean="0"/>
                  <a:t> is introduced by ALICE collaboration in last QM2015 </a:t>
                </a:r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Now paper is about to be published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Measure Normalized SC(</a:t>
                </a:r>
                <a:r>
                  <a:rPr kumimoji="1" lang="en-US" altLang="ko-KR" dirty="0" err="1" smtClean="0"/>
                  <a:t>m,n</a:t>
                </a:r>
                <a:r>
                  <a:rPr kumimoji="1" lang="en-US" altLang="ko-KR" dirty="0" smtClean="0"/>
                  <a:t>) : </a:t>
                </a:r>
                <a:r>
                  <a:rPr kumimoji="1" lang="en-US" altLang="ko-KR" dirty="0" smtClean="0">
                    <a:solidFill>
                      <a:srgbClr val="FF0000"/>
                    </a:solidFill>
                  </a:rPr>
                  <a:t>done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Check all systematics : </a:t>
                </a:r>
                <a:r>
                  <a:rPr kumimoji="1" lang="en-US" altLang="ko-KR" dirty="0" smtClean="0">
                    <a:solidFill>
                      <a:srgbClr val="FF0000"/>
                    </a:solidFill>
                  </a:rPr>
                  <a:t>done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Compare with other method : </a:t>
                </a:r>
                <a:r>
                  <a:rPr kumimoji="1" lang="en-US" altLang="ko-KR" dirty="0" smtClean="0">
                    <a:solidFill>
                      <a:srgbClr val="0149FF"/>
                    </a:solidFill>
                  </a:rPr>
                  <a:t>QC(q-</a:t>
                </a:r>
                <a:r>
                  <a:rPr kumimoji="1" lang="en-US" altLang="ko-KR" dirty="0" err="1" smtClean="0">
                    <a:solidFill>
                      <a:srgbClr val="0149FF"/>
                    </a:solidFill>
                  </a:rPr>
                  <a:t>cumulants</a:t>
                </a:r>
                <a:r>
                  <a:rPr kumimoji="1" lang="en-US" altLang="ko-KR" dirty="0" smtClean="0">
                    <a:solidFill>
                      <a:srgbClr val="0149FF"/>
                    </a:solidFill>
                  </a:rPr>
                  <a:t>) </a:t>
                </a:r>
                <a:r>
                  <a:rPr kumimoji="1" lang="en-US" altLang="ko-KR" dirty="0" smtClean="0"/>
                  <a:t>vs SP(Scalar Product)</a:t>
                </a:r>
                <a:r>
                  <a:rPr kumimoji="1" lang="en-US" altLang="ko-KR" dirty="0" smtClean="0">
                    <a:solidFill>
                      <a:srgbClr val="0149FF"/>
                    </a:solidFill>
                  </a:rPr>
                  <a:t> </a:t>
                </a:r>
                <a:r>
                  <a:rPr kumimoji="1" lang="en-US" altLang="ko-KR" dirty="0" smtClean="0">
                    <a:solidFill>
                      <a:srgbClr val="FF0000"/>
                    </a:solidFill>
                  </a:rPr>
                  <a:t>done</a:t>
                </a:r>
                <a:endParaRPr kumimoji="1" lang="en-US" altLang="ko-KR" dirty="0">
                  <a:solidFill>
                    <a:srgbClr val="FF0000"/>
                  </a:solidFill>
                </a:endParaRP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Compare with Hydrodynamics prediction : </a:t>
                </a:r>
                <a:r>
                  <a:rPr kumimoji="1" lang="en-US" altLang="ko-KR" dirty="0" smtClean="0">
                    <a:solidFill>
                      <a:srgbClr val="FF0000"/>
                    </a:solidFill>
                  </a:rPr>
                  <a:t>done</a:t>
                </a:r>
                <a:endParaRPr kumimoji="1" lang="en-US" altLang="ko-KR" dirty="0" smtClean="0"/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Compare with AMPT simulation : </a:t>
                </a:r>
                <a:r>
                  <a:rPr kumimoji="1" lang="en-US" altLang="ko-KR" dirty="0" smtClean="0">
                    <a:solidFill>
                      <a:srgbClr val="FF0000"/>
                    </a:solidFill>
                  </a:rPr>
                  <a:t>done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Measure higher SC(</a:t>
                </a:r>
                <a:r>
                  <a:rPr kumimoji="1" lang="en-US" altLang="ko-KR" dirty="0" err="1" smtClean="0"/>
                  <a:t>m,n</a:t>
                </a:r>
                <a:r>
                  <a:rPr kumimoji="1" lang="en-US" altLang="ko-KR" dirty="0" smtClean="0"/>
                  <a:t>) results : </a:t>
                </a:r>
                <a:r>
                  <a:rPr kumimoji="1" lang="en-US" altLang="ko-KR" dirty="0" smtClean="0">
                    <a:solidFill>
                      <a:srgbClr val="FF0000"/>
                    </a:solidFill>
                  </a:rPr>
                  <a:t>done</a:t>
                </a:r>
                <a:r>
                  <a:rPr kumimoji="1" lang="en-US" altLang="ko-KR" dirty="0" smtClean="0"/>
                  <a:t> (v2-v3, v2-v4, v2-v5, v3-v5, v3-v4)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Measure SC(</a:t>
                </a:r>
                <a:r>
                  <a:rPr kumimoji="1" lang="en-US" altLang="ko-KR" dirty="0" err="1" smtClean="0"/>
                  <a:t>m,n</a:t>
                </a:r>
                <a:r>
                  <a:rPr kumimoji="1" lang="en-US" altLang="ko-KR" dirty="0" smtClean="0"/>
                  <a:t>) as function of </a:t>
                </a:r>
                <a:r>
                  <a:rPr kumimoji="1" lang="en-US" altLang="ko-KR" dirty="0" err="1" smtClean="0"/>
                  <a:t>pT</a:t>
                </a:r>
                <a:r>
                  <a:rPr kumimoji="1" lang="en-US" altLang="ko-KR" dirty="0" smtClean="0"/>
                  <a:t> : </a:t>
                </a:r>
                <a:r>
                  <a:rPr kumimoji="1" lang="en-US" altLang="ko-KR" dirty="0" smtClean="0">
                    <a:solidFill>
                      <a:srgbClr val="FF0000"/>
                    </a:solidFill>
                  </a:rPr>
                  <a:t>done 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Compare with </a:t>
                </a:r>
                <a:r>
                  <a:rPr kumimoji="1" lang="en-US" altLang="ko-KR" dirty="0" err="1" smtClean="0"/>
                  <a:t>Glauber</a:t>
                </a:r>
                <a:r>
                  <a:rPr kumimoji="1" lang="en-US" altLang="ko-KR" dirty="0" smtClean="0"/>
                  <a:t> simulation : </a:t>
                </a:r>
                <a:r>
                  <a:rPr kumimoji="1" lang="en-US" altLang="ko-KR" dirty="0" smtClean="0">
                    <a:solidFill>
                      <a:srgbClr val="FF0000"/>
                    </a:solidFill>
                  </a:rPr>
                  <a:t>on-going</a:t>
                </a:r>
                <a:endParaRPr kumimoji="1" lang="en-US" altLang="ko-KR" dirty="0">
                  <a:solidFill>
                    <a:srgbClr val="FF0000"/>
                  </a:solidFill>
                </a:endParaRPr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Now Paper proposal has been approved by PAG </a:t>
                </a:r>
                <a:r>
                  <a:rPr kumimoji="1" lang="en-US" altLang="ko-KR" dirty="0"/>
                  <a:t>(</a:t>
                </a:r>
                <a:r>
                  <a:rPr kumimoji="1" lang="en-US" altLang="ko-KR" dirty="0" err="1" smtClean="0"/>
                  <a:t>Dongjo</a:t>
                </a:r>
                <a:r>
                  <a:rPr kumimoji="1" lang="en-US" altLang="ko-KR" dirty="0" smtClean="0"/>
                  <a:t>, </a:t>
                </a:r>
                <a:r>
                  <a:rPr kumimoji="1" lang="en-US" altLang="ko-KR" dirty="0" err="1" smtClean="0"/>
                  <a:t>Myunggeun</a:t>
                </a:r>
                <a:r>
                  <a:rPr kumimoji="1" lang="en-US" altLang="ko-KR" dirty="0" smtClean="0"/>
                  <a:t>, </a:t>
                </a:r>
                <a:r>
                  <a:rPr kumimoji="1" lang="en-US" altLang="ko-KR" dirty="0" smtClean="0">
                    <a:solidFill>
                      <a:srgbClr val="0149FF"/>
                    </a:solidFill>
                  </a:rPr>
                  <a:t>You, Ante</a:t>
                </a:r>
                <a:r>
                  <a:rPr kumimoji="1" lang="en-US" altLang="ko-KR" dirty="0" smtClean="0"/>
                  <a:t>)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>
                    <a:hlinkClick r:id="rId2"/>
                  </a:rPr>
                  <a:t>https://</a:t>
                </a:r>
                <a:r>
                  <a:rPr kumimoji="1" lang="en-US" altLang="ko-KR" dirty="0" smtClean="0">
                    <a:hlinkClick r:id="rId2"/>
                  </a:rPr>
                  <a:t>twiki.cern.ch/twiki/bin/viewauth/ALICE/FlowPAGpapers</a:t>
                </a:r>
                <a:endParaRPr kumimoji="1" lang="en-US" altLang="ko-KR" dirty="0" smtClean="0"/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>
                    <a:solidFill>
                      <a:srgbClr val="7030A0"/>
                    </a:solidFill>
                  </a:rPr>
                  <a:t>Also working on additional paper of “the non-linear response of flow harmonics”.</a:t>
                </a:r>
              </a:p>
              <a:p>
                <a:pPr marL="457200" lvl="1" indent="0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  <a:buNone/>
                </a:pPr>
                <a:endParaRPr kumimoji="1"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60618"/>
                <a:ext cx="9144000" cy="5811004"/>
              </a:xfrm>
              <a:blipFill rotWithShape="0">
                <a:blip r:embed="rId3"/>
                <a:stretch>
                  <a:fillRect l="-2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96C3-AD0F-7443-85B6-0000680A898B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KoALICE National Workshop 2016</a:t>
            </a:r>
            <a:endParaRPr kumimoji="1"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88C-470C-D345-9C48-51B6C8CB6DE6}" type="slidenum">
              <a:rPr kumimoji="1" lang="ko-KR" altLang="en-US" smtClean="0"/>
              <a:pPr/>
              <a:t>3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63454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내용 개체 틀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760618"/>
            <a:ext cx="9144000" cy="5811004"/>
          </a:xfrm>
          <a:prstGeom prst="rect">
            <a:avLst/>
          </a:prstGeom>
          <a:blipFill rotWithShape="0">
            <a:blip r:embed="rId2"/>
            <a:stretch>
              <a:fillRect l="-267" t="-420"/>
            </a:stretch>
          </a:blipFill>
        </p:spPr>
        <p:txBody>
          <a:bodyPr/>
          <a:lstStyle/>
          <a:p>
            <a:r>
              <a:rPr lang="ko-KR" altLang="en-US">
                <a:noFill/>
              </a:rPr>
              <a:t> 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318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ko-KR" sz="24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Definition of SC(m, n)</a:t>
            </a:r>
            <a:endParaRPr kumimoji="1" lang="ko-KR" altLang="en-US" sz="24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96C3-AD0F-7443-85B6-0000680A898B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-861646" y="2093198"/>
            <a:ext cx="97968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2"/>
            <a:r>
              <a:rPr kumimoji="1" lang="en-US" altLang="ko-KR" dirty="0"/>
              <a:t>It is non-zero if the event-by-event amplitude ﬂuctuations of </a:t>
            </a:r>
            <a:r>
              <a:rPr kumimoji="1" lang="en-US" altLang="ko-KR" dirty="0" err="1"/>
              <a:t>v</a:t>
            </a:r>
            <a:r>
              <a:rPr kumimoji="1" lang="en-US" altLang="ko-KR" baseline="-25000" dirty="0" err="1"/>
              <a:t>n</a:t>
            </a:r>
            <a:r>
              <a:rPr kumimoji="1" lang="en-US" altLang="ko-KR" dirty="0"/>
              <a:t> and </a:t>
            </a:r>
            <a:r>
              <a:rPr kumimoji="1" lang="en-US" altLang="ko-KR" dirty="0" err="1"/>
              <a:t>v</a:t>
            </a:r>
            <a:r>
              <a:rPr kumimoji="1" lang="en-US" altLang="ko-KR" baseline="-25000" dirty="0" err="1"/>
              <a:t>m</a:t>
            </a:r>
            <a:r>
              <a:rPr kumimoji="1" lang="en-US" altLang="ko-KR" dirty="0"/>
              <a:t> are (anti-)correlated.</a:t>
            </a:r>
          </a:p>
          <a:p>
            <a:pPr lvl="2"/>
            <a:endParaRPr kumimoji="1" lang="ko-KR" altLang="en-US" dirty="0"/>
          </a:p>
          <a:p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077446" y="2600683"/>
            <a:ext cx="281579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The positive values of SC(4,2) and negative SC(3,2) are observed for all </a:t>
            </a:r>
            <a:r>
              <a:rPr lang="en-US" altLang="ko-KR" dirty="0" smtClean="0"/>
              <a:t>centralities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/>
              <a:t> suggests a correlation between v</a:t>
            </a:r>
            <a:r>
              <a:rPr lang="en-US" altLang="ko-KR" baseline="-25000" dirty="0"/>
              <a:t>2</a:t>
            </a:r>
            <a:r>
              <a:rPr lang="en-US" altLang="ko-KR" dirty="0"/>
              <a:t> and v</a:t>
            </a:r>
            <a:r>
              <a:rPr lang="en-US" altLang="ko-KR" baseline="-25000" dirty="0"/>
              <a:t>4</a:t>
            </a:r>
            <a:r>
              <a:rPr lang="en-US" altLang="ko-KR" dirty="0"/>
              <a:t>, and an anti-correlations </a:t>
            </a:r>
            <a:r>
              <a:rPr lang="en-US" altLang="ko-KR" dirty="0" smtClean="0"/>
              <a:t>between v</a:t>
            </a:r>
            <a:r>
              <a:rPr lang="en-US" altLang="ko-KR" baseline="-25000" dirty="0"/>
              <a:t>2</a:t>
            </a:r>
            <a:r>
              <a:rPr lang="en-US" altLang="ko-KR" dirty="0" smtClean="0"/>
              <a:t> </a:t>
            </a:r>
            <a:r>
              <a:rPr lang="en-US" altLang="ko-KR" dirty="0"/>
              <a:t>and v</a:t>
            </a:r>
            <a:r>
              <a:rPr lang="en-US" altLang="ko-KR" baseline="-25000" dirty="0"/>
              <a:t>3</a:t>
            </a:r>
            <a:r>
              <a:rPr lang="en-US" altLang="ko-K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 smtClean="0"/>
              <a:t> </a:t>
            </a:r>
            <a:r>
              <a:rPr lang="en-US" altLang="ko-KR" dirty="0"/>
              <a:t>indicates ﬁnding v</a:t>
            </a:r>
            <a:r>
              <a:rPr lang="en-US" altLang="ko-KR" baseline="-25000" dirty="0"/>
              <a:t>2</a:t>
            </a:r>
            <a:r>
              <a:rPr lang="en-US" altLang="ko-KR" dirty="0"/>
              <a:t> &gt; </a:t>
            </a:r>
            <a:r>
              <a:rPr lang="en-US" altLang="ko-KR" dirty="0" smtClean="0"/>
              <a:t>‹v</a:t>
            </a:r>
            <a:r>
              <a:rPr lang="en-US" altLang="ko-KR" baseline="-25000" dirty="0" smtClean="0"/>
              <a:t>2</a:t>
            </a:r>
            <a:r>
              <a:rPr lang="en-US" altLang="ko-KR" dirty="0"/>
              <a:t>›</a:t>
            </a:r>
            <a:r>
              <a:rPr lang="en-US" altLang="ko-KR" dirty="0" smtClean="0"/>
              <a:t> </a:t>
            </a:r>
            <a:r>
              <a:rPr lang="en-US" altLang="ko-KR" dirty="0"/>
              <a:t>in an event enhances the probability of ﬁnding v</a:t>
            </a:r>
            <a:r>
              <a:rPr lang="en-US" altLang="ko-KR" baseline="-25000" dirty="0"/>
              <a:t>4</a:t>
            </a:r>
            <a:r>
              <a:rPr lang="en-US" altLang="ko-KR" dirty="0"/>
              <a:t> &gt; ‹</a:t>
            </a:r>
            <a:r>
              <a:rPr lang="en-US" altLang="ko-KR" dirty="0" smtClean="0"/>
              <a:t>v</a:t>
            </a:r>
            <a:r>
              <a:rPr lang="en-US" altLang="ko-KR" baseline="-25000" dirty="0" smtClean="0"/>
              <a:t>4</a:t>
            </a:r>
            <a:r>
              <a:rPr lang="en-US" altLang="ko-KR" dirty="0"/>
              <a:t> ›</a:t>
            </a:r>
            <a:r>
              <a:rPr lang="en-US" altLang="ko-KR" dirty="0" smtClean="0"/>
              <a:t> </a:t>
            </a:r>
            <a:r>
              <a:rPr lang="en-US" altLang="ko-KR" dirty="0"/>
              <a:t>and ﬁnding v</a:t>
            </a:r>
            <a:r>
              <a:rPr lang="en-US" altLang="ko-KR" baseline="-25000" dirty="0"/>
              <a:t>3</a:t>
            </a:r>
            <a:r>
              <a:rPr lang="en-US" altLang="ko-KR" dirty="0"/>
              <a:t> &lt; ‹ </a:t>
            </a:r>
            <a:r>
              <a:rPr lang="en-US" altLang="ko-KR" dirty="0" smtClean="0"/>
              <a:t>v</a:t>
            </a:r>
            <a:r>
              <a:rPr lang="en-US" altLang="ko-KR" baseline="-25000" dirty="0" smtClean="0"/>
              <a:t>3</a:t>
            </a:r>
            <a:r>
              <a:rPr lang="en-US" altLang="ko-KR" dirty="0"/>
              <a:t> ›</a:t>
            </a:r>
            <a:r>
              <a:rPr lang="en-US" altLang="ko-KR" dirty="0" smtClean="0"/>
              <a:t> </a:t>
            </a:r>
            <a:r>
              <a:rPr lang="en-US" altLang="ko-KR" dirty="0"/>
              <a:t>in that event. </a:t>
            </a:r>
            <a:endParaRPr lang="ko-KR" altLang="en-US" dirty="0"/>
          </a:p>
        </p:txBody>
      </p:sp>
      <p:pic>
        <p:nvPicPr>
          <p:cNvPr id="10" name="내용 개체 틀 9" descr="2-1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8776" y="2532541"/>
            <a:ext cx="3152119" cy="3556237"/>
          </a:xfrm>
        </p:spPr>
      </p:pic>
      <p:pic>
        <p:nvPicPr>
          <p:cNvPr id="11" name="그림 10" descr="2-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4454" y="2548927"/>
            <a:ext cx="3138425" cy="3539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89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 descr="3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7" y="1401582"/>
            <a:ext cx="3813139" cy="2748388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318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ko-KR" sz="24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Comparison to Hydrodynamics / AMPT / </a:t>
            </a:r>
            <a:r>
              <a:rPr kumimoji="1" lang="en-US" altLang="ko-KR" sz="24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Glauber</a:t>
            </a:r>
            <a:r>
              <a:rPr kumimoji="1" lang="en-US" altLang="ko-KR" sz="24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kumimoji="1" lang="ko-KR" altLang="en-US" sz="24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96C3-AD0F-7443-85B6-0000680A898B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25" name="내용 개체 틀 2"/>
          <p:cNvSpPr txBox="1">
            <a:spLocks/>
          </p:cNvSpPr>
          <p:nvPr/>
        </p:nvSpPr>
        <p:spPr>
          <a:xfrm>
            <a:off x="0" y="760618"/>
            <a:ext cx="9144000" cy="58110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Ø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endParaRPr lang="en-US" altLang="ko-KR" i="1" dirty="0" smtClean="0">
              <a:latin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29352" y="722336"/>
                <a:ext cx="648478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dirty="0" smtClean="0"/>
                  <a:t>Comparison to simulation with various models shows that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ko-KR" dirty="0" smtClean="0"/>
                  <a:t>SC(2</a:t>
                </a:r>
                <a:r>
                  <a:rPr lang="en-US" altLang="ko-KR" dirty="0"/>
                  <a:t>, </a:t>
                </a:r>
                <a:r>
                  <a:rPr lang="en-US" altLang="ko-KR" dirty="0" smtClean="0"/>
                  <a:t>3</a:t>
                </a:r>
                <a:r>
                  <a:rPr lang="en-US" altLang="ko-KR" dirty="0"/>
                  <a:t>) is sensitive to initial </a:t>
                </a:r>
                <a:r>
                  <a:rPr lang="en-US" altLang="ko-KR" dirty="0" smtClean="0"/>
                  <a:t>conditions and </a:t>
                </a:r>
                <a:r>
                  <a:rPr lang="en-US" altLang="ko-KR" dirty="0"/>
                  <a:t>insensitive </a:t>
                </a:r>
                <a:r>
                  <a:rPr lang="en-US" altLang="ko-KR" dirty="0" smtClean="0"/>
                  <a:t>to </a:t>
                </a:r>
                <a14:m>
                  <m:oMath xmlns:m="http://schemas.openxmlformats.org/officeDocument/2006/math">
                    <m:r>
                      <a:rPr kumimoji="1" lang="en-US" altLang="ko-KR" sz="1600" i="1">
                        <a:solidFill>
                          <a:prstClr val="black"/>
                        </a:solidFill>
                        <a:latin typeface="Cambria Math" charset="0"/>
                      </a:rPr>
                      <m:t>𝜂</m:t>
                    </m:r>
                  </m:oMath>
                </a14:m>
                <a:r>
                  <a:rPr lang="en-US" altLang="ko-KR" dirty="0" smtClean="0"/>
                  <a:t>/s</a:t>
                </a:r>
                <a:r>
                  <a:rPr lang="en-US" altLang="ko-KR" dirty="0"/>
                  <a:t>, </a:t>
                </a:r>
                <a:endParaRPr lang="en-US" altLang="ko-KR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ko-KR" dirty="0" smtClean="0"/>
                  <a:t>SC(2</a:t>
                </a:r>
                <a:r>
                  <a:rPr lang="en-US" altLang="ko-KR" dirty="0"/>
                  <a:t>, </a:t>
                </a:r>
                <a:r>
                  <a:rPr lang="en-US" altLang="ko-KR" dirty="0" smtClean="0"/>
                  <a:t>4</a:t>
                </a:r>
                <a:r>
                  <a:rPr lang="en-US" altLang="ko-KR" dirty="0"/>
                  <a:t>) is sensitive to both </a:t>
                </a:r>
                <a:endParaRPr lang="en-US" altLang="ko-KR" dirty="0" smtClean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352" y="722336"/>
                <a:ext cx="6484789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752" t="-3289" b="-92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328246" y="4384431"/>
            <a:ext cx="30058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Figures on</a:t>
            </a:r>
          </a:p>
          <a:p>
            <a:r>
              <a:rPr lang="en-US" altLang="ko-KR" dirty="0" smtClean="0"/>
              <a:t>Left : Comparison to Hydro</a:t>
            </a:r>
          </a:p>
          <a:p>
            <a:r>
              <a:rPr lang="en-US" altLang="ko-KR" dirty="0" smtClean="0"/>
              <a:t>Middle : Comparison to AMPT</a:t>
            </a:r>
          </a:p>
          <a:p>
            <a:r>
              <a:rPr lang="en-US" altLang="ko-KR" dirty="0" smtClean="0"/>
              <a:t>Right : Comparison to </a:t>
            </a:r>
            <a:r>
              <a:rPr lang="en-US" altLang="ko-KR" dirty="0" err="1" smtClean="0"/>
              <a:t>Glauber</a:t>
            </a:r>
            <a:endParaRPr lang="ko-KR" altLang="en-US" dirty="0"/>
          </a:p>
        </p:txBody>
      </p:sp>
      <p:pic>
        <p:nvPicPr>
          <p:cNvPr id="12" name="그림 11" descr="3-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0822" y="1453339"/>
            <a:ext cx="2898671" cy="4524768"/>
          </a:xfrm>
          <a:prstGeom prst="rect">
            <a:avLst/>
          </a:prstGeom>
        </p:spPr>
      </p:pic>
      <p:pic>
        <p:nvPicPr>
          <p:cNvPr id="15" name="그림 14" descr="3-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0713" y="1522347"/>
            <a:ext cx="2980937" cy="445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0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72000" y="4176000"/>
            <a:ext cx="4860000" cy="2448000"/>
          </a:xfrm>
          <a:prstGeom prst="roundRect">
            <a:avLst>
              <a:gd name="adj" fmla="val 3600"/>
            </a:avLst>
          </a:prstGeom>
          <a:solidFill>
            <a:srgbClr val="FFFFFF"/>
          </a:solidFill>
        </p:spPr>
      </p:sp>
      <p:sp>
        <p:nvSpPr>
          <p:cNvPr id="82" name="TextShape 2"/>
          <p:cNvSpPr txBox="1"/>
          <p:nvPr/>
        </p:nvSpPr>
        <p:spPr>
          <a:xfrm>
            <a:off x="-108520" y="-27384"/>
            <a:ext cx="8650800" cy="1143360"/>
          </a:xfrm>
          <a:prstGeom prst="rect">
            <a:avLst/>
          </a:prstGeom>
        </p:spPr>
        <p:txBody>
          <a:bodyPr anchor="ctr"/>
          <a:lstStyle/>
          <a:p>
            <a:pPr>
              <a:buFont typeface="StarSymbol"/>
              <a:buChar char=""/>
            </a:pPr>
            <a:r>
              <a:rPr lang="en-US" sz="2200" dirty="0" smtClean="0">
                <a:solidFill>
                  <a:srgbClr val="0070C0"/>
                </a:solidFill>
              </a:rPr>
              <a:t>Update on </a:t>
            </a:r>
            <a:r>
              <a:rPr lang="en-US" sz="2200" i="1" dirty="0" smtClean="0">
                <a:solidFill>
                  <a:srgbClr val="0070C0"/>
                </a:solidFill>
              </a:rPr>
              <a:t>I</a:t>
            </a:r>
            <a:r>
              <a:rPr lang="en-US" sz="2200" baseline="-25000" dirty="0" smtClean="0">
                <a:solidFill>
                  <a:srgbClr val="0070C0"/>
                </a:solidFill>
              </a:rPr>
              <a:t>AA</a:t>
            </a:r>
            <a:r>
              <a:rPr lang="en-US" sz="2200" dirty="0" smtClean="0">
                <a:solidFill>
                  <a:srgbClr val="0070C0"/>
                </a:solidFill>
              </a:rPr>
              <a:t> analysis &amp; Current Status</a:t>
            </a:r>
            <a:endParaRPr sz="2200" baseline="-25000" dirty="0">
              <a:solidFill>
                <a:srgbClr val="0070C0"/>
              </a:solidFill>
            </a:endParaRPr>
          </a:p>
        </p:txBody>
      </p:sp>
      <p:sp>
        <p:nvSpPr>
          <p:cNvPr id="84" name="TextShape 3"/>
          <p:cNvSpPr txBox="1"/>
          <p:nvPr/>
        </p:nvSpPr>
        <p:spPr>
          <a:xfrm>
            <a:off x="323528" y="1196752"/>
            <a:ext cx="8640960" cy="5040560"/>
          </a:xfrm>
          <a:prstGeom prst="rect">
            <a:avLst/>
          </a:prstGeom>
        </p:spPr>
        <p:txBody>
          <a:bodyPr lIns="91080" rIns="91080"/>
          <a:lstStyle/>
          <a:p>
            <a:pPr>
              <a:lnSpc>
                <a:spcPct val="130000"/>
              </a:lnSpc>
              <a:buFont typeface="StarSymbol"/>
              <a:buChar char=""/>
            </a:pPr>
            <a:r>
              <a:rPr lang="en-US" altLang="ko-KR" dirty="0" smtClean="0">
                <a:solidFill>
                  <a:srgbClr val="0000FF"/>
                </a:solidFill>
                <a:ea typeface="Ubuntu"/>
              </a:rPr>
              <a:t>• </a:t>
            </a:r>
            <a:r>
              <a:rPr lang="en-US" altLang="ko-KR" dirty="0" smtClean="0">
                <a:solidFill>
                  <a:prstClr val="black"/>
                </a:solidFill>
                <a:ea typeface="Ubuntu"/>
              </a:rPr>
              <a:t>Analysis which has been done from 2015 ~ 2016</a:t>
            </a:r>
          </a:p>
          <a:p>
            <a:pPr lvl="1">
              <a:lnSpc>
                <a:spcPct val="130000"/>
              </a:lnSpc>
              <a:buFont typeface="StarSymbol"/>
              <a:buChar char=""/>
            </a:pPr>
            <a:r>
              <a:rPr lang="en-US" altLang="ko-KR" dirty="0" smtClean="0">
                <a:solidFill>
                  <a:prstClr val="black"/>
                </a:solidFill>
                <a:ea typeface="Ubuntu"/>
              </a:rPr>
              <a:t>- V</a:t>
            </a:r>
            <a:r>
              <a:rPr lang="en-US" altLang="ko-KR" baseline="-25000" dirty="0" smtClean="0">
                <a:solidFill>
                  <a:prstClr val="black"/>
                </a:solidFill>
                <a:ea typeface="Ubuntu"/>
              </a:rPr>
              <a:t>2</a:t>
            </a:r>
            <a:r>
              <a:rPr lang="el-GR" altLang="ko-KR" baseline="-25000" dirty="0" smtClean="0">
                <a:solidFill>
                  <a:prstClr val="black"/>
                </a:solidFill>
                <a:ea typeface="Ubuntu"/>
              </a:rPr>
              <a:t>Δ</a:t>
            </a:r>
            <a:r>
              <a:rPr lang="en-US" altLang="ko-KR" dirty="0" smtClean="0">
                <a:solidFill>
                  <a:prstClr val="black"/>
                </a:solidFill>
                <a:ea typeface="Ubuntu"/>
              </a:rPr>
              <a:t> calculation to do cross-check with published points </a:t>
            </a:r>
            <a:r>
              <a:rPr lang="en-US" altLang="ko-KR" dirty="0" smtClean="0">
                <a:solidFill>
                  <a:srgbClr val="FF0000"/>
                </a:solidFill>
                <a:ea typeface="Ubuntu"/>
              </a:rPr>
              <a:t>(Done)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lvl="1">
              <a:lnSpc>
                <a:spcPct val="130000"/>
              </a:lnSpc>
              <a:buFont typeface="StarSymbol"/>
              <a:buChar char=""/>
            </a:pPr>
            <a:r>
              <a:rPr lang="en-US" altLang="ko-KR" dirty="0" smtClean="0">
                <a:solidFill>
                  <a:prstClr val="black"/>
                </a:solidFill>
                <a:ea typeface="Ubuntu"/>
              </a:rPr>
              <a:t>- Study of Peak shapes of jets with two Gaussian functions </a:t>
            </a:r>
            <a:r>
              <a:rPr lang="en-US" altLang="ko-KR" dirty="0" smtClean="0">
                <a:solidFill>
                  <a:srgbClr val="FF0000"/>
                </a:solidFill>
                <a:ea typeface="Ubuntu"/>
              </a:rPr>
              <a:t>(Done)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lvl="2">
              <a:lnSpc>
                <a:spcPct val="130000"/>
              </a:lnSpc>
              <a:buFont typeface="StarSymbol"/>
              <a:buChar char=""/>
            </a:pPr>
            <a:r>
              <a:rPr lang="en-US" altLang="ko-KR" dirty="0" smtClean="0">
                <a:solidFill>
                  <a:prstClr val="black"/>
                </a:solidFill>
                <a:ea typeface="Ubuntu"/>
              </a:rPr>
              <a:t> ; One sharp peak representing jet and the other showing tails</a:t>
            </a:r>
          </a:p>
          <a:p>
            <a:pPr lvl="1">
              <a:lnSpc>
                <a:spcPct val="130000"/>
              </a:lnSpc>
              <a:buFont typeface="StarSymbol"/>
              <a:buChar char=""/>
            </a:pPr>
            <a:r>
              <a:rPr lang="en-US" altLang="ko-KR" dirty="0" smtClean="0">
                <a:solidFill>
                  <a:prstClr val="black"/>
                </a:solidFill>
                <a:ea typeface="굴림"/>
              </a:rPr>
              <a:t>- New methods for accurate background subtractions </a:t>
            </a:r>
            <a:r>
              <a:rPr lang="en-US" altLang="ko-KR" dirty="0" smtClean="0">
                <a:solidFill>
                  <a:srgbClr val="FF0000"/>
                </a:solidFill>
                <a:ea typeface="굴림"/>
              </a:rPr>
              <a:t>(Done)</a:t>
            </a:r>
          </a:p>
          <a:p>
            <a:pPr lvl="2">
              <a:lnSpc>
                <a:spcPct val="130000"/>
              </a:lnSpc>
              <a:buFont typeface="StarSymbol"/>
              <a:buChar char=""/>
            </a:pPr>
            <a:r>
              <a:rPr lang="en-US" altLang="ko-KR" dirty="0" smtClean="0">
                <a:solidFill>
                  <a:prstClr val="black"/>
                </a:solidFill>
                <a:ea typeface="굴림"/>
              </a:rPr>
              <a:t> ; Residuals of flow from 1</a:t>
            </a:r>
            <a:r>
              <a:rPr lang="en-US" altLang="ko-KR" baseline="30000" dirty="0" smtClean="0">
                <a:solidFill>
                  <a:prstClr val="black"/>
                </a:solidFill>
                <a:ea typeface="굴림"/>
              </a:rPr>
              <a:t>st</a:t>
            </a:r>
            <a:r>
              <a:rPr lang="en-US" altLang="ko-KR" dirty="0" smtClean="0">
                <a:solidFill>
                  <a:prstClr val="black"/>
                </a:solidFill>
                <a:ea typeface="굴림"/>
              </a:rPr>
              <a:t> subtraction and Flat backgrounds</a:t>
            </a:r>
          </a:p>
          <a:p>
            <a:pPr lvl="1">
              <a:lnSpc>
                <a:spcPct val="130000"/>
              </a:lnSpc>
              <a:buFont typeface="StarSymbol"/>
              <a:buChar char=""/>
            </a:pPr>
            <a:r>
              <a:rPr lang="en-US" altLang="ko-KR" dirty="0" smtClean="0">
                <a:solidFill>
                  <a:prstClr val="black"/>
                </a:solidFill>
                <a:ea typeface="Ubuntu"/>
              </a:rPr>
              <a:t>-</a:t>
            </a:r>
            <a:r>
              <a:rPr lang="en-US" altLang="ko-KR" dirty="0" smtClean="0">
                <a:solidFill>
                  <a:prstClr val="black"/>
                </a:solidFill>
                <a:ea typeface="굴림"/>
              </a:rPr>
              <a:t> </a:t>
            </a:r>
            <a:r>
              <a:rPr lang="en-US" altLang="ko-KR" i="1" dirty="0" smtClean="0">
                <a:solidFill>
                  <a:prstClr val="black"/>
                </a:solidFill>
                <a:ea typeface="굴림"/>
              </a:rPr>
              <a:t>I</a:t>
            </a:r>
            <a:r>
              <a:rPr lang="en-US" altLang="ko-KR" baseline="-25000" dirty="0" smtClean="0">
                <a:solidFill>
                  <a:prstClr val="black"/>
                </a:solidFill>
                <a:ea typeface="굴림"/>
              </a:rPr>
              <a:t>AA</a:t>
            </a:r>
            <a:r>
              <a:rPr lang="en-US" altLang="ko-KR" dirty="0" smtClean="0">
                <a:solidFill>
                  <a:prstClr val="black"/>
                </a:solidFill>
                <a:ea typeface="굴림"/>
              </a:rPr>
              <a:t> vs. </a:t>
            </a:r>
            <a:r>
              <a:rPr lang="en-US" altLang="ko-KR" i="1" dirty="0" err="1" smtClean="0">
                <a:solidFill>
                  <a:prstClr val="black"/>
                </a:solidFill>
                <a:ea typeface="굴림"/>
              </a:rPr>
              <a:t>p</a:t>
            </a:r>
            <a:r>
              <a:rPr lang="en-US" altLang="ko-KR" baseline="-25000" dirty="0" err="1" smtClean="0">
                <a:solidFill>
                  <a:prstClr val="black"/>
                </a:solidFill>
                <a:ea typeface="굴림"/>
              </a:rPr>
              <a:t>T,assoc</a:t>
            </a:r>
            <a:r>
              <a:rPr lang="en-US" altLang="ko-KR" dirty="0" smtClean="0">
                <a:solidFill>
                  <a:prstClr val="black"/>
                </a:solidFill>
                <a:ea typeface="굴림"/>
              </a:rPr>
              <a:t> for inclusive particles including low </a:t>
            </a:r>
            <a:r>
              <a:rPr lang="en-US" altLang="ko-KR" i="1" dirty="0" err="1" smtClean="0">
                <a:solidFill>
                  <a:prstClr val="black"/>
                </a:solidFill>
                <a:ea typeface="굴림"/>
              </a:rPr>
              <a:t>p</a:t>
            </a:r>
            <a:r>
              <a:rPr lang="en-US" altLang="ko-KR" baseline="-25000" dirty="0" err="1" smtClean="0">
                <a:solidFill>
                  <a:prstClr val="black"/>
                </a:solidFill>
                <a:ea typeface="굴림"/>
              </a:rPr>
              <a:t>T,assoc</a:t>
            </a:r>
            <a:r>
              <a:rPr lang="en-US" altLang="ko-KR" baseline="-25000" dirty="0" smtClean="0">
                <a:solidFill>
                  <a:prstClr val="black"/>
                </a:solidFill>
                <a:ea typeface="굴림"/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  <a:ea typeface="굴림"/>
              </a:rPr>
              <a:t>(Done)</a:t>
            </a:r>
          </a:p>
          <a:p>
            <a:pPr lvl="1">
              <a:lnSpc>
                <a:spcPct val="130000"/>
              </a:lnSpc>
              <a:buFont typeface="StarSymbol"/>
              <a:buChar char=""/>
            </a:pPr>
            <a:r>
              <a:rPr lang="en-US" altLang="ko-KR" dirty="0" smtClean="0">
                <a:solidFill>
                  <a:prstClr val="black"/>
                </a:solidFill>
                <a:ea typeface="굴림"/>
              </a:rPr>
              <a:t>- </a:t>
            </a:r>
            <a:r>
              <a:rPr lang="en-US" altLang="ko-KR" i="1" dirty="0" smtClean="0">
                <a:solidFill>
                  <a:prstClr val="black"/>
                </a:solidFill>
                <a:ea typeface="굴림"/>
              </a:rPr>
              <a:t>I</a:t>
            </a:r>
            <a:r>
              <a:rPr lang="en-US" altLang="ko-KR" baseline="-25000" dirty="0" smtClean="0">
                <a:solidFill>
                  <a:prstClr val="black"/>
                </a:solidFill>
                <a:ea typeface="굴림"/>
              </a:rPr>
              <a:t>AA</a:t>
            </a:r>
            <a:r>
              <a:rPr lang="en-US" altLang="ko-KR" dirty="0" smtClean="0">
                <a:solidFill>
                  <a:prstClr val="black"/>
                </a:solidFill>
                <a:ea typeface="굴림"/>
              </a:rPr>
              <a:t> vs. </a:t>
            </a:r>
            <a:r>
              <a:rPr lang="en-US" altLang="ko-KR" i="1" dirty="0" err="1" smtClean="0">
                <a:solidFill>
                  <a:prstClr val="black"/>
                </a:solidFill>
                <a:ea typeface="굴림"/>
              </a:rPr>
              <a:t>p</a:t>
            </a:r>
            <a:r>
              <a:rPr lang="en-US" altLang="ko-KR" baseline="-25000" dirty="0" err="1" smtClean="0">
                <a:solidFill>
                  <a:prstClr val="black"/>
                </a:solidFill>
                <a:ea typeface="굴림"/>
              </a:rPr>
              <a:t>T,assoc</a:t>
            </a:r>
            <a:r>
              <a:rPr lang="en-US" altLang="ko-KR" dirty="0" smtClean="0">
                <a:solidFill>
                  <a:prstClr val="black"/>
                </a:solidFill>
                <a:ea typeface="굴림"/>
              </a:rPr>
              <a:t> for In-plane and Out-of-plane classified by Event plane </a:t>
            </a:r>
            <a:r>
              <a:rPr lang="en-US" altLang="ko-KR" dirty="0" smtClean="0">
                <a:solidFill>
                  <a:srgbClr val="FF0000"/>
                </a:solidFill>
                <a:ea typeface="굴림"/>
              </a:rPr>
              <a:t>(Done)</a:t>
            </a:r>
          </a:p>
          <a:p>
            <a:pPr lvl="1">
              <a:lnSpc>
                <a:spcPct val="130000"/>
              </a:lnSpc>
              <a:buFont typeface="StarSymbol"/>
              <a:buChar char=""/>
            </a:pPr>
            <a:r>
              <a:rPr lang="en-US" altLang="ko-KR" dirty="0" smtClean="0">
                <a:solidFill>
                  <a:prstClr val="black"/>
                </a:solidFill>
                <a:ea typeface="굴림"/>
              </a:rPr>
              <a:t>- Systematic study </a:t>
            </a:r>
            <a:r>
              <a:rPr lang="en-US" altLang="ko-KR" dirty="0" smtClean="0">
                <a:solidFill>
                  <a:srgbClr val="FF0000"/>
                </a:solidFill>
                <a:ea typeface="굴림"/>
              </a:rPr>
              <a:t>(nearly Done) </a:t>
            </a:r>
            <a:r>
              <a:rPr lang="en-US" altLang="ko-KR" dirty="0" smtClean="0">
                <a:solidFill>
                  <a:prstClr val="black"/>
                </a:solidFill>
                <a:ea typeface="굴림"/>
              </a:rPr>
              <a:t>; checking additional feedbacks</a:t>
            </a:r>
          </a:p>
          <a:p>
            <a:pPr lvl="1">
              <a:lnSpc>
                <a:spcPct val="130000"/>
              </a:lnSpc>
              <a:buFont typeface="StarSymbol"/>
              <a:buChar char=""/>
            </a:pPr>
            <a:r>
              <a:rPr lang="en-US" altLang="ko-KR" dirty="0" smtClean="0">
                <a:solidFill>
                  <a:prstClr val="black"/>
                </a:solidFill>
                <a:ea typeface="굴림"/>
              </a:rPr>
              <a:t>- Paper proposal </a:t>
            </a:r>
            <a:r>
              <a:rPr lang="en-US" altLang="ko-KR" dirty="0" smtClean="0">
                <a:solidFill>
                  <a:srgbClr val="FF0000"/>
                </a:solidFill>
                <a:ea typeface="굴림"/>
              </a:rPr>
              <a:t>(on-going)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>
              <a:lnSpc>
                <a:spcPct val="130000"/>
              </a:lnSpc>
              <a:buFont typeface="StarSymbol"/>
              <a:buChar char=""/>
            </a:pPr>
            <a:endParaRPr lang="en-US" altLang="ko-KR" dirty="0" smtClean="0">
              <a:solidFill>
                <a:srgbClr val="0000FF"/>
              </a:solidFill>
              <a:ea typeface="Ubuntu"/>
            </a:endParaRPr>
          </a:p>
          <a:p>
            <a:pPr>
              <a:lnSpc>
                <a:spcPct val="130000"/>
              </a:lnSpc>
              <a:buFont typeface="StarSymbol"/>
              <a:buChar char=""/>
            </a:pPr>
            <a:r>
              <a:rPr lang="en-US" altLang="ko-KR" dirty="0" smtClean="0">
                <a:solidFill>
                  <a:srgbClr val="0000FF"/>
                </a:solidFill>
                <a:ea typeface="Ubuntu"/>
              </a:rPr>
              <a:t>•</a:t>
            </a:r>
            <a:r>
              <a:rPr lang="en-US" altLang="ko-KR" dirty="0" smtClean="0">
                <a:solidFill>
                  <a:prstClr val="black"/>
                </a:solidFill>
                <a:ea typeface="Ubuntu"/>
              </a:rPr>
              <a:t> New results on </a:t>
            </a:r>
            <a:r>
              <a:rPr lang="en-US" altLang="ko-KR" i="1" dirty="0" smtClean="0">
                <a:solidFill>
                  <a:prstClr val="black"/>
                </a:solidFill>
                <a:ea typeface="Ubuntu"/>
              </a:rPr>
              <a:t>I</a:t>
            </a:r>
            <a:r>
              <a:rPr lang="en-US" altLang="ko-KR" baseline="-25000" dirty="0" smtClean="0">
                <a:solidFill>
                  <a:prstClr val="black"/>
                </a:solidFill>
                <a:ea typeface="Ubuntu"/>
              </a:rPr>
              <a:t>AA</a:t>
            </a:r>
            <a:r>
              <a:rPr lang="en-US" altLang="ko-KR" dirty="0" smtClean="0">
                <a:solidFill>
                  <a:prstClr val="black"/>
                </a:solidFill>
                <a:ea typeface="Ubuntu"/>
              </a:rPr>
              <a:t> analysis have been presented in PWG and in LHCC</a:t>
            </a:r>
          </a:p>
          <a:p>
            <a:pPr>
              <a:lnSpc>
                <a:spcPct val="130000"/>
              </a:lnSpc>
              <a:buFont typeface="StarSymbol"/>
              <a:buChar char=""/>
            </a:pPr>
            <a:endParaRPr lang="en-US" altLang="ko-KR" dirty="0" smtClean="0">
              <a:solidFill>
                <a:srgbClr val="0000FF"/>
              </a:solidFill>
              <a:ea typeface="Ubuntu"/>
            </a:endParaRPr>
          </a:p>
          <a:p>
            <a:pPr>
              <a:lnSpc>
                <a:spcPct val="130000"/>
              </a:lnSpc>
              <a:buFont typeface="StarSymbol"/>
              <a:buChar char=""/>
            </a:pPr>
            <a:r>
              <a:rPr lang="en-US" altLang="ko-KR" dirty="0" smtClean="0">
                <a:solidFill>
                  <a:srgbClr val="0000FF"/>
                </a:solidFill>
                <a:ea typeface="Ubuntu"/>
              </a:rPr>
              <a:t>• </a:t>
            </a:r>
            <a:r>
              <a:rPr lang="en-US" altLang="ko-KR" dirty="0" smtClean="0">
                <a:solidFill>
                  <a:prstClr val="black"/>
                </a:solidFill>
                <a:ea typeface="Ubuntu"/>
              </a:rPr>
              <a:t>Paper proposal is under preparation with the draft</a:t>
            </a:r>
            <a:endParaRPr lang="en-US" dirty="0" smtClean="0">
              <a:solidFill>
                <a:srgbClr val="000000"/>
              </a:solidFill>
              <a:ea typeface="굴림"/>
            </a:endParaRPr>
          </a:p>
        </p:txBody>
      </p:sp>
      <p:sp>
        <p:nvSpPr>
          <p:cNvPr id="9" name="TextShape 24"/>
          <p:cNvSpPr txBox="1"/>
          <p:nvPr/>
        </p:nvSpPr>
        <p:spPr>
          <a:xfrm>
            <a:off x="1620000" y="360"/>
            <a:ext cx="3060000" cy="3949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r"/>
            <a:r>
              <a:rPr lang="en-US" sz="1000" i="1" dirty="0" smtClean="0">
                <a:solidFill>
                  <a:srgbClr val="FFFFFF"/>
                </a:solidFill>
              </a:rPr>
              <a:t>I</a:t>
            </a:r>
            <a:r>
              <a:rPr lang="en-US" sz="1000" baseline="-25000" dirty="0" smtClean="0">
                <a:solidFill>
                  <a:srgbClr val="FFFFFF"/>
                </a:solidFill>
              </a:rPr>
              <a:t>AA</a:t>
            </a:r>
            <a:r>
              <a:rPr lang="en-US" sz="1000" dirty="0" smtClean="0">
                <a:solidFill>
                  <a:srgbClr val="FFFFFF"/>
                </a:solidFill>
              </a:rPr>
              <a:t> Analysis with two-particle Correlations</a:t>
            </a:r>
            <a:endParaRPr dirty="0" smtClean="0">
              <a:solidFill>
                <a:prstClr val="black"/>
              </a:solidFill>
            </a:endParaRPr>
          </a:p>
          <a:p>
            <a:pPr algn="r"/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35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72000" y="4149080"/>
            <a:ext cx="4860000" cy="2448000"/>
          </a:xfrm>
          <a:prstGeom prst="roundRect">
            <a:avLst>
              <a:gd name="adj" fmla="val 3600"/>
            </a:avLst>
          </a:prstGeom>
          <a:solidFill>
            <a:srgbClr val="FFFFFF"/>
          </a:solidFill>
        </p:spPr>
      </p:sp>
      <p:sp>
        <p:nvSpPr>
          <p:cNvPr id="82" name="TextShape 2"/>
          <p:cNvSpPr txBox="1"/>
          <p:nvPr/>
        </p:nvSpPr>
        <p:spPr>
          <a:xfrm>
            <a:off x="-118360" y="-27384"/>
            <a:ext cx="8650800" cy="1143360"/>
          </a:xfrm>
          <a:prstGeom prst="rect">
            <a:avLst/>
          </a:prstGeom>
        </p:spPr>
        <p:txBody>
          <a:bodyPr anchor="ctr"/>
          <a:lstStyle/>
          <a:p>
            <a:pPr>
              <a:buFont typeface="StarSymbol"/>
              <a:buChar char=""/>
            </a:pPr>
            <a:r>
              <a:rPr lang="en-US" sz="2200" dirty="0" smtClean="0">
                <a:solidFill>
                  <a:srgbClr val="0070C0"/>
                </a:solidFill>
                <a:ea typeface="Arial"/>
              </a:rPr>
              <a:t>Motivation of </a:t>
            </a:r>
            <a:r>
              <a:rPr lang="en-US" sz="2200" i="1" dirty="0" smtClean="0">
                <a:solidFill>
                  <a:srgbClr val="0070C0"/>
                </a:solidFill>
                <a:ea typeface="Arial"/>
              </a:rPr>
              <a:t>I</a:t>
            </a:r>
            <a:r>
              <a:rPr lang="en-US" sz="2200" baseline="-25000" dirty="0" smtClean="0">
                <a:solidFill>
                  <a:srgbClr val="0070C0"/>
                </a:solidFill>
                <a:ea typeface="Arial"/>
              </a:rPr>
              <a:t>AA</a:t>
            </a:r>
            <a:r>
              <a:rPr lang="en-US" sz="2200" dirty="0" smtClean="0">
                <a:solidFill>
                  <a:srgbClr val="0070C0"/>
                </a:solidFill>
                <a:ea typeface="Arial"/>
              </a:rPr>
              <a:t> analysis and Procedure</a:t>
            </a:r>
            <a:endParaRPr sz="2200" baseline="-25000" dirty="0">
              <a:solidFill>
                <a:srgbClr val="0070C0"/>
              </a:solidFill>
            </a:endParaRPr>
          </a:p>
        </p:txBody>
      </p:sp>
      <p:pic>
        <p:nvPicPr>
          <p:cNvPr id="83" name="그림 8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981008"/>
            <a:ext cx="4872000" cy="2520000"/>
          </a:xfrm>
          <a:prstGeom prst="rect">
            <a:avLst/>
          </a:prstGeom>
        </p:spPr>
      </p:pic>
      <p:sp>
        <p:nvSpPr>
          <p:cNvPr id="84" name="TextShape 3"/>
          <p:cNvSpPr txBox="1"/>
          <p:nvPr/>
        </p:nvSpPr>
        <p:spPr>
          <a:xfrm>
            <a:off x="180000" y="3429000"/>
            <a:ext cx="8712480" cy="936104"/>
          </a:xfrm>
          <a:prstGeom prst="rect">
            <a:avLst/>
          </a:prstGeom>
        </p:spPr>
        <p:txBody>
          <a:bodyPr lIns="91080" rIns="91080"/>
          <a:lstStyle/>
          <a:p>
            <a:pPr>
              <a:buFont typeface="StarSymbol"/>
              <a:buChar char=""/>
            </a:pPr>
            <a:r>
              <a:rPr lang="en-US" altLang="ko-KR" sz="1700" dirty="0" smtClean="0">
                <a:solidFill>
                  <a:srgbClr val="0000FF"/>
                </a:solidFill>
                <a:latin typeface="Ubuntu"/>
                <a:ea typeface="Ubuntu"/>
              </a:rPr>
              <a:t>• </a:t>
            </a:r>
            <a:r>
              <a:rPr lang="en-US" sz="1700" dirty="0" smtClean="0">
                <a:solidFill>
                  <a:srgbClr val="000000"/>
                </a:solidFill>
                <a:ea typeface="굴림"/>
              </a:rPr>
              <a:t>Away-side suppressed </a:t>
            </a:r>
            <a:r>
              <a:rPr lang="en-US" sz="1700" dirty="0">
                <a:solidFill>
                  <a:srgbClr val="000000"/>
                </a:solidFill>
                <a:ea typeface="굴림"/>
              </a:rPr>
              <a:t>(</a:t>
            </a:r>
            <a:r>
              <a:rPr lang="en-US" sz="1700" i="1" dirty="0">
                <a:solidFill>
                  <a:srgbClr val="000000"/>
                </a:solidFill>
                <a:ea typeface="굴림"/>
              </a:rPr>
              <a:t>I</a:t>
            </a:r>
            <a:r>
              <a:rPr lang="en-US" sz="1700" baseline="-25000" dirty="0">
                <a:solidFill>
                  <a:srgbClr val="000000"/>
                </a:solidFill>
                <a:ea typeface="굴림"/>
              </a:rPr>
              <a:t>AA</a:t>
            </a:r>
            <a:r>
              <a:rPr lang="en-US" sz="1700" dirty="0">
                <a:solidFill>
                  <a:srgbClr val="000000"/>
                </a:solidFill>
                <a:ea typeface="굴림"/>
              </a:rPr>
              <a:t> ~ 0.6) </a:t>
            </a:r>
            <a:r>
              <a:rPr lang="en-US" sz="1700" dirty="0" smtClean="0">
                <a:solidFill>
                  <a:srgbClr val="000000"/>
                </a:solidFill>
                <a:ea typeface="굴림"/>
              </a:rPr>
              <a:t>due </a:t>
            </a:r>
            <a:r>
              <a:rPr lang="en-US" sz="1700" dirty="0">
                <a:solidFill>
                  <a:srgbClr val="000000"/>
                </a:solidFill>
                <a:ea typeface="굴림"/>
              </a:rPr>
              <a:t>to the </a:t>
            </a:r>
            <a:r>
              <a:rPr lang="en-US" sz="1700" dirty="0" smtClean="0">
                <a:solidFill>
                  <a:srgbClr val="000000"/>
                </a:solidFill>
                <a:ea typeface="굴림"/>
              </a:rPr>
              <a:t>strong in-medium </a:t>
            </a:r>
            <a:r>
              <a:rPr lang="en-US" sz="1700" dirty="0">
                <a:solidFill>
                  <a:srgbClr val="000000"/>
                </a:solidFill>
                <a:ea typeface="굴림"/>
              </a:rPr>
              <a:t>energy loss</a:t>
            </a:r>
            <a:endParaRPr sz="1700" dirty="0">
              <a:solidFill>
                <a:prstClr val="black"/>
              </a:solidFill>
            </a:endParaRPr>
          </a:p>
          <a:p>
            <a:pPr>
              <a:buFont typeface="StarSymbol"/>
              <a:buChar char=""/>
            </a:pPr>
            <a:r>
              <a:rPr lang="en-US" altLang="ko-KR" sz="1700" dirty="0" smtClean="0">
                <a:solidFill>
                  <a:srgbClr val="0000FF"/>
                </a:solidFill>
                <a:latin typeface="Ubuntu"/>
                <a:ea typeface="Ubuntu"/>
              </a:rPr>
              <a:t>• </a:t>
            </a:r>
            <a:r>
              <a:rPr lang="en-US" sz="1700" dirty="0" smtClean="0">
                <a:solidFill>
                  <a:srgbClr val="FF0000"/>
                </a:solidFill>
                <a:ea typeface="굴림"/>
              </a:rPr>
              <a:t>Near-side </a:t>
            </a:r>
            <a:r>
              <a:rPr lang="en-US" sz="1700" dirty="0">
                <a:solidFill>
                  <a:srgbClr val="FF0000"/>
                </a:solidFill>
                <a:ea typeface="굴림"/>
              </a:rPr>
              <a:t>enhancement</a:t>
            </a:r>
            <a:r>
              <a:rPr lang="en-US" sz="1700" dirty="0">
                <a:solidFill>
                  <a:srgbClr val="000000"/>
                </a:solidFill>
                <a:ea typeface="굴림"/>
              </a:rPr>
              <a:t> (</a:t>
            </a:r>
            <a:r>
              <a:rPr lang="en-US" sz="1700" i="1" dirty="0">
                <a:solidFill>
                  <a:srgbClr val="000000"/>
                </a:solidFill>
                <a:ea typeface="굴림"/>
              </a:rPr>
              <a:t>I</a:t>
            </a:r>
            <a:r>
              <a:rPr lang="en-US" sz="1700" baseline="-25000" dirty="0">
                <a:solidFill>
                  <a:srgbClr val="000000"/>
                </a:solidFill>
                <a:ea typeface="굴림"/>
              </a:rPr>
              <a:t>AA </a:t>
            </a:r>
            <a:r>
              <a:rPr lang="en-US" sz="1700" dirty="0">
                <a:solidFill>
                  <a:srgbClr val="000000"/>
                </a:solidFill>
                <a:ea typeface="굴림"/>
              </a:rPr>
              <a:t>~ 1.2) </a:t>
            </a:r>
            <a:r>
              <a:rPr lang="en-US" sz="1700" dirty="0" smtClean="0">
                <a:solidFill>
                  <a:srgbClr val="000000"/>
                </a:solidFill>
                <a:ea typeface="굴림"/>
              </a:rPr>
              <a:t>suggests that the </a:t>
            </a:r>
            <a:r>
              <a:rPr lang="en-US" sz="1700" dirty="0">
                <a:solidFill>
                  <a:srgbClr val="000000"/>
                </a:solidFill>
                <a:ea typeface="굴림"/>
              </a:rPr>
              <a:t>near-side </a:t>
            </a:r>
            <a:r>
              <a:rPr lang="en-US" sz="1700" dirty="0" err="1">
                <a:solidFill>
                  <a:srgbClr val="000000"/>
                </a:solidFill>
                <a:ea typeface="굴림"/>
              </a:rPr>
              <a:t>parton</a:t>
            </a:r>
            <a:r>
              <a:rPr lang="en-US" sz="1700" dirty="0">
                <a:solidFill>
                  <a:srgbClr val="000000"/>
                </a:solidFill>
                <a:ea typeface="굴림"/>
              </a:rPr>
              <a:t> might </a:t>
            </a:r>
            <a:r>
              <a:rPr lang="en-US" sz="1700" dirty="0" smtClean="0">
                <a:solidFill>
                  <a:srgbClr val="000000"/>
                </a:solidFill>
                <a:ea typeface="굴림"/>
              </a:rPr>
              <a:t>be</a:t>
            </a:r>
          </a:p>
          <a:p>
            <a:pPr>
              <a:buFont typeface="StarSymbol"/>
              <a:buChar char=""/>
            </a:pPr>
            <a:r>
              <a:rPr lang="en-US" sz="1700" dirty="0" smtClean="0">
                <a:solidFill>
                  <a:srgbClr val="000000"/>
                </a:solidFill>
                <a:ea typeface="굴림"/>
              </a:rPr>
              <a:t> also subject </a:t>
            </a:r>
            <a:r>
              <a:rPr lang="en-US" sz="1700" dirty="0">
                <a:solidFill>
                  <a:srgbClr val="000000"/>
                </a:solidFill>
                <a:ea typeface="굴림"/>
              </a:rPr>
              <a:t>to medium effects </a:t>
            </a:r>
            <a:endParaRPr lang="en-US" sz="1700" dirty="0" smtClean="0">
              <a:solidFill>
                <a:srgbClr val="000000"/>
              </a:solidFill>
              <a:ea typeface="굴림"/>
            </a:endParaRPr>
          </a:p>
          <a:p>
            <a:pPr algn="just">
              <a:buFont typeface="StarSymbol"/>
              <a:buChar char=""/>
            </a:pPr>
            <a:endParaRPr lang="en-US" sz="1700" dirty="0" smtClean="0">
              <a:solidFill>
                <a:srgbClr val="000000"/>
              </a:solidFill>
              <a:ea typeface="굴림"/>
            </a:endParaRPr>
          </a:p>
          <a:p>
            <a:pPr algn="just">
              <a:buFont typeface="StarSymbol"/>
              <a:buChar char=""/>
            </a:pPr>
            <a:endParaRPr sz="1700" dirty="0">
              <a:solidFill>
                <a:prstClr val="black"/>
              </a:solidFill>
            </a:endParaRPr>
          </a:p>
        </p:txBody>
      </p:sp>
      <p:sp>
        <p:nvSpPr>
          <p:cNvPr id="85" name="TextShape 4"/>
          <p:cNvSpPr txBox="1"/>
          <p:nvPr/>
        </p:nvSpPr>
        <p:spPr>
          <a:xfrm rot="5400000">
            <a:off x="5821308" y="2086020"/>
            <a:ext cx="2413080" cy="2728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100" dirty="0">
                <a:solidFill>
                  <a:srgbClr val="000000"/>
                </a:solidFill>
              </a:rPr>
              <a:t>ALICE, PRL 108, 092301 (2012)</a:t>
            </a:r>
            <a:endParaRPr sz="1100" dirty="0">
              <a:solidFill>
                <a:prstClr val="black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266176"/>
            <a:ext cx="6840000" cy="2138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2" y="4266176"/>
            <a:ext cx="2448273" cy="2177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Shape 7"/>
          <p:cNvSpPr txBox="1"/>
          <p:nvPr/>
        </p:nvSpPr>
        <p:spPr>
          <a:xfrm>
            <a:off x="323528" y="6380728"/>
            <a:ext cx="1872000" cy="3337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l-GR" altLang="ko-KR" sz="1500" dirty="0" smtClean="0">
                <a:solidFill>
                  <a:prstClr val="black"/>
                </a:solidFill>
              </a:rPr>
              <a:t>Δη-Δφ </a:t>
            </a:r>
            <a:r>
              <a:rPr lang="en-US" altLang="ko-KR" sz="1500" dirty="0" smtClean="0">
                <a:solidFill>
                  <a:prstClr val="black"/>
                </a:solidFill>
              </a:rPr>
              <a:t>distribution</a:t>
            </a:r>
            <a:endParaRPr lang="en-US" altLang="ko-KR" sz="1500" dirty="0">
              <a:solidFill>
                <a:prstClr val="black"/>
              </a:solidFill>
            </a:endParaRPr>
          </a:p>
        </p:txBody>
      </p:sp>
      <p:sp>
        <p:nvSpPr>
          <p:cNvPr id="12" name="TextShape 7"/>
          <p:cNvSpPr txBox="1"/>
          <p:nvPr/>
        </p:nvSpPr>
        <p:spPr>
          <a:xfrm>
            <a:off x="2627784" y="6354408"/>
            <a:ext cx="1872000" cy="3337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n-US" altLang="ko-KR" sz="1500" dirty="0" smtClean="0">
                <a:solidFill>
                  <a:prstClr val="black"/>
                </a:solidFill>
              </a:rPr>
              <a:t>Projected </a:t>
            </a:r>
            <a:r>
              <a:rPr lang="en-US" altLang="ko-KR" sz="1500" dirty="0" err="1" smtClean="0">
                <a:solidFill>
                  <a:prstClr val="black"/>
                </a:solidFill>
              </a:rPr>
              <a:t>dN</a:t>
            </a:r>
            <a:r>
              <a:rPr lang="en-US" altLang="ko-KR" sz="1500" dirty="0" smtClean="0">
                <a:solidFill>
                  <a:prstClr val="black"/>
                </a:solidFill>
              </a:rPr>
              <a:t>/d</a:t>
            </a:r>
            <a:r>
              <a:rPr lang="el-GR" altLang="ko-KR" sz="1500" dirty="0" smtClean="0">
                <a:solidFill>
                  <a:prstClr val="black"/>
                </a:solidFill>
              </a:rPr>
              <a:t>Δφ</a:t>
            </a:r>
            <a:endParaRPr lang="en-US" altLang="ko-KR" sz="1500" dirty="0">
              <a:solidFill>
                <a:prstClr val="black"/>
              </a:solidFill>
            </a:endParaRPr>
          </a:p>
        </p:txBody>
      </p:sp>
      <p:sp>
        <p:nvSpPr>
          <p:cNvPr id="13" name="TextShape 7"/>
          <p:cNvSpPr txBox="1"/>
          <p:nvPr/>
        </p:nvSpPr>
        <p:spPr>
          <a:xfrm>
            <a:off x="5004048" y="6354408"/>
            <a:ext cx="1872000" cy="3337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n-US" altLang="ko-KR" sz="1500" dirty="0" err="1" smtClean="0">
                <a:solidFill>
                  <a:prstClr val="black"/>
                </a:solidFill>
              </a:rPr>
              <a:t>dN</a:t>
            </a:r>
            <a:r>
              <a:rPr lang="en-US" altLang="ko-KR" sz="1500" dirty="0" smtClean="0">
                <a:solidFill>
                  <a:prstClr val="black"/>
                </a:solidFill>
              </a:rPr>
              <a:t>/d</a:t>
            </a:r>
            <a:r>
              <a:rPr lang="el-GR" altLang="ko-KR" sz="1500" dirty="0" smtClean="0">
                <a:solidFill>
                  <a:prstClr val="black"/>
                </a:solidFill>
              </a:rPr>
              <a:t>Δφ</a:t>
            </a:r>
            <a:r>
              <a:rPr lang="en-US" altLang="ko-KR" sz="1500" dirty="0" smtClean="0">
                <a:solidFill>
                  <a:prstClr val="black"/>
                </a:solidFill>
              </a:rPr>
              <a:t> in large |</a:t>
            </a:r>
            <a:r>
              <a:rPr lang="el-GR" altLang="ko-KR" sz="1500" dirty="0" smtClean="0">
                <a:solidFill>
                  <a:prstClr val="black"/>
                </a:solidFill>
              </a:rPr>
              <a:t>Δη</a:t>
            </a:r>
            <a:r>
              <a:rPr lang="en-US" altLang="ko-KR" sz="1500" dirty="0" smtClean="0">
                <a:solidFill>
                  <a:prstClr val="black"/>
                </a:solidFill>
              </a:rPr>
              <a:t>|</a:t>
            </a:r>
            <a:endParaRPr lang="en-US" altLang="ko-KR" sz="1500" dirty="0">
              <a:solidFill>
                <a:prstClr val="black"/>
              </a:solidFill>
            </a:endParaRPr>
          </a:p>
        </p:txBody>
      </p:sp>
      <p:sp>
        <p:nvSpPr>
          <p:cNvPr id="14" name="TextShape 7"/>
          <p:cNvSpPr txBox="1"/>
          <p:nvPr/>
        </p:nvSpPr>
        <p:spPr>
          <a:xfrm>
            <a:off x="7236296" y="6354408"/>
            <a:ext cx="1872000" cy="3337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n-US" altLang="ko-KR" sz="1500" dirty="0" smtClean="0">
                <a:solidFill>
                  <a:prstClr val="black"/>
                </a:solidFill>
              </a:rPr>
              <a:t>Subtracted Jet peak</a:t>
            </a:r>
            <a:endParaRPr lang="en-US" altLang="ko-KR" sz="1500" dirty="0">
              <a:solidFill>
                <a:prstClr val="black"/>
              </a:solidFill>
            </a:endParaRPr>
          </a:p>
        </p:txBody>
      </p:sp>
      <p:sp>
        <p:nvSpPr>
          <p:cNvPr id="15" name="TextShape 24"/>
          <p:cNvSpPr txBox="1"/>
          <p:nvPr/>
        </p:nvSpPr>
        <p:spPr>
          <a:xfrm>
            <a:off x="1620000" y="360"/>
            <a:ext cx="3060000" cy="3949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r"/>
            <a:r>
              <a:rPr lang="en-US" sz="1000" i="1" dirty="0" smtClean="0">
                <a:solidFill>
                  <a:srgbClr val="FFFFFF"/>
                </a:solidFill>
              </a:rPr>
              <a:t>I</a:t>
            </a:r>
            <a:r>
              <a:rPr lang="en-US" sz="1000" baseline="-25000" dirty="0" smtClean="0">
                <a:solidFill>
                  <a:srgbClr val="FFFFFF"/>
                </a:solidFill>
              </a:rPr>
              <a:t>AA</a:t>
            </a:r>
            <a:r>
              <a:rPr lang="en-US" sz="1000" dirty="0" smtClean="0">
                <a:solidFill>
                  <a:srgbClr val="FFFFFF"/>
                </a:solidFill>
              </a:rPr>
              <a:t> Analysis with two-particle Correlations</a:t>
            </a:r>
            <a:endParaRPr dirty="0" smtClean="0">
              <a:solidFill>
                <a:prstClr val="black"/>
              </a:solidFill>
            </a:endParaRPr>
          </a:p>
          <a:p>
            <a:pPr algn="r"/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42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Shape 24"/>
          <p:cNvSpPr txBox="1"/>
          <p:nvPr/>
        </p:nvSpPr>
        <p:spPr>
          <a:xfrm>
            <a:off x="1620000" y="360"/>
            <a:ext cx="3060000" cy="3949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r"/>
            <a:r>
              <a:rPr lang="en-US" sz="1000" i="1" dirty="0" smtClean="0">
                <a:solidFill>
                  <a:srgbClr val="FFFFFF"/>
                </a:solidFill>
              </a:rPr>
              <a:t>I</a:t>
            </a:r>
            <a:r>
              <a:rPr lang="en-US" sz="1000" baseline="-25000" dirty="0" smtClean="0">
                <a:solidFill>
                  <a:srgbClr val="FFFFFF"/>
                </a:solidFill>
              </a:rPr>
              <a:t>AA</a:t>
            </a:r>
            <a:r>
              <a:rPr lang="en-US" sz="1000" dirty="0" smtClean="0">
                <a:solidFill>
                  <a:srgbClr val="FFFFFF"/>
                </a:solidFill>
              </a:rPr>
              <a:t> Analysis with two-particle Correlations</a:t>
            </a:r>
            <a:endParaRPr dirty="0" smtClean="0">
              <a:solidFill>
                <a:prstClr val="black"/>
              </a:solidFill>
            </a:endParaRPr>
          </a:p>
          <a:p>
            <a:pPr algn="r"/>
            <a:endParaRPr dirty="0">
              <a:solidFill>
                <a:prstClr val="black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908720"/>
            <a:ext cx="3993867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117" y="908720"/>
            <a:ext cx="3993867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Shape 2"/>
          <p:cNvSpPr txBox="1"/>
          <p:nvPr/>
        </p:nvSpPr>
        <p:spPr>
          <a:xfrm>
            <a:off x="-108520" y="-27384"/>
            <a:ext cx="8650800" cy="1143360"/>
          </a:xfrm>
          <a:prstGeom prst="rect">
            <a:avLst/>
          </a:prstGeom>
        </p:spPr>
        <p:txBody>
          <a:bodyPr anchor="ctr"/>
          <a:lstStyle/>
          <a:p>
            <a:pPr>
              <a:buFont typeface="StarSymbol"/>
              <a:buChar char=""/>
            </a:pPr>
            <a:r>
              <a:rPr lang="en-US" sz="2200" dirty="0" smtClean="0">
                <a:solidFill>
                  <a:srgbClr val="0070C0"/>
                </a:solidFill>
              </a:rPr>
              <a:t>Peak-shape of Jets and </a:t>
            </a:r>
            <a:r>
              <a:rPr lang="en-US" sz="2200" i="1" dirty="0" smtClean="0">
                <a:solidFill>
                  <a:srgbClr val="0070C0"/>
                </a:solidFill>
              </a:rPr>
              <a:t>I</a:t>
            </a:r>
            <a:r>
              <a:rPr lang="en-US" sz="2200" baseline="-25000" dirty="0" smtClean="0">
                <a:solidFill>
                  <a:srgbClr val="0070C0"/>
                </a:solidFill>
              </a:rPr>
              <a:t>AA</a:t>
            </a:r>
            <a:r>
              <a:rPr lang="en-US" sz="2200" dirty="0" smtClean="0">
                <a:solidFill>
                  <a:srgbClr val="0070C0"/>
                </a:solidFill>
              </a:rPr>
              <a:t> vs. </a:t>
            </a:r>
            <a:r>
              <a:rPr lang="en-US" sz="2200" i="1" dirty="0" err="1" smtClean="0">
                <a:solidFill>
                  <a:srgbClr val="0070C0"/>
                </a:solidFill>
              </a:rPr>
              <a:t>p</a:t>
            </a:r>
            <a:r>
              <a:rPr lang="en-US" sz="2200" baseline="-25000" dirty="0" err="1" smtClean="0">
                <a:solidFill>
                  <a:srgbClr val="0070C0"/>
                </a:solidFill>
              </a:rPr>
              <a:t>T,assoc</a:t>
            </a:r>
            <a:r>
              <a:rPr lang="en-US" sz="2200" dirty="0" smtClean="0">
                <a:solidFill>
                  <a:srgbClr val="0070C0"/>
                </a:solidFill>
              </a:rPr>
              <a:t> analysis</a:t>
            </a:r>
            <a:endParaRPr sz="2200" baseline="-25000" dirty="0">
              <a:solidFill>
                <a:srgbClr val="0070C0"/>
              </a:solidFill>
            </a:endParaRPr>
          </a:p>
        </p:txBody>
      </p:sp>
      <p:sp>
        <p:nvSpPr>
          <p:cNvPr id="18" name="TextShape 3"/>
          <p:cNvSpPr txBox="1"/>
          <p:nvPr/>
        </p:nvSpPr>
        <p:spPr>
          <a:xfrm>
            <a:off x="4355976" y="3933056"/>
            <a:ext cx="4536504" cy="2534704"/>
          </a:xfrm>
          <a:prstGeom prst="rect">
            <a:avLst/>
          </a:prstGeom>
        </p:spPr>
        <p:txBody>
          <a:bodyPr lIns="91080" rIns="91080"/>
          <a:lstStyle/>
          <a:p>
            <a:pPr>
              <a:lnSpc>
                <a:spcPts val="2500"/>
              </a:lnSpc>
            </a:pPr>
            <a:r>
              <a:rPr lang="en-US" altLang="ko-KR" sz="1600" dirty="0" smtClean="0">
                <a:solidFill>
                  <a:prstClr val="black"/>
                </a:solidFill>
                <a:ea typeface="Ubuntu"/>
              </a:rPr>
              <a:t>(1) Peak shape of jets with two Gaussian</a:t>
            </a:r>
          </a:p>
          <a:p>
            <a:pPr>
              <a:lnSpc>
                <a:spcPts val="2500"/>
              </a:lnSpc>
            </a:pPr>
            <a:r>
              <a:rPr lang="en-US" sz="1600" dirty="0" smtClean="0">
                <a:solidFill>
                  <a:prstClr val="black"/>
                </a:solidFill>
              </a:rPr>
              <a:t>(2) </a:t>
            </a:r>
            <a:r>
              <a:rPr lang="en-US" sz="1600" i="1" dirty="0" smtClean="0">
                <a:solidFill>
                  <a:prstClr val="black"/>
                </a:solidFill>
              </a:rPr>
              <a:t>I</a:t>
            </a:r>
            <a:r>
              <a:rPr lang="en-US" sz="1600" baseline="-25000" dirty="0" smtClean="0">
                <a:solidFill>
                  <a:prstClr val="black"/>
                </a:solidFill>
              </a:rPr>
              <a:t>AA</a:t>
            </a:r>
            <a:r>
              <a:rPr lang="en-US" sz="1600" dirty="0" smtClean="0">
                <a:solidFill>
                  <a:prstClr val="black"/>
                </a:solidFill>
              </a:rPr>
              <a:t> vs. </a:t>
            </a:r>
            <a:r>
              <a:rPr lang="en-US" sz="1600" i="1" dirty="0" err="1" smtClean="0">
                <a:solidFill>
                  <a:prstClr val="black"/>
                </a:solidFill>
              </a:rPr>
              <a:t>p</a:t>
            </a:r>
            <a:r>
              <a:rPr lang="en-US" sz="1600" baseline="-25000" dirty="0" err="1" smtClean="0">
                <a:solidFill>
                  <a:prstClr val="black"/>
                </a:solidFill>
              </a:rPr>
              <a:t>T,assoc</a:t>
            </a:r>
            <a:r>
              <a:rPr lang="en-US" sz="1600" dirty="0" smtClean="0">
                <a:solidFill>
                  <a:prstClr val="black"/>
                </a:solidFill>
              </a:rPr>
              <a:t> in Inclusive central events</a:t>
            </a:r>
          </a:p>
          <a:p>
            <a:pPr>
              <a:lnSpc>
                <a:spcPts val="2500"/>
              </a:lnSpc>
            </a:pPr>
            <a:r>
              <a:rPr lang="en-US" sz="1600" dirty="0" smtClean="0">
                <a:solidFill>
                  <a:prstClr val="black"/>
                </a:solidFill>
              </a:rPr>
              <a:t>(3) </a:t>
            </a:r>
            <a:r>
              <a:rPr lang="en-US" altLang="ko-KR" sz="1600" i="1" dirty="0" smtClean="0">
                <a:solidFill>
                  <a:prstClr val="black"/>
                </a:solidFill>
              </a:rPr>
              <a:t>I</a:t>
            </a:r>
            <a:r>
              <a:rPr lang="en-US" altLang="ko-KR" sz="1600" baseline="-25000" dirty="0" smtClean="0">
                <a:solidFill>
                  <a:prstClr val="black"/>
                </a:solidFill>
              </a:rPr>
              <a:t>AA</a:t>
            </a:r>
            <a:r>
              <a:rPr lang="en-US" altLang="ko-KR" sz="1600" dirty="0" smtClean="0">
                <a:solidFill>
                  <a:prstClr val="black"/>
                </a:solidFill>
              </a:rPr>
              <a:t> vs. </a:t>
            </a:r>
            <a:r>
              <a:rPr lang="en-US" altLang="ko-KR" sz="1600" i="1" dirty="0" err="1" smtClean="0">
                <a:solidFill>
                  <a:prstClr val="black"/>
                </a:solidFill>
              </a:rPr>
              <a:t>p</a:t>
            </a:r>
            <a:r>
              <a:rPr lang="en-US" altLang="ko-KR" sz="1600" baseline="-25000" dirty="0" err="1" smtClean="0">
                <a:solidFill>
                  <a:prstClr val="black"/>
                </a:solidFill>
              </a:rPr>
              <a:t>T,assoc</a:t>
            </a:r>
            <a:r>
              <a:rPr lang="en-US" altLang="ko-KR" sz="1600" dirty="0" smtClean="0">
                <a:solidFill>
                  <a:prstClr val="black"/>
                </a:solidFill>
              </a:rPr>
              <a:t> in In- and Out-of-plane</a:t>
            </a:r>
          </a:p>
          <a:p>
            <a:pPr>
              <a:lnSpc>
                <a:spcPts val="2500"/>
              </a:lnSpc>
            </a:pPr>
            <a:endParaRPr lang="en-US" dirty="0" smtClean="0">
              <a:solidFill>
                <a:prstClr val="black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789360"/>
            <a:ext cx="3993867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Shape 7"/>
          <p:cNvSpPr txBox="1"/>
          <p:nvPr/>
        </p:nvSpPr>
        <p:spPr>
          <a:xfrm>
            <a:off x="72008" y="908720"/>
            <a:ext cx="611560" cy="3337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n-US" altLang="ko-KR" sz="1500" dirty="0" smtClean="0">
                <a:solidFill>
                  <a:prstClr val="black"/>
                </a:solidFill>
              </a:rPr>
              <a:t>(1)</a:t>
            </a:r>
            <a:endParaRPr lang="en-US" altLang="ko-KR" sz="1500" dirty="0">
              <a:solidFill>
                <a:prstClr val="black"/>
              </a:solidFill>
            </a:endParaRPr>
          </a:p>
        </p:txBody>
      </p:sp>
      <p:sp>
        <p:nvSpPr>
          <p:cNvPr id="21" name="TextShape 7"/>
          <p:cNvSpPr txBox="1"/>
          <p:nvPr/>
        </p:nvSpPr>
        <p:spPr>
          <a:xfrm>
            <a:off x="4320480" y="908720"/>
            <a:ext cx="611560" cy="3337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n-US" altLang="ko-KR" sz="1500" dirty="0" smtClean="0">
                <a:solidFill>
                  <a:prstClr val="black"/>
                </a:solidFill>
              </a:rPr>
              <a:t>(2)</a:t>
            </a:r>
            <a:endParaRPr lang="en-US" altLang="ko-KR" sz="1500" dirty="0">
              <a:solidFill>
                <a:prstClr val="black"/>
              </a:solidFill>
            </a:endParaRPr>
          </a:p>
        </p:txBody>
      </p:sp>
      <p:sp>
        <p:nvSpPr>
          <p:cNvPr id="22" name="TextShape 7"/>
          <p:cNvSpPr txBox="1"/>
          <p:nvPr/>
        </p:nvSpPr>
        <p:spPr>
          <a:xfrm>
            <a:off x="107504" y="3717032"/>
            <a:ext cx="611560" cy="3337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n-US" altLang="ko-KR" sz="1500" dirty="0" smtClean="0">
                <a:solidFill>
                  <a:prstClr val="black"/>
                </a:solidFill>
              </a:rPr>
              <a:t>(3)</a:t>
            </a:r>
            <a:endParaRPr lang="en-US" altLang="ko-KR" sz="1500" dirty="0">
              <a:solidFill>
                <a:prstClr val="black"/>
              </a:solidFill>
            </a:endParaRPr>
          </a:p>
        </p:txBody>
      </p:sp>
      <p:sp>
        <p:nvSpPr>
          <p:cNvPr id="38" name="CustomShape 5"/>
          <p:cNvSpPr/>
          <p:nvPr/>
        </p:nvSpPr>
        <p:spPr>
          <a:xfrm>
            <a:off x="6164957" y="5331154"/>
            <a:ext cx="317323" cy="113660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</p:sp>
      <p:sp>
        <p:nvSpPr>
          <p:cNvPr id="39" name="Line 2"/>
          <p:cNvSpPr/>
          <p:nvPr/>
        </p:nvSpPr>
        <p:spPr>
          <a:xfrm>
            <a:off x="5244900" y="5913943"/>
            <a:ext cx="2253181" cy="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40" name="Line 6"/>
          <p:cNvSpPr/>
          <p:nvPr/>
        </p:nvSpPr>
        <p:spPr>
          <a:xfrm>
            <a:off x="6337321" y="5917949"/>
            <a:ext cx="1300096" cy="6120"/>
          </a:xfrm>
          <a:prstGeom prst="line">
            <a:avLst/>
          </a:prstGeom>
          <a:ln w="10800">
            <a:solidFill>
              <a:srgbClr val="FF0000"/>
            </a:solidFill>
            <a:round/>
            <a:tailEnd type="triangle" w="med" len="med"/>
          </a:ln>
        </p:spPr>
      </p:sp>
      <p:sp>
        <p:nvSpPr>
          <p:cNvPr id="41" name="TextShape 8"/>
          <p:cNvSpPr txBox="1"/>
          <p:nvPr/>
        </p:nvSpPr>
        <p:spPr>
          <a:xfrm>
            <a:off x="6164957" y="5922725"/>
            <a:ext cx="1872000" cy="3337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event plane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42" name="Line 3"/>
          <p:cNvSpPr/>
          <p:nvPr/>
        </p:nvSpPr>
        <p:spPr>
          <a:xfrm>
            <a:off x="6308956" y="5137410"/>
            <a:ext cx="12472" cy="1474046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43" name="TextShape 16"/>
          <p:cNvSpPr txBox="1"/>
          <p:nvPr/>
        </p:nvSpPr>
        <p:spPr>
          <a:xfrm>
            <a:off x="6033396" y="5021863"/>
            <a:ext cx="576064" cy="309291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600" dirty="0">
                <a:solidFill>
                  <a:srgbClr val="000000"/>
                </a:solidFill>
              </a:rPr>
              <a:t>Out</a:t>
            </a:r>
            <a:endParaRPr sz="1600" dirty="0">
              <a:solidFill>
                <a:prstClr val="black"/>
              </a:solidFill>
            </a:endParaRPr>
          </a:p>
        </p:txBody>
      </p:sp>
      <p:sp>
        <p:nvSpPr>
          <p:cNvPr id="44" name="TextShape 16"/>
          <p:cNvSpPr txBox="1"/>
          <p:nvPr/>
        </p:nvSpPr>
        <p:spPr>
          <a:xfrm>
            <a:off x="6064877" y="6389321"/>
            <a:ext cx="576064" cy="309291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600" dirty="0">
                <a:solidFill>
                  <a:srgbClr val="000000"/>
                </a:solidFill>
              </a:rPr>
              <a:t>Out</a:t>
            </a:r>
            <a:endParaRPr sz="1600" dirty="0">
              <a:solidFill>
                <a:prstClr val="black"/>
              </a:solidFill>
            </a:endParaRPr>
          </a:p>
        </p:txBody>
      </p:sp>
      <p:sp>
        <p:nvSpPr>
          <p:cNvPr id="46" name="TextShape 16"/>
          <p:cNvSpPr txBox="1"/>
          <p:nvPr/>
        </p:nvSpPr>
        <p:spPr>
          <a:xfrm>
            <a:off x="4963413" y="5737746"/>
            <a:ext cx="346021" cy="309291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600" dirty="0" smtClean="0">
                <a:solidFill>
                  <a:srgbClr val="000000"/>
                </a:solidFill>
              </a:rPr>
              <a:t>In</a:t>
            </a:r>
            <a:endParaRPr sz="1600" dirty="0">
              <a:solidFill>
                <a:prstClr val="black"/>
              </a:solidFill>
            </a:endParaRPr>
          </a:p>
        </p:txBody>
      </p:sp>
      <p:sp>
        <p:nvSpPr>
          <p:cNvPr id="47" name="TextShape 16"/>
          <p:cNvSpPr txBox="1"/>
          <p:nvPr/>
        </p:nvSpPr>
        <p:spPr>
          <a:xfrm>
            <a:off x="7558774" y="5744810"/>
            <a:ext cx="346021" cy="309291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600" dirty="0" smtClean="0">
                <a:solidFill>
                  <a:srgbClr val="000000"/>
                </a:solidFill>
              </a:rPr>
              <a:t>In</a:t>
            </a:r>
            <a:endParaRPr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23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318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ko-KR" sz="24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Summary of activities (</a:t>
            </a:r>
            <a:r>
              <a:rPr kumimoji="1" lang="en-US" altLang="ko-KR" sz="24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Taesoo</a:t>
            </a:r>
            <a:r>
              <a:rPr kumimoji="1" lang="en-US" altLang="ko-KR" sz="24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Kim)</a:t>
            </a:r>
            <a:endParaRPr kumimoji="1" lang="ko-KR" altLang="en-US" sz="24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0" y="760618"/>
                <a:ext cx="9144000" cy="5811004"/>
              </a:xfrm>
            </p:spPr>
            <p:txBody>
              <a:bodyPr anchor="t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Design, assembling and installation of AD detector as service task : </a:t>
                </a:r>
                <a:r>
                  <a:rPr kumimoji="1" lang="en-US" altLang="ko-KR" dirty="0" smtClean="0">
                    <a:solidFill>
                      <a:srgbClr val="FF0000"/>
                    </a:solidFill>
                  </a:rPr>
                  <a:t>done</a:t>
                </a:r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Measurement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ko-KR">
                        <a:latin typeface="Cambria Math" charset="0"/>
                      </a:rPr>
                      <m:t>d</m:t>
                    </m:r>
                    <m:sSub>
                      <m:sSubPr>
                        <m:ctrlPr>
                          <a:rPr kumimoji="1"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i="1">
                            <a:latin typeface="Cambria Math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ko-KR">
                            <a:latin typeface="Cambria Math" charset="0"/>
                          </a:rPr>
                          <m:t>ch</m:t>
                        </m:r>
                      </m:sub>
                    </m:sSub>
                    <m:r>
                      <a:rPr kumimoji="1" lang="en-US" altLang="ko-KR" i="1">
                        <a:latin typeface="Cambria Math" charset="0"/>
                      </a:rPr>
                      <m:t>/</m:t>
                    </m:r>
                    <m:r>
                      <m:rPr>
                        <m:sty m:val="p"/>
                      </m:rPr>
                      <a:rPr kumimoji="1" lang="en-US" altLang="ko-KR">
                        <a:latin typeface="Cambria Math" charset="0"/>
                      </a:rPr>
                      <m:t>d</m:t>
                    </m:r>
                    <m:r>
                      <a:rPr kumimoji="1" lang="en-US" altLang="ko-KR" i="1">
                        <a:latin typeface="Cambria Math" charset="0"/>
                      </a:rPr>
                      <m:t>𝜂</m:t>
                    </m:r>
                  </m:oMath>
                </a14:m>
                <a:r>
                  <a:rPr kumimoji="1" lang="en-US" altLang="ko-KR" dirty="0"/>
                  <a:t> </a:t>
                </a:r>
                <a:r>
                  <a:rPr kumimoji="1" lang="en-US" altLang="ko-KR" dirty="0" smtClean="0"/>
                  <a:t>in p-p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ko-KR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kumimoji="1" lang="en-US" altLang="ko-KR" b="0" i="1" smtClean="0">
                            <a:latin typeface="Cambria Math" charset="0"/>
                          </a:rPr>
                          <m:t>𝑠</m:t>
                        </m:r>
                      </m:e>
                    </m:rad>
                    <m:r>
                      <a:rPr kumimoji="1" lang="en-US" altLang="ko-KR" b="0" i="1" smtClean="0">
                        <a:latin typeface="Cambria Math" charset="0"/>
                      </a:rPr>
                      <m:t>=13</m:t>
                    </m:r>
                  </m:oMath>
                </a14:m>
                <a:r>
                  <a:rPr kumimoji="1" lang="en-US" altLang="ko-KR" dirty="0" smtClean="0"/>
                  <a:t> </a:t>
                </a:r>
                <a:r>
                  <a:rPr kumimoji="1" lang="en-US" altLang="ko-KR" dirty="0" err="1" smtClean="0"/>
                  <a:t>TeV</a:t>
                </a:r>
                <a:r>
                  <a:rPr kumimoji="1" lang="en-US" altLang="ko-KR" dirty="0" smtClean="0"/>
                  <a:t>.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Analysis note : </a:t>
                </a:r>
                <a:r>
                  <a:rPr kumimoji="1" lang="en-US" altLang="ko-KR" dirty="0" smtClean="0">
                    <a:solidFill>
                      <a:srgbClr val="FF0000"/>
                    </a:solidFill>
                  </a:rPr>
                  <a:t>done</a:t>
                </a:r>
              </a:p>
              <a:p>
                <a:pPr lvl="2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/>
                  <a:t>https://</a:t>
                </a:r>
                <a:r>
                  <a:rPr kumimoji="1" lang="en-US" altLang="ko-KR" dirty="0" err="1"/>
                  <a:t>aliceinfo.cern.ch</a:t>
                </a:r>
                <a:r>
                  <a:rPr kumimoji="1" lang="en-US" altLang="ko-KR" dirty="0"/>
                  <a:t>/Notes/node/420</a:t>
                </a:r>
                <a:endParaRPr kumimoji="1" lang="en-US" altLang="ko-KR" dirty="0" smtClean="0"/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Publishing paper : </a:t>
                </a:r>
                <a:r>
                  <a:rPr kumimoji="1" lang="en-US" altLang="ko-KR" dirty="0" smtClean="0">
                    <a:solidFill>
                      <a:srgbClr val="FF0000"/>
                    </a:solidFill>
                  </a:rPr>
                  <a:t>done</a:t>
                </a:r>
              </a:p>
              <a:p>
                <a:pPr lvl="2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/>
                  <a:t>Phys. </a:t>
                </a:r>
                <a:r>
                  <a:rPr kumimoji="1" lang="en-US" altLang="ko-KR" dirty="0" err="1"/>
                  <a:t>Lett</a:t>
                </a:r>
                <a:r>
                  <a:rPr kumimoji="1" lang="en-US" altLang="ko-KR" dirty="0"/>
                  <a:t>. B 753 (2016) 319-329, </a:t>
                </a:r>
                <a:r>
                  <a:rPr kumimoji="1" lang="en-US" altLang="ko-KR" dirty="0" smtClean="0"/>
                  <a:t>arXiv:1509.08734</a:t>
                </a:r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Analysis of central production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ko-KR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kumimoji="1" lang="en-US" altLang="ko-KR" b="0" i="1" smtClean="0">
                            <a:latin typeface="Cambria Math" charset="0"/>
                          </a:rPr>
                          <m:t>𝑠</m:t>
                        </m:r>
                      </m:e>
                    </m:rad>
                    <m:r>
                      <a:rPr kumimoji="1" lang="en-US" altLang="ko-KR" b="0" i="1" smtClean="0">
                        <a:latin typeface="Cambria Math" charset="0"/>
                      </a:rPr>
                      <m:t>=7</m:t>
                    </m:r>
                  </m:oMath>
                </a14:m>
                <a:r>
                  <a:rPr kumimoji="1" lang="en-US" altLang="ko-KR" dirty="0" smtClean="0"/>
                  <a:t> </a:t>
                </a:r>
                <a:r>
                  <a:rPr kumimoji="1" lang="en-US" altLang="ko-KR" dirty="0" err="1" smtClean="0"/>
                  <a:t>TeV</a:t>
                </a:r>
                <a:endParaRPr kumimoji="1" lang="en-US" altLang="ko-KR" dirty="0" smtClean="0"/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Study double-gap events with run quality : </a:t>
                </a:r>
                <a:r>
                  <a:rPr kumimoji="1" lang="en-US" altLang="ko-KR" dirty="0" smtClean="0">
                    <a:solidFill>
                      <a:srgbClr val="FF0000"/>
                    </a:solidFill>
                  </a:rPr>
                  <a:t>done</a:t>
                </a:r>
              </a:p>
              <a:p>
                <a:pPr lvl="2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Analysis note &amp; Review paper proposal : </a:t>
                </a:r>
                <a:r>
                  <a:rPr kumimoji="1" lang="en-US" altLang="ko-KR" dirty="0" smtClean="0">
                    <a:solidFill>
                      <a:srgbClr val="FF0000"/>
                    </a:solidFill>
                  </a:rPr>
                  <a:t>on-going</a:t>
                </a:r>
              </a:p>
              <a:p>
                <a:pPr lvl="2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/>
                  <a:t>https://</a:t>
                </a:r>
                <a:r>
                  <a:rPr kumimoji="1" lang="en-US" altLang="ko-KR" dirty="0" err="1"/>
                  <a:t>twiki.cern.ch</a:t>
                </a:r>
                <a:r>
                  <a:rPr kumimoji="1" lang="en-US" altLang="ko-KR" dirty="0"/>
                  <a:t>/</a:t>
                </a:r>
                <a:r>
                  <a:rPr kumimoji="1" lang="en-US" altLang="ko-KR" dirty="0" err="1"/>
                  <a:t>twiki</a:t>
                </a:r>
                <a:r>
                  <a:rPr kumimoji="1" lang="en-US" altLang="ko-KR" dirty="0"/>
                  <a:t>/bin/view/ALICE/</a:t>
                </a:r>
                <a:r>
                  <a:rPr kumimoji="1" lang="en-US" altLang="ko-KR" dirty="0" err="1"/>
                  <a:t>CentralExclusiveProduction</a:t>
                </a:r>
                <a:endParaRPr kumimoji="1" lang="en-US" altLang="ko-KR" dirty="0" smtClean="0"/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PWA</a:t>
                </a:r>
              </a:p>
              <a:p>
                <a:pPr lvl="2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Monte </a:t>
                </a:r>
                <a:r>
                  <a:rPr kumimoji="1" lang="en-US" altLang="ko-KR" dirty="0"/>
                  <a:t>C</a:t>
                </a:r>
                <a:r>
                  <a:rPr kumimoji="1" lang="en-US" altLang="ko-KR" dirty="0" smtClean="0"/>
                  <a:t>arlo study with different axes : </a:t>
                </a:r>
                <a:r>
                  <a:rPr kumimoji="1" lang="en-US" altLang="ko-KR" dirty="0" smtClean="0">
                    <a:solidFill>
                      <a:srgbClr val="FF0000"/>
                    </a:solidFill>
                  </a:rPr>
                  <a:t>on-going</a:t>
                </a:r>
              </a:p>
              <a:p>
                <a:pPr lvl="2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Apply to the data with different wave-set : </a:t>
                </a:r>
                <a:r>
                  <a:rPr kumimoji="1" lang="en-US" altLang="ko-KR" dirty="0" smtClean="0">
                    <a:solidFill>
                      <a:srgbClr val="FF0000"/>
                    </a:solidFill>
                  </a:rPr>
                  <a:t>on-going</a:t>
                </a:r>
              </a:p>
              <a:p>
                <a:pPr lvl="2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 smtClean="0"/>
                  <a:t>Analysis note &amp; Short paper proposal : </a:t>
                </a:r>
                <a:r>
                  <a:rPr kumimoji="1" lang="en-US" altLang="ko-KR" dirty="0" smtClean="0">
                    <a:solidFill>
                      <a:srgbClr val="FF0000"/>
                    </a:solidFill>
                  </a:rPr>
                  <a:t>on-going</a:t>
                </a:r>
              </a:p>
              <a:p>
                <a:pPr lvl="2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/>
                  <a:t>https://</a:t>
                </a:r>
                <a:r>
                  <a:rPr kumimoji="1" lang="en-US" altLang="ko-KR" dirty="0" err="1"/>
                  <a:t>twiki.cern.ch</a:t>
                </a:r>
                <a:r>
                  <a:rPr kumimoji="1" lang="en-US" altLang="ko-KR" dirty="0"/>
                  <a:t>/</a:t>
                </a:r>
                <a:r>
                  <a:rPr kumimoji="1" lang="en-US" altLang="ko-KR" dirty="0" err="1"/>
                  <a:t>twiki</a:t>
                </a:r>
                <a:r>
                  <a:rPr kumimoji="1" lang="en-US" altLang="ko-KR" dirty="0"/>
                  <a:t>/bin/view/ALICE/CEPPWA7TeV</a:t>
                </a:r>
                <a:endParaRPr kumimoji="1" lang="en-US" altLang="ko-KR" dirty="0" smtClean="0"/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/>
                  <a:t>Analysis of central production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ko-KR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kumimoji="1" lang="en-US" altLang="ko-KR" i="1">
                            <a:latin typeface="Cambria Math" charset="0"/>
                          </a:rPr>
                          <m:t>𝑠</m:t>
                        </m:r>
                      </m:e>
                    </m:rad>
                    <m:r>
                      <a:rPr kumimoji="1" lang="en-US" altLang="ko-KR" i="1">
                        <a:latin typeface="Cambria Math" charset="0"/>
                      </a:rPr>
                      <m:t>=</m:t>
                    </m:r>
                    <m:r>
                      <a:rPr kumimoji="1" lang="en-US" altLang="ko-KR" b="0" i="1" smtClean="0">
                        <a:latin typeface="Cambria Math" charset="0"/>
                      </a:rPr>
                      <m:t>13</m:t>
                    </m:r>
                  </m:oMath>
                </a14:m>
                <a:r>
                  <a:rPr kumimoji="1" lang="en-US" altLang="ko-KR" dirty="0"/>
                  <a:t> </a:t>
                </a:r>
                <a:r>
                  <a:rPr kumimoji="1" lang="en-US" altLang="ko-KR" dirty="0" smtClean="0"/>
                  <a:t>TeV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r>
                  <a:rPr kumimoji="1" lang="en-US" altLang="ko-KR" dirty="0"/>
                  <a:t>Study double-gap events and check mass </a:t>
                </a:r>
                <a:r>
                  <a:rPr kumimoji="1" lang="en-US" altLang="ko-KR" dirty="0" smtClean="0"/>
                  <a:t>distribution : </a:t>
                </a:r>
                <a:r>
                  <a:rPr kumimoji="1" lang="en-US" altLang="ko-KR" dirty="0" smtClean="0">
                    <a:solidFill>
                      <a:srgbClr val="FF0000"/>
                    </a:solidFill>
                  </a:rPr>
                  <a:t>on-going</a:t>
                </a:r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kumimoji="1" lang="en-US" altLang="ko-KR" dirty="0"/>
              </a:p>
              <a:p>
                <a:pPr lvl="1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kumimoji="1" lang="en-US" altLang="ko-KR" dirty="0" smtClean="0"/>
              </a:p>
              <a:p>
                <a:pPr lvl="3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kumimoji="1" lang="en-US" altLang="ko-KR" dirty="0" smtClean="0"/>
              </a:p>
              <a:p>
                <a:pPr lvl="3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kumimoji="1" lang="en-US" altLang="ko-KR" dirty="0"/>
              </a:p>
              <a:p>
                <a:pPr lvl="3"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kumimoji="1" lang="en-US" altLang="ko-KR" dirty="0" smtClean="0"/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lang="en-US" altLang="ko-KR" dirty="0" smtClean="0">
                  <a:solidFill>
                    <a:schemeClr val="tx1"/>
                  </a:solidFill>
                </a:endParaRPr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lang="en-US" altLang="ko-KR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20000"/>
                  </a:lnSpc>
                  <a:buClr>
                    <a:schemeClr val="accent5">
                      <a:lumMod val="50000"/>
                    </a:schemeClr>
                  </a:buClr>
                </a:pPr>
                <a:endParaRPr kumimoji="1"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60618"/>
                <a:ext cx="9144000" cy="5811004"/>
              </a:xfrm>
              <a:blipFill rotWithShape="0">
                <a:blip r:embed="rId2"/>
                <a:stretch>
                  <a:fillRect l="-200" t="-10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96C3-AD0F-7443-85B6-0000680A898B}" type="datetime1">
              <a:rPr kumimoji="1" lang="ko-KR" altLang="en-US" smtClean="0"/>
              <a:pPr/>
              <a:t>2016-04-07</a:t>
            </a:fld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KoALICE National Workshop 2016</a:t>
            </a:r>
            <a:endParaRPr kumimoji="1"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88C-470C-D345-9C48-51B6C8CB6DE6}" type="slidenum">
              <a:rPr kumimoji="1" lang="ko-KR" altLang="en-US" smtClean="0"/>
              <a:pPr/>
              <a:t>9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85789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am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Beam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5031</TotalTime>
  <Words>1351</Words>
  <Application>Microsoft Office PowerPoint</Application>
  <PresentationFormat>화면 슬라이드 쇼(4:3)</PresentationFormat>
  <Paragraphs>308</Paragraphs>
  <Slides>20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12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20</vt:i4>
      </vt:variant>
    </vt:vector>
  </HeadingPairs>
  <TitlesOfParts>
    <vt:vector size="36" baseType="lpstr">
      <vt:lpstr>DejaVu Sans</vt:lpstr>
      <vt:lpstr>Lohit Hindi</vt:lpstr>
      <vt:lpstr>StarSymbol</vt:lpstr>
      <vt:lpstr>Ubuntu</vt:lpstr>
      <vt:lpstr>굴림</vt:lpstr>
      <vt:lpstr>맑은 고딕</vt:lpstr>
      <vt:lpstr>Arial</vt:lpstr>
      <vt:lpstr>Calibri</vt:lpstr>
      <vt:lpstr>Calibri Light</vt:lpstr>
      <vt:lpstr>Cambria Math</vt:lpstr>
      <vt:lpstr>Helvetica</vt:lpstr>
      <vt:lpstr>Wingdings</vt:lpstr>
      <vt:lpstr>Office 테마</vt:lpstr>
      <vt:lpstr>Office Theme</vt:lpstr>
      <vt:lpstr>Beamer</vt:lpstr>
      <vt:lpstr>1_Beamer</vt:lpstr>
      <vt:lpstr>Yonsei Activities</vt:lpstr>
      <vt:lpstr> Yonsei Activities</vt:lpstr>
      <vt:lpstr> Measuring correlation between flow harmonics (Current Status)</vt:lpstr>
      <vt:lpstr>Definition of SC(m, n)</vt:lpstr>
      <vt:lpstr>Comparison to Hydrodynamics / AMPT / Glauber </vt:lpstr>
      <vt:lpstr>PowerPoint 프레젠테이션</vt:lpstr>
      <vt:lpstr>PowerPoint 프레젠테이션</vt:lpstr>
      <vt:lpstr>PowerPoint 프레젠테이션</vt:lpstr>
      <vt:lpstr> Summary of activities (Taesoo Kim)</vt:lpstr>
      <vt:lpstr> Measurement of dN_ch/dη in p-p collisions at √s = 13 TeV</vt:lpstr>
      <vt:lpstr> Analysis of central production</vt:lpstr>
      <vt:lpstr>Current Status report</vt:lpstr>
      <vt:lpstr>Software Developments for Test-beam</vt:lpstr>
      <vt:lpstr>Test-beam Overview</vt:lpstr>
      <vt:lpstr>Backups</vt:lpstr>
      <vt:lpstr>Hihger order SC(m,n) and SC(m,n) as function of pT</vt:lpstr>
      <vt:lpstr>PowerPoint 프레젠테이션</vt:lpstr>
      <vt:lpstr> π^+ π^- Partial Wave Analysis with ambiguous solution✝ (1/2)</vt:lpstr>
      <vt:lpstr> π^+ π^- Partial Wave Analysis with ambiguous solution✝ (2/2)</vt:lpstr>
      <vt:lpstr>Test-beam Results for Sector 5, V_BB=-3V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</dc:title>
  <dc:creator>김태수</dc:creator>
  <cp:lastModifiedBy>jhkang</cp:lastModifiedBy>
  <cp:revision>195</cp:revision>
  <cp:lastPrinted>2016-03-04T11:55:38Z</cp:lastPrinted>
  <dcterms:created xsi:type="dcterms:W3CDTF">2016-01-25T09:06:37Z</dcterms:created>
  <dcterms:modified xsi:type="dcterms:W3CDTF">2016-04-07T10:42:30Z</dcterms:modified>
</cp:coreProperties>
</file>