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76" r:id="rId3"/>
    <p:sldId id="257" r:id="rId4"/>
    <p:sldId id="271" r:id="rId5"/>
    <p:sldId id="272" r:id="rId6"/>
    <p:sldId id="273" r:id="rId7"/>
    <p:sldId id="270" r:id="rId8"/>
    <p:sldId id="260" r:id="rId9"/>
    <p:sldId id="261" r:id="rId10"/>
    <p:sldId id="275" r:id="rId11"/>
    <p:sldId id="274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1pPr>
    <a:lvl2pPr marL="0" marR="0" indent="3429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2pPr>
    <a:lvl3pPr marL="0" marR="0" indent="685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3pPr>
    <a:lvl4pPr marL="0" marR="0" indent="10287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4pPr>
    <a:lvl5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5pPr>
    <a:lvl6pPr marL="0" marR="0" indent="17145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6pPr>
    <a:lvl7pPr marL="0" marR="0" indent="2057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7pPr>
    <a:lvl8pPr marL="0" marR="0" indent="24003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8pPr>
    <a:lvl9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6DDE6"/>
          </a:solidFill>
        </a:fill>
      </a:tcStyle>
    </a:wholeTbl>
    <a:band2H>
      <a:tcTxStyle/>
      <a:tcStyle>
        <a:tcBdr/>
        <a:fill>
          <a:solidFill>
            <a:srgbClr val="F3EFF3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A477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A4779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A4779"/>
          </a:solidFill>
        </a:fill>
      </a:tcStyle>
    </a:firstRow>
  </a:tblStyle>
  <a:tblStyle styleId="{C7B018BB-80A7-4F77-B60F-C8B233D01FF8}" styleName="">
    <a:tblBg/>
    <a:wholeTbl>
      <a:tcTxStyle>
        <a:font>
          <a:latin typeface="Apple SD 산돌고딕 Neo 옅은체"/>
          <a:ea typeface="Apple SD 산돌고딕 Neo 옅은체"/>
          <a:cs typeface="Apple SD 산돌고딕 Neo 옅은체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Apple SD 산돌고딕 Neo 옅은체"/>
          <a:ea typeface="Apple SD 산돌고딕 Neo 옅은체"/>
          <a:cs typeface="Apple SD 산돌고딕 Neo 옅은체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Apple SD 산돌고딕 Neo 옅은체"/>
          <a:ea typeface="Apple SD 산돌고딕 Neo 옅은체"/>
          <a:cs typeface="Apple SD 산돌고딕 Neo 옅은체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Apple SD 산돌고딕 Neo 옅은체"/>
          <a:ea typeface="Apple SD 산돌고딕 Neo 옅은체"/>
          <a:cs typeface="Apple SD 산돌고딕 Neo 옅은체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Apple SD 산돌고딕 Neo 옅은체"/>
          <a:ea typeface="Apple SD 산돌고딕 Neo 옅은체"/>
          <a:cs typeface="Apple SD 산돌고딕 Neo 옅은체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Apple SD 산돌고딕 Neo 옅은체"/>
          <a:ea typeface="Apple SD 산돌고딕 Neo 옅은체"/>
          <a:cs typeface="Apple SD 산돌고딕 Neo 옅은체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Apple SD 산돌고딕 Neo 옅은체"/>
          <a:ea typeface="Apple SD 산돌고딕 Neo 옅은체"/>
          <a:cs typeface="Apple SD 산돌고딕 Neo 옅은체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Apple SD 산돌고딕 Neo 옅은체"/>
          <a:ea typeface="Apple SD 산돌고딕 Neo 옅은체"/>
          <a:cs typeface="Apple SD 산돌고딕 Neo 옅은체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IKYMAC3%20HD:Users:yoo:Google%20&#4355;&#4467;&#4357;&#4449;&#4363;&#4469;&#4359;&#4467;:CERN:ALICE:&#4370;&#4455;&#4536;&#4357;&#4455;&#4520;&#4364;&#4457;&#4364;&#4453;&#4540;&#4363;&#4465;:2016-04:Presentation:alice_curves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IKYMAC3%20HD:Users:yoo:Google%20&#46300;&#46972;&#51060;&#48652;:CERN:ALICE:&#54801;&#47141;&#51312;&#51221;&#50948;:2016-04:Presentation:alice_curves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IKYMAC3%20HD:Users:yoo:Google%20&#4355;&#4467;&#4357;&#4449;&#4363;&#4469;&#4359;&#4467;:CERN:ALICE:&#4370;&#4455;&#4536;&#4357;&#4455;&#4520;&#4364;&#4457;&#4364;&#4453;&#4540;&#4363;&#4465;:2016-04:Presentation:alice_curves.xlsx" TargetMode="External"/><Relationship Id="rId2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IKYMAC3%20HD:Users:yoo:Google%20&#4355;&#4467;&#4357;&#4449;&#4363;&#4469;&#4359;&#4467;:CERN:ALICE:&#4370;&#4455;&#4536;&#4357;&#4455;&#4520;&#4364;&#4457;&#4364;&#4453;&#4540;&#4363;&#4465;:2016-04:Presentation:alice_curves.xlsx" TargetMode="External"/><Relationship Id="rId2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KoALICE Curves 2013.04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888660786139207"/>
          <c:y val="0.124081632653061"/>
          <c:w val="0.849910230092834"/>
          <c:h val="0.806947988644277"/>
        </c:manualLayout>
      </c:layout>
      <c:lineChart>
        <c:grouping val="standard"/>
        <c:varyColors val="0"/>
        <c:ser>
          <c:idx val="0"/>
          <c:order val="0"/>
          <c:tx>
            <c:strRef>
              <c:f>curve2013!$B$1</c:f>
              <c:strCache>
                <c:ptCount val="1"/>
                <c:pt idx="0">
                  <c:v>Institutes</c:v>
                </c:pt>
              </c:strCache>
            </c:strRef>
          </c:tx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curve2013!$A$2:$A$17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curve2013!$B$2:$B$17</c:f>
              <c:numCache>
                <c:formatCode>General</c:formatCode>
                <c:ptCount val="16"/>
                <c:pt idx="0">
                  <c:v>2.0</c:v>
                </c:pt>
                <c:pt idx="1">
                  <c:v>2.5</c:v>
                </c:pt>
                <c:pt idx="2">
                  <c:v>4.0</c:v>
                </c:pt>
                <c:pt idx="3">
                  <c:v>4.0</c:v>
                </c:pt>
                <c:pt idx="4">
                  <c:v>4.5</c:v>
                </c:pt>
                <c:pt idx="5">
                  <c:v>4.5</c:v>
                </c:pt>
                <c:pt idx="6">
                  <c:v>5.5</c:v>
                </c:pt>
                <c:pt idx="7">
                  <c:v>5.5</c:v>
                </c:pt>
                <c:pt idx="8">
                  <c:v>6.0</c:v>
                </c:pt>
                <c:pt idx="9">
                  <c:v>6.0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curve2013!$D$1</c:f>
              <c:strCache>
                <c:ptCount val="1"/>
                <c:pt idx="0">
                  <c:v>Basic Budget</c:v>
                </c:pt>
              </c:strCache>
            </c:strRef>
          </c:tx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curve2013!$A$2:$A$17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curve2013!$D$2:$D$17</c:f>
              <c:numCache>
                <c:formatCode>General</c:formatCode>
                <c:ptCount val="16"/>
                <c:pt idx="0">
                  <c:v>2.0</c:v>
                </c:pt>
                <c:pt idx="1">
                  <c:v>2.25</c:v>
                </c:pt>
                <c:pt idx="2">
                  <c:v>5.0</c:v>
                </c:pt>
                <c:pt idx="3">
                  <c:v>5.8</c:v>
                </c:pt>
                <c:pt idx="4">
                  <c:v>5.5</c:v>
                </c:pt>
                <c:pt idx="5">
                  <c:v>5.5</c:v>
                </c:pt>
                <c:pt idx="6">
                  <c:v>5.5</c:v>
                </c:pt>
                <c:pt idx="7">
                  <c:v>7.0</c:v>
                </c:pt>
                <c:pt idx="8">
                  <c:v>7.0</c:v>
                </c:pt>
                <c:pt idx="9">
                  <c:v>8.0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curve2013!$F$1</c:f>
              <c:strCache>
                <c:ptCount val="1"/>
                <c:pt idx="0">
                  <c:v>R&amp;D budget</c:v>
                </c:pt>
              </c:strCache>
            </c:strRef>
          </c:tx>
          <c:dPt>
            <c:idx val="7"/>
            <c:bubble3D val="0"/>
            <c:spPr>
              <a:ln>
                <a:prstDash val="sysDot"/>
              </a:ln>
            </c:spPr>
          </c:dPt>
          <c:dPt>
            <c:idx val="8"/>
            <c:bubble3D val="0"/>
            <c:spPr>
              <a:ln>
                <a:prstDash val="sysDot"/>
              </a:ln>
            </c:spPr>
          </c:dPt>
          <c:dPt>
            <c:idx val="9"/>
            <c:bubble3D val="0"/>
            <c:spPr>
              <a:ln>
                <a:prstDash val="sysDot"/>
              </a:ln>
            </c:spPr>
          </c:dPt>
          <c:dPt>
            <c:idx val="10"/>
            <c:bubble3D val="0"/>
            <c:spPr>
              <a:ln>
                <a:prstDash val="sysDot"/>
              </a:ln>
            </c:spPr>
          </c:dPt>
          <c:cat>
            <c:numRef>
              <c:f>curve2013!$A$2:$A$17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curve2013!$F$2:$F$17</c:f>
              <c:numCache>
                <c:formatCode>General</c:formatCode>
                <c:ptCount val="16"/>
                <c:pt idx="5">
                  <c:v>1.7</c:v>
                </c:pt>
                <c:pt idx="6">
                  <c:v>3.3</c:v>
                </c:pt>
                <c:pt idx="7">
                  <c:v>5.0</c:v>
                </c:pt>
                <c:pt idx="8">
                  <c:v>6.5</c:v>
                </c:pt>
                <c:pt idx="9">
                  <c:v>7.5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curve2013!$G$1</c:f>
              <c:strCache>
                <c:ptCount val="1"/>
                <c:pt idx="0">
                  <c:v>PA papers</c:v>
                </c:pt>
              </c:strCache>
            </c:strRef>
          </c:tx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curve2013!$A$2:$A$17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curve2013!$G$2:$G$17</c:f>
              <c:numCache>
                <c:formatCode>General</c:formatCode>
                <c:ptCount val="16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1.0</c:v>
                </c:pt>
                <c:pt idx="4">
                  <c:v>2.0</c:v>
                </c:pt>
                <c:pt idx="5">
                  <c:v>2.0</c:v>
                </c:pt>
                <c:pt idx="6">
                  <c:v>2.0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curve2013!$H$1</c:f>
              <c:strCache>
                <c:ptCount val="1"/>
                <c:pt idx="0">
                  <c:v>Talks (Int)</c:v>
                </c:pt>
              </c:strCache>
            </c:strRef>
          </c:tx>
          <c:dPt>
            <c:idx val="7"/>
            <c:bubble3D val="0"/>
            <c:spPr>
              <a:ln>
                <a:prstDash val="sysDot"/>
              </a:ln>
            </c:spPr>
          </c:dPt>
          <c:dPt>
            <c:idx val="8"/>
            <c:bubble3D val="0"/>
            <c:spPr>
              <a:ln>
                <a:prstDash val="sysDot"/>
              </a:ln>
            </c:spPr>
          </c:dPt>
          <c:dPt>
            <c:idx val="9"/>
            <c:bubble3D val="0"/>
            <c:spPr>
              <a:ln>
                <a:prstDash val="sysDot"/>
              </a:ln>
            </c:spPr>
          </c:dPt>
          <c:dPt>
            <c:idx val="10"/>
            <c:bubble3D val="0"/>
            <c:spPr>
              <a:ln>
                <a:prstDash val="sysDot"/>
              </a:ln>
            </c:spPr>
          </c:dPt>
          <c:cat>
            <c:numRef>
              <c:f>curve2013!$A$2:$A$17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curve2013!$H$2:$H$17</c:f>
              <c:numCache>
                <c:formatCode>General</c:formatCode>
                <c:ptCount val="1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1.0</c:v>
                </c:pt>
                <c:pt idx="4">
                  <c:v>3.0</c:v>
                </c:pt>
                <c:pt idx="5">
                  <c:v>2.0</c:v>
                </c:pt>
                <c:pt idx="6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1316456"/>
        <c:axId val="2145341464"/>
      </c:lineChart>
      <c:lineChart>
        <c:grouping val="standard"/>
        <c:varyColors val="0"/>
        <c:ser>
          <c:idx val="1"/>
          <c:order val="1"/>
          <c:tx>
            <c:strRef>
              <c:f>curve2013!$C$1</c:f>
              <c:strCache>
                <c:ptCount val="1"/>
                <c:pt idx="0">
                  <c:v>Manpower</c:v>
                </c:pt>
              </c:strCache>
            </c:strRef>
          </c:tx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curve2013!$A$2:$A$17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curve2013!$C$2:$C$17</c:f>
              <c:numCache>
                <c:formatCode>General</c:formatCode>
                <c:ptCount val="16"/>
                <c:pt idx="0">
                  <c:v>16.0</c:v>
                </c:pt>
                <c:pt idx="1">
                  <c:v>20.0</c:v>
                </c:pt>
                <c:pt idx="2">
                  <c:v>28.0</c:v>
                </c:pt>
                <c:pt idx="3">
                  <c:v>28.0</c:v>
                </c:pt>
                <c:pt idx="4">
                  <c:v>34.0</c:v>
                </c:pt>
                <c:pt idx="5">
                  <c:v>38.0</c:v>
                </c:pt>
                <c:pt idx="6">
                  <c:v>41.0</c:v>
                </c:pt>
                <c:pt idx="7">
                  <c:v>44.0</c:v>
                </c:pt>
                <c:pt idx="8">
                  <c:v>46.0</c:v>
                </c:pt>
                <c:pt idx="9">
                  <c:v>48.0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curve2013!$E$1</c:f>
              <c:strCache>
                <c:ptCount val="1"/>
                <c:pt idx="0">
                  <c:v>M&amp;O-A</c:v>
                </c:pt>
              </c:strCache>
            </c:strRef>
          </c:tx>
          <c:marker>
            <c:symbol val="circle"/>
            <c:size val="9"/>
          </c:marke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curve2013!$A$2:$A$17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curve2013!$E$2:$E$17</c:f>
              <c:numCache>
                <c:formatCode>General</c:formatCode>
                <c:ptCount val="16"/>
                <c:pt idx="0">
                  <c:v>2.0</c:v>
                </c:pt>
                <c:pt idx="1">
                  <c:v>3.0</c:v>
                </c:pt>
                <c:pt idx="2">
                  <c:v>5.0</c:v>
                </c:pt>
                <c:pt idx="3">
                  <c:v>7.0</c:v>
                </c:pt>
                <c:pt idx="4">
                  <c:v>10.0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5432792"/>
        <c:axId val="2129727432"/>
      </c:lineChart>
      <c:catAx>
        <c:axId val="-2131316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45341464"/>
        <c:crosses val="autoZero"/>
        <c:auto val="1"/>
        <c:lblAlgn val="ctr"/>
        <c:lblOffset val="100"/>
        <c:noMultiLvlLbl val="0"/>
      </c:catAx>
      <c:valAx>
        <c:axId val="2145341464"/>
        <c:scaling>
          <c:orientation val="minMax"/>
          <c:max val="16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 100</a:t>
                </a:r>
                <a:r>
                  <a:rPr lang="en-US" baseline="0"/>
                  <a:t> kUSD, Institute #, PA paper#, talks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1316456"/>
        <c:crosses val="autoZero"/>
        <c:crossBetween val="between"/>
      </c:valAx>
      <c:valAx>
        <c:axId val="212972743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-2135432792"/>
        <c:crosses val="max"/>
        <c:crossBetween val="between"/>
      </c:valAx>
      <c:catAx>
        <c:axId val="-21354327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29727432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0960377666799432"/>
          <c:y val="0.0756472739485763"/>
          <c:w val="0.835191744028105"/>
          <c:h val="0.089585749455736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KoALICE Curves 2016.04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888660786139207"/>
          <c:y val="0.124081632653061"/>
          <c:w val="0.849910230092834"/>
          <c:h val="0.806947988644277"/>
        </c:manualLayout>
      </c:layout>
      <c:lineChart>
        <c:grouping val="standard"/>
        <c:varyColors val="0"/>
        <c:ser>
          <c:idx val="0"/>
          <c:order val="0"/>
          <c:tx>
            <c:strRef>
              <c:f>curve2016!$B$1</c:f>
              <c:strCache>
                <c:ptCount val="1"/>
                <c:pt idx="0">
                  <c:v>Institutes</c:v>
                </c:pt>
              </c:strCache>
            </c:strRef>
          </c:tx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curve2016!$B$2:$B$17</c:f>
              <c:numCache>
                <c:formatCode>General</c:formatCode>
                <c:ptCount val="16"/>
                <c:pt idx="6">
                  <c:v>5.5</c:v>
                </c:pt>
                <c:pt idx="7">
                  <c:v>5.5</c:v>
                </c:pt>
                <c:pt idx="8">
                  <c:v>5.5</c:v>
                </c:pt>
                <c:pt idx="9">
                  <c:v>5.5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curve2016!$D$1</c:f>
              <c:strCache>
                <c:ptCount val="1"/>
                <c:pt idx="0">
                  <c:v>Basic Budget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curve2016!$D$2:$D$17</c:f>
              <c:numCache>
                <c:formatCode>General</c:formatCode>
                <c:ptCount val="16"/>
                <c:pt idx="6">
                  <c:v>5.5</c:v>
                </c:pt>
                <c:pt idx="7">
                  <c:v>5.5</c:v>
                </c:pt>
                <c:pt idx="8">
                  <c:v>5.5</c:v>
                </c:pt>
                <c:pt idx="9">
                  <c:v>5.5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curve2016!$F$1</c:f>
              <c:strCache>
                <c:ptCount val="1"/>
                <c:pt idx="0">
                  <c:v>R&amp;D budget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curve2016!$F$2:$F$17</c:f>
              <c:numCache>
                <c:formatCode>General</c:formatCode>
                <c:ptCount val="16"/>
                <c:pt idx="6">
                  <c:v>3.3</c:v>
                </c:pt>
                <c:pt idx="7">
                  <c:v>3.3</c:v>
                </c:pt>
                <c:pt idx="8">
                  <c:v>3.3</c:v>
                </c:pt>
                <c:pt idx="9">
                  <c:v>3.3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curve2016!$G$1</c:f>
              <c:strCache>
                <c:ptCount val="1"/>
                <c:pt idx="0">
                  <c:v>PA papers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curve2016!$G$2:$G$17</c:f>
              <c:numCache>
                <c:formatCode>General</c:formatCode>
                <c:ptCount val="16"/>
                <c:pt idx="6">
                  <c:v>2.0</c:v>
                </c:pt>
                <c:pt idx="7">
                  <c:v>2.0</c:v>
                </c:pt>
                <c:pt idx="8">
                  <c:v>4.0</c:v>
                </c:pt>
                <c:pt idx="9">
                  <c:v>8.0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curve2016!$H$1</c:f>
              <c:strCache>
                <c:ptCount val="1"/>
                <c:pt idx="0">
                  <c:v>Talks (Int)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curve2016!$H$2:$H$17</c:f>
              <c:numCache>
                <c:formatCode>General</c:formatCode>
                <c:ptCount val="16"/>
                <c:pt idx="6">
                  <c:v>0.0</c:v>
                </c:pt>
                <c:pt idx="7">
                  <c:v>2.0</c:v>
                </c:pt>
                <c:pt idx="8">
                  <c:v>7.0</c:v>
                </c:pt>
                <c:pt idx="9">
                  <c:v>15.0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6655080"/>
        <c:axId val="2145780744"/>
      </c:lineChart>
      <c:lineChart>
        <c:grouping val="standard"/>
        <c:varyColors val="0"/>
        <c:ser>
          <c:idx val="1"/>
          <c:order val="1"/>
          <c:tx>
            <c:strRef>
              <c:f>curve2016!$C$1</c:f>
              <c:strCache>
                <c:ptCount val="1"/>
                <c:pt idx="0">
                  <c:v>Manpower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curve2016!$C$2:$C$17</c:f>
              <c:numCache>
                <c:formatCode>General</c:formatCode>
                <c:ptCount val="16"/>
                <c:pt idx="6">
                  <c:v>41.0</c:v>
                </c:pt>
                <c:pt idx="7">
                  <c:v>37.0</c:v>
                </c:pt>
                <c:pt idx="8">
                  <c:v>32.0</c:v>
                </c:pt>
                <c:pt idx="9">
                  <c:v>34.0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curve2016!$E$1</c:f>
              <c:strCache>
                <c:ptCount val="1"/>
                <c:pt idx="0">
                  <c:v>M&amp;O-A</c:v>
                </c:pt>
              </c:strCache>
            </c:strRef>
          </c:tx>
          <c:spPr>
            <a:ln>
              <a:prstDash val="solid"/>
            </a:ln>
          </c:spPr>
          <c:marker>
            <c:symbol val="circle"/>
            <c:size val="9"/>
          </c:marke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curve2016!$E$2:$E$17</c:f>
              <c:numCache>
                <c:formatCode>General</c:formatCode>
                <c:ptCount val="16"/>
                <c:pt idx="6">
                  <c:v>10.0</c:v>
                </c:pt>
                <c:pt idx="7">
                  <c:v>11.0</c:v>
                </c:pt>
                <c:pt idx="8">
                  <c:v>12.0</c:v>
                </c:pt>
                <c:pt idx="9">
                  <c:v>12.0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6453272"/>
        <c:axId val="2145782456"/>
      </c:lineChart>
      <c:catAx>
        <c:axId val="2146655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45780744"/>
        <c:crosses val="autoZero"/>
        <c:auto val="1"/>
        <c:lblAlgn val="ctr"/>
        <c:lblOffset val="100"/>
        <c:noMultiLvlLbl val="0"/>
      </c:catAx>
      <c:valAx>
        <c:axId val="21457807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 100</a:t>
                </a:r>
                <a:r>
                  <a:rPr lang="en-US" baseline="0"/>
                  <a:t> kUSD, Institute #, PA paper#, talks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146655080"/>
        <c:crosses val="autoZero"/>
        <c:crossBetween val="between"/>
      </c:valAx>
      <c:valAx>
        <c:axId val="2145782456"/>
        <c:scaling>
          <c:orientation val="minMax"/>
          <c:max val="60.0"/>
        </c:scaling>
        <c:delete val="0"/>
        <c:axPos val="r"/>
        <c:numFmt formatCode="General" sourceLinked="1"/>
        <c:majorTickMark val="out"/>
        <c:minorTickMark val="none"/>
        <c:tickLblPos val="nextTo"/>
        <c:crossAx val="2146453272"/>
        <c:crosses val="max"/>
        <c:crossBetween val="between"/>
      </c:valAx>
      <c:catAx>
        <c:axId val="2146453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4578245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0960377666799432"/>
          <c:y val="0.0756472739485763"/>
          <c:w val="0.835191744028105"/>
          <c:h val="0.089585749455736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KoALICE Curves 2016.04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888660786139207"/>
          <c:y val="0.124081632653061"/>
          <c:w val="0.849910230092834"/>
          <c:h val="0.806947988644277"/>
        </c:manualLayout>
      </c:layout>
      <c:lineChart>
        <c:grouping val="standard"/>
        <c:varyColors val="0"/>
        <c:ser>
          <c:idx val="0"/>
          <c:order val="0"/>
          <c:tx>
            <c:strRef>
              <c:f>curve2016!$B$1</c:f>
              <c:strCache>
                <c:ptCount val="1"/>
                <c:pt idx="0">
                  <c:v>Institutes</c:v>
                </c:pt>
              </c:strCache>
            </c:strRef>
          </c:tx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curve2016!$B$2:$B$17</c:f>
              <c:numCache>
                <c:formatCode>General</c:formatCode>
                <c:ptCount val="16"/>
                <c:pt idx="0">
                  <c:v>2.0</c:v>
                </c:pt>
                <c:pt idx="1">
                  <c:v>2.5</c:v>
                </c:pt>
                <c:pt idx="2">
                  <c:v>4.0</c:v>
                </c:pt>
                <c:pt idx="3">
                  <c:v>4.0</c:v>
                </c:pt>
                <c:pt idx="4">
                  <c:v>4.5</c:v>
                </c:pt>
                <c:pt idx="5">
                  <c:v>4.5</c:v>
                </c:pt>
                <c:pt idx="6">
                  <c:v>5.5</c:v>
                </c:pt>
                <c:pt idx="7">
                  <c:v>5.5</c:v>
                </c:pt>
                <c:pt idx="8">
                  <c:v>5.5</c:v>
                </c:pt>
                <c:pt idx="9">
                  <c:v>5.5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curve2016!$D$1</c:f>
              <c:strCache>
                <c:ptCount val="1"/>
                <c:pt idx="0">
                  <c:v>Basic Budget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curve2016!$D$2:$D$17</c:f>
              <c:numCache>
                <c:formatCode>General</c:formatCode>
                <c:ptCount val="16"/>
                <c:pt idx="0">
                  <c:v>2.0</c:v>
                </c:pt>
                <c:pt idx="1">
                  <c:v>2.25</c:v>
                </c:pt>
                <c:pt idx="2">
                  <c:v>5.0</c:v>
                </c:pt>
                <c:pt idx="3">
                  <c:v>5.8</c:v>
                </c:pt>
                <c:pt idx="4">
                  <c:v>5.5</c:v>
                </c:pt>
                <c:pt idx="5">
                  <c:v>5.5</c:v>
                </c:pt>
                <c:pt idx="6">
                  <c:v>5.5</c:v>
                </c:pt>
                <c:pt idx="7">
                  <c:v>5.5</c:v>
                </c:pt>
                <c:pt idx="8">
                  <c:v>5.5</c:v>
                </c:pt>
                <c:pt idx="9">
                  <c:v>5.5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curve2016!$F$1</c:f>
              <c:strCache>
                <c:ptCount val="1"/>
                <c:pt idx="0">
                  <c:v>R&amp;D budget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curve2016!$F$2:$F$17</c:f>
              <c:numCache>
                <c:formatCode>General</c:formatCode>
                <c:ptCount val="16"/>
                <c:pt idx="5">
                  <c:v>1.7</c:v>
                </c:pt>
                <c:pt idx="6">
                  <c:v>3.3</c:v>
                </c:pt>
                <c:pt idx="7">
                  <c:v>3.3</c:v>
                </c:pt>
                <c:pt idx="8">
                  <c:v>3.3</c:v>
                </c:pt>
                <c:pt idx="9">
                  <c:v>3.3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curve2016!$G$1</c:f>
              <c:strCache>
                <c:ptCount val="1"/>
                <c:pt idx="0">
                  <c:v>PA papers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curve2016!$G$2:$G$17</c:f>
              <c:numCache>
                <c:formatCode>General</c:formatCode>
                <c:ptCount val="16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1.0</c:v>
                </c:pt>
                <c:pt idx="4">
                  <c:v>2.0</c:v>
                </c:pt>
                <c:pt idx="5">
                  <c:v>2.0</c:v>
                </c:pt>
                <c:pt idx="6">
                  <c:v>2.0</c:v>
                </c:pt>
                <c:pt idx="7">
                  <c:v>2.0</c:v>
                </c:pt>
                <c:pt idx="8">
                  <c:v>4.0</c:v>
                </c:pt>
                <c:pt idx="9">
                  <c:v>8.0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curve2016!$H$1</c:f>
              <c:strCache>
                <c:ptCount val="1"/>
                <c:pt idx="0">
                  <c:v>Talks (Int)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curve2016!$H$2:$H$17</c:f>
              <c:numCache>
                <c:formatCode>General</c:formatCode>
                <c:ptCount val="1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1.0</c:v>
                </c:pt>
                <c:pt idx="4">
                  <c:v>3.0</c:v>
                </c:pt>
                <c:pt idx="5">
                  <c:v>2.0</c:v>
                </c:pt>
                <c:pt idx="6">
                  <c:v>0.0</c:v>
                </c:pt>
                <c:pt idx="7">
                  <c:v>2.0</c:v>
                </c:pt>
                <c:pt idx="8">
                  <c:v>7.0</c:v>
                </c:pt>
                <c:pt idx="9">
                  <c:v>15.0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8075592"/>
        <c:axId val="-2128190760"/>
      </c:lineChart>
      <c:lineChart>
        <c:grouping val="standard"/>
        <c:varyColors val="0"/>
        <c:ser>
          <c:idx val="1"/>
          <c:order val="1"/>
          <c:tx>
            <c:strRef>
              <c:f>curve2016!$C$1</c:f>
              <c:strCache>
                <c:ptCount val="1"/>
                <c:pt idx="0">
                  <c:v>Manpower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curve2016!$C$2:$C$17</c:f>
              <c:numCache>
                <c:formatCode>General</c:formatCode>
                <c:ptCount val="16"/>
                <c:pt idx="0">
                  <c:v>16.0</c:v>
                </c:pt>
                <c:pt idx="1">
                  <c:v>20.0</c:v>
                </c:pt>
                <c:pt idx="2">
                  <c:v>28.0</c:v>
                </c:pt>
                <c:pt idx="3">
                  <c:v>28.0</c:v>
                </c:pt>
                <c:pt idx="4">
                  <c:v>34.0</c:v>
                </c:pt>
                <c:pt idx="5">
                  <c:v>38.0</c:v>
                </c:pt>
                <c:pt idx="6">
                  <c:v>41.0</c:v>
                </c:pt>
                <c:pt idx="7">
                  <c:v>37.0</c:v>
                </c:pt>
                <c:pt idx="8">
                  <c:v>32.0</c:v>
                </c:pt>
                <c:pt idx="9">
                  <c:v>34.0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curve2016!$E$1</c:f>
              <c:strCache>
                <c:ptCount val="1"/>
                <c:pt idx="0">
                  <c:v>M&amp;O-A</c:v>
                </c:pt>
              </c:strCache>
            </c:strRef>
          </c:tx>
          <c:spPr>
            <a:ln>
              <a:prstDash val="solid"/>
            </a:ln>
          </c:spPr>
          <c:marker>
            <c:symbol val="circle"/>
            <c:size val="9"/>
          </c:marke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curve2016!$E$2:$E$17</c:f>
              <c:numCache>
                <c:formatCode>General</c:formatCode>
                <c:ptCount val="16"/>
                <c:pt idx="0">
                  <c:v>2.0</c:v>
                </c:pt>
                <c:pt idx="1">
                  <c:v>3.0</c:v>
                </c:pt>
                <c:pt idx="2">
                  <c:v>5.0</c:v>
                </c:pt>
                <c:pt idx="3">
                  <c:v>7.0</c:v>
                </c:pt>
                <c:pt idx="4">
                  <c:v>10.0</c:v>
                </c:pt>
                <c:pt idx="5">
                  <c:v>9.0</c:v>
                </c:pt>
                <c:pt idx="6">
                  <c:v>10.0</c:v>
                </c:pt>
                <c:pt idx="7">
                  <c:v>11.0</c:v>
                </c:pt>
                <c:pt idx="8">
                  <c:v>12.0</c:v>
                </c:pt>
                <c:pt idx="9">
                  <c:v>12.0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8292232"/>
        <c:axId val="-2134117096"/>
      </c:lineChart>
      <c:catAx>
        <c:axId val="-2128075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2128190760"/>
        <c:crosses val="autoZero"/>
        <c:auto val="1"/>
        <c:lblAlgn val="ctr"/>
        <c:lblOffset val="100"/>
        <c:noMultiLvlLbl val="0"/>
      </c:catAx>
      <c:valAx>
        <c:axId val="-2128190760"/>
        <c:scaling>
          <c:orientation val="minMax"/>
          <c:max val="35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 100</a:t>
                </a:r>
                <a:r>
                  <a:rPr lang="en-US" baseline="0"/>
                  <a:t> kUSD, Institute #, PA paper#, talks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28075592"/>
        <c:crosses val="autoZero"/>
        <c:crossBetween val="between"/>
      </c:valAx>
      <c:valAx>
        <c:axId val="-2134117096"/>
        <c:scaling>
          <c:orientation val="minMax"/>
          <c:max val="60.0"/>
        </c:scaling>
        <c:delete val="0"/>
        <c:axPos val="r"/>
        <c:numFmt formatCode="General" sourceLinked="1"/>
        <c:majorTickMark val="out"/>
        <c:minorTickMark val="none"/>
        <c:tickLblPos val="nextTo"/>
        <c:crossAx val="-2128292232"/>
        <c:crosses val="max"/>
        <c:crossBetween val="between"/>
      </c:valAx>
      <c:catAx>
        <c:axId val="-21282922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3411709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0960377666799432"/>
          <c:y val="0.0756472739485763"/>
          <c:w val="0.835191744028105"/>
          <c:h val="0.089585749455736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KoALICE Curves 2019.04</a:t>
            </a:r>
          </a:p>
        </c:rich>
      </c:tx>
      <c:layout/>
      <c:overlay val="0"/>
      <c:spPr>
        <a:solidFill>
          <a:srgbClr val="FFFF00"/>
        </a:solidFill>
      </c:spPr>
    </c:title>
    <c:autoTitleDeleted val="0"/>
    <c:plotArea>
      <c:layout>
        <c:manualLayout>
          <c:layoutTarget val="inner"/>
          <c:xMode val="edge"/>
          <c:yMode val="edge"/>
          <c:x val="0.0888660786139207"/>
          <c:y val="0.124081632653061"/>
          <c:w val="0.849910230092834"/>
          <c:h val="0.806947988644277"/>
        </c:manualLayout>
      </c:layout>
      <c:lineChart>
        <c:grouping val="standard"/>
        <c:varyColors val="0"/>
        <c:ser>
          <c:idx val="0"/>
          <c:order val="0"/>
          <c:tx>
            <c:strRef>
              <c:f>curve2019!$B$1</c:f>
              <c:strCache>
                <c:ptCount val="1"/>
                <c:pt idx="0">
                  <c:v>Institutes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curve2019!$B$2:$B$17</c:f>
              <c:numCache>
                <c:formatCode>General</c:formatCode>
                <c:ptCount val="16"/>
                <c:pt idx="9">
                  <c:v>5.9</c:v>
                </c:pt>
                <c:pt idx="10">
                  <c:v>6.2</c:v>
                </c:pt>
                <c:pt idx="11">
                  <c:v>6.5</c:v>
                </c:pt>
                <c:pt idx="12">
                  <c:v>6.8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curve2019!$D$1</c:f>
              <c:strCache>
                <c:ptCount val="1"/>
                <c:pt idx="0">
                  <c:v>Basic Budget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curve2019!$D$2:$D$17</c:f>
              <c:numCache>
                <c:formatCode>General</c:formatCode>
                <c:ptCount val="16"/>
                <c:pt idx="9">
                  <c:v>5.5</c:v>
                </c:pt>
                <c:pt idx="10">
                  <c:v>6.0</c:v>
                </c:pt>
                <c:pt idx="11">
                  <c:v>6.0</c:v>
                </c:pt>
                <c:pt idx="12">
                  <c:v>6.5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curve2019!$F$1</c:f>
              <c:strCache>
                <c:ptCount val="1"/>
                <c:pt idx="0">
                  <c:v>R&amp;D budget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curve2019!$F$2:$F$17</c:f>
              <c:numCache>
                <c:formatCode>General</c:formatCode>
                <c:ptCount val="16"/>
                <c:pt idx="9">
                  <c:v>4.4</c:v>
                </c:pt>
                <c:pt idx="10">
                  <c:v>4.4</c:v>
                </c:pt>
                <c:pt idx="11">
                  <c:v>4.4</c:v>
                </c:pt>
                <c:pt idx="12">
                  <c:v>4.4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curve2019!$G$1</c:f>
              <c:strCache>
                <c:ptCount val="1"/>
                <c:pt idx="0">
                  <c:v>PA papers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curve2019!$G$2:$G$17</c:f>
              <c:numCache>
                <c:formatCode>General</c:formatCode>
                <c:ptCount val="16"/>
                <c:pt idx="9">
                  <c:v>8.0</c:v>
                </c:pt>
                <c:pt idx="10">
                  <c:v>14.0</c:v>
                </c:pt>
                <c:pt idx="11">
                  <c:v>17.0</c:v>
                </c:pt>
                <c:pt idx="12">
                  <c:v>20.0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curve2019!$H$1</c:f>
              <c:strCache>
                <c:ptCount val="1"/>
                <c:pt idx="0">
                  <c:v>Talks (Int)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curve2019!$H$2:$H$17</c:f>
              <c:numCache>
                <c:formatCode>General</c:formatCode>
                <c:ptCount val="16"/>
                <c:pt idx="9">
                  <c:v>15.0</c:v>
                </c:pt>
                <c:pt idx="10">
                  <c:v>20.0</c:v>
                </c:pt>
                <c:pt idx="11">
                  <c:v>25.0</c:v>
                </c:pt>
                <c:pt idx="12">
                  <c:v>30.0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0522136"/>
        <c:axId val="-2130519256"/>
      </c:lineChart>
      <c:lineChart>
        <c:grouping val="standard"/>
        <c:varyColors val="0"/>
        <c:ser>
          <c:idx val="1"/>
          <c:order val="1"/>
          <c:tx>
            <c:strRef>
              <c:f>curve2019!$C$1</c:f>
              <c:strCache>
                <c:ptCount val="1"/>
                <c:pt idx="0">
                  <c:v>Manpower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curve2019!$C$2:$C$17</c:f>
              <c:numCache>
                <c:formatCode>General</c:formatCode>
                <c:ptCount val="16"/>
                <c:pt idx="9">
                  <c:v>34.0</c:v>
                </c:pt>
                <c:pt idx="10">
                  <c:v>37.0</c:v>
                </c:pt>
                <c:pt idx="11">
                  <c:v>40.0</c:v>
                </c:pt>
                <c:pt idx="12">
                  <c:v>43.0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curve2019!$E$1</c:f>
              <c:strCache>
                <c:ptCount val="1"/>
                <c:pt idx="0">
                  <c:v>M&amp;O-A</c:v>
                </c:pt>
              </c:strCache>
            </c:strRef>
          </c:tx>
          <c:spPr>
            <a:ln>
              <a:prstDash val="sysDot"/>
            </a:ln>
          </c:spPr>
          <c:marker>
            <c:symbol val="circle"/>
            <c:size val="9"/>
          </c:marke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curve2019!$E$2:$E$17</c:f>
              <c:numCache>
                <c:formatCode>General</c:formatCode>
                <c:ptCount val="16"/>
                <c:pt idx="9">
                  <c:v>12.0</c:v>
                </c:pt>
                <c:pt idx="10">
                  <c:v>13.0</c:v>
                </c:pt>
                <c:pt idx="11">
                  <c:v>14.0</c:v>
                </c:pt>
                <c:pt idx="12">
                  <c:v>15.0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0510456"/>
        <c:axId val="-2130513464"/>
      </c:lineChart>
      <c:catAx>
        <c:axId val="-2130522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2130519256"/>
        <c:crosses val="autoZero"/>
        <c:auto val="1"/>
        <c:lblAlgn val="ctr"/>
        <c:lblOffset val="100"/>
        <c:noMultiLvlLbl val="0"/>
      </c:catAx>
      <c:valAx>
        <c:axId val="-213051925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 100</a:t>
                </a:r>
                <a:r>
                  <a:rPr lang="en-US" baseline="0"/>
                  <a:t> kUSD, Institute #, PA paper#, talks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0522136"/>
        <c:crosses val="autoZero"/>
        <c:crossBetween val="between"/>
      </c:valAx>
      <c:valAx>
        <c:axId val="-2130513464"/>
        <c:scaling>
          <c:orientation val="minMax"/>
          <c:max val="60.0"/>
        </c:scaling>
        <c:delete val="0"/>
        <c:axPos val="r"/>
        <c:numFmt formatCode="General" sourceLinked="1"/>
        <c:majorTickMark val="out"/>
        <c:minorTickMark val="none"/>
        <c:tickLblPos val="nextTo"/>
        <c:crossAx val="-2130510456"/>
        <c:crosses val="max"/>
        <c:crossBetween val="between"/>
      </c:valAx>
      <c:catAx>
        <c:axId val="-21305104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3051346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0.4345</cdr:x>
      <cdr:y>0.12322</cdr:y>
    </cdr:from>
    <cdr:to>
      <cdr:x>0.43709</cdr:x>
      <cdr:y>0.93081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42545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 w="57150" cmpd="sng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7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8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9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0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0.4345</cdr:x>
      <cdr:y>0.12322</cdr:y>
    </cdr:from>
    <cdr:to>
      <cdr:x>0.43709</cdr:x>
      <cdr:y>0.93081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42545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 w="25400" cmpd="sng">
          <a:solidFill>
            <a:schemeClr val="accent2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7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8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9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0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3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11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12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13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 w="57150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14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5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0.4345</cdr:x>
      <cdr:y>0.12322</cdr:y>
    </cdr:from>
    <cdr:to>
      <cdr:x>0.43709</cdr:x>
      <cdr:y>0.93081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42545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 w="25400" cmpd="sng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7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8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9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0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0.59271</cdr:x>
      <cdr:y>0.12322</cdr:y>
    </cdr:from>
    <cdr:to>
      <cdr:x>0.5953</cdr:x>
      <cdr:y>0.93081</cdr:y>
    </cdr:to>
    <cdr:cxnSp macro="">
      <cdr:nvCxnSpPr>
        <cdr:cNvPr id="2" name="Straight Connector 3"/>
        <cdr:cNvCxnSpPr/>
      </cdr:nvCxnSpPr>
      <cdr:spPr>
        <a:xfrm xmlns:a="http://schemas.openxmlformats.org/drawingml/2006/main" flipV="1">
          <a:off x="5043361" y="605614"/>
          <a:ext cx="22038" cy="3969224"/>
        </a:xfrm>
        <a:prstGeom xmlns:a="http://schemas.openxmlformats.org/drawingml/2006/main" prst="line">
          <a:avLst/>
        </a:prstGeom>
        <a:ln xmlns:a="http://schemas.openxmlformats.org/drawingml/2006/main" w="57150" cmpd="sng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3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11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12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13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14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5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0.4345</cdr:x>
      <cdr:y>0.12322</cdr:y>
    </cdr:from>
    <cdr:to>
      <cdr:x>0.43709</cdr:x>
      <cdr:y>0.93081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42545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 w="25400" cmpd="sng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7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8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9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0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0.59271</cdr:x>
      <cdr:y>0.12322</cdr:y>
    </cdr:from>
    <cdr:to>
      <cdr:x>0.5953</cdr:x>
      <cdr:y>0.93081</cdr:y>
    </cdr:to>
    <cdr:cxnSp macro="">
      <cdr:nvCxnSpPr>
        <cdr:cNvPr id="2" name="Straight Connector 3"/>
        <cdr:cNvCxnSpPr/>
      </cdr:nvCxnSpPr>
      <cdr:spPr>
        <a:xfrm xmlns:a="http://schemas.openxmlformats.org/drawingml/2006/main" flipV="1">
          <a:off x="5043361" y="605614"/>
          <a:ext cx="22038" cy="3969224"/>
        </a:xfrm>
        <a:prstGeom xmlns:a="http://schemas.openxmlformats.org/drawingml/2006/main" prst="line">
          <a:avLst/>
        </a:prstGeom>
        <a:ln xmlns:a="http://schemas.openxmlformats.org/drawingml/2006/main" w="57150" cmpd="sng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3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11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12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13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14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5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02319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1pPr>
    <a:lvl2pPr indent="228600"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2pPr>
    <a:lvl3pPr indent="457200"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3pPr>
    <a:lvl4pPr indent="685800"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4pPr>
    <a:lvl5pPr indent="914400"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5pPr>
    <a:lvl6pPr indent="1143000"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6pPr>
    <a:lvl7pPr indent="1371600"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7pPr>
    <a:lvl8pPr indent="1600200"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8pPr>
    <a:lvl9pPr indent="1828800"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Rockwel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현 연구책임자인 부산대 유인권 교수는 현재 </a:t>
            </a:r>
            <a:r>
              <a:rPr lang="en-US" altLang="ko-KR" dirty="0" smtClean="0"/>
              <a:t>CERN Scientific Associate</a:t>
            </a:r>
            <a:r>
              <a:rPr lang="ko-KR" altLang="en-US" dirty="0" smtClean="0"/>
              <a:t>로 </a:t>
            </a:r>
            <a:r>
              <a:rPr lang="en-US" altLang="ko-KR" dirty="0" smtClean="0"/>
              <a:t>CERN</a:t>
            </a:r>
            <a:r>
              <a:rPr lang="ko-KR" altLang="en-US" dirty="0" smtClean="0"/>
              <a:t>에 체류 중인데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하필 유럽시간 어제 아침에 </a:t>
            </a:r>
            <a:r>
              <a:rPr lang="en-US" altLang="ko-KR" dirty="0" smtClean="0"/>
              <a:t>ALICE Spokesperson</a:t>
            </a:r>
            <a:r>
              <a:rPr lang="ko-KR" altLang="en-US" dirty="0" smtClean="0"/>
              <a:t>을 뽑는 중요한 회의가 있어서 아마 방금 인천공항에 도착해서 여기로 오고 있는 중일 것입니다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때문에</a:t>
            </a:r>
            <a:r>
              <a:rPr lang="en-US" altLang="ko-KR" dirty="0" smtClean="0"/>
              <a:t>,</a:t>
            </a:r>
            <a:r>
              <a:rPr lang="ko-KR" altLang="en-US" dirty="0" smtClean="0"/>
              <a:t> 차기 책임자로 선출된 제가 발표를 대신하게 되었습니다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저는 인하대학교 물리학과의 윤진희 입니다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여기 보시는 사진은 </a:t>
            </a:r>
            <a:r>
              <a:rPr lang="en-US" altLang="ko-KR" dirty="0" smtClean="0"/>
              <a:t>ALICE </a:t>
            </a:r>
            <a:r>
              <a:rPr lang="ko-KR" altLang="en-US" dirty="0" smtClean="0"/>
              <a:t>검출기의 전면부로서 붉게 보이는 인류최대의 마그넷이 열려있을 때의 사진입니다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아래 보이는 사람의 사이즈를 보시면 대략적인 스케일을 아실 수 있습니다</a:t>
            </a:r>
            <a:r>
              <a:rPr lang="en-US" altLang="ko-K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189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자</a:t>
            </a:r>
            <a:r>
              <a:rPr lang="en-US" altLang="ko-KR" dirty="0" smtClean="0"/>
              <a:t>.</a:t>
            </a:r>
            <a:r>
              <a:rPr lang="ko-KR" altLang="en-US" dirty="0" smtClean="0"/>
              <a:t> 마무리하겠습니다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지난 </a:t>
            </a:r>
            <a:r>
              <a:rPr lang="en-US" altLang="ko-KR" dirty="0" smtClean="0"/>
              <a:t>3</a:t>
            </a:r>
            <a:r>
              <a:rPr lang="ko-KR" altLang="en-US" dirty="0" smtClean="0"/>
              <a:t>단계까지의 성과에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4</a:t>
            </a:r>
            <a:r>
              <a:rPr lang="ko-KR" altLang="en-US" dirty="0" smtClean="0"/>
              <a:t>단계의 목표인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연구활동 및 성과의 양적</a:t>
            </a:r>
            <a:r>
              <a:rPr lang="en-US" altLang="ko-KR" dirty="0" smtClean="0"/>
              <a:t>,</a:t>
            </a:r>
            <a:r>
              <a:rPr lang="ko-KR" altLang="en-US" dirty="0" smtClean="0"/>
              <a:t> 질적 증대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를 위하여</a:t>
            </a:r>
            <a:r>
              <a:rPr lang="en-US" altLang="ko-KR" dirty="0" smtClean="0"/>
              <a:t>,</a:t>
            </a:r>
            <a:r>
              <a:rPr lang="ko-KR" altLang="en-US" dirty="0" smtClean="0"/>
              <a:t> 향후 </a:t>
            </a:r>
            <a:r>
              <a:rPr lang="en-US" altLang="ko-KR" dirty="0" smtClean="0"/>
              <a:t>3</a:t>
            </a:r>
            <a:r>
              <a:rPr lang="ko-KR" altLang="en-US" dirty="0" smtClean="0"/>
              <a:t>년간 연구기관을 최소 </a:t>
            </a:r>
            <a:r>
              <a:rPr lang="en-US" altLang="ko-KR" dirty="0" smtClean="0"/>
              <a:t>1</a:t>
            </a:r>
            <a:r>
              <a:rPr lang="ko-KR" altLang="en-US" dirty="0" smtClean="0"/>
              <a:t>개이상 확대하고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이에 따라 업그레이드 연구비는 이번에 증액된 </a:t>
            </a:r>
            <a:r>
              <a:rPr lang="en-US" altLang="ko-KR" dirty="0" smtClean="0"/>
              <a:t>4</a:t>
            </a:r>
            <a:r>
              <a:rPr lang="ko-KR" altLang="en-US" dirty="0" smtClean="0"/>
              <a:t>억원에서 그대로 동결된다 해도</a:t>
            </a:r>
            <a:r>
              <a:rPr lang="en-US" altLang="ko-KR" dirty="0" smtClean="0"/>
              <a:t>,</a:t>
            </a:r>
            <a:r>
              <a:rPr lang="ko-KR" altLang="en-US" dirty="0" smtClean="0"/>
              <a:t> 기본연구비와 </a:t>
            </a:r>
            <a:r>
              <a:rPr lang="en-US" altLang="ko-KR" dirty="0" smtClean="0"/>
              <a:t>M&amp;O-A </a:t>
            </a:r>
            <a:r>
              <a:rPr lang="ko-KR" altLang="en-US" dirty="0" smtClean="0"/>
              <a:t>가 매년 약 </a:t>
            </a:r>
            <a:r>
              <a:rPr lang="en-US" altLang="ko-KR" dirty="0" smtClean="0"/>
              <a:t>3</a:t>
            </a:r>
            <a:r>
              <a:rPr lang="ko-KR" altLang="en-US" dirty="0" smtClean="0"/>
              <a:t>천만원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인씩 증액되면</a:t>
            </a:r>
            <a:r>
              <a:rPr lang="en-US" altLang="ko-KR" dirty="0" smtClean="0"/>
              <a:t>,</a:t>
            </a:r>
            <a:r>
              <a:rPr lang="ko-KR" altLang="en-US" dirty="0" smtClean="0"/>
              <a:t> 현재의 성과에 탄력을 받은 주저자논문과 발표 및 성공적인 업그레이드 기여가 이루어질 것으로 기대합니다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협력조정위원님들의 현명한 판단과 지원을 부탁드립니다</a:t>
            </a:r>
            <a:r>
              <a:rPr lang="en-US" altLang="ko-KR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461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ALICE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A Large Ion Collider Experiment</a:t>
            </a:r>
            <a:r>
              <a:rPr lang="ko-KR" altLang="en-US" dirty="0" smtClean="0"/>
              <a:t>의 약자로 </a:t>
            </a:r>
            <a:r>
              <a:rPr lang="en-US" altLang="ko-KR" dirty="0" smtClean="0"/>
              <a:t>LHC</a:t>
            </a:r>
            <a:r>
              <a:rPr lang="ko-KR" altLang="en-US" dirty="0" smtClean="0"/>
              <a:t>에서 유일하게 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중이온 </a:t>
            </a:r>
            <a:r>
              <a:rPr lang="en-US" altLang="ko-KR" dirty="0" smtClean="0"/>
              <a:t>(=</a:t>
            </a:r>
            <a:r>
              <a:rPr lang="ko-KR" altLang="en-US" dirty="0" smtClean="0"/>
              <a:t>무거운 원자핵</a:t>
            </a:r>
            <a:r>
              <a:rPr lang="en-US" altLang="ko-KR" dirty="0" smtClean="0"/>
              <a:t>)</a:t>
            </a:r>
            <a:r>
              <a:rPr lang="ko-KR" altLang="en-US" dirty="0" smtClean="0"/>
              <a:t> 충돌실험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을 목적으로 하는 충돌가속기 실험입니다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여기 보시면 </a:t>
            </a:r>
            <a:r>
              <a:rPr lang="en-US" altLang="ko-KR" dirty="0" smtClean="0"/>
              <a:t>CMS</a:t>
            </a:r>
            <a:r>
              <a:rPr lang="ko-KR" altLang="en-US" dirty="0" smtClean="0"/>
              <a:t> 와 같이 입자물리실험에서 주로 다루는 양성자</a:t>
            </a:r>
            <a:r>
              <a:rPr lang="en-US" altLang="ko-KR" dirty="0" smtClean="0"/>
              <a:t>-</a:t>
            </a:r>
            <a:r>
              <a:rPr lang="ko-KR" altLang="en-US" dirty="0" smtClean="0"/>
              <a:t>양성자 충돌을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에서 실시간 측정한 것입니다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입자충돌로부터 생성된 입자들의 궤적을 볼 수 있습니다</a:t>
            </a:r>
            <a:r>
              <a:rPr lang="en-US" altLang="ko-KR" dirty="0" smtClean="0"/>
              <a:t>.</a:t>
            </a:r>
          </a:p>
          <a:p>
            <a:r>
              <a:rPr lang="en-US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이것은 위에서보다 생성입자가 조금 많아졌죠</a:t>
            </a:r>
            <a:r>
              <a:rPr lang="en-US" altLang="ko-KR" dirty="0" smtClean="0"/>
              <a:t>?</a:t>
            </a:r>
            <a:r>
              <a:rPr lang="ko-KR" altLang="en-US" dirty="0" smtClean="0"/>
              <a:t> 이것은 양성자와 납 원자핵이 충돌시 생성된 입자들을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 검출기에서 측정한 것입니다</a:t>
            </a:r>
            <a:r>
              <a:rPr lang="en-US" altLang="ko-KR" dirty="0" smtClean="0"/>
              <a:t>.</a:t>
            </a:r>
          </a:p>
          <a:p>
            <a:r>
              <a:rPr lang="en-US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이것이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가 주로 측정하는 납 원자핵과 납 원자핵의 충돌시 생성되는 입자들의 궤적입니다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CMS </a:t>
            </a:r>
            <a:r>
              <a:rPr lang="ko-KR" altLang="en-US" dirty="0" smtClean="0"/>
              <a:t>와 달리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는 이러한 고밀도의 생성입자들을 측정합니다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en-US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이것은 최근 전세계를 열광시켰던 아인슈타인의 마지막 선물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중력파의 모식도입니다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이 중력파를 측정한 것은 아토</a:t>
            </a:r>
            <a:r>
              <a:rPr lang="en-US" altLang="ko-KR" dirty="0" smtClean="0"/>
              <a:t>(10^-18)</a:t>
            </a:r>
            <a:r>
              <a:rPr lang="ko-KR" altLang="en-US" dirty="0" smtClean="0"/>
              <a:t> 미터스케일의 거대 레이저 간섭계였죠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저희는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를 통하여 아토스케일의 십만분의 일 </a:t>
            </a:r>
            <a:r>
              <a:rPr lang="en-US" altLang="ko-KR" dirty="0" smtClean="0"/>
              <a:t>(10^-23)</a:t>
            </a:r>
            <a:r>
              <a:rPr lang="ko-KR" altLang="en-US" dirty="0" smtClean="0"/>
              <a:t>초 스케일의 시간과 펨토 </a:t>
            </a:r>
            <a:r>
              <a:rPr lang="en-US" altLang="ko-KR" dirty="0" smtClean="0"/>
              <a:t>(10^-15)</a:t>
            </a:r>
            <a:r>
              <a:rPr lang="ko-KR" altLang="en-US" dirty="0" smtClean="0"/>
              <a:t> 미터 스케일의 공간인 우주최초의 물질상태를 실험실에서 재현하여 속박되지 않은 쿼크계의 물질 </a:t>
            </a:r>
            <a:r>
              <a:rPr lang="en-US" altLang="ko-KR" dirty="0" smtClean="0"/>
              <a:t>(</a:t>
            </a:r>
            <a:r>
              <a:rPr lang="ko-KR" altLang="en-US" dirty="0" smtClean="0"/>
              <a:t>쿼크</a:t>
            </a:r>
            <a:r>
              <a:rPr lang="en-US" altLang="ko-KR" dirty="0" smtClean="0"/>
              <a:t>-</a:t>
            </a:r>
            <a:r>
              <a:rPr lang="ko-KR" altLang="en-US" dirty="0" smtClean="0"/>
              <a:t>글루온 플라즈마</a:t>
            </a:r>
            <a:r>
              <a:rPr lang="en-US" altLang="ko-KR" dirty="0" smtClean="0"/>
              <a:t>)</a:t>
            </a:r>
            <a:r>
              <a:rPr lang="ko-KR" altLang="en-US" dirty="0" smtClean="0"/>
              <a:t> 을 연구하고자 하는 것이 목적입니다</a:t>
            </a:r>
            <a:r>
              <a:rPr lang="en-US" altLang="ko-K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46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저희 </a:t>
            </a:r>
            <a:r>
              <a:rPr lang="en-US" altLang="ko-KR" dirty="0" err="1" smtClean="0"/>
              <a:t>KoALICE</a:t>
            </a:r>
            <a:r>
              <a:rPr lang="en-US" altLang="ko-KR" dirty="0" smtClean="0"/>
              <a:t> </a:t>
            </a:r>
            <a:r>
              <a:rPr lang="ko-KR" altLang="en-US" dirty="0" smtClean="0"/>
              <a:t>팀의 개오는 이 표와 같습니다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전체적으로 교수가 </a:t>
            </a:r>
            <a:r>
              <a:rPr lang="en-US" altLang="ko-KR" dirty="0" smtClean="0"/>
              <a:t>8,</a:t>
            </a:r>
            <a:r>
              <a:rPr lang="ko-KR" altLang="en-US" dirty="0" smtClean="0"/>
              <a:t> 석학 포함 박사연구원이 </a:t>
            </a:r>
            <a:r>
              <a:rPr lang="en-US" altLang="ko-KR" dirty="0" smtClean="0"/>
              <a:t>5,</a:t>
            </a:r>
            <a:r>
              <a:rPr lang="ko-KR" altLang="en-US" dirty="0" smtClean="0"/>
              <a:t> 박사과정 및 석사과정 대학원생이 </a:t>
            </a:r>
            <a:r>
              <a:rPr lang="en-US" altLang="ko-KR" dirty="0" smtClean="0"/>
              <a:t>19</a:t>
            </a:r>
            <a:r>
              <a:rPr lang="ko-KR" altLang="en-US" dirty="0" smtClean="0"/>
              <a:t>명으로 이루어진 총 </a:t>
            </a:r>
            <a:r>
              <a:rPr lang="en-US" altLang="ko-KR" dirty="0" smtClean="0"/>
              <a:t>34</a:t>
            </a:r>
            <a:r>
              <a:rPr lang="ko-KR" altLang="en-US" dirty="0" smtClean="0"/>
              <a:t>명의 연구진으로 구성돼 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협력조정위 자료에도 요약했습니다만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2015</a:t>
            </a:r>
            <a:r>
              <a:rPr lang="ko-KR" altLang="en-US" dirty="0" smtClean="0"/>
              <a:t>년에는 연구년으로 </a:t>
            </a:r>
            <a:r>
              <a:rPr lang="en-US" altLang="ko-KR" dirty="0" smtClean="0"/>
              <a:t>2</a:t>
            </a:r>
            <a:r>
              <a:rPr lang="ko-KR" altLang="en-US" dirty="0" smtClean="0"/>
              <a:t>명의 교수가 </a:t>
            </a:r>
            <a:r>
              <a:rPr lang="en-US" altLang="ko-KR" dirty="0" smtClean="0"/>
              <a:t>6-12</a:t>
            </a:r>
            <a:r>
              <a:rPr lang="ko-KR" altLang="en-US" dirty="0" smtClean="0"/>
              <a:t>개월 </a:t>
            </a:r>
            <a:r>
              <a:rPr lang="en-US" altLang="ko-KR" dirty="0" smtClean="0"/>
              <a:t>CERN</a:t>
            </a:r>
            <a:r>
              <a:rPr lang="ko-KR" altLang="en-US" dirty="0" smtClean="0"/>
              <a:t>에 체류한 것을 비롯하여 총 </a:t>
            </a:r>
            <a:r>
              <a:rPr lang="en-US" altLang="ko-KR" dirty="0" smtClean="0"/>
              <a:t>19</a:t>
            </a:r>
            <a:r>
              <a:rPr lang="ko-KR" altLang="en-US" dirty="0" smtClean="0"/>
              <a:t>명의 연구진이 </a:t>
            </a:r>
            <a:r>
              <a:rPr lang="en-US" altLang="ko-KR" dirty="0" smtClean="0"/>
              <a:t>30</a:t>
            </a:r>
            <a:r>
              <a:rPr lang="ko-KR" altLang="en-US" dirty="0" smtClean="0"/>
              <a:t>일이상 장기체류로 파견되었습니다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이 표의 총합이 </a:t>
            </a:r>
            <a:r>
              <a:rPr lang="en-US" altLang="ko-KR" dirty="0" smtClean="0"/>
              <a:t>36</a:t>
            </a:r>
            <a:r>
              <a:rPr lang="ko-KR" altLang="en-US" dirty="0" smtClean="0"/>
              <a:t>명인데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2</a:t>
            </a:r>
            <a:r>
              <a:rPr lang="ko-KR" altLang="en-US" dirty="0" smtClean="0"/>
              <a:t>명은 장기와 단기에 중복으로 카운트된 이유입니다</a:t>
            </a:r>
            <a:r>
              <a:rPr lang="en-US" altLang="ko-KR" dirty="0" smtClean="0"/>
              <a:t>.)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그리고 저희 </a:t>
            </a:r>
            <a:r>
              <a:rPr lang="en-US" altLang="ko-KR" dirty="0" err="1" smtClean="0"/>
              <a:t>KoALICE</a:t>
            </a:r>
            <a:r>
              <a:rPr lang="ko-KR" altLang="en-US" dirty="0" smtClean="0"/>
              <a:t>는 기관대표 </a:t>
            </a:r>
            <a:r>
              <a:rPr lang="en-US" altLang="ko-KR" dirty="0" smtClean="0"/>
              <a:t>5</a:t>
            </a:r>
            <a:r>
              <a:rPr lang="ko-KR" altLang="en-US" dirty="0" smtClean="0"/>
              <a:t>인으로 구성된 운영위원회를 지난년도에 총 </a:t>
            </a:r>
            <a:r>
              <a:rPr lang="en-US" altLang="ko-KR" dirty="0" smtClean="0"/>
              <a:t>5</a:t>
            </a:r>
            <a:r>
              <a:rPr lang="ko-KR" altLang="en-US" dirty="0" smtClean="0"/>
              <a:t>회 개최하였는데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부족한 예산의 공정배정을 위해 예산집행의 우선순위를 합의한 첫 회의를 비롯하여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M&amp;O-A</a:t>
            </a:r>
            <a:r>
              <a:rPr lang="ko-KR" altLang="en-US" dirty="0" smtClean="0"/>
              <a:t> 선발을 위한 평가회의</a:t>
            </a:r>
            <a:r>
              <a:rPr lang="en-US" altLang="ko-KR" dirty="0" smtClean="0"/>
              <a:t>,</a:t>
            </a:r>
            <a:r>
              <a:rPr lang="ko-KR" altLang="en-US" dirty="0" smtClean="0"/>
              <a:t> 지난 </a:t>
            </a:r>
            <a:r>
              <a:rPr lang="en-US" altLang="ko-KR" dirty="0" smtClean="0"/>
              <a:t>5</a:t>
            </a:r>
            <a:r>
              <a:rPr lang="ko-KR" altLang="en-US" dirty="0" smtClean="0"/>
              <a:t>월에 초과로 확정한 예산을 해결하기 위한 예산회의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여기보시면 유인권 교수가 </a:t>
            </a:r>
            <a:r>
              <a:rPr lang="en-US" altLang="ko-KR" dirty="0" smtClean="0"/>
              <a:t>CERN</a:t>
            </a:r>
            <a:r>
              <a:rPr lang="ko-KR" altLang="en-US" dirty="0" smtClean="0"/>
              <a:t>에서 지원받게된 연유로 연구년 예산 약 </a:t>
            </a:r>
            <a:r>
              <a:rPr lang="en-US" altLang="ko-KR" dirty="0" smtClean="0"/>
              <a:t>3</a:t>
            </a:r>
            <a:r>
              <a:rPr lang="ko-KR" altLang="en-US" dirty="0" smtClean="0"/>
              <a:t>천만원을 절약했는데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M&amp;O-A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r>
              <a:rPr lang="ko-KR" altLang="en-US" dirty="0" smtClean="0"/>
              <a:t>명에 대한 추가지출이 요청되어 </a:t>
            </a:r>
            <a:r>
              <a:rPr lang="en-US" altLang="ko-KR" dirty="0" smtClean="0"/>
              <a:t>1</a:t>
            </a:r>
            <a:r>
              <a:rPr lang="ko-KR" altLang="en-US" dirty="0" smtClean="0"/>
              <a:t>천만원을 부담해야했기 때문에</a:t>
            </a:r>
            <a:r>
              <a:rPr lang="en-US" altLang="ko-KR" dirty="0" smtClean="0"/>
              <a:t>,</a:t>
            </a:r>
            <a:r>
              <a:rPr lang="ko-KR" altLang="en-US" dirty="0" smtClean="0"/>
              <a:t> 당초 </a:t>
            </a:r>
            <a:r>
              <a:rPr lang="en-US" altLang="ko-KR" dirty="0" smtClean="0"/>
              <a:t>35</a:t>
            </a:r>
            <a:r>
              <a:rPr lang="ko-KR" altLang="en-US" dirty="0" smtClean="0"/>
              <a:t>백만원 정도 초과로 확정했던 예산에서 파견기간 등의 조정을 통해 부득이하게 천</a:t>
            </a:r>
            <a:r>
              <a:rPr lang="en-US" altLang="ko-KR" dirty="0" smtClean="0"/>
              <a:t>5</a:t>
            </a:r>
            <a:r>
              <a:rPr lang="ko-KR" altLang="en-US" dirty="0" smtClean="0"/>
              <a:t>백만원의 예산을 삭감해야 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특히 실리콘 검출기 공정을 위한 클린룸 등의 예산은 꿈도 꾸지 못하고 </a:t>
            </a:r>
            <a:r>
              <a:rPr lang="en-US" altLang="ko-KR" dirty="0" smtClean="0"/>
              <a:t>2016</a:t>
            </a:r>
            <a:r>
              <a:rPr lang="ko-KR" altLang="en-US" dirty="0" smtClean="0"/>
              <a:t>년으로 미루어졌습니다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이후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신임 차기대변인 선출을 위한 회의와</a:t>
            </a:r>
            <a:r>
              <a:rPr lang="en-US" altLang="ko-KR" dirty="0" smtClean="0"/>
              <a:t>,</a:t>
            </a:r>
            <a:r>
              <a:rPr lang="ko-KR" altLang="en-US" dirty="0" smtClean="0"/>
              <a:t> 최종적으로 지난 </a:t>
            </a:r>
            <a:r>
              <a:rPr lang="en-US" altLang="ko-KR" dirty="0" smtClean="0"/>
              <a:t>3</a:t>
            </a:r>
            <a:r>
              <a:rPr lang="ko-KR" altLang="en-US" dirty="0" smtClean="0"/>
              <a:t>월말에 </a:t>
            </a:r>
            <a:r>
              <a:rPr lang="en-US" altLang="ko-KR" dirty="0" smtClean="0"/>
              <a:t>2016</a:t>
            </a:r>
            <a:r>
              <a:rPr lang="ko-KR" altLang="en-US" dirty="0" smtClean="0"/>
              <a:t>년도 계획과 필요한 최소예산을 결정한 회의가 있었습니다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아울러 내일부터 </a:t>
            </a:r>
            <a:r>
              <a:rPr lang="en-US" altLang="ko-KR" dirty="0" smtClean="0"/>
              <a:t>2</a:t>
            </a:r>
            <a:r>
              <a:rPr lang="ko-KR" altLang="en-US" dirty="0" smtClean="0"/>
              <a:t>박</a:t>
            </a:r>
            <a:r>
              <a:rPr lang="en-US" altLang="ko-KR" dirty="0" smtClean="0"/>
              <a:t>3</a:t>
            </a:r>
            <a:r>
              <a:rPr lang="ko-KR" altLang="en-US" dirty="0" smtClean="0"/>
              <a:t>일간 부산에서 연간 활동과 연구를 총정리하는 워크숍을 가질 예정입니다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097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자</a:t>
            </a:r>
            <a:r>
              <a:rPr lang="en-US" altLang="ko-KR" dirty="0" smtClean="0"/>
              <a:t>,</a:t>
            </a:r>
            <a:r>
              <a:rPr lang="ko-KR" altLang="en-US" dirty="0" smtClean="0"/>
              <a:t> 우리 연구진이 </a:t>
            </a:r>
            <a:r>
              <a:rPr lang="en-US" altLang="ko-KR" dirty="0" smtClean="0"/>
              <a:t>2015</a:t>
            </a:r>
            <a:r>
              <a:rPr lang="ko-KR" altLang="en-US" dirty="0" smtClean="0"/>
              <a:t>년도에 무엇을 했는지</a:t>
            </a:r>
            <a:r>
              <a:rPr lang="en-US" altLang="ko-KR" dirty="0" smtClean="0"/>
              <a:t>,</a:t>
            </a:r>
            <a:r>
              <a:rPr lang="ko-KR" altLang="en-US" dirty="0" smtClean="0"/>
              <a:t> 그 성과를 통해 정리해보겠습니다</a:t>
            </a:r>
            <a:r>
              <a:rPr lang="en-US" altLang="ko-KR" dirty="0" smtClean="0"/>
              <a:t>.</a:t>
            </a:r>
          </a:p>
          <a:p>
            <a:pPr marL="228600" indent="-228600">
              <a:buAutoNum type="arabicParenBoth"/>
            </a:pPr>
            <a:r>
              <a:rPr lang="ko-KR" altLang="en-US" dirty="0" smtClean="0"/>
              <a:t>우선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의 공동저자로서 총 </a:t>
            </a:r>
            <a:r>
              <a:rPr lang="en-US" altLang="ko-KR" dirty="0" smtClean="0"/>
              <a:t>42</a:t>
            </a:r>
            <a:r>
              <a:rPr lang="ko-KR" altLang="en-US" dirty="0" smtClean="0"/>
              <a:t>편의 논문을 출판했는데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그 중 </a:t>
            </a:r>
            <a:r>
              <a:rPr lang="en-US" altLang="ko-KR" dirty="0" smtClean="0"/>
              <a:t>8</a:t>
            </a:r>
            <a:r>
              <a:rPr lang="ko-KR" altLang="en-US" dirty="0" smtClean="0"/>
              <a:t>편 </a:t>
            </a:r>
            <a:r>
              <a:rPr lang="en-US" altLang="ko-KR" dirty="0" smtClean="0"/>
              <a:t>(</a:t>
            </a:r>
            <a:r>
              <a:rPr lang="ko-KR" altLang="en-US" dirty="0" smtClean="0"/>
              <a:t>약 </a:t>
            </a:r>
            <a:r>
              <a:rPr lang="en-US" altLang="ko-KR" dirty="0" smtClean="0"/>
              <a:t>20%)</a:t>
            </a:r>
            <a:r>
              <a:rPr lang="ko-KR" altLang="en-US" dirty="0" smtClean="0"/>
              <a:t>의 논문에 주저자로서의 기여를 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이는 나중에 정리해 드리겠지만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전년도 성과의 두배에 해당하는 성과로서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저희 </a:t>
            </a:r>
            <a:r>
              <a:rPr lang="en-US" altLang="ko-KR" dirty="0" err="1" smtClean="0"/>
              <a:t>KoALICE</a:t>
            </a:r>
            <a:r>
              <a:rPr lang="ko-KR" altLang="en-US" dirty="0" smtClean="0"/>
              <a:t>가 본격적인 가시적인 연구성과를 창출하기 시작했다는 중요한 지표로 생각됩니다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이를 위하여 정말로 많은 연구원들이 열심히 일해주어 무척 고맙고 자랑스럽게 생각합니다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많이 축하해주시기 바랍니다</a:t>
            </a:r>
            <a:r>
              <a:rPr lang="en-US" altLang="ko-KR" dirty="0" smtClean="0"/>
              <a:t>.</a:t>
            </a:r>
          </a:p>
          <a:p>
            <a:pPr marL="228600" indent="-228600">
              <a:buAutoNum type="arabicParenBoth"/>
            </a:pPr>
            <a:r>
              <a:rPr lang="ko-KR" altLang="en-US" dirty="0" smtClean="0"/>
              <a:t>전체적으로 </a:t>
            </a:r>
            <a:r>
              <a:rPr lang="en-US" altLang="ko-KR" dirty="0" smtClean="0"/>
              <a:t>8</a:t>
            </a:r>
            <a:r>
              <a:rPr lang="ko-KR" altLang="en-US" dirty="0" smtClean="0"/>
              <a:t>편의 주저자 논문중 </a:t>
            </a:r>
            <a:r>
              <a:rPr lang="en-US" altLang="ko-KR" dirty="0" smtClean="0"/>
              <a:t>4</a:t>
            </a:r>
            <a:r>
              <a:rPr lang="ko-KR" altLang="en-US" dirty="0" smtClean="0"/>
              <a:t>편이 실제 물리적인 성과를 담은 데이터분석결과에 대한 것이고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2</a:t>
            </a:r>
            <a:r>
              <a:rPr lang="ko-KR" altLang="en-US" dirty="0" smtClean="0"/>
              <a:t>편이 검출기 업그레이드에 관련된 성과</a:t>
            </a:r>
            <a:r>
              <a:rPr lang="en-US" altLang="ko-KR" dirty="0" smtClean="0"/>
              <a:t>,</a:t>
            </a:r>
            <a:r>
              <a:rPr lang="ko-KR" altLang="en-US" dirty="0" smtClean="0"/>
              <a:t> 나머지 </a:t>
            </a:r>
            <a:r>
              <a:rPr lang="en-US" altLang="ko-KR" dirty="0" smtClean="0"/>
              <a:t>2</a:t>
            </a:r>
            <a:r>
              <a:rPr lang="ko-KR" altLang="en-US" dirty="0" smtClean="0"/>
              <a:t>편이 이론연구진에 의해 출판된 논문입니다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228600" indent="-228600">
              <a:buAutoNum type="arabicParenBoth"/>
            </a:pPr>
            <a:r>
              <a:rPr lang="ko-KR" altLang="en-US" dirty="0" smtClean="0"/>
              <a:t>데이터분석 논문을 보시면</a:t>
            </a:r>
            <a:r>
              <a:rPr lang="en-US" altLang="ko-KR" dirty="0" smtClean="0"/>
              <a:t>,</a:t>
            </a:r>
            <a:r>
              <a:rPr lang="ko-KR" altLang="en-US" dirty="0" smtClean="0"/>
              <a:t> 시간상 자세한 말씀은 못드리겠지만 </a:t>
            </a:r>
            <a:r>
              <a:rPr lang="en-US" altLang="ko-KR" dirty="0" smtClean="0"/>
              <a:t>(</a:t>
            </a:r>
            <a:r>
              <a:rPr lang="ko-KR" altLang="en-US" dirty="0" smtClean="0"/>
              <a:t>백업 슬라이드에 있으니 관심있으신 분들은 더 살펴보시고</a:t>
            </a:r>
            <a:r>
              <a:rPr lang="en-US" altLang="ko-KR" dirty="0" smtClean="0"/>
              <a:t>),</a:t>
            </a:r>
            <a:r>
              <a:rPr lang="ko-KR" altLang="en-US" dirty="0" smtClean="0"/>
              <a:t> 맨 위의 논문이 이번 </a:t>
            </a:r>
            <a:r>
              <a:rPr lang="en-US" altLang="ko-KR" dirty="0" smtClean="0"/>
              <a:t>15</a:t>
            </a:r>
            <a:r>
              <a:rPr lang="ko-KR" altLang="en-US" dirty="0" smtClean="0"/>
              <a:t>년도에 최초로 받은 </a:t>
            </a:r>
            <a:r>
              <a:rPr lang="en-US" altLang="ko-KR" dirty="0" smtClean="0"/>
              <a:t>13TeV</a:t>
            </a:r>
            <a:r>
              <a:rPr lang="ko-KR" altLang="en-US" dirty="0" smtClean="0"/>
              <a:t>의 양성자</a:t>
            </a:r>
            <a:r>
              <a:rPr lang="en-US" altLang="ko-KR" dirty="0" smtClean="0"/>
              <a:t>-</a:t>
            </a:r>
            <a:r>
              <a:rPr lang="ko-KR" altLang="en-US" dirty="0" smtClean="0"/>
              <a:t>양성자충돌실험 </a:t>
            </a:r>
            <a:r>
              <a:rPr lang="en-US" altLang="ko-KR" dirty="0" smtClean="0"/>
              <a:t>(RUN2)</a:t>
            </a:r>
            <a:r>
              <a:rPr lang="ko-KR" altLang="en-US" dirty="0" smtClean="0"/>
              <a:t> 의 첫 결과입니다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양성자 데이터결과는 중이온데이터분석의 항상 비교참조결과이므로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의 모든 연구원들에게 기초를 제공하는 결과인데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저희 연구진이 주저자로 기여했습니다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입자들의 생성분포에 대한 가장 중요한 기초결과가 됩니다</a:t>
            </a:r>
            <a:r>
              <a:rPr lang="en-US" altLang="ko-KR" dirty="0" smtClean="0"/>
              <a:t>.</a:t>
            </a:r>
          </a:p>
          <a:p>
            <a:pPr marL="228600" indent="-228600">
              <a:buAutoNum type="arabicParenBoth"/>
            </a:pPr>
            <a:r>
              <a:rPr lang="ko-KR" altLang="en-US" dirty="0" smtClean="0"/>
              <a:t>그 다음은 우리 부산대 연구진의 연구주제 중 하나로서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2016</a:t>
            </a:r>
            <a:r>
              <a:rPr lang="ko-KR" altLang="en-US" dirty="0" smtClean="0"/>
              <a:t>년도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17</a:t>
            </a:r>
            <a:r>
              <a:rPr lang="ko-KR" altLang="en-US" dirty="0" smtClean="0"/>
              <a:t>년도에도 지속적인 결과와 출판이 예상되는</a:t>
            </a:r>
            <a:r>
              <a:rPr lang="en-US" altLang="ko-KR" dirty="0" smtClean="0"/>
              <a:t>,</a:t>
            </a:r>
            <a:r>
              <a:rPr lang="ko-KR" altLang="en-US" dirty="0" smtClean="0"/>
              <a:t> 기묘입자 </a:t>
            </a:r>
            <a:r>
              <a:rPr lang="en-US" altLang="ko-KR" dirty="0" smtClean="0"/>
              <a:t>(Strange particle)</a:t>
            </a:r>
            <a:r>
              <a:rPr lang="ko-KR" altLang="en-US" dirty="0" smtClean="0"/>
              <a:t> 생성에 대한 결과입니다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저희는 보시다시피 양성자</a:t>
            </a:r>
            <a:r>
              <a:rPr lang="en-US" altLang="ko-KR" dirty="0" smtClean="0"/>
              <a:t>-</a:t>
            </a:r>
            <a:r>
              <a:rPr lang="ko-KR" altLang="en-US" dirty="0" smtClean="0"/>
              <a:t>양성자</a:t>
            </a:r>
            <a:r>
              <a:rPr lang="en-US" altLang="ko-KR" dirty="0" smtClean="0"/>
              <a:t>,</a:t>
            </a:r>
            <a:r>
              <a:rPr lang="ko-KR" altLang="en-US" dirty="0" smtClean="0"/>
              <a:t> 납원자핵</a:t>
            </a:r>
            <a:r>
              <a:rPr lang="en-US" altLang="ko-KR" dirty="0" smtClean="0"/>
              <a:t>-</a:t>
            </a:r>
            <a:r>
              <a:rPr lang="ko-KR" altLang="en-US" dirty="0" smtClean="0"/>
              <a:t>납원자핵 및 양성자</a:t>
            </a:r>
            <a:r>
              <a:rPr lang="en-US" altLang="ko-KR" dirty="0" smtClean="0"/>
              <a:t>-</a:t>
            </a:r>
            <a:r>
              <a:rPr lang="ko-KR" altLang="en-US" dirty="0" smtClean="0"/>
              <a:t>납원자핵의 데이터를 모두 순차적으로 분석해 나가고 있는데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 논문은 최근 높은 입자생성량을 갖는 양성자충돌사건 </a:t>
            </a:r>
            <a:r>
              <a:rPr lang="en-US" altLang="ko-KR" dirty="0" smtClean="0"/>
              <a:t>(high multiplicity) </a:t>
            </a:r>
            <a:r>
              <a:rPr lang="ko-KR" altLang="en-US" dirty="0" smtClean="0"/>
              <a:t>까지 주목하게 만든</a:t>
            </a:r>
            <a:r>
              <a:rPr lang="en-US" altLang="ko-KR" dirty="0" smtClean="0"/>
              <a:t> ALICE</a:t>
            </a:r>
            <a:r>
              <a:rPr lang="ko-KR" altLang="en-US" dirty="0" smtClean="0"/>
              <a:t>의 기묘입자생성 논문의 일부입니다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최근 다시금 기묘입자생성이 주목되고 있습니다</a:t>
            </a:r>
            <a:r>
              <a:rPr lang="en-US" altLang="ko-KR" dirty="0" smtClean="0"/>
              <a:t>.</a:t>
            </a:r>
          </a:p>
          <a:p>
            <a:pPr marL="228600" indent="-228600">
              <a:buAutoNum type="arabicParenBoth"/>
            </a:pPr>
            <a:r>
              <a:rPr lang="ko-KR" altLang="en-US" dirty="0" smtClean="0"/>
              <a:t>그 다음 두편은 저희 인하대의 연구진의 성과로서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중이온충돌 초창기에 생성되어 중이온충돌이 만드는 쿼크물질의 성질에 대한 생생한 정보를 알려주는 무거운 쿼크계에 대한 연구내용입니다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양성자</a:t>
            </a:r>
            <a:r>
              <a:rPr lang="en-US" altLang="ko-KR" dirty="0" smtClean="0"/>
              <a:t>-</a:t>
            </a:r>
            <a:r>
              <a:rPr lang="ko-KR" altLang="en-US" dirty="0" smtClean="0"/>
              <a:t>양성자 결과에 이어 양성자</a:t>
            </a:r>
            <a:r>
              <a:rPr lang="en-US" altLang="ko-KR" dirty="0" smtClean="0"/>
              <a:t>-</a:t>
            </a:r>
            <a:r>
              <a:rPr lang="ko-KR" altLang="en-US" dirty="0" smtClean="0"/>
              <a:t>납원자핵의 결과가 보시다시피 주저자로서 출판되었으며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납원자핵끼리의 충돌결과도 이미 </a:t>
            </a:r>
            <a:r>
              <a:rPr lang="en-US" altLang="ko-KR" dirty="0" smtClean="0"/>
              <a:t>QM2015</a:t>
            </a:r>
            <a:r>
              <a:rPr lang="ko-KR" altLang="en-US" dirty="0" smtClean="0"/>
              <a:t> 등의 발표를 마쳤고 논문작업에 들어가 있습니다</a:t>
            </a:r>
            <a:r>
              <a:rPr lang="en-US" altLang="ko-KR" dirty="0" smtClean="0"/>
              <a:t>.</a:t>
            </a:r>
          </a:p>
          <a:p>
            <a:pPr marL="228600" indent="-228600">
              <a:buAutoNum type="arabicParenBoth"/>
            </a:pPr>
            <a:r>
              <a:rPr lang="ko-KR" altLang="en-US" dirty="0" smtClean="0"/>
              <a:t>그리고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의 심장부에 해당하는 내부궤적검출기 </a:t>
            </a:r>
            <a:r>
              <a:rPr lang="en-US" altLang="ko-KR" dirty="0" smtClean="0"/>
              <a:t>(ITS) </a:t>
            </a:r>
            <a:r>
              <a:rPr lang="ko-KR" altLang="en-US" dirty="0" smtClean="0"/>
              <a:t>업그레이드에 본 연구진이 중요기여를 하고 있음을 나타내주는 두편의 실리콘 센서 및 회로 디자인에 관한 논문 </a:t>
            </a:r>
            <a:r>
              <a:rPr lang="en-US" altLang="ko-KR" dirty="0" smtClean="0"/>
              <a:t>2</a:t>
            </a:r>
            <a:r>
              <a:rPr lang="ko-KR" altLang="en-US" dirty="0" smtClean="0"/>
              <a:t>편입니다</a:t>
            </a:r>
            <a:r>
              <a:rPr lang="en-US" altLang="ko-KR" dirty="0" smtClean="0"/>
              <a:t>.</a:t>
            </a:r>
          </a:p>
          <a:p>
            <a:pPr marL="228600" indent="-228600">
              <a:buAutoNum type="arabicParenBoth"/>
            </a:pPr>
            <a:r>
              <a:rPr lang="ko-KR" altLang="en-US" dirty="0" smtClean="0"/>
              <a:t>그리고 저희 </a:t>
            </a:r>
            <a:r>
              <a:rPr lang="en-US" altLang="ko-KR" dirty="0" err="1" smtClean="0"/>
              <a:t>KoALICE</a:t>
            </a:r>
            <a:r>
              <a:rPr lang="ko-KR" altLang="en-US" dirty="0" smtClean="0"/>
              <a:t>에서 꾸준한 이론적 토대를 제공해주는 이론연구진에 의해 출판된 무거운 쿼크계에 관련된 격자 계산결과논문입니다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전체 </a:t>
            </a:r>
            <a:r>
              <a:rPr lang="en-US" altLang="ko-KR" dirty="0" smtClean="0"/>
              <a:t>ALICE </a:t>
            </a:r>
            <a:r>
              <a:rPr lang="ko-KR" altLang="en-US" dirty="0" smtClean="0"/>
              <a:t>그룹에도 중요한 이론정보를 제공해주고 있는 훌륭한 논문입니다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472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이와 같이 괄목할만한 주저자논문의 성과와 더불어</a:t>
            </a:r>
            <a:r>
              <a:rPr lang="en-US" altLang="ko-KR" dirty="0" smtClean="0"/>
              <a:t>,</a:t>
            </a:r>
            <a:r>
              <a:rPr lang="ko-KR" altLang="en-US" dirty="0" smtClean="0"/>
              <a:t> 학회발표도 또한 전년도 대비 두배의 성과를 기록했습니다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국내 약 </a:t>
            </a:r>
            <a:r>
              <a:rPr lang="en-US" altLang="ko-KR" dirty="0" smtClean="0"/>
              <a:t>30</a:t>
            </a:r>
            <a:r>
              <a:rPr lang="ko-KR" altLang="en-US" dirty="0" smtClean="0"/>
              <a:t>개의 발표와 더불어</a:t>
            </a:r>
            <a:r>
              <a:rPr lang="en-US" altLang="ko-KR" dirty="0" smtClean="0"/>
              <a:t>,</a:t>
            </a:r>
            <a:r>
              <a:rPr lang="ko-KR" altLang="en-US" dirty="0" smtClean="0"/>
              <a:t> 세계의 주요 국제학회에서 총 </a:t>
            </a:r>
            <a:r>
              <a:rPr lang="en-US" altLang="ko-KR" dirty="0" smtClean="0"/>
              <a:t>15</a:t>
            </a:r>
            <a:r>
              <a:rPr lang="ko-KR" altLang="en-US" dirty="0" smtClean="0"/>
              <a:t>편 이상의 직접적인 결과발표를 기록했고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 내부에서 이루어지는 </a:t>
            </a:r>
            <a:r>
              <a:rPr lang="en-US" altLang="ko-KR" dirty="0" smtClean="0"/>
              <a:t>(</a:t>
            </a:r>
            <a:r>
              <a:rPr lang="ko-KR" altLang="en-US" dirty="0" smtClean="0"/>
              <a:t>국외</a:t>
            </a:r>
            <a:r>
              <a:rPr lang="en-US" altLang="ko-KR" dirty="0" smtClean="0"/>
              <a:t>)</a:t>
            </a:r>
            <a:r>
              <a:rPr lang="ko-KR" altLang="en-US" dirty="0" smtClean="0"/>
              <a:t> 발표도 꾸준한 성장을 이루어 </a:t>
            </a:r>
            <a:r>
              <a:rPr lang="en-US" altLang="ko-KR" dirty="0" smtClean="0"/>
              <a:t>15</a:t>
            </a:r>
            <a:r>
              <a:rPr lang="ko-KR" altLang="en-US" dirty="0" smtClean="0"/>
              <a:t>년도에는 </a:t>
            </a:r>
            <a:r>
              <a:rPr lang="en-US" altLang="ko-KR" dirty="0" smtClean="0"/>
              <a:t>200</a:t>
            </a:r>
            <a:r>
              <a:rPr lang="ko-KR" altLang="en-US" dirty="0" smtClean="0"/>
              <a:t>회의 발표를 기록했습니다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아시다시피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CMS</a:t>
            </a:r>
            <a:r>
              <a:rPr lang="ko-KR" altLang="en-US" dirty="0" smtClean="0"/>
              <a:t>도 그렇겠지만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 와 같은 </a:t>
            </a:r>
            <a:r>
              <a:rPr lang="en-US" altLang="ko-KR" dirty="0" smtClean="0"/>
              <a:t>1300</a:t>
            </a:r>
            <a:r>
              <a:rPr lang="ko-KR" altLang="en-US" dirty="0" smtClean="0"/>
              <a:t>명으로 이루어진 대형연구그룹에서 결과를 </a:t>
            </a:r>
            <a:r>
              <a:rPr lang="en-US" altLang="ko-KR" dirty="0" smtClean="0"/>
              <a:t>plenary</a:t>
            </a:r>
            <a:r>
              <a:rPr lang="ko-KR" altLang="en-US" dirty="0" smtClean="0"/>
              <a:t>로 발표하는 일은 웬만한 저명국제학회 규모 이상으로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충분한 지명도와 믿을만한 성과가 없이는 절대로 주어질 수 없는 귀한 성취라고 볼 수 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여기 여러가지 </a:t>
            </a:r>
            <a:r>
              <a:rPr lang="en-US" altLang="ko-KR" dirty="0" smtClean="0"/>
              <a:t>ALICE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내부발표를 나열하였는데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실제로 데이터분석의 가장낮은 단계의 그룹인 </a:t>
            </a:r>
            <a:r>
              <a:rPr lang="en-US" altLang="ko-KR" baseline="0" dirty="0" smtClean="0"/>
              <a:t>Physics Analysis Group </a:t>
            </a:r>
            <a:r>
              <a:rPr lang="ko-KR" altLang="en-US" baseline="0" dirty="0" smtClean="0"/>
              <a:t>부터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Physics Working Group, ALICE Week</a:t>
            </a:r>
            <a:r>
              <a:rPr lang="ko-KR" altLang="en-US" baseline="0" dirty="0" smtClean="0"/>
              <a:t>과 같은 전체 </a:t>
            </a:r>
            <a:r>
              <a:rPr lang="en-US" altLang="ko-KR" baseline="0" dirty="0" smtClean="0"/>
              <a:t>ALICE</a:t>
            </a:r>
            <a:r>
              <a:rPr lang="ko-KR" altLang="en-US" baseline="0" dirty="0" smtClean="0"/>
              <a:t>를 대상으로 하는 </a:t>
            </a:r>
            <a:r>
              <a:rPr lang="en-US" altLang="ko-KR" baseline="0" dirty="0" smtClean="0"/>
              <a:t>Plenary, </a:t>
            </a:r>
            <a:r>
              <a:rPr lang="ko-KR" altLang="en-US" baseline="0" dirty="0" smtClean="0"/>
              <a:t>및 중요결과의 인증을 획득하는 </a:t>
            </a:r>
            <a:r>
              <a:rPr lang="en-US" altLang="ko-KR" baseline="0" dirty="0" smtClean="0"/>
              <a:t>Physics Forum</a:t>
            </a:r>
            <a:r>
              <a:rPr lang="ko-KR" altLang="en-US" baseline="0" dirty="0" smtClean="0"/>
              <a:t>에 이르기까지 여러단계의 결과검증과 활발한 활동이 이루어진 성과를 보여주고 있습니다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그리고 세계적으로 널리 알려져 있는 국제학회에서도 총 </a:t>
            </a:r>
            <a:r>
              <a:rPr lang="en-US" altLang="ko-KR" baseline="0" dirty="0" smtClean="0"/>
              <a:t>15</a:t>
            </a:r>
            <a:r>
              <a:rPr lang="ko-KR" altLang="en-US" baseline="0" dirty="0" smtClean="0"/>
              <a:t>편의 발표를 하였습니다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그리고 교육 및 인력적인 성과로 </a:t>
            </a:r>
            <a:r>
              <a:rPr lang="en-US" altLang="ko-KR" baseline="0" dirty="0" smtClean="0"/>
              <a:t>3</a:t>
            </a:r>
            <a:r>
              <a:rPr lang="ko-KR" altLang="en-US" baseline="0" dirty="0" smtClean="0"/>
              <a:t>명의 석사를 배출하고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특히 현재까지 </a:t>
            </a:r>
            <a:r>
              <a:rPr lang="en-US" altLang="ko-KR" baseline="0" dirty="0" err="1" smtClean="0"/>
              <a:t>KoALICE</a:t>
            </a:r>
            <a:r>
              <a:rPr lang="ko-KR" altLang="en-US" baseline="0" dirty="0" smtClean="0"/>
              <a:t>의 책임자를 맡고 있는 부산대 유인권 교수께서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CERN</a:t>
            </a:r>
            <a:r>
              <a:rPr lang="ko-KR" altLang="en-US" baseline="0" dirty="0" smtClean="0"/>
              <a:t>의 비회원국출신으로는 대단히 영광스럽게 </a:t>
            </a:r>
            <a:r>
              <a:rPr lang="en-US" altLang="ko-KR" baseline="0" dirty="0" smtClean="0"/>
              <a:t>CERN Scientific Associate</a:t>
            </a:r>
            <a:r>
              <a:rPr lang="ko-KR" altLang="en-US" baseline="0" dirty="0" smtClean="0"/>
              <a:t>로 선발되는 영예를 누렸습니다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아마도 이러한 영예도 </a:t>
            </a:r>
            <a:r>
              <a:rPr lang="en-US" altLang="ko-KR" baseline="0" dirty="0" err="1" smtClean="0"/>
              <a:t>KoALICE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그룹의 성장과 깊은 관련이 있을것으로 생각됩니다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이와 관련하여 </a:t>
            </a:r>
            <a:r>
              <a:rPr lang="en-US" altLang="ko-KR" baseline="0" dirty="0" smtClean="0"/>
              <a:t>13</a:t>
            </a:r>
            <a:r>
              <a:rPr lang="ko-KR" altLang="en-US" baseline="0" dirty="0" smtClean="0"/>
              <a:t>개의 언론에 보도되는 등 아마도 많은 분들이 신문기사를 보셨을 것으로 생각됩니다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또한 많은 </a:t>
            </a:r>
            <a:r>
              <a:rPr lang="en-US" altLang="ko-KR" baseline="0" dirty="0" err="1" smtClean="0"/>
              <a:t>KoALICE</a:t>
            </a:r>
            <a:r>
              <a:rPr lang="ko-KR" altLang="en-US" baseline="0" dirty="0" smtClean="0"/>
              <a:t> 교수님들이 </a:t>
            </a:r>
            <a:r>
              <a:rPr lang="en-US" altLang="ko-KR" baseline="0" dirty="0" smtClean="0"/>
              <a:t>QM</a:t>
            </a:r>
            <a:r>
              <a:rPr lang="ko-KR" altLang="en-US" baseline="0" dirty="0" smtClean="0"/>
              <a:t>과 같은 국제저명학회에 자문위원으로 위촉되어 활동하셨습니다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그밖에 지난 </a:t>
            </a:r>
            <a:r>
              <a:rPr lang="en-US" altLang="ko-KR" baseline="0" dirty="0" smtClean="0"/>
              <a:t>10</a:t>
            </a:r>
            <a:r>
              <a:rPr lang="ko-KR" altLang="en-US" baseline="0" dirty="0" smtClean="0"/>
              <a:t>월에 반물질 헬륨의 정밀한 질량측정에 성공하여 네이처피직스에 공동저자로 출판한 덕분에 </a:t>
            </a:r>
            <a:r>
              <a:rPr lang="en-US" altLang="ko-KR" baseline="0" dirty="0" smtClean="0"/>
              <a:t>12</a:t>
            </a:r>
            <a:r>
              <a:rPr lang="ko-KR" altLang="en-US" baseline="0" dirty="0" smtClean="0"/>
              <a:t>군데의 언론에 보도된 바 있습니다</a:t>
            </a:r>
            <a:r>
              <a:rPr lang="en-US" altLang="ko-KR" baseline="0" dirty="0" smtClean="0"/>
              <a:t>.</a:t>
            </a:r>
          </a:p>
          <a:p>
            <a:endParaRPr lang="en-US" baseline="0" dirty="0" smtClean="0"/>
          </a:p>
          <a:p>
            <a:r>
              <a:rPr lang="ko-KR" altLang="en-US" baseline="0" dirty="0" smtClean="0"/>
              <a:t>그리고 또한 주목할만한 성과 중 하나는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이러한 학문적인 성과와 더불어</a:t>
            </a:r>
            <a:r>
              <a:rPr lang="en-US" altLang="ko-KR" baseline="0" dirty="0" smtClean="0"/>
              <a:t> ALICE</a:t>
            </a:r>
            <a:r>
              <a:rPr lang="ko-KR" altLang="en-US" baseline="0" dirty="0" smtClean="0"/>
              <a:t>의 실리콘 센서의 전체 테스트를 책임지고 있는 국내연구진의 테스트인프라 구축과정에서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국내의 중소기업들과 협력하여 주목할만한 성과를 이룩하였습니다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테스트를 위한 회로기판의 개발과정에서 </a:t>
            </a:r>
            <a:r>
              <a:rPr lang="en-US" altLang="ko-KR" baseline="0" dirty="0" smtClean="0"/>
              <a:t>EQ&amp;G </a:t>
            </a:r>
            <a:r>
              <a:rPr lang="ko-KR" altLang="en-US" baseline="0" dirty="0" smtClean="0"/>
              <a:t>및 </a:t>
            </a:r>
            <a:r>
              <a:rPr lang="en-US" altLang="ko-KR" baseline="0" dirty="0" smtClean="0"/>
              <a:t>NOTICE</a:t>
            </a:r>
            <a:r>
              <a:rPr lang="ko-KR" altLang="en-US" baseline="0" dirty="0" smtClean="0"/>
              <a:t> 회로개발회사와 협력했으며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포항 및 경주의 가속기시설을 실리콘센서의 특성측정에 성공적으로 활용하였고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조만간 이번 여름경 약 </a:t>
            </a:r>
            <a:r>
              <a:rPr lang="en-US" altLang="ko-KR" baseline="0" dirty="0" smtClean="0"/>
              <a:t>2</a:t>
            </a:r>
            <a:r>
              <a:rPr lang="ko-KR" altLang="en-US" baseline="0" dirty="0" smtClean="0"/>
              <a:t>억</a:t>
            </a:r>
            <a:r>
              <a:rPr lang="en-US" altLang="ko-KR" baseline="0" dirty="0" smtClean="0"/>
              <a:t>5</a:t>
            </a:r>
            <a:r>
              <a:rPr lang="ko-KR" altLang="en-US" baseline="0" dirty="0" smtClean="0"/>
              <a:t>천만원 상당의 기계를 부산에 들여와 설치하게 되고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연세대에는 국내업체와 공동개발한 기기를 </a:t>
            </a:r>
            <a:r>
              <a:rPr lang="en-US" altLang="ko-KR" baseline="0" dirty="0" smtClean="0"/>
              <a:t>CERN</a:t>
            </a:r>
            <a:r>
              <a:rPr lang="ko-KR" altLang="en-US" baseline="0" dirty="0" smtClean="0"/>
              <a:t>이 직접 구매하여 연세대에 설치하게 될 예정이며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삼성반도체의 중요하청업체인 </a:t>
            </a:r>
            <a:r>
              <a:rPr lang="en-US" altLang="ko-KR" baseline="0" dirty="0" smtClean="0"/>
              <a:t>FUREX</a:t>
            </a:r>
            <a:r>
              <a:rPr lang="ko-KR" altLang="en-US" baseline="0" dirty="0" smtClean="0"/>
              <a:t>의 실리콘 웨이퍼 가공기술을 </a:t>
            </a:r>
            <a:r>
              <a:rPr lang="en-US" altLang="ko-KR" baseline="0" dirty="0" smtClean="0"/>
              <a:t>CERN</a:t>
            </a:r>
            <a:r>
              <a:rPr lang="ko-KR" altLang="en-US" baseline="0" dirty="0" smtClean="0"/>
              <a:t>으로부터 인정받아 조만간 공개입찰에 참여하게 될 예정입니다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선정될 가능성도 상당히 높은 것으로 알려져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특히 국내업체 </a:t>
            </a:r>
            <a:r>
              <a:rPr lang="en-US" altLang="ko-KR" baseline="0" dirty="0" smtClean="0"/>
              <a:t>(C-On)</a:t>
            </a:r>
            <a:r>
              <a:rPr lang="ko-KR" altLang="en-US" baseline="0" dirty="0" smtClean="0"/>
              <a:t>의 정밀기계를 </a:t>
            </a:r>
            <a:r>
              <a:rPr lang="en-US" altLang="ko-KR" baseline="0" dirty="0" smtClean="0"/>
              <a:t>CERN </a:t>
            </a:r>
            <a:r>
              <a:rPr lang="ko-KR" altLang="en-US" baseline="0" dirty="0" smtClean="0"/>
              <a:t>에 납품하게 된 것은 본 사업 최초의 산업적 성과로 평가되며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CERN </a:t>
            </a:r>
            <a:r>
              <a:rPr lang="ko-KR" altLang="en-US" baseline="0" dirty="0" smtClean="0"/>
              <a:t>에 의한 구매와 연세대 설치 및 커미션이 이루어질 때 쯤 언론홍보도 계획 중에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72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네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 그래프는 저희 </a:t>
            </a:r>
            <a:r>
              <a:rPr lang="en-US" altLang="ko-KR" dirty="0" err="1" smtClean="0"/>
              <a:t>KoALICE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2013</a:t>
            </a:r>
            <a:r>
              <a:rPr lang="ko-KR" altLang="en-US" dirty="0" smtClean="0"/>
              <a:t>년에 </a:t>
            </a:r>
            <a:r>
              <a:rPr lang="en-US" altLang="ko-KR" dirty="0" smtClean="0"/>
              <a:t>3</a:t>
            </a:r>
            <a:r>
              <a:rPr lang="ko-KR" altLang="en-US" dirty="0" smtClean="0"/>
              <a:t>단계 사업을 시작할 때</a:t>
            </a:r>
            <a:r>
              <a:rPr lang="en-US" altLang="ko-KR" dirty="0" smtClean="0"/>
              <a:t>,</a:t>
            </a:r>
            <a:r>
              <a:rPr lang="ko-KR" altLang="en-US" dirty="0" smtClean="0"/>
              <a:t> 계획했던 것으로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참여연구기관</a:t>
            </a:r>
            <a:r>
              <a:rPr lang="en-US" altLang="ko-KR" dirty="0" smtClean="0"/>
              <a:t>,</a:t>
            </a:r>
            <a:r>
              <a:rPr lang="ko-KR" altLang="en-US" dirty="0" smtClean="0"/>
              <a:t> 기본연구비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R&amp;D</a:t>
            </a:r>
            <a:r>
              <a:rPr lang="ko-KR" altLang="en-US" dirty="0" smtClean="0"/>
              <a:t>연구비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주저자논문</a:t>
            </a:r>
            <a:r>
              <a:rPr lang="en-US" altLang="ko-KR" dirty="0" smtClean="0"/>
              <a:t>,</a:t>
            </a:r>
            <a:r>
              <a:rPr lang="ko-KR" altLang="en-US" dirty="0" smtClean="0"/>
              <a:t> 국제저명학회 발표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연구원수 등을 </a:t>
            </a:r>
            <a:r>
              <a:rPr lang="en-US" altLang="ko-KR" dirty="0" smtClean="0"/>
              <a:t>1</a:t>
            </a:r>
            <a:r>
              <a:rPr lang="ko-KR" altLang="en-US" dirty="0" smtClean="0"/>
              <a:t>단계부터 정리하고 </a:t>
            </a:r>
            <a:r>
              <a:rPr lang="en-US" altLang="ko-KR" dirty="0" smtClean="0"/>
              <a:t>3</a:t>
            </a:r>
            <a:r>
              <a:rPr lang="ko-KR" altLang="en-US" dirty="0" smtClean="0"/>
              <a:t>단계에서 이 점선과 같은 목표를 설정한 바 있었습니다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사실 주저자논문은 본 연구진의 이론논문이 사실상 전부였었는데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3</a:t>
            </a:r>
            <a:r>
              <a:rPr lang="ko-KR" altLang="en-US" dirty="0" smtClean="0"/>
              <a:t>년뒤인 지금 이와 같은 성과들을 숫자로 결산해 보면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이와 같습니다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사실 여기 떨어지는 녹색커브는</a:t>
            </a:r>
            <a:r>
              <a:rPr lang="en-US" altLang="ko-KR" dirty="0" smtClean="0"/>
              <a:t>,</a:t>
            </a:r>
            <a:r>
              <a:rPr lang="ko-KR" altLang="en-US" dirty="0" smtClean="0"/>
              <a:t> 연구비의 동결로 상당수의 대학원생들을 미처 우리가 흡수하지 못해 일어난 결과인데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그럼에도 불구하고 주저자논문과 국제발표성과에서 괄목한 성장을 한 것을 직접 보실 수 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결론적으로 본 사업단이 목표로 했던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가시적 연구성과의 극대화</a:t>
            </a:r>
            <a:r>
              <a:rPr lang="en-US" altLang="ko-KR" dirty="0" smtClean="0"/>
              <a:t>’</a:t>
            </a:r>
            <a:r>
              <a:rPr lang="ko-KR" altLang="en-US" dirty="0" smtClean="0"/>
              <a:t>가 이제 본궤도에 진입한 것으로 판단됩니다</a:t>
            </a:r>
            <a:r>
              <a:rPr lang="en-US" altLang="ko-K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526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자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이와 같으 성과를 바탕으로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차년도의 구체적인 계획들은 대략 이와 같습니다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본 연구진의 활동은 대략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가지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데이터분석을 통한 물리적 성과</a:t>
            </a:r>
            <a:r>
              <a:rPr lang="en-US" altLang="ko-KR" dirty="0" smtClean="0"/>
              <a:t>,</a:t>
            </a:r>
            <a:r>
              <a:rPr lang="ko-KR" altLang="en-US" dirty="0" smtClean="0"/>
              <a:t> 실제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검출기의 운영과 유지보수를 통한 실험의 주도적 수행</a:t>
            </a:r>
            <a:r>
              <a:rPr lang="en-US" altLang="ko-KR" dirty="0" smtClean="0"/>
              <a:t>,</a:t>
            </a:r>
            <a:r>
              <a:rPr lang="ko-KR" altLang="en-US" dirty="0" smtClean="0"/>
              <a:t> 그리고 본 연구진의 직접적인 업그레이드 기여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로 나눌 수 있는데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앞서 살펴본 주저자논문에서처럼 대략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개의 주제로 연구가 진행중이며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16</a:t>
            </a:r>
            <a:r>
              <a:rPr lang="ko-KR" altLang="en-US" dirty="0" smtClean="0"/>
              <a:t>년도에도 꾸준한 주저자논문 출판이 이어질 것으로 예상됩니다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물론 이를 위해서는 연구원들이 충분한 기간 파견되어 공동으로 작업할 수 있는 환경이 제공되어야 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일례로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데이터분석을 위한 그리드접근</a:t>
            </a:r>
            <a:r>
              <a:rPr lang="en-US" altLang="ko-KR" dirty="0" smtClean="0"/>
              <a:t>,</a:t>
            </a:r>
            <a:r>
              <a:rPr lang="ko-KR" altLang="en-US" dirty="0" smtClean="0"/>
              <a:t> 분석결과에 대한 그룹내에서의 검증 등은 국내에서는 상당한 제한을 받게 됩니다</a:t>
            </a:r>
            <a:r>
              <a:rPr lang="en-US" altLang="ko-KR" dirty="0" smtClean="0"/>
              <a:t>.)</a:t>
            </a:r>
            <a:r>
              <a:rPr lang="ko-KR" altLang="en-US" dirty="0" smtClean="0"/>
              <a:t> 더불어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16-17</a:t>
            </a:r>
            <a:r>
              <a:rPr lang="ko-KR" altLang="en-US" dirty="0" smtClean="0"/>
              <a:t>년도에 본격적인 실리콘칩에 대한 대용량 테스트와 어셈블리가 가동될 예정이며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이를 위하여 클린룸 및 제반장비 등 기본적인 인프라의 구축이 본격적으로 요구됩니다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이러한 본 연구진의 본격화하는 활동과 더불어 중요인력이 보강될 예정인데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의 논문편집위원장을 지낸 석학을 영입하고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Partial</a:t>
            </a:r>
            <a:r>
              <a:rPr lang="en-US" altLang="ko-KR" baseline="0" dirty="0" smtClean="0"/>
              <a:t> Wave Analysis</a:t>
            </a:r>
            <a:r>
              <a:rPr lang="ko-KR" altLang="en-US" baseline="0" dirty="0" smtClean="0"/>
              <a:t>를 위한 인하대의 이론연구팀의 조인이 이루어질 예정이며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또한 새로운 연구기관의 참여의사를 전달받아 연구활동을 보다 질적인 의미에서 가속시킬 비젼을 갖고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이를 종합해 볼 때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아래와 같이 박사인력이 증가하게 될텐데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이에 따른 </a:t>
            </a:r>
            <a:r>
              <a:rPr lang="en-US" altLang="ko-KR" baseline="0" dirty="0" smtClean="0"/>
              <a:t>M&amp;O-A  </a:t>
            </a:r>
            <a:r>
              <a:rPr lang="ko-KR" altLang="en-US" baseline="0" dirty="0" smtClean="0"/>
              <a:t>인원도 </a:t>
            </a:r>
            <a:r>
              <a:rPr lang="en-US" altLang="ko-KR" baseline="0" dirty="0" smtClean="0"/>
              <a:t>16</a:t>
            </a:r>
            <a:r>
              <a:rPr lang="ko-KR" altLang="en-US" baseline="0" dirty="0" smtClean="0"/>
              <a:t>년에 </a:t>
            </a:r>
            <a:r>
              <a:rPr lang="en-US" altLang="ko-KR" baseline="0" dirty="0" smtClean="0"/>
              <a:t>12</a:t>
            </a:r>
            <a:r>
              <a:rPr lang="ko-KR" altLang="en-US" baseline="0" dirty="0" smtClean="0"/>
              <a:t>명에서 </a:t>
            </a:r>
            <a:r>
              <a:rPr lang="en-US" altLang="ko-KR" baseline="0" dirty="0" smtClean="0"/>
              <a:t>17</a:t>
            </a:r>
            <a:r>
              <a:rPr lang="ko-KR" altLang="en-US" baseline="0" dirty="0" smtClean="0"/>
              <a:t>년부터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명씩 증가시키는 일이 또한 요청되고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385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우리 </a:t>
            </a:r>
            <a:r>
              <a:rPr lang="en-US" altLang="ko-KR" dirty="0" err="1" smtClean="0"/>
              <a:t>KoALICE</a:t>
            </a:r>
            <a:r>
              <a:rPr lang="ko-KR" altLang="en-US" dirty="0" smtClean="0"/>
              <a:t>에 지원된 그동안의 연구비상황을 보면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R&amp;D</a:t>
            </a:r>
            <a:r>
              <a:rPr lang="ko-KR" altLang="en-US" dirty="0" smtClean="0"/>
              <a:t>가 없었던 </a:t>
            </a:r>
            <a:r>
              <a:rPr lang="en-US" altLang="ko-KR" dirty="0" smtClean="0"/>
              <a:t>2010-11</a:t>
            </a:r>
            <a:r>
              <a:rPr lang="ko-KR" altLang="en-US" dirty="0" smtClean="0"/>
              <a:t>년에는 한</a:t>
            </a:r>
            <a:r>
              <a:rPr lang="en-US" altLang="ko-KR" dirty="0" smtClean="0"/>
              <a:t>-CERN</a:t>
            </a:r>
            <a:r>
              <a:rPr lang="ko-KR" altLang="en-US" dirty="0" smtClean="0"/>
              <a:t> 사업의 기본연구비 </a:t>
            </a:r>
            <a:r>
              <a:rPr lang="en-US" altLang="ko-KR" dirty="0" smtClean="0"/>
              <a:t>20</a:t>
            </a:r>
            <a:r>
              <a:rPr lang="ko-KR" altLang="en-US" dirty="0" smtClean="0"/>
              <a:t>억을 </a:t>
            </a:r>
            <a:r>
              <a:rPr lang="en-US" altLang="ko-KR" dirty="0" smtClean="0"/>
              <a:t>CMS</a:t>
            </a:r>
            <a:r>
              <a:rPr lang="ko-KR" altLang="en-US" dirty="0" smtClean="0"/>
              <a:t>와 분배하여 약 </a:t>
            </a:r>
            <a:r>
              <a:rPr lang="en-US" altLang="ko-KR" dirty="0" smtClean="0"/>
              <a:t>5.5</a:t>
            </a:r>
            <a:r>
              <a:rPr lang="ko-KR" altLang="en-US" dirty="0" smtClean="0"/>
              <a:t>억원을 지원받았으며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검출기 업그레이드가 시작된 </a:t>
            </a:r>
            <a:r>
              <a:rPr lang="en-US" altLang="ko-KR" dirty="0" smtClean="0"/>
              <a:t>12</a:t>
            </a:r>
            <a:r>
              <a:rPr lang="ko-KR" altLang="en-US" dirty="0" smtClean="0"/>
              <a:t>년부터 조금씩 </a:t>
            </a:r>
            <a:r>
              <a:rPr lang="en-US" altLang="ko-KR" dirty="0" smtClean="0"/>
              <a:t>R&amp;D</a:t>
            </a:r>
            <a:r>
              <a:rPr lang="ko-KR" altLang="en-US" dirty="0" smtClean="0"/>
              <a:t> 연구비가 증액되어 </a:t>
            </a:r>
            <a:r>
              <a:rPr lang="en-US" altLang="ko-KR" dirty="0" smtClean="0"/>
              <a:t>13</a:t>
            </a:r>
            <a:r>
              <a:rPr lang="ko-KR" altLang="en-US" dirty="0" smtClean="0"/>
              <a:t>년부터는 </a:t>
            </a:r>
            <a:r>
              <a:rPr lang="en-US" altLang="ko-KR" dirty="0" smtClean="0"/>
              <a:t>3.3</a:t>
            </a:r>
            <a:r>
              <a:rPr lang="ko-KR" altLang="en-US" dirty="0" smtClean="0"/>
              <a:t>억의 </a:t>
            </a:r>
            <a:r>
              <a:rPr lang="en-US" altLang="ko-KR" dirty="0" smtClean="0"/>
              <a:t>R&amp;D</a:t>
            </a:r>
            <a:r>
              <a:rPr lang="ko-KR" altLang="en-US" dirty="0" smtClean="0"/>
              <a:t> 연구비를 지원받고 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보시다시피 전체 연구비의 일부는 </a:t>
            </a:r>
            <a:r>
              <a:rPr lang="en-US" altLang="ko-KR" dirty="0" smtClean="0"/>
              <a:t>CERN</a:t>
            </a:r>
            <a:r>
              <a:rPr lang="ko-KR" altLang="en-US" baseline="0" dirty="0" smtClean="0"/>
              <a:t>으로 직접 송금하여 국내간접비를 절감하고 안정적인 현지체재비 지원과 업그레이드 현금기여 </a:t>
            </a:r>
            <a:r>
              <a:rPr lang="en-US" altLang="ko-KR" baseline="0" dirty="0" smtClean="0"/>
              <a:t>(19</a:t>
            </a:r>
            <a:r>
              <a:rPr lang="ko-KR" altLang="en-US" baseline="0" dirty="0" smtClean="0"/>
              <a:t>년까지 총 </a:t>
            </a:r>
            <a:r>
              <a:rPr lang="en-US" altLang="ko-KR" baseline="0" dirty="0" smtClean="0"/>
              <a:t>7</a:t>
            </a:r>
            <a:r>
              <a:rPr lang="ko-KR" altLang="en-US" baseline="0" dirty="0" smtClean="0"/>
              <a:t>억여원 </a:t>
            </a:r>
            <a:r>
              <a:rPr lang="en-US" altLang="ko-KR" baseline="0" dirty="0" smtClean="0"/>
              <a:t>..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2013</a:t>
            </a:r>
            <a:r>
              <a:rPr lang="ko-KR" altLang="en-US" baseline="0" dirty="0" smtClean="0"/>
              <a:t>년부터 매년 약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억여원씩 기여중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를 안정적으로 하고 있으며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학생들 인건비 등 국내수요에 따라 국내연구비를 따로 관리하고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r>
              <a:rPr lang="ko-KR" altLang="en-US" baseline="0" dirty="0" smtClean="0"/>
              <a:t>여기 붉은 색으로 따로 표기한 내용이 </a:t>
            </a:r>
            <a:r>
              <a:rPr lang="en-US" altLang="ko-KR" baseline="0" dirty="0" smtClean="0"/>
              <a:t>ALICE Upgrade</a:t>
            </a:r>
            <a:r>
              <a:rPr lang="ko-KR" altLang="en-US" baseline="0" dirty="0" smtClean="0"/>
              <a:t>를 위한 </a:t>
            </a:r>
            <a:r>
              <a:rPr lang="en-US" altLang="ko-KR" baseline="0" dirty="0" smtClean="0"/>
              <a:t>R&amp;D</a:t>
            </a:r>
            <a:r>
              <a:rPr lang="ko-KR" altLang="en-US" baseline="0" dirty="0" smtClean="0"/>
              <a:t> 연구비가 되겠습니다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하지만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보시다시피 연구활동과 성과는 꾸준히 증가하고있는데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연구비는 지난 </a:t>
            </a:r>
            <a:r>
              <a:rPr lang="en-US" altLang="ko-KR" baseline="0" dirty="0" smtClean="0"/>
              <a:t>6</a:t>
            </a:r>
            <a:r>
              <a:rPr lang="ko-KR" altLang="en-US" baseline="0" dirty="0" smtClean="0"/>
              <a:t>년간 기본연구비가 동결되고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검출기 업그레이드를 위한 연구비도 당초 요청했던 예산이 제대로 반영되지 않으면서 적지않은 어려움을 겪고 있습니다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하지만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다행히 </a:t>
            </a:r>
            <a:r>
              <a:rPr lang="en-US" altLang="ko-KR" baseline="0" dirty="0" smtClean="0"/>
              <a:t>15</a:t>
            </a:r>
            <a:r>
              <a:rPr lang="ko-KR" altLang="en-US" baseline="0" dirty="0" smtClean="0"/>
              <a:t>년 </a:t>
            </a:r>
            <a:r>
              <a:rPr lang="en-US" altLang="ko-KR" baseline="0" dirty="0" smtClean="0"/>
              <a:t>5-6</a:t>
            </a:r>
            <a:r>
              <a:rPr lang="ko-KR" altLang="en-US" baseline="0" dirty="0" smtClean="0"/>
              <a:t>월경 </a:t>
            </a:r>
            <a:r>
              <a:rPr lang="en-US" altLang="ko-KR" baseline="0" dirty="0" smtClean="0"/>
              <a:t>CMS</a:t>
            </a:r>
            <a:r>
              <a:rPr lang="ko-KR" altLang="en-US" baseline="0" dirty="0" smtClean="0"/>
              <a:t>와 공동으로 미래부와 기재부에 적극적인 설득을 한 결과로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16</a:t>
            </a:r>
            <a:r>
              <a:rPr lang="ko-KR" altLang="en-US" baseline="0" dirty="0" smtClean="0"/>
              <a:t>년에는 어느정도의 증액이 확보된 것으로 파악됩니다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따라서 </a:t>
            </a:r>
            <a:r>
              <a:rPr lang="en-US" altLang="ko-KR" baseline="0" dirty="0" smtClean="0"/>
              <a:t>16</a:t>
            </a:r>
            <a:r>
              <a:rPr lang="ko-KR" altLang="en-US" baseline="0" dirty="0" smtClean="0"/>
              <a:t>년에 저희 연구진이 세운 계획에 의하면 약 </a:t>
            </a:r>
            <a:r>
              <a:rPr lang="en-US" altLang="ko-KR" baseline="0" dirty="0" smtClean="0"/>
              <a:t>10.3</a:t>
            </a:r>
            <a:r>
              <a:rPr lang="ko-KR" altLang="en-US" baseline="0" dirty="0" smtClean="0"/>
              <a:t>억원의 예산이 필요한데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그 상세내역은 다음과 같습니다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91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자료는 협력조정위 자료 중 지난 운영위원회 회의록에도 잘 나타나 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말씀드렸던대로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저희는 전체 예산을 기관별로 정액을 분배하는 것이 아니라</a:t>
            </a:r>
            <a:r>
              <a:rPr lang="en-US" altLang="ko-KR" dirty="0" smtClean="0"/>
              <a:t>,</a:t>
            </a:r>
            <a:r>
              <a:rPr lang="ko-KR" altLang="en-US" dirty="0" smtClean="0"/>
              <a:t> 모든 연구비요청사안을 모두가 합의한 우선순위에 따라 일일히 모두 검증하고 조정하였는데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그 결과가 이 표와 같습니다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기본적으로 여러번 말씀드린대로 </a:t>
            </a:r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연세대와 부산대</a:t>
            </a:r>
            <a:r>
              <a:rPr lang="en-US" altLang="ko-KR" dirty="0" smtClean="0"/>
              <a:t>-</a:t>
            </a:r>
            <a:r>
              <a:rPr lang="ko-KR" altLang="en-US" dirty="0" smtClean="0"/>
              <a:t>인하대에 대용량 칩테스트를 위한 인프라경비 </a:t>
            </a:r>
            <a:r>
              <a:rPr lang="en-US" altLang="ko-KR" dirty="0" smtClean="0"/>
              <a:t>(</a:t>
            </a:r>
            <a:r>
              <a:rPr lang="ko-KR" altLang="en-US" dirty="0" smtClean="0"/>
              <a:t>약 </a:t>
            </a:r>
            <a:r>
              <a:rPr lang="en-US" altLang="ko-KR" dirty="0" smtClean="0"/>
              <a:t>1.1</a:t>
            </a:r>
            <a:r>
              <a:rPr lang="ko-KR" altLang="en-US" dirty="0" smtClean="0"/>
              <a:t>억</a:t>
            </a:r>
            <a:r>
              <a:rPr lang="en-US" altLang="ko-KR" dirty="0" smtClean="0"/>
              <a:t>)</a:t>
            </a:r>
            <a:r>
              <a:rPr lang="ko-KR" altLang="en-US" dirty="0" smtClean="0"/>
              <a:t> 가 추가로 반드시 요구되며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결과적으로 </a:t>
            </a:r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기본연구비 </a:t>
            </a:r>
            <a:r>
              <a:rPr lang="en-US" altLang="ko-KR" dirty="0" smtClean="0"/>
              <a:t>5.9</a:t>
            </a:r>
            <a:r>
              <a:rPr lang="ko-KR" altLang="en-US" dirty="0" smtClean="0"/>
              <a:t>억원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ITS </a:t>
            </a:r>
            <a:r>
              <a:rPr lang="ko-KR" altLang="en-US" dirty="0" smtClean="0"/>
              <a:t>검출기 연구비 </a:t>
            </a:r>
            <a:r>
              <a:rPr lang="en-US" altLang="ko-KR" dirty="0" smtClean="0"/>
              <a:t>4.4</a:t>
            </a:r>
            <a:r>
              <a:rPr lang="ko-KR" altLang="en-US" dirty="0" smtClean="0"/>
              <a:t>억원 </a:t>
            </a:r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토탈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억 </a:t>
            </a:r>
            <a:r>
              <a:rPr lang="en-US" altLang="ko-KR" dirty="0" smtClean="0"/>
              <a:t>3</a:t>
            </a:r>
            <a:r>
              <a:rPr lang="ko-KR" altLang="en-US" dirty="0" smtClean="0"/>
              <a:t>천만원 정도의 예산이 최소한 요청되고 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833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282575" y="228600"/>
            <a:ext cx="4248150" cy="4187953"/>
          </a:xfrm>
          <a:prstGeom prst="rect">
            <a:avLst/>
          </a:prstGeom>
          <a:solidFill>
            <a:srgbClr val="7A4779"/>
          </a:solidFill>
          <a:ln w="25400"/>
        </p:spPr>
        <p:txBody>
          <a:bodyPr lIns="38100" tIns="38100" rIns="38100" bIns="38100" anchor="ctr"/>
          <a:lstStyle/>
          <a:p>
            <a:pPr algn="ctr" defTabSz="58420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6802438" y="228600"/>
            <a:ext cx="2070101" cy="2039112"/>
          </a:xfrm>
          <a:prstGeom prst="rect">
            <a:avLst/>
          </a:prstGeom>
          <a:solidFill>
            <a:srgbClr val="797BAA"/>
          </a:solidFill>
          <a:ln w="25400"/>
        </p:spPr>
        <p:txBody>
          <a:bodyPr lIns="38100" tIns="38100" rIns="38100" bIns="38100" anchor="ctr"/>
          <a:lstStyle/>
          <a:p>
            <a:pPr algn="ctr" defTabSz="58420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/>
          </a:p>
        </p:txBody>
      </p:sp>
      <p:sp>
        <p:nvSpPr>
          <p:cNvPr id="16" name="Shape 16"/>
          <p:cNvSpPr/>
          <p:nvPr/>
        </p:nvSpPr>
        <p:spPr>
          <a:xfrm>
            <a:off x="4624387" y="2377439"/>
            <a:ext cx="2070101" cy="2039113"/>
          </a:xfrm>
          <a:prstGeom prst="rect">
            <a:avLst/>
          </a:prstGeom>
          <a:solidFill>
            <a:srgbClr val="A9A879"/>
          </a:solidFill>
          <a:ln w="25400"/>
        </p:spPr>
        <p:txBody>
          <a:bodyPr lIns="38100" tIns="38100" rIns="38100" bIns="38100" anchor="ctr"/>
          <a:lstStyle/>
          <a:p>
            <a:pPr algn="ctr">
              <a:buClr>
                <a:srgbClr val="FFFFFF"/>
              </a:buClr>
              <a:def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424891" y="174812"/>
            <a:ext cx="431801" cy="80010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buClr>
                <a:srgbClr val="C68583"/>
              </a:buClr>
              <a:defRPr sz="5400" b="1">
                <a:solidFill>
                  <a:srgbClr val="C68583"/>
                </a:solidFill>
                <a:uFill>
                  <a:solidFill>
                    <a:srgbClr val="C68583"/>
                  </a:solidFill>
                </a:uFill>
              </a:defRPr>
            </a:lvl1pPr>
          </a:lstStyle>
          <a:p>
            <a:pPr>
              <a:defRPr sz="18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5400" b="1">
                <a:solidFill>
                  <a:srgbClr val="C68583"/>
                </a:solidFill>
                <a:uFill>
                  <a:solidFill>
                    <a:srgbClr val="C68583"/>
                  </a:solidFill>
                </a:uFill>
              </a:rPr>
              <a:t>+</a:t>
            </a:r>
          </a:p>
        </p:txBody>
      </p:sp>
      <p:sp>
        <p:nvSpPr>
          <p:cNvPr id="18" name="Shape 18"/>
          <p:cNvSpPr/>
          <p:nvPr/>
        </p:nvSpPr>
        <p:spPr>
          <a:xfrm>
            <a:off x="4624387" y="228600"/>
            <a:ext cx="2070101" cy="2039112"/>
          </a:xfrm>
          <a:prstGeom prst="rect">
            <a:avLst/>
          </a:prstGeom>
          <a:solidFill>
            <a:srgbClr val="B2AE00"/>
          </a:solidFill>
          <a:ln w="25400"/>
        </p:spPr>
        <p:txBody>
          <a:bodyPr lIns="38100" tIns="38100" rIns="38100" bIns="38100" anchor="ctr"/>
          <a:lstStyle/>
          <a:p>
            <a:pPr algn="ctr" defTabSz="58420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6802438" y="2377439"/>
            <a:ext cx="2070101" cy="2039113"/>
          </a:xfrm>
          <a:prstGeom prst="rect">
            <a:avLst/>
          </a:prstGeom>
          <a:solidFill>
            <a:srgbClr val="431954"/>
          </a:solidFill>
          <a:ln w="25400"/>
        </p:spPr>
        <p:txBody>
          <a:bodyPr lIns="38100" tIns="38100" rIns="38100" bIns="38100" anchor="ctr"/>
          <a:lstStyle/>
          <a:p>
            <a:pPr algn="ctr" defTabSz="58420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/>
          </a:p>
        </p:txBody>
      </p:sp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4800600" y="4624668"/>
            <a:ext cx="4038600" cy="93345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제목 텍스트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sz="quarter" idx="1"/>
          </p:nvPr>
        </p:nvSpPr>
        <p:spPr>
          <a:xfrm>
            <a:off x="4800600" y="5562598"/>
            <a:ext cx="4038600" cy="748554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3000"/>
            </a:lvl1pPr>
            <a:lvl2pPr indent="0" algn="ctr">
              <a:buSzPct val="100000"/>
            </a:lvl2pPr>
            <a:lvl3pPr marL="1143000" indent="0" algn="ctr">
              <a:buSzPct val="100000"/>
            </a:lvl3pPr>
            <a:lvl4pPr marL="1828800" indent="0" algn="ctr">
              <a:buSzPct val="100000"/>
            </a:lvl4pPr>
            <a:lvl5pPr marL="2514600" indent="0" algn="ctr">
              <a:buSzPct val="1000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8407300" y="6442075"/>
            <a:ext cx="279500" cy="279400"/>
          </a:xfrm>
          <a:prstGeom prst="rect">
            <a:avLst/>
          </a:prstGeom>
          <a:ln>
            <a:miter lim="400000"/>
          </a:ln>
        </p:spPr>
        <p:txBody>
          <a:bodyPr lIns="50800" tIns="50800" rIns="50800" bIns="50800" anchor="t"/>
          <a:lstStyle>
            <a:lvl1pPr>
              <a:defRPr sz="1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8166847" y="282572"/>
            <a:ext cx="698501" cy="302218"/>
          </a:xfrm>
          <a:prstGeom prst="rect">
            <a:avLst/>
          </a:prstGeom>
          <a:solidFill>
            <a:srgbClr val="7A4779"/>
          </a:solidFill>
          <a:ln w="25400"/>
        </p:spPr>
        <p:txBody>
          <a:bodyPr lIns="38100" tIns="38100" rIns="38100" bIns="38100" anchor="ctr"/>
          <a:lstStyle/>
          <a:p>
            <a:pPr algn="ctr" defTabSz="58420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203200" y="6483037"/>
            <a:ext cx="6134101" cy="24622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buClr>
                <a:srgbClr val="6E3F6D"/>
              </a:buClr>
              <a:defRPr sz="1100">
                <a:solidFill>
                  <a:srgbClr val="6E3F6D"/>
                </a:solidFill>
                <a:uFill>
                  <a:solidFill>
                    <a:srgbClr val="6E3F6D"/>
                  </a:solidFill>
                </a:uFill>
              </a:defRPr>
            </a:lvl1pPr>
          </a:lstStyle>
          <a:p>
            <a:pPr>
              <a:defRPr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</a:defRPr>
            </a:pPr>
            <a:r>
              <a:rPr dirty="0">
                <a:solidFill>
                  <a:srgbClr val="6E3F6D"/>
                </a:solidFill>
                <a:uFill>
                  <a:solidFill>
                    <a:srgbClr val="6E3F6D"/>
                  </a:solidFill>
                </a:uFill>
              </a:rPr>
              <a:t>KoALICE </a:t>
            </a:r>
            <a:r>
              <a:rPr lang="en-US" dirty="0" smtClean="0">
                <a:solidFill>
                  <a:srgbClr val="6E3F6D"/>
                </a:solidFill>
                <a:uFill>
                  <a:solidFill>
                    <a:srgbClr val="6E3F6D"/>
                  </a:solidFill>
                </a:uFill>
              </a:rPr>
              <a:t>I</a:t>
            </a:r>
            <a:r>
              <a:rPr dirty="0" smtClean="0">
                <a:solidFill>
                  <a:srgbClr val="6E3F6D"/>
                </a:solidFill>
                <a:uFill>
                  <a:solidFill>
                    <a:srgbClr val="6E3F6D"/>
                  </a:solidFill>
                </a:uFill>
              </a:rPr>
              <a:t>II</a:t>
            </a:r>
            <a:endParaRPr dirty="0">
              <a:solidFill>
                <a:srgbClr val="6E3F6D"/>
              </a:solidFill>
              <a:uFill>
                <a:solidFill>
                  <a:srgbClr val="6E3F6D"/>
                </a:solidFill>
              </a:uFill>
            </a:endParaRP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제목 및 구분점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357187" y="1812726"/>
            <a:ext cx="8429626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>
              <a:buClrTx/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357187" y="6500810"/>
            <a:ext cx="8429626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>
              <a:buClrTx/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/>
          </a:p>
        </p:txBody>
      </p:sp>
      <p:sp>
        <p:nvSpPr>
          <p:cNvPr id="49" name="Shape 49"/>
          <p:cNvSpPr/>
          <p:nvPr/>
        </p:nvSpPr>
        <p:spPr>
          <a:xfrm>
            <a:off x="357187" y="357187"/>
            <a:ext cx="8429626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>
              <a:buClrTx/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357187" y="419695"/>
            <a:ext cx="8429626" cy="1339454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ctr">
            <a:normAutofit/>
          </a:bodyPr>
          <a:lstStyle>
            <a:lvl1pPr defTabSz="584200">
              <a:lnSpc>
                <a:spcPct val="90000"/>
              </a:lnSpc>
              <a:defRPr sz="4400" cap="all">
                <a:solidFill>
                  <a:srgbClr val="606060"/>
                </a:solidFill>
                <a:uFillTx/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제목 텍스트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357187" y="2134195"/>
            <a:ext cx="8429626" cy="4027290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ctr">
            <a:normAutofit/>
          </a:bodyPr>
          <a:lstStyle>
            <a:lvl1pPr marL="2711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6902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1093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5284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19475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xfrm>
            <a:off x="8556993" y="6161484"/>
            <a:ext cx="236539" cy="249238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t"/>
          <a:lstStyle>
            <a:lvl1pPr algn="ctr" defTabSz="584200">
              <a:defRPr sz="1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빈 페이지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357187" y="6500810"/>
            <a:ext cx="8429626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>
              <a:buClrTx/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57187" y="357187"/>
            <a:ext cx="8429626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>
              <a:buClrTx/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xfrm>
            <a:off x="8556993" y="6161484"/>
            <a:ext cx="236539" cy="249238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t"/>
          <a:lstStyle>
            <a:lvl1pPr algn="ctr" defTabSz="584200">
              <a:defRPr sz="1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pPr algn="l" eaLnBrk="1" latinLnBrk="0" hangingPunct="1"/>
            <a:fld id="{1FB1903E-4712-480B-ADD1-E44EB1D40D2C}" type="datetime1">
              <a:rPr lang="en-US" altLang="ko-KR" smtClean="0"/>
              <a:t>16. 4. 5.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pPr algn="r" eaLnBrk="1" latinLnBrk="0" hangingPunct="1"/>
            <a:r>
              <a:rPr kumimoji="0" lang="en-US" smtClean="0">
                <a:solidFill>
                  <a:schemeClr val="accent1">
                    <a:shade val="75000"/>
                  </a:schemeClr>
                </a:solidFill>
              </a:rPr>
              <a:t>KoALICE II</a:t>
            </a:r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82173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8210550" y="282574"/>
            <a:ext cx="654798" cy="1600201"/>
          </a:xfrm>
          <a:prstGeom prst="rect">
            <a:avLst/>
          </a:prstGeom>
          <a:solidFill>
            <a:srgbClr val="7A4779"/>
          </a:solidFill>
          <a:ln w="25400"/>
        </p:spPr>
        <p:txBody>
          <a:bodyPr lIns="38100" tIns="38100" rIns="38100" bIns="38100" anchor="ctr"/>
          <a:lstStyle/>
          <a:p>
            <a:pPr algn="ctr" defTabSz="58420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>
            <a:off x="223185" y="228599"/>
            <a:ext cx="279401" cy="53340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buClr>
                <a:srgbClr val="C68583"/>
              </a:buClr>
              <a:defRPr sz="3600" b="1">
                <a:solidFill>
                  <a:srgbClr val="C68583"/>
                </a:solidFill>
                <a:uFill>
                  <a:solidFill>
                    <a:srgbClr val="C68583"/>
                  </a:solidFill>
                </a:uFill>
              </a:defRPr>
            </a:lvl1pPr>
          </a:lstStyle>
          <a:p>
            <a:pPr>
              <a:defRPr sz="18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3600" b="1">
                <a:solidFill>
                  <a:srgbClr val="C68583"/>
                </a:solidFill>
                <a:uFill>
                  <a:solidFill>
                    <a:srgbClr val="C68583"/>
                  </a:solidFill>
                </a:uFill>
              </a:rPr>
              <a:t>+</a:t>
            </a:r>
          </a:p>
        </p:txBody>
      </p:sp>
      <p:sp>
        <p:nvSpPr>
          <p:cNvPr id="4" name="Shape 4"/>
          <p:cNvSpPr/>
          <p:nvPr/>
        </p:nvSpPr>
        <p:spPr>
          <a:xfrm>
            <a:off x="8068234" y="282574"/>
            <a:ext cx="104141" cy="1600201"/>
          </a:xfrm>
          <a:prstGeom prst="rect">
            <a:avLst/>
          </a:prstGeom>
          <a:solidFill>
            <a:srgbClr val="797BAA"/>
          </a:solidFill>
          <a:ln w="25400"/>
        </p:spPr>
        <p:txBody>
          <a:bodyPr lIns="38100" tIns="38100" rIns="38100" bIns="38100" anchor="ctr"/>
          <a:lstStyle/>
          <a:p>
            <a:pPr algn="ctr" defTabSz="58420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/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498473" y="484094"/>
            <a:ext cx="7556315" cy="1497106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r>
              <a:t>제목 텍스트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98473" y="1981199"/>
            <a:ext cx="7556315" cy="4144964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2pPr marL="457200" indent="-228600">
              <a:spcBef>
                <a:spcPts val="600"/>
              </a:spcBef>
              <a:buClr>
                <a:srgbClr val="C68583"/>
              </a:buClr>
              <a:defRPr sz="1800"/>
            </a:lvl2pPr>
            <a:lvl3pPr marL="685800" indent="-228600">
              <a:spcBef>
                <a:spcPts val="600"/>
              </a:spcBef>
              <a:defRPr sz="1800"/>
            </a:lvl3pPr>
            <a:lvl4pPr marL="914400" indent="-228600">
              <a:spcBef>
                <a:spcPts val="600"/>
              </a:spcBef>
              <a:buClr>
                <a:srgbClr val="C68583"/>
              </a:buClr>
              <a:defRPr sz="1800"/>
            </a:lvl4pPr>
            <a:lvl5pPr marL="1143000" indent="-228600">
              <a:spcBef>
                <a:spcPts val="600"/>
              </a:spcBef>
              <a:defRPr sz="18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8578205" y="327959"/>
            <a:ext cx="281634" cy="279401"/>
          </a:xfrm>
          <a:prstGeom prst="rect">
            <a:avLst/>
          </a:prstGeom>
          <a:ln w="12700"/>
        </p:spPr>
        <p:txBody>
          <a:bodyPr wrap="none" lIns="38100" tIns="38100" rIns="38100" bIns="38100" anchor="ctr">
            <a:spAutoFit/>
          </a:bodyPr>
          <a:lstStyle>
            <a:lvl1pPr algn="r">
              <a:buClrTx/>
              <a:defRPr sz="1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xmlns:p14="http://schemas.microsoft.com/office/powerpoint/2010/main" spd="med"/>
  <p:txStyles>
    <p:titleStyle>
      <a:lvl1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1pPr>
      <a:lvl2pPr marL="0" marR="0" indent="228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2pPr>
      <a:lvl3pPr marL="0" marR="0" indent="457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3pPr>
      <a:lvl4pPr marL="0" marR="0" indent="6858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4pPr>
      <a:lvl5pPr marL="0" marR="0" indent="9144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5pPr>
      <a:lvl6pPr marL="0" marR="0" indent="11430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6pPr>
      <a:lvl7pPr marL="0" marR="0" indent="1371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7pPr>
      <a:lvl8pPr marL="0" marR="0" indent="1600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8pPr>
      <a:lvl9pPr marL="0" marR="0" indent="18288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9pPr>
    </p:titleStyle>
    <p:bodyStyle>
      <a:lvl1pPr marL="228600" marR="0" indent="-2286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1pPr>
      <a:lvl2pPr marL="4826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2pPr>
      <a:lvl3pPr marL="7112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3pPr>
      <a:lvl4pPr marL="9398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4pPr>
      <a:lvl5pPr marL="11684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5pPr>
      <a:lvl6pPr marL="30861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6pPr>
      <a:lvl7pPr marL="34417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7pPr>
      <a:lvl8pPr marL="37973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8pPr>
      <a:lvl9pPr marL="41529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4" Type="http://schemas.openxmlformats.org/officeDocument/2006/relationships/image" Target="../media/image13.t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4" Type="http://schemas.openxmlformats.org/officeDocument/2006/relationships/image" Target="../media/image16.t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4" Type="http://schemas.openxmlformats.org/officeDocument/2006/relationships/image" Target="../media/image19.t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t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tif"/><Relationship Id="rId3" Type="http://schemas.openxmlformats.org/officeDocument/2006/relationships/image" Target="../media/image21.t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"/><Relationship Id="rId5" Type="http://schemas.openxmlformats.org/officeDocument/2006/relationships/image" Target="../media/image25.tif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t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t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emf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xfrm>
            <a:off x="299243" y="4624667"/>
            <a:ext cx="6571457" cy="937931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>
              <a:defRPr sz="2800"/>
            </a:pPr>
            <a:r>
              <a:rPr sz="4400" dirty="0"/>
              <a:t>KoALICE </a:t>
            </a:r>
            <a:r>
              <a:rPr sz="4400" dirty="0" smtClean="0"/>
              <a:t>2016</a:t>
            </a:r>
            <a:r>
              <a:rPr sz="4400" dirty="0"/>
              <a:t>-04</a:t>
            </a:r>
          </a:p>
        </p:txBody>
      </p:sp>
      <p:sp>
        <p:nvSpPr>
          <p:cNvPr id="71" name="Shape 71"/>
          <p:cNvSpPr>
            <a:spLocks noGrp="1"/>
          </p:cNvSpPr>
          <p:nvPr>
            <p:ph type="body" sz="quarter" idx="1"/>
          </p:nvPr>
        </p:nvSpPr>
        <p:spPr>
          <a:xfrm>
            <a:off x="3491879" y="5562598"/>
            <a:ext cx="5347321" cy="129540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Jin-</a:t>
            </a:r>
            <a:r>
              <a:rPr lang="en-US" sz="2400" dirty="0" err="1" smtClean="0"/>
              <a:t>Hee</a:t>
            </a:r>
            <a:r>
              <a:rPr lang="en-US" sz="2400" dirty="0" smtClean="0"/>
              <a:t> Yoon (</a:t>
            </a:r>
            <a:r>
              <a:rPr sz="2400" dirty="0" smtClean="0"/>
              <a:t>In</a:t>
            </a:r>
            <a:r>
              <a:rPr sz="2400" dirty="0"/>
              <a:t>-Kwon </a:t>
            </a:r>
            <a:r>
              <a:rPr sz="2400" dirty="0" smtClean="0"/>
              <a:t>Yoo</a:t>
            </a:r>
            <a:r>
              <a:rPr lang="en-US" sz="2400" dirty="0" smtClean="0"/>
              <a:t>)</a:t>
            </a:r>
            <a:endParaRPr sz="2400" dirty="0"/>
          </a:p>
          <a:p>
            <a:r>
              <a:rPr lang="en-US" sz="2400" dirty="0" err="1" smtClean="0"/>
              <a:t>Inha</a:t>
            </a:r>
            <a:r>
              <a:rPr lang="en-US" sz="2400" dirty="0" smtClean="0"/>
              <a:t> Univ. (Pusan Nat’l Univ.)</a:t>
            </a:r>
            <a:endParaRPr sz="2400" dirty="0"/>
          </a:p>
        </p:txBody>
      </p:sp>
      <p:sp>
        <p:nvSpPr>
          <p:cNvPr id="72" name="Shape 72"/>
          <p:cNvSpPr>
            <a:spLocks noGrp="1"/>
          </p:cNvSpPr>
          <p:nvPr>
            <p:ph type="sldNum" sz="quarter" idx="4294967295"/>
          </p:nvPr>
        </p:nvSpPr>
        <p:spPr>
          <a:xfrm>
            <a:off x="8407300" y="6442075"/>
            <a:ext cx="279500" cy="279400"/>
          </a:xfrm>
          <a:prstGeom prst="rect">
            <a:avLst/>
          </a:prstGeom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t"/>
          <a:lstStyle>
            <a:lvl1pPr>
              <a:defRPr sz="1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48954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title="ALICE Curve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170687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 title="ALICE Curve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232200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98290" y="1073251"/>
            <a:ext cx="2879419" cy="933589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800" u="none" strike="noStrike" cap="none" spc="0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uFill>
                  <a:solidFill>
                    <a:srgbClr val="000000"/>
                  </a:solidFill>
                </a:uFill>
                <a:latin typeface="Apple SD 산돌고딕 Neo 일반체"/>
                <a:ea typeface="Apple SD 산돌고딕 Neo 일반체"/>
                <a:cs typeface="Apple SD 산돌고딕 Neo 일반체"/>
                <a:sym typeface="Rockwell"/>
              </a:rPr>
              <a:t>&lt;4</a:t>
            </a:r>
            <a:r>
              <a:rPr kumimoji="0" lang="ko-KR" altLang="en-US" sz="1800" u="none" strike="noStrike" cap="none" spc="0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uFill>
                  <a:solidFill>
                    <a:srgbClr val="000000"/>
                  </a:solidFill>
                </a:uFill>
                <a:latin typeface="Apple SD 산돌고딕 Neo 일반체"/>
                <a:ea typeface="Apple SD 산돌고딕 Neo 일반체"/>
                <a:cs typeface="Apple SD 산돌고딕 Neo 일반체"/>
                <a:sym typeface="Rockwell"/>
              </a:rPr>
              <a:t>단계 목표</a:t>
            </a:r>
            <a:r>
              <a:rPr kumimoji="0" lang="en-US" altLang="ko-KR" sz="1800" u="none" strike="noStrike" cap="none" spc="0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uFill>
                  <a:solidFill>
                    <a:srgbClr val="000000"/>
                  </a:solidFill>
                </a:uFill>
                <a:latin typeface="Apple SD 산돌고딕 Neo 일반체"/>
                <a:ea typeface="Apple SD 산돌고딕 Neo 일반체"/>
                <a:cs typeface="Apple SD 산돌고딕 Neo 일반체"/>
                <a:sym typeface="Rockwell"/>
              </a:rPr>
              <a:t>&gt;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lang="ko-KR" altLang="en-US" dirty="0" smtClean="0">
                <a:solidFill>
                  <a:srgbClr val="FFFF00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활동과 성과의 양적</a:t>
            </a:r>
            <a:r>
              <a:rPr lang="en-US" altLang="ko-KR" dirty="0" smtClean="0">
                <a:solidFill>
                  <a:srgbClr val="FFFF00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/</a:t>
            </a:r>
            <a:r>
              <a:rPr lang="ko-KR" altLang="en-US" dirty="0" smtClean="0">
                <a:solidFill>
                  <a:srgbClr val="FFFF00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질적 확대</a:t>
            </a:r>
            <a:endParaRPr lang="en-US" altLang="ko-KR" dirty="0" smtClean="0">
              <a:solidFill>
                <a:srgbClr val="FFFF00"/>
              </a:solidFill>
              <a:latin typeface="Apple SD 산돌고딕 Neo 일반체"/>
              <a:ea typeface="Apple SD 산돌고딕 Neo 일반체"/>
              <a:cs typeface="Apple SD 산돌고딕 Neo 일반체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lang="ko-KR" altLang="en-US" dirty="0" smtClean="0">
                <a:solidFill>
                  <a:srgbClr val="FFFF00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검출기 센서기술의 확보와 응용</a:t>
            </a:r>
            <a:endParaRPr kumimoji="0" lang="en-US" sz="1800" u="none" strike="noStrike" cap="none" spc="0" normalizeH="0" baseline="0" dirty="0">
              <a:ln>
                <a:noFill/>
              </a:ln>
              <a:solidFill>
                <a:srgbClr val="FFFF00"/>
              </a:solidFill>
              <a:effectLst/>
              <a:uFill>
                <a:solidFill>
                  <a:srgbClr val="000000"/>
                </a:solidFill>
              </a:uFill>
              <a:latin typeface="Apple SD 산돌고딕 Neo 일반체"/>
              <a:ea typeface="Apple SD 산돌고딕 Neo 일반체"/>
              <a:cs typeface="Apple SD 산돌고딕 Neo 일반체"/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163073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7651" y="3043764"/>
            <a:ext cx="5685006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4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BACK-UP</a:t>
            </a:r>
            <a:endParaRPr kumimoji="0" lang="en-US" sz="4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95792604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body" idx="4294967295"/>
          </p:nvPr>
        </p:nvSpPr>
        <p:spPr>
          <a:xfrm>
            <a:off x="6350" y="1095375"/>
            <a:ext cx="7543800" cy="4667250"/>
          </a:xfrm>
          <a:prstGeom prst="rect">
            <a:avLst/>
          </a:prstGeom>
        </p:spPr>
        <p:txBody>
          <a:bodyPr/>
          <a:lstStyle/>
          <a:p>
            <a:pPr marL="274319" indent="-274319"/>
            <a:r>
              <a:rPr sz="2400"/>
              <a:t> Yield modification of Jet particles (70%)</a:t>
            </a:r>
          </a:p>
          <a:p>
            <a:r>
              <a:t> </a:t>
            </a:r>
            <a:r>
              <a:rPr sz="2400"/>
              <a:t>Correlation between flow harmonics (80%)</a:t>
            </a:r>
          </a:p>
          <a:p>
            <a:r>
              <a:t> </a:t>
            </a:r>
            <a:r>
              <a:rPr sz="24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Path-length dependency of R_AA (80%)</a:t>
            </a:r>
          </a:p>
        </p:txBody>
      </p:sp>
      <p:sp>
        <p:nvSpPr>
          <p:cNvPr id="96" name="Shape 96"/>
          <p:cNvSpPr>
            <a:spLocks noGrp="1"/>
          </p:cNvSpPr>
          <p:nvPr>
            <p:ph type="title" idx="4294967295"/>
          </p:nvPr>
        </p:nvSpPr>
        <p:spPr>
          <a:xfrm>
            <a:off x="0" y="-3175"/>
            <a:ext cx="7556500" cy="1116013"/>
          </a:xfrm>
          <a:prstGeom prst="rect">
            <a:avLst/>
          </a:prstGeom>
          <a:solidFill>
            <a:srgbClr val="000000"/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pPr>
              <a:defRPr sz="3600"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pPr>
            <a:r>
              <a: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rPr>
              <a:t>Data Analyses I</a:t>
            </a:r>
          </a:p>
        </p:txBody>
      </p:sp>
      <p:sp>
        <p:nvSpPr>
          <p:cNvPr id="97" name="Shape 97"/>
          <p:cNvSpPr/>
          <p:nvPr/>
        </p:nvSpPr>
        <p:spPr>
          <a:xfrm>
            <a:off x="4508500" y="3141821"/>
            <a:ext cx="2922340" cy="574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R="543559" algn="just" defTabSz="457200">
              <a:lnSpc>
                <a:spcPct val="160000"/>
              </a:lnSpc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  <a:p>
            <a:pPr defTabSz="457200"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</p:txBody>
      </p:sp>
      <p:pic>
        <p:nvPicPr>
          <p:cNvPr id="98" name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396" y="3873500"/>
            <a:ext cx="3539104" cy="2718178"/>
          </a:xfrm>
          <a:prstGeom prst="rect">
            <a:avLst/>
          </a:prstGeom>
          <a:ln w="12700">
            <a:miter lim="400000"/>
          </a:ln>
        </p:spPr>
      </p:pic>
      <p:pic>
        <p:nvPicPr>
          <p:cNvPr id="99" name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27873" y="2882522"/>
            <a:ext cx="3079312" cy="30991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50155" y="1592886"/>
            <a:ext cx="3187445" cy="51720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1" animBg="1" advAuto="0"/>
      <p:bldP spid="100" grpId="2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body" idx="4294967295"/>
          </p:nvPr>
        </p:nvSpPr>
        <p:spPr>
          <a:xfrm>
            <a:off x="6350" y="1095375"/>
            <a:ext cx="7543800" cy="4667250"/>
          </a:xfrm>
          <a:prstGeom prst="rect">
            <a:avLst/>
          </a:prstGeom>
        </p:spPr>
        <p:txBody>
          <a:bodyPr/>
          <a:lstStyle/>
          <a:p>
            <a:pPr marL="274319" indent="-274319"/>
            <a:r>
              <a:rPr sz="2400"/>
              <a:t>dN/dη in pp @ 13 TeV (90%)</a:t>
            </a:r>
          </a:p>
          <a:p>
            <a:r>
              <a:t> </a:t>
            </a:r>
            <a:r>
              <a:rPr sz="2400"/>
              <a:t>PWA of 2pion event in pp@7TeV (50%)</a:t>
            </a:r>
          </a:p>
          <a:p>
            <a:r>
              <a:t> </a:t>
            </a:r>
            <a:r>
              <a:rPr sz="24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Lambda-Antilambda spin correlation (50%)</a:t>
            </a:r>
          </a:p>
        </p:txBody>
      </p:sp>
      <p:sp>
        <p:nvSpPr>
          <p:cNvPr id="104" name="Shape 104"/>
          <p:cNvSpPr>
            <a:spLocks noGrp="1"/>
          </p:cNvSpPr>
          <p:nvPr>
            <p:ph type="title" idx="4294967295"/>
          </p:nvPr>
        </p:nvSpPr>
        <p:spPr>
          <a:xfrm>
            <a:off x="0" y="-3175"/>
            <a:ext cx="7556500" cy="1116013"/>
          </a:xfrm>
          <a:prstGeom prst="rect">
            <a:avLst/>
          </a:prstGeom>
          <a:solidFill>
            <a:srgbClr val="000000"/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pPr>
              <a:defRPr sz="3600"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pPr>
            <a:r>
              <a: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rPr>
              <a:t>Data Analyses II</a:t>
            </a:r>
          </a:p>
        </p:txBody>
      </p:sp>
      <p:sp>
        <p:nvSpPr>
          <p:cNvPr id="105" name="Shape 105"/>
          <p:cNvSpPr/>
          <p:nvPr/>
        </p:nvSpPr>
        <p:spPr>
          <a:xfrm>
            <a:off x="4508500" y="3141821"/>
            <a:ext cx="2922340" cy="574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R="543559" algn="just" defTabSz="457200">
              <a:lnSpc>
                <a:spcPct val="160000"/>
              </a:lnSpc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  <a:p>
            <a:pPr defTabSz="457200"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</p:txBody>
      </p:sp>
      <p:pic>
        <p:nvPicPr>
          <p:cNvPr id="106" name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3651250"/>
            <a:ext cx="7073900" cy="2501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55800" y="1645276"/>
            <a:ext cx="5029200" cy="5067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64614" y="2028332"/>
            <a:ext cx="5182536" cy="40295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1" animBg="1" advAuto="0"/>
      <p:bldP spid="108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body" idx="4294967295"/>
          </p:nvPr>
        </p:nvSpPr>
        <p:spPr>
          <a:xfrm>
            <a:off x="6350" y="1095375"/>
            <a:ext cx="7543800" cy="4667250"/>
          </a:xfrm>
          <a:prstGeom prst="rect">
            <a:avLst/>
          </a:prstGeom>
        </p:spPr>
        <p:txBody>
          <a:bodyPr/>
          <a:lstStyle/>
          <a:p>
            <a:r>
              <a:t> </a:t>
            </a:r>
            <a:r>
              <a:rPr sz="2400"/>
              <a:t>R_pA for NPE (HF Electrons) (&gt;95%) </a:t>
            </a:r>
          </a:p>
          <a:p>
            <a:r>
              <a:t> </a:t>
            </a:r>
            <a:r>
              <a:rPr sz="2400"/>
              <a:t>Yield of electrons from B (&gt;95%)</a:t>
            </a:r>
          </a:p>
          <a:p>
            <a:r>
              <a:t> </a:t>
            </a:r>
            <a:r>
              <a:rPr sz="24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Higher moments of net-particle distribution (70%)</a:t>
            </a:r>
          </a:p>
        </p:txBody>
      </p:sp>
      <p:sp>
        <p:nvSpPr>
          <p:cNvPr id="112" name="Shape 112"/>
          <p:cNvSpPr>
            <a:spLocks noGrp="1"/>
          </p:cNvSpPr>
          <p:nvPr>
            <p:ph type="title" idx="4294967295"/>
          </p:nvPr>
        </p:nvSpPr>
        <p:spPr>
          <a:xfrm>
            <a:off x="0" y="-3175"/>
            <a:ext cx="7556500" cy="1116013"/>
          </a:xfrm>
          <a:prstGeom prst="rect">
            <a:avLst/>
          </a:prstGeom>
          <a:solidFill>
            <a:srgbClr val="000000"/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pPr>
              <a:defRPr sz="3600"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pPr>
            <a:r>
              <a: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rPr>
              <a:t>Data Analyses III</a:t>
            </a:r>
          </a:p>
        </p:txBody>
      </p:sp>
      <p:sp>
        <p:nvSpPr>
          <p:cNvPr id="113" name="Shape 113"/>
          <p:cNvSpPr/>
          <p:nvPr/>
        </p:nvSpPr>
        <p:spPr>
          <a:xfrm>
            <a:off x="4508500" y="3141821"/>
            <a:ext cx="2922340" cy="574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R="543559" algn="just" defTabSz="457200">
              <a:lnSpc>
                <a:spcPct val="160000"/>
              </a:lnSpc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  <a:p>
            <a:pPr defTabSz="457200"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</p:txBody>
      </p:sp>
      <p:pic>
        <p:nvPicPr>
          <p:cNvPr id="114" name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8451" y="2979302"/>
            <a:ext cx="3835399" cy="37072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71744" y="2979302"/>
            <a:ext cx="3967406" cy="37072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87689" y="2738002"/>
            <a:ext cx="6368622" cy="37072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1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idx="4294967295"/>
          </p:nvPr>
        </p:nvSpPr>
        <p:spPr>
          <a:xfrm>
            <a:off x="6350" y="1095375"/>
            <a:ext cx="7543800" cy="4667250"/>
          </a:xfrm>
          <a:prstGeom prst="rect">
            <a:avLst/>
          </a:prstGeom>
        </p:spPr>
        <p:txBody>
          <a:bodyPr/>
          <a:lstStyle/>
          <a:p>
            <a:r>
              <a:t> </a:t>
            </a:r>
            <a:r>
              <a:rPr sz="2400"/>
              <a:t>Hyperon Production in pPb @ 5TeV (&gt;95%)</a:t>
            </a:r>
          </a:p>
          <a:p>
            <a:r>
              <a:t> </a:t>
            </a:r>
            <a:r>
              <a:rPr sz="24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Heavy quarkonium Calculation (60%)</a:t>
            </a:r>
          </a:p>
        </p:txBody>
      </p:sp>
      <p:sp>
        <p:nvSpPr>
          <p:cNvPr id="120" name="Shape 120"/>
          <p:cNvSpPr>
            <a:spLocks noGrp="1"/>
          </p:cNvSpPr>
          <p:nvPr>
            <p:ph type="title" idx="4294967295"/>
          </p:nvPr>
        </p:nvSpPr>
        <p:spPr>
          <a:xfrm>
            <a:off x="0" y="-3175"/>
            <a:ext cx="7556500" cy="1116013"/>
          </a:xfrm>
          <a:prstGeom prst="rect">
            <a:avLst/>
          </a:prstGeom>
          <a:solidFill>
            <a:srgbClr val="000000"/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pPr>
              <a:defRPr sz="3600"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pPr>
            <a:r>
              <a: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rPr>
              <a:t>Data Analyses IV</a:t>
            </a:r>
          </a:p>
        </p:txBody>
      </p:sp>
      <p:sp>
        <p:nvSpPr>
          <p:cNvPr id="121" name="Shape 121"/>
          <p:cNvSpPr/>
          <p:nvPr/>
        </p:nvSpPr>
        <p:spPr>
          <a:xfrm>
            <a:off x="4508500" y="3141821"/>
            <a:ext cx="2922340" cy="574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R="543559" algn="just" defTabSz="457200">
              <a:lnSpc>
                <a:spcPct val="160000"/>
              </a:lnSpc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  <a:p>
            <a:pPr defTabSz="457200"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</p:txBody>
      </p:sp>
      <p:pic>
        <p:nvPicPr>
          <p:cNvPr id="122" name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8150" y="2284341"/>
            <a:ext cx="6951835" cy="40910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38721" y="1917120"/>
            <a:ext cx="4733509" cy="48255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1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idx="4294967295"/>
          </p:nvPr>
        </p:nvSpPr>
        <p:spPr>
          <a:xfrm>
            <a:off x="6350" y="1095375"/>
            <a:ext cx="7543800" cy="4667250"/>
          </a:xfrm>
          <a:prstGeom prst="rect">
            <a:avLst/>
          </a:prstGeom>
        </p:spPr>
        <p:txBody>
          <a:bodyPr/>
          <a:lstStyle/>
          <a:p>
            <a:r>
              <a:t> </a:t>
            </a:r>
            <a:r>
              <a:rPr sz="2400"/>
              <a:t>Muon Trigger M&amp;O + Upgrade (MoU)</a:t>
            </a:r>
          </a:p>
          <a:p>
            <a:r>
              <a:t> </a:t>
            </a:r>
            <a:r>
              <a:rPr sz="24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AD0 installation and operation for diff.</a:t>
            </a:r>
          </a:p>
        </p:txBody>
      </p:sp>
      <p:sp>
        <p:nvSpPr>
          <p:cNvPr id="127" name="Shape 127"/>
          <p:cNvSpPr>
            <a:spLocks noGrp="1"/>
          </p:cNvSpPr>
          <p:nvPr>
            <p:ph type="title" idx="4294967295"/>
          </p:nvPr>
        </p:nvSpPr>
        <p:spPr>
          <a:xfrm>
            <a:off x="0" y="-3175"/>
            <a:ext cx="7556500" cy="1116013"/>
          </a:xfrm>
          <a:prstGeom prst="rect">
            <a:avLst/>
          </a:prstGeom>
          <a:solidFill>
            <a:srgbClr val="000000"/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pPr>
              <a:defRPr sz="3600"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pPr>
            <a:r>
              <a: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rPr>
              <a:t>Detector M&amp;O</a:t>
            </a:r>
          </a:p>
        </p:txBody>
      </p:sp>
      <p:sp>
        <p:nvSpPr>
          <p:cNvPr id="128" name="Shape 128"/>
          <p:cNvSpPr/>
          <p:nvPr/>
        </p:nvSpPr>
        <p:spPr>
          <a:xfrm>
            <a:off x="4508500" y="3141821"/>
            <a:ext cx="2922340" cy="574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R="543559" algn="just" defTabSz="457200">
              <a:lnSpc>
                <a:spcPct val="160000"/>
              </a:lnSpc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  <a:p>
            <a:pPr defTabSz="457200">
              <a:buClrTx/>
              <a:defRPr sz="1000">
                <a:uFillTx/>
                <a:latin typeface="한컴바탕"/>
                <a:ea typeface="한컴바탕"/>
                <a:cs typeface="한컴바탕"/>
                <a:sym typeface="한컴바탕"/>
              </a:defRPr>
            </a:pPr>
            <a:endParaRPr/>
          </a:p>
        </p:txBody>
      </p:sp>
      <p:grpSp>
        <p:nvGrpSpPr>
          <p:cNvPr id="131" name="Group 131"/>
          <p:cNvGrpSpPr/>
          <p:nvPr/>
        </p:nvGrpSpPr>
        <p:grpSpPr>
          <a:xfrm>
            <a:off x="241300" y="2541867"/>
            <a:ext cx="2922340" cy="1966783"/>
            <a:chOff x="0" y="0"/>
            <a:chExt cx="2922339" cy="1966781"/>
          </a:xfrm>
        </p:grpSpPr>
        <p:pic>
          <p:nvPicPr>
            <p:cNvPr id="130" name="pasted-image.t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2668340" cy="163658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29" name="Picture 128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922340" cy="1966782"/>
            </a:xfrm>
            <a:prstGeom prst="rect">
              <a:avLst/>
            </a:prstGeom>
            <a:effectLst/>
          </p:spPr>
        </p:pic>
      </p:grpSp>
      <p:pic>
        <p:nvPicPr>
          <p:cNvPr id="132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62400" y="2573617"/>
            <a:ext cx="3378200" cy="24511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5" name="Group 135"/>
          <p:cNvGrpSpPr/>
          <p:nvPr/>
        </p:nvGrpSpPr>
        <p:grpSpPr>
          <a:xfrm>
            <a:off x="38099" y="4438957"/>
            <a:ext cx="3349868" cy="1966783"/>
            <a:chOff x="0" y="0"/>
            <a:chExt cx="3349866" cy="1966781"/>
          </a:xfrm>
        </p:grpSpPr>
        <p:pic>
          <p:nvPicPr>
            <p:cNvPr id="134" name="pasted-image.ti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000" y="88900"/>
              <a:ext cx="3095867" cy="163658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33" name="Picture 132"/>
            <p:cNvPicPr>
              <a:picLocks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" y="0"/>
              <a:ext cx="3349868" cy="1966782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138" name="Shape 138"/>
          <p:cNvSpPr>
            <a:spLocks noGrp="1"/>
          </p:cNvSpPr>
          <p:nvPr>
            <p:ph type="body" idx="4294967295"/>
          </p:nvPr>
        </p:nvSpPr>
        <p:spPr>
          <a:xfrm>
            <a:off x="0" y="1196752"/>
            <a:ext cx="8820472" cy="5661248"/>
          </a:xfrm>
          <a:prstGeom prst="rect">
            <a:avLst/>
          </a:prstGeom>
        </p:spPr>
        <p:txBody>
          <a:bodyPr/>
          <a:lstStyle/>
          <a:p>
            <a:pPr marL="411479" indent="-411479"/>
            <a:r>
              <a:rPr sz="3600"/>
              <a:t> </a:t>
            </a:r>
            <a:r>
              <a:rPr sz="3200"/>
              <a:t>Inner Tracking System (ITS): ~ 330 MKRW</a:t>
            </a:r>
          </a:p>
          <a:p>
            <a:pPr marL="584200" lvl="1" indent="-355600"/>
            <a:r>
              <a:rPr sz="2800"/>
              <a:t>Probe card development (Yonsei)</a:t>
            </a:r>
          </a:p>
          <a:p>
            <a:pPr lvl="1"/>
            <a:endParaRPr sz="2800"/>
          </a:p>
          <a:p>
            <a:pPr lvl="1"/>
            <a:endParaRPr sz="2800"/>
          </a:p>
          <a:p>
            <a:pPr lvl="1"/>
            <a:endParaRPr sz="2800"/>
          </a:p>
          <a:p>
            <a:pPr lvl="1"/>
            <a:endParaRPr sz="2800"/>
          </a:p>
          <a:p>
            <a:pPr marL="584200" lvl="1" indent="-355600"/>
            <a:r>
              <a:rPr sz="2800"/>
              <a:t>Automatic Test Equipment (Yonsei) </a:t>
            </a:r>
          </a:p>
        </p:txBody>
      </p:sp>
      <p:sp>
        <p:nvSpPr>
          <p:cNvPr id="139" name="Shape 139"/>
          <p:cNvSpPr>
            <a:spLocks noGrp="1"/>
          </p:cNvSpPr>
          <p:nvPr>
            <p:ph type="title" idx="4294967295"/>
          </p:nvPr>
        </p:nvSpPr>
        <p:spPr>
          <a:xfrm>
            <a:off x="0" y="-3175"/>
            <a:ext cx="7556500" cy="1116013"/>
          </a:xfrm>
          <a:prstGeom prst="rect">
            <a:avLst/>
          </a:prstGeom>
          <a:solidFill>
            <a:srgbClr val="000000"/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pPr>
              <a:defRPr sz="3600"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pPr>
            <a:r>
              <a: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rPr>
              <a:t>ALICE Upgrade R&amp;D (ITS)</a:t>
            </a:r>
          </a:p>
        </p:txBody>
      </p:sp>
      <p:pic>
        <p:nvPicPr>
          <p:cNvPr id="140" name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14185" y="2115699"/>
            <a:ext cx="2626725" cy="426842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3" name="Group 143"/>
          <p:cNvGrpSpPr/>
          <p:nvPr/>
        </p:nvGrpSpPr>
        <p:grpSpPr>
          <a:xfrm>
            <a:off x="485185" y="2477433"/>
            <a:ext cx="5570131" cy="3697360"/>
            <a:chOff x="0" y="0"/>
            <a:chExt cx="5570130" cy="3697358"/>
          </a:xfrm>
        </p:grpSpPr>
        <p:pic>
          <p:nvPicPr>
            <p:cNvPr id="142" name="pasted-image.ti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7000" y="88900"/>
              <a:ext cx="5316131" cy="336715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41" name="Picture 140"/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570131" cy="369735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1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146" name="Shape 146"/>
          <p:cNvSpPr>
            <a:spLocks noGrp="1"/>
          </p:cNvSpPr>
          <p:nvPr>
            <p:ph type="body" sz="quarter" idx="4294967295"/>
          </p:nvPr>
        </p:nvSpPr>
        <p:spPr>
          <a:xfrm>
            <a:off x="0" y="1196752"/>
            <a:ext cx="8820472" cy="1220880"/>
          </a:xfrm>
          <a:prstGeom prst="rect">
            <a:avLst/>
          </a:prstGeom>
        </p:spPr>
        <p:txBody>
          <a:bodyPr/>
          <a:lstStyle/>
          <a:p>
            <a:pPr marL="411479" indent="-411479"/>
            <a:r>
              <a:rPr sz="3600"/>
              <a:t> </a:t>
            </a:r>
            <a:r>
              <a:rPr sz="3200"/>
              <a:t>Inner Tracking System (ITS): ~ 330 MKRW</a:t>
            </a:r>
          </a:p>
          <a:p>
            <a:pPr marL="584200" lvl="1" indent="-355600"/>
            <a:r>
              <a:rPr sz="2800"/>
              <a:t>Chip Characterization (Pusan, Inha)  </a:t>
            </a:r>
          </a:p>
        </p:txBody>
      </p:sp>
      <p:sp>
        <p:nvSpPr>
          <p:cNvPr id="147" name="Shape 147"/>
          <p:cNvSpPr>
            <a:spLocks noGrp="1"/>
          </p:cNvSpPr>
          <p:nvPr>
            <p:ph type="title" idx="4294967295"/>
          </p:nvPr>
        </p:nvSpPr>
        <p:spPr>
          <a:xfrm>
            <a:off x="0" y="-3175"/>
            <a:ext cx="7556500" cy="1116013"/>
          </a:xfrm>
          <a:prstGeom prst="rect">
            <a:avLst/>
          </a:prstGeom>
          <a:solidFill>
            <a:srgbClr val="000000"/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pPr>
              <a:defRPr sz="3600"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pPr>
            <a:r>
              <a: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rPr>
              <a:t>ALICE Upgrade R&amp;D (ITS)</a:t>
            </a:r>
          </a:p>
        </p:txBody>
      </p:sp>
      <p:pic>
        <p:nvPicPr>
          <p:cNvPr id="148" name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082" y="2501546"/>
            <a:ext cx="3300845" cy="22351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29489" y="2585493"/>
            <a:ext cx="2849631" cy="325202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6" name="Group 156"/>
          <p:cNvGrpSpPr/>
          <p:nvPr/>
        </p:nvGrpSpPr>
        <p:grpSpPr>
          <a:xfrm>
            <a:off x="4195291" y="2066911"/>
            <a:ext cx="4449809" cy="4289194"/>
            <a:chOff x="0" y="0"/>
            <a:chExt cx="4449808" cy="4289192"/>
          </a:xfrm>
        </p:grpSpPr>
        <p:pic>
          <p:nvPicPr>
            <p:cNvPr id="150" name="pALPIDE-2_Angle_ratio_Vbb_-3_clusterSize_sector0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3166" b="3951"/>
            <a:stretch>
              <a:fillRect/>
            </a:stretch>
          </p:blipFill>
          <p:spPr>
            <a:xfrm>
              <a:off x="0" y="0"/>
              <a:ext cx="4449809" cy="428919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55" name="Group 155"/>
            <p:cNvGrpSpPr/>
            <p:nvPr/>
          </p:nvGrpSpPr>
          <p:grpSpPr>
            <a:xfrm>
              <a:off x="980591" y="253555"/>
              <a:ext cx="1798755" cy="741022"/>
              <a:chOff x="0" y="0"/>
              <a:chExt cx="1798753" cy="741021"/>
            </a:xfrm>
          </p:grpSpPr>
          <p:pic>
            <p:nvPicPr>
              <p:cNvPr id="151" name="pALPIDE-2_Angle_ratio_Vbb_-3_clusterSize_sector0.pd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24468" t="5679" r="36388" b="77726"/>
              <a:stretch>
                <a:fillRect/>
              </a:stretch>
            </p:blipFill>
            <p:spPr>
              <a:xfrm>
                <a:off x="0" y="0"/>
                <a:ext cx="1798754" cy="74102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52" name="Shape 152"/>
              <p:cNvSpPr/>
              <p:nvPr/>
            </p:nvSpPr>
            <p:spPr>
              <a:xfrm>
                <a:off x="40559" y="30258"/>
                <a:ext cx="1403228" cy="23482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defTabSz="584200">
                  <a:buClrTx/>
                  <a:defRPr sz="1200" b="1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Spacing: 2um, Vbb=-3V</a:t>
                </a:r>
              </a:p>
            </p:txBody>
          </p:sp>
          <p:pic>
            <p:nvPicPr>
              <p:cNvPr id="153" name="pALPIDE-2_Angle_ratio_Vbb_-3_clusterSize_sector0.pd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24468" t="10958" r="36388" b="77726"/>
              <a:stretch>
                <a:fillRect/>
              </a:stretch>
            </p:blipFill>
            <p:spPr>
              <a:xfrm>
                <a:off x="0" y="235732"/>
                <a:ext cx="1798754" cy="5052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54" name="pALPIDE-2_Angle_ratio_Vbb_-3_clusterSize_sector0.pd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24468" t="6328" r="36388" b="92526"/>
              <a:stretch>
                <a:fillRect/>
              </a:stretch>
            </p:blipFill>
            <p:spPr>
              <a:xfrm>
                <a:off x="0" y="22614"/>
                <a:ext cx="1798754" cy="5112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1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body" idx="4294967295"/>
          </p:nvPr>
        </p:nvSpPr>
        <p:spPr>
          <a:xfrm>
            <a:off x="50799" y="1842794"/>
            <a:ext cx="9042402" cy="459739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36042" indent="-336042" defTabSz="896111">
              <a:spcBef>
                <a:spcPts val="1900"/>
              </a:spcBef>
              <a:defRPr sz="3136"/>
            </a:pPr>
            <a:r>
              <a:t>Paper: Total 42 (PA </a:t>
            </a:r>
            <a:r>
              <a:rPr>
                <a:solidFill>
                  <a:srgbClr val="0433FF"/>
                </a:solidFill>
              </a:rPr>
              <a:t>8</a:t>
            </a:r>
            <a:r>
              <a:t>)</a:t>
            </a:r>
          </a:p>
          <a:p>
            <a:pPr marL="336042" indent="-336042" defTabSz="896111">
              <a:spcBef>
                <a:spcPts val="1900"/>
              </a:spcBef>
              <a:defRPr sz="3136"/>
            </a:pPr>
            <a:r>
              <a:t>Talks 248 (International 219)</a:t>
            </a:r>
          </a:p>
          <a:p>
            <a:pPr marL="336042" indent="-336042" defTabSz="896111">
              <a:spcBef>
                <a:spcPts val="1900"/>
              </a:spcBef>
              <a:defRPr sz="3136"/>
            </a:pPr>
            <a:r>
              <a:t>Education: 3 Masters</a:t>
            </a:r>
          </a:p>
          <a:p>
            <a:pPr marL="336042" indent="-336042" defTabSz="896111">
              <a:spcBef>
                <a:spcPts val="1900"/>
              </a:spcBef>
              <a:defRPr sz="3136"/>
            </a:pPr>
            <a:r>
              <a:t>KoALICE RM 7</a:t>
            </a:r>
          </a:p>
          <a:p>
            <a:pPr marL="336042" indent="-336042" defTabSz="896111">
              <a:spcBef>
                <a:spcPts val="1900"/>
              </a:spcBef>
              <a:defRPr sz="3136"/>
            </a:pPr>
            <a:r>
              <a:t>SASS (Press 13), IACs, Nature Physics (Press 12)</a:t>
            </a:r>
          </a:p>
          <a:p>
            <a:pPr marL="336042" indent="-336042" defTabSz="896111">
              <a:spcBef>
                <a:spcPts val="1900"/>
              </a:spcBef>
              <a:defRPr sz="3136"/>
            </a:pPr>
            <a:r>
              <a:t>Silicon R&amp;D Infra (250M) + Industry (300M)</a:t>
            </a:r>
          </a:p>
        </p:txBody>
      </p:sp>
      <p:sp>
        <p:nvSpPr>
          <p:cNvPr id="160" name="Shape 160"/>
          <p:cNvSpPr>
            <a:spLocks noGrp="1"/>
          </p:cNvSpPr>
          <p:nvPr>
            <p:ph type="title" idx="4294967295"/>
          </p:nvPr>
        </p:nvSpPr>
        <p:spPr>
          <a:xfrm>
            <a:off x="0" y="-3175"/>
            <a:ext cx="7556500" cy="1116013"/>
          </a:xfrm>
          <a:prstGeom prst="rect">
            <a:avLst/>
          </a:prstGeom>
          <a:solidFill>
            <a:srgbClr val="000000"/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r>
              <a:t>Output Summary 2015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130445" cy="32013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5100" y="5511800"/>
            <a:ext cx="1358900" cy="1346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41742" y="5807908"/>
            <a:ext cx="3943358" cy="656590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Femto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 scale interferometry(!)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 looking for the 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Initial State of Matter!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Rockwel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3670905"/>
            <a:ext cx="3841742" cy="3187095"/>
            <a:chOff x="0" y="3670905"/>
            <a:chExt cx="3841742" cy="31870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670905"/>
              <a:ext cx="3841742" cy="318709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87542" y="6210498"/>
              <a:ext cx="1854200" cy="508000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86611" y="0"/>
            <a:ext cx="6557389" cy="538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8161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xfrm>
            <a:off x="498473" y="252506"/>
            <a:ext cx="7556315" cy="709707"/>
          </a:xfrm>
          <a:prstGeom prst="rect">
            <a:avLst/>
          </a:prstGeom>
        </p:spPr>
        <p:txBody>
          <a:bodyPr/>
          <a:lstStyle/>
          <a:p>
            <a:r>
              <a:rPr dirty="0"/>
              <a:t>KoALICE </a:t>
            </a:r>
            <a:r>
              <a:rPr lang="en-US" dirty="0" smtClean="0"/>
              <a:t>Administration</a:t>
            </a:r>
            <a:endParaRPr dirty="0"/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089016"/>
              </p:ext>
            </p:extLst>
          </p:nvPr>
        </p:nvGraphicFramePr>
        <p:xfrm>
          <a:off x="498473" y="1397000"/>
          <a:ext cx="5880100" cy="136906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  <a:gridCol w="825500"/>
                <a:gridCol w="889000"/>
                <a:gridCol w="8636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Institute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Profs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PhD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PhD Stud.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MA Stud.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etc.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PNU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GWNU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Sejong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Yonsei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Inha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98473" y="962213"/>
            <a:ext cx="8361366" cy="5705287"/>
          </a:xfrm>
        </p:spPr>
        <p:txBody>
          <a:bodyPr/>
          <a:lstStyle/>
          <a:p>
            <a:r>
              <a:rPr lang="en-US" dirty="0" smtClean="0"/>
              <a:t>Member Status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r>
              <a:rPr lang="en-US" dirty="0" smtClean="0"/>
              <a:t>Travel to CERN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r>
              <a:rPr lang="en-US" dirty="0" smtClean="0"/>
              <a:t>Steering Committee meeting 4</a:t>
            </a:r>
          </a:p>
          <a:p>
            <a:pPr lvl="1"/>
            <a:r>
              <a:rPr lang="en-US" dirty="0" smtClean="0"/>
              <a:t>Expense Principle (</a:t>
            </a:r>
            <a:r>
              <a:rPr lang="en-US" u="sng" dirty="0" smtClean="0"/>
              <a:t>11 Priority-levels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M&amp;O-A Evaluation: </a:t>
            </a:r>
            <a:r>
              <a:rPr lang="en-US" dirty="0" smtClean="0">
                <a:solidFill>
                  <a:srgbClr val="FF0000"/>
                </a:solidFill>
              </a:rPr>
              <a:t>12 PhDs </a:t>
            </a:r>
            <a:r>
              <a:rPr lang="en-US" dirty="0" smtClean="0"/>
              <a:t>selected from 13 PhDs</a:t>
            </a:r>
          </a:p>
          <a:p>
            <a:pPr lvl="1"/>
            <a:r>
              <a:rPr lang="en-US" dirty="0" smtClean="0"/>
              <a:t>Budget reduction (excess 35M </a:t>
            </a:r>
            <a:r>
              <a:rPr lang="en-US" dirty="0" smtClean="0">
                <a:sym typeface="Wingdings"/>
              </a:rPr>
              <a:t> 30M saved, 1M&amp;O-A +10M,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red.:15M</a:t>
            </a:r>
            <a:r>
              <a:rPr lang="en-US" dirty="0" smtClean="0">
                <a:sym typeface="Wingdings"/>
              </a:rPr>
              <a:t>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/>
              </a:rPr>
              <a:t>New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KoALICE</a:t>
            </a:r>
            <a:r>
              <a:rPr lang="en-US" dirty="0" smtClean="0">
                <a:sym typeface="Wingdings"/>
              </a:rPr>
              <a:t> Representative + new STC-chair + ITS-PI</a:t>
            </a:r>
          </a:p>
          <a:p>
            <a:pPr lvl="1"/>
            <a:r>
              <a:rPr lang="en-US" dirty="0" err="1" smtClean="0">
                <a:sym typeface="Wingdings"/>
              </a:rPr>
              <a:t>KoALICE</a:t>
            </a:r>
            <a:r>
              <a:rPr lang="en-US" dirty="0" smtClean="0">
                <a:sym typeface="Wingdings"/>
              </a:rPr>
              <a:t> 2016 Budget Plan: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min. 1,028M</a:t>
            </a:r>
          </a:p>
          <a:p>
            <a:pPr lvl="1"/>
            <a:r>
              <a:rPr lang="en-US" dirty="0" err="1" smtClean="0">
                <a:sym typeface="Wingdings"/>
              </a:rPr>
              <a:t>KoALICE</a:t>
            </a:r>
            <a:r>
              <a:rPr lang="en-US" dirty="0" smtClean="0">
                <a:sym typeface="Wingdings"/>
              </a:rPr>
              <a:t> National Workshop 2016: Annual Activity Summary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350164"/>
              </p:ext>
            </p:extLst>
          </p:nvPr>
        </p:nvGraphicFramePr>
        <p:xfrm>
          <a:off x="498473" y="3195002"/>
          <a:ext cx="5880100" cy="78232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  <a:gridCol w="825500"/>
                <a:gridCol w="889000"/>
                <a:gridCol w="8636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Stay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Profs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PhD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PhD Stud.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MA Stud.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etc.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(&gt;30d)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98473" y="962213"/>
            <a:ext cx="8361366" cy="570528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Total Papers 42 (</a:t>
            </a:r>
            <a:r>
              <a:rPr lang="en-US" dirty="0" smtClean="0">
                <a:solidFill>
                  <a:srgbClr val="FF0000"/>
                </a:solidFill>
              </a:rPr>
              <a:t>PA-paper: 8</a:t>
            </a:r>
            <a:r>
              <a:rPr lang="en-US" dirty="0" smtClean="0"/>
              <a:t>)</a:t>
            </a:r>
          </a:p>
          <a:p>
            <a:pPr lvl="1">
              <a:spcBef>
                <a:spcPts val="1800"/>
              </a:spcBef>
              <a:buClr>
                <a:srgbClr val="FF0000"/>
              </a:buClr>
            </a:pPr>
            <a:r>
              <a:rPr lang="en-US" dirty="0" err="1"/>
              <a:t>Pseudorapidity</a:t>
            </a:r>
            <a:r>
              <a:rPr lang="en-US" dirty="0"/>
              <a:t> and transverse-momentum distributions of </a:t>
            </a:r>
            <a:r>
              <a:rPr lang="en-US" dirty="0">
                <a:solidFill>
                  <a:srgbClr val="FF0000"/>
                </a:solidFill>
              </a:rPr>
              <a:t>charged particles in proton-proton collisions at √s=13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spcBef>
                <a:spcPts val="1800"/>
              </a:spcBef>
              <a:buClr>
                <a:srgbClr val="FF0000"/>
              </a:buClr>
            </a:pPr>
            <a:r>
              <a:rPr lang="en-US" dirty="0"/>
              <a:t>K*(892)0 and </a:t>
            </a:r>
            <a:r>
              <a:rPr lang="en-US" dirty="0" err="1"/>
              <a:t>Φ</a:t>
            </a:r>
            <a:r>
              <a:rPr lang="en-US" dirty="0"/>
              <a:t>(1020) production in </a:t>
            </a:r>
            <a:r>
              <a:rPr lang="en-US" dirty="0" err="1">
                <a:solidFill>
                  <a:srgbClr val="FF0000"/>
                </a:solidFill>
              </a:rPr>
              <a:t>Pb-Pb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collisions at √</a:t>
            </a:r>
            <a:r>
              <a:rPr lang="en-US" dirty="0" err="1"/>
              <a:t>sNN</a:t>
            </a:r>
            <a:r>
              <a:rPr lang="en-US" dirty="0"/>
              <a:t> = 2.76 </a:t>
            </a:r>
            <a:r>
              <a:rPr lang="en-US" dirty="0" err="1"/>
              <a:t>TeV</a:t>
            </a:r>
            <a:endParaRPr lang="en-US" dirty="0"/>
          </a:p>
          <a:p>
            <a:pPr lvl="1">
              <a:spcBef>
                <a:spcPts val="1800"/>
              </a:spcBef>
              <a:buClr>
                <a:srgbClr val="FF0000"/>
              </a:buClr>
            </a:pPr>
            <a:r>
              <a:rPr lang="en-US" dirty="0" smtClean="0"/>
              <a:t>Measurement </a:t>
            </a:r>
            <a:r>
              <a:rPr lang="en-US" dirty="0"/>
              <a:t>of electrons from semi-</a:t>
            </a:r>
            <a:r>
              <a:rPr lang="en-US" dirty="0" err="1"/>
              <a:t>leptonic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heavy-</a:t>
            </a:r>
            <a:r>
              <a:rPr lang="en-US" dirty="0" err="1">
                <a:solidFill>
                  <a:srgbClr val="FF0000"/>
                </a:solidFill>
              </a:rPr>
              <a:t>flavour</a:t>
            </a:r>
            <a:r>
              <a:rPr lang="en-US" dirty="0"/>
              <a:t> hadron decays in </a:t>
            </a:r>
            <a:r>
              <a:rPr lang="en-US" dirty="0">
                <a:solidFill>
                  <a:srgbClr val="FF0000"/>
                </a:solidFill>
              </a:rPr>
              <a:t>proton-proton </a:t>
            </a:r>
            <a:r>
              <a:rPr lang="en-US" dirty="0"/>
              <a:t>collisions at </a:t>
            </a:r>
            <a:r>
              <a:rPr lang="en-US" dirty="0" err="1"/>
              <a:t>sqrt</a:t>
            </a:r>
            <a:r>
              <a:rPr lang="en-US" dirty="0"/>
              <a:t>(s) = 2.76 </a:t>
            </a:r>
            <a:r>
              <a:rPr lang="en-US" dirty="0" err="1"/>
              <a:t>TeV</a:t>
            </a:r>
            <a:r>
              <a:rPr lang="en-US" dirty="0"/>
              <a:t> with </a:t>
            </a:r>
            <a:r>
              <a:rPr lang="en-US" dirty="0" smtClean="0"/>
              <a:t>ALICE</a:t>
            </a:r>
          </a:p>
          <a:p>
            <a:pPr lvl="1">
              <a:spcBef>
                <a:spcPts val="1800"/>
              </a:spcBef>
              <a:buClr>
                <a:srgbClr val="FF0000"/>
              </a:buClr>
            </a:pPr>
            <a:r>
              <a:rPr lang="en-US" dirty="0" smtClean="0"/>
              <a:t>Measurement </a:t>
            </a:r>
            <a:r>
              <a:rPr lang="en-US" dirty="0"/>
              <a:t>of electrons from </a:t>
            </a:r>
            <a:r>
              <a:rPr lang="en-US" dirty="0">
                <a:solidFill>
                  <a:srgbClr val="FF0000"/>
                </a:solidFill>
              </a:rPr>
              <a:t>heavy-</a:t>
            </a:r>
            <a:r>
              <a:rPr lang="en-US" dirty="0" err="1">
                <a:solidFill>
                  <a:srgbClr val="FF0000"/>
                </a:solidFill>
              </a:rPr>
              <a:t>flavour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hadron decays in </a:t>
            </a:r>
            <a:r>
              <a:rPr lang="en-US" dirty="0">
                <a:solidFill>
                  <a:srgbClr val="FF0000"/>
                </a:solidFill>
              </a:rPr>
              <a:t>p-</a:t>
            </a:r>
            <a:r>
              <a:rPr lang="en-US" dirty="0" err="1">
                <a:solidFill>
                  <a:srgbClr val="FF0000"/>
                </a:solidFill>
              </a:rPr>
              <a:t>Pb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collisions at √</a:t>
            </a:r>
            <a:r>
              <a:rPr lang="en-US" dirty="0" err="1"/>
              <a:t>sNN</a:t>
            </a:r>
            <a:r>
              <a:rPr lang="en-US" dirty="0"/>
              <a:t> = 5.02  </a:t>
            </a:r>
            <a:r>
              <a:rPr lang="en-US" dirty="0" err="1" smtClean="0"/>
              <a:t>TeV</a:t>
            </a:r>
            <a:endParaRPr lang="en-US" dirty="0"/>
          </a:p>
          <a:p>
            <a:pPr lvl="1">
              <a:spcBef>
                <a:spcPts val="1800"/>
              </a:spcBef>
              <a:buClr>
                <a:srgbClr val="3366FF"/>
              </a:buClr>
            </a:pPr>
            <a:r>
              <a:rPr lang="en-US" dirty="0"/>
              <a:t>MAPS development for the </a:t>
            </a:r>
            <a:r>
              <a:rPr lang="en-US" dirty="0">
                <a:solidFill>
                  <a:srgbClr val="FF0000"/>
                </a:solidFill>
              </a:rPr>
              <a:t>ALICE ITS</a:t>
            </a:r>
            <a:r>
              <a:rPr lang="en-US" dirty="0"/>
              <a:t> upgrade</a:t>
            </a:r>
          </a:p>
          <a:p>
            <a:pPr lvl="1">
              <a:spcBef>
                <a:spcPts val="1800"/>
              </a:spcBef>
              <a:buClr>
                <a:srgbClr val="3366FF"/>
              </a:buClr>
            </a:pPr>
            <a:r>
              <a:rPr lang="en-US" dirty="0" smtClean="0"/>
              <a:t>Low</a:t>
            </a:r>
            <a:r>
              <a:rPr lang="en-US" dirty="0"/>
              <a:t>-power priority Address-Encoder and Reset-Decoder data-driven readout for </a:t>
            </a:r>
            <a:r>
              <a:rPr lang="en-US" dirty="0">
                <a:solidFill>
                  <a:srgbClr val="FF0000"/>
                </a:solidFill>
              </a:rPr>
              <a:t>Monolithic Active Pixel Sensors </a:t>
            </a:r>
            <a:r>
              <a:rPr lang="en-US" dirty="0"/>
              <a:t>for tracker </a:t>
            </a:r>
            <a:r>
              <a:rPr lang="en-US" dirty="0" smtClean="0"/>
              <a:t>system</a:t>
            </a:r>
          </a:p>
          <a:p>
            <a:pPr lvl="1">
              <a:spcBef>
                <a:spcPts val="1800"/>
              </a:spcBef>
              <a:buClr>
                <a:srgbClr val="008000"/>
              </a:buClr>
            </a:pPr>
            <a:r>
              <a:rPr lang="en-US" dirty="0">
                <a:solidFill>
                  <a:srgbClr val="FF0000"/>
                </a:solidFill>
              </a:rPr>
              <a:t>Lattice NRQCD </a:t>
            </a:r>
            <a:r>
              <a:rPr lang="en-US" dirty="0"/>
              <a:t>study of S- and P-wave </a:t>
            </a:r>
            <a:r>
              <a:rPr lang="en-US" dirty="0" err="1">
                <a:solidFill>
                  <a:srgbClr val="FF0000"/>
                </a:solidFill>
              </a:rPr>
              <a:t>bottomonium</a:t>
            </a:r>
            <a:r>
              <a:rPr lang="en-US" dirty="0"/>
              <a:t> states in a thermal medium with </a:t>
            </a:r>
            <a:r>
              <a:rPr lang="en-US" dirty="0" err="1"/>
              <a:t>Nf</a:t>
            </a:r>
            <a:r>
              <a:rPr lang="en-US" dirty="0"/>
              <a:t> = 2 + 1 light flavors</a:t>
            </a:r>
          </a:p>
          <a:p>
            <a:pPr lvl="1">
              <a:spcBef>
                <a:spcPts val="1800"/>
              </a:spcBef>
              <a:buClr>
                <a:srgbClr val="008000"/>
              </a:buClr>
            </a:pPr>
            <a:r>
              <a:rPr lang="en-US" dirty="0" smtClean="0"/>
              <a:t>Nonrelativistic </a:t>
            </a:r>
            <a:r>
              <a:rPr lang="en-US" dirty="0">
                <a:solidFill>
                  <a:srgbClr val="FF0000"/>
                </a:solidFill>
              </a:rPr>
              <a:t>lattice study </a:t>
            </a:r>
            <a:r>
              <a:rPr lang="en-US" dirty="0"/>
              <a:t>of </a:t>
            </a:r>
            <a:r>
              <a:rPr lang="en-US" dirty="0" err="1" smtClean="0"/>
              <a:t>stoponium</a:t>
            </a:r>
            <a:endParaRPr lang="en-US" dirty="0" smtClean="0"/>
          </a:p>
        </p:txBody>
      </p:sp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xfrm>
            <a:off x="498473" y="252506"/>
            <a:ext cx="7556315" cy="709707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Achivements</a:t>
            </a:r>
            <a:r>
              <a:rPr lang="en-US" dirty="0" smtClean="0"/>
              <a:t> I - Papers</a:t>
            </a:r>
            <a:endParaRPr dirty="0"/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 rot="16200000">
            <a:off x="-708030" y="2534944"/>
            <a:ext cx="2082042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Data Analysis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Rockwell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48370" y="4612170"/>
            <a:ext cx="1392793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Detector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3366FF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Rockwell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322629" y="6032364"/>
            <a:ext cx="1392793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Theory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949810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98473" y="962213"/>
            <a:ext cx="8361366" cy="570528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Total Talks: </a:t>
            </a:r>
            <a:r>
              <a:rPr lang="en-US" dirty="0" smtClean="0">
                <a:solidFill>
                  <a:srgbClr val="FF0000"/>
                </a:solidFill>
              </a:rPr>
              <a:t>International 219 </a:t>
            </a:r>
            <a:r>
              <a:rPr lang="en-US" dirty="0" smtClean="0"/>
              <a:t>+ Domestic 29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KPS (8), HIM (4), GRN (3), </a:t>
            </a:r>
            <a:r>
              <a:rPr lang="en-US" dirty="0" err="1" smtClean="0"/>
              <a:t>KoALICE</a:t>
            </a:r>
            <a:endParaRPr lang="en-US" dirty="0" smtClean="0"/>
          </a:p>
          <a:p>
            <a:pPr lvl="1">
              <a:spcBef>
                <a:spcPts val="1800"/>
              </a:spcBef>
            </a:pPr>
            <a:r>
              <a:rPr lang="en-US" dirty="0" smtClean="0"/>
              <a:t>ALICE </a:t>
            </a:r>
            <a:r>
              <a:rPr lang="en-US" dirty="0" smtClean="0"/>
              <a:t>PAG</a:t>
            </a:r>
            <a:r>
              <a:rPr lang="ko-KR" altLang="en-US" dirty="0" smtClean="0"/>
              <a:t> 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 </a:t>
            </a:r>
            <a:r>
              <a:rPr lang="en-US" dirty="0" smtClean="0"/>
              <a:t>PWG</a:t>
            </a:r>
            <a:r>
              <a:rPr lang="ko-KR" altLang="en-US" dirty="0" smtClean="0"/>
              <a:t> 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 </a:t>
            </a:r>
            <a:r>
              <a:rPr lang="en-US" dirty="0" smtClean="0"/>
              <a:t>Plenary</a:t>
            </a:r>
            <a:r>
              <a:rPr lang="ko-KR" altLang="en-US" dirty="0" smtClean="0"/>
              <a:t> 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 </a:t>
            </a:r>
            <a:r>
              <a:rPr lang="en-US" dirty="0" smtClean="0"/>
              <a:t>Physics Forum ~ </a:t>
            </a:r>
            <a:r>
              <a:rPr lang="en-US" dirty="0" smtClean="0">
                <a:solidFill>
                  <a:srgbClr val="FF0000"/>
                </a:solidFill>
              </a:rPr>
              <a:t>200</a:t>
            </a:r>
            <a:r>
              <a:rPr lang="en-US" dirty="0" smtClean="0"/>
              <a:t> (~100 in 2015)</a:t>
            </a:r>
            <a:endParaRPr lang="en-US" dirty="0" smtClean="0"/>
          </a:p>
          <a:p>
            <a:pPr lvl="1">
              <a:spcBef>
                <a:spcPts val="1800"/>
              </a:spcBef>
            </a:pPr>
            <a:r>
              <a:rPr lang="en-US" dirty="0" smtClean="0"/>
              <a:t>ICPAQGP / JPS / NN2015 / ISLFT / LHC Era / IC New Frontier P / QCD@LCH 2015 / TWEPP / QM2015 (3) / PLAC / ATHIC 2016 (3)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solidFill>
                  <a:srgbClr val="3366FF"/>
                </a:solidFill>
              </a:rPr>
              <a:t>3 Masters, 1 SASS (CERN), 3 IACs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Press: </a:t>
            </a:r>
            <a:r>
              <a:rPr lang="en-US" dirty="0" smtClean="0">
                <a:solidFill>
                  <a:srgbClr val="008000"/>
                </a:solidFill>
              </a:rPr>
              <a:t>CERN-SASS 13, Nature Physics 12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solidFill>
                  <a:srgbClr val="FF6600"/>
                </a:solidFill>
              </a:rPr>
              <a:t>Silicon R&amp;D Infra + Industrialization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solidFill>
                  <a:srgbClr val="FF6600"/>
                </a:solidFill>
              </a:rPr>
              <a:t>Probe Card (EQ&amp;</a:t>
            </a:r>
            <a:r>
              <a:rPr lang="en-US" dirty="0" smtClean="0">
                <a:solidFill>
                  <a:srgbClr val="FF6600"/>
                </a:solidFill>
              </a:rPr>
              <a:t>G,</a:t>
            </a:r>
            <a:r>
              <a:rPr lang="ko-KR" altLang="en-US" dirty="0" smtClean="0">
                <a:solidFill>
                  <a:srgbClr val="FF6600"/>
                </a:solidFill>
              </a:rPr>
              <a:t> </a:t>
            </a:r>
            <a:r>
              <a:rPr lang="en-US" altLang="ko-KR" dirty="0" smtClean="0">
                <a:solidFill>
                  <a:srgbClr val="FF6600"/>
                </a:solidFill>
              </a:rPr>
              <a:t>NOTICE</a:t>
            </a:r>
            <a:r>
              <a:rPr lang="en-US" dirty="0" smtClean="0">
                <a:solidFill>
                  <a:srgbClr val="FF6600"/>
                </a:solidFill>
              </a:rPr>
              <a:t>), Pohang PAL, </a:t>
            </a:r>
            <a:r>
              <a:rPr lang="en-US" dirty="0" err="1" smtClean="0">
                <a:solidFill>
                  <a:srgbClr val="FF6600"/>
                </a:solidFill>
              </a:rPr>
              <a:t>Kyungju</a:t>
            </a:r>
            <a:r>
              <a:rPr lang="en-US" dirty="0" smtClean="0">
                <a:solidFill>
                  <a:srgbClr val="FF6600"/>
                </a:solidFill>
              </a:rPr>
              <a:t> p-beam</a:t>
            </a:r>
            <a:endParaRPr lang="en-US" dirty="0" smtClean="0">
              <a:solidFill>
                <a:srgbClr val="FF6600"/>
              </a:solidFill>
            </a:endParaRPr>
          </a:p>
          <a:p>
            <a:pPr lvl="1">
              <a:spcBef>
                <a:spcPts val="1800"/>
              </a:spcBef>
            </a:pPr>
            <a:r>
              <a:rPr lang="en-US" dirty="0" smtClean="0">
                <a:solidFill>
                  <a:srgbClr val="FF6600"/>
                </a:solidFill>
              </a:rPr>
              <a:t>IBS Machine (250M) to be </a:t>
            </a:r>
            <a:r>
              <a:rPr lang="en-US" dirty="0" smtClean="0">
                <a:solidFill>
                  <a:srgbClr val="FF6600"/>
                </a:solidFill>
              </a:rPr>
              <a:t>installed in PNU</a:t>
            </a:r>
            <a:endParaRPr lang="en-US" dirty="0" smtClean="0">
              <a:solidFill>
                <a:srgbClr val="FF6600"/>
              </a:solidFill>
            </a:endParaRPr>
          </a:p>
          <a:p>
            <a:pPr lvl="1">
              <a:spcBef>
                <a:spcPts val="1800"/>
              </a:spcBef>
            </a:pPr>
            <a:r>
              <a:rPr lang="en-US" dirty="0" smtClean="0">
                <a:solidFill>
                  <a:srgbClr val="FF6600"/>
                </a:solidFill>
              </a:rPr>
              <a:t>C-on Technology (200M): Machine R&amp;D and Export to CERN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solidFill>
                  <a:srgbClr val="FF6600"/>
                </a:solidFill>
              </a:rPr>
              <a:t>FUREX: Wafer thinning and dicing (100M) – CERN tendering </a:t>
            </a:r>
            <a:r>
              <a:rPr lang="en-US" dirty="0" smtClean="0"/>
              <a:t> </a:t>
            </a:r>
          </a:p>
          <a:p>
            <a:pPr lvl="1">
              <a:spcBef>
                <a:spcPts val="1800"/>
              </a:spcBef>
            </a:pPr>
            <a:endParaRPr lang="en-US" dirty="0" smtClean="0"/>
          </a:p>
        </p:txBody>
      </p:sp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xfrm>
            <a:off x="498473" y="252506"/>
            <a:ext cx="7556315" cy="709707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Achivements</a:t>
            </a:r>
            <a:r>
              <a:rPr lang="en-US" dirty="0" smtClean="0"/>
              <a:t> II</a:t>
            </a:r>
            <a:endParaRPr dirty="0"/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081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 title="ALICE Curve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359332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6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graphicFrame>
        <p:nvGraphicFramePr>
          <p:cNvPr id="14" name="Chart 13" title="ALICE Curve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1586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55482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63" name="Shape 163"/>
          <p:cNvSpPr>
            <a:spLocks noGrp="1"/>
          </p:cNvSpPr>
          <p:nvPr>
            <p:ph type="body" idx="4294967295"/>
          </p:nvPr>
        </p:nvSpPr>
        <p:spPr>
          <a:xfrm>
            <a:off x="50799" y="1066068"/>
            <a:ext cx="9042402" cy="537412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59232" indent="-259232" defTabSz="576072">
              <a:spcBef>
                <a:spcPts val="1200"/>
              </a:spcBef>
              <a:defRPr sz="1890"/>
            </a:pPr>
            <a:r>
              <a:rPr sz="2268" dirty="0"/>
              <a:t> </a:t>
            </a:r>
            <a:r>
              <a:rPr sz="2016" dirty="0"/>
              <a:t>Data Analyses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Jet / Correlation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2 ALICE Note (50%)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ALICE paper </a:t>
            </a:r>
            <a:r>
              <a:rPr sz="2016" dirty="0" smtClean="0"/>
              <a:t>(</a:t>
            </a:r>
            <a:r>
              <a:rPr lang="en-US" sz="2016" dirty="0" smtClean="0"/>
              <a:t>50%</a:t>
            </a:r>
            <a:r>
              <a:rPr sz="2016" dirty="0" smtClean="0"/>
              <a:t>)</a:t>
            </a:r>
            <a:endParaRPr sz="2016" dirty="0"/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Pomeron Reaction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1 ALICE Note (70%)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ALICE/PA paper (30%)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HF / Hyperons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SQM2016 (90%)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2-4 Papers (PA) (&gt;90%)</a:t>
            </a:r>
          </a:p>
          <a:p>
            <a:pPr marL="230428" indent="-230428" defTabSz="576072">
              <a:spcBef>
                <a:spcPts val="1200"/>
              </a:spcBef>
              <a:defRPr sz="1890"/>
            </a:pPr>
            <a:r>
              <a:rPr sz="2016" dirty="0"/>
              <a:t> Detector Operation for LHC2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TOF/Muon Detector (RUN2) + Trigger Upgrade (MoU)</a:t>
            </a:r>
          </a:p>
          <a:p>
            <a:pPr marL="230428" indent="-230428" defTabSz="576072">
              <a:spcBef>
                <a:spcPts val="1200"/>
              </a:spcBef>
              <a:defRPr sz="1890"/>
            </a:pPr>
            <a:r>
              <a:rPr sz="2016" dirty="0"/>
              <a:t> ITS Upgrade R&amp;D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Pobecarde + Automatic test chip system (100%)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Chips  Characterization with source / </a:t>
            </a:r>
            <a:r>
              <a:rPr sz="2016" dirty="0">
                <a:solidFill>
                  <a:schemeClr val="accent5"/>
                </a:solidFill>
              </a:rPr>
              <a:t>PAL</a:t>
            </a:r>
            <a:r>
              <a:rPr sz="2016" dirty="0"/>
              <a:t> (100%)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Module Assembly System setup (</a:t>
            </a:r>
            <a:r>
              <a:rPr sz="2016" dirty="0">
                <a:solidFill>
                  <a:schemeClr val="accent5"/>
                </a:solidFill>
              </a:rPr>
              <a:t>HIC Assembly Center) (100%)</a:t>
            </a:r>
            <a:endParaRPr sz="2016" dirty="0"/>
          </a:p>
          <a:p>
            <a:pPr marL="230428" indent="-230428" defTabSz="576072">
              <a:spcBef>
                <a:spcPts val="1200"/>
              </a:spcBef>
              <a:defRPr sz="1890" b="1"/>
            </a:pPr>
            <a:r>
              <a:rPr sz="2016" dirty="0"/>
              <a:t>M&amp;O-A 2017 Request: </a:t>
            </a:r>
            <a:r>
              <a:rPr sz="2400" dirty="0">
                <a:solidFill>
                  <a:srgbClr val="FF0000"/>
                </a:solidFill>
              </a:rPr>
              <a:t>13</a:t>
            </a:r>
            <a:r>
              <a:rPr sz="2016" dirty="0"/>
              <a:t/>
            </a:r>
            <a:br>
              <a:rPr sz="2016" dirty="0"/>
            </a:br>
            <a:r>
              <a:rPr sz="2016" dirty="0"/>
              <a:t>PNU </a:t>
            </a:r>
            <a:r>
              <a:rPr sz="2016" dirty="0" smtClean="0"/>
              <a:t>(</a:t>
            </a:r>
            <a:r>
              <a:rPr sz="2016" dirty="0" smtClean="0">
                <a:solidFill>
                  <a:srgbClr val="FF2600"/>
                </a:solidFill>
              </a:rPr>
              <a:t>6</a:t>
            </a:r>
            <a:r>
              <a:rPr sz="2016" dirty="0"/>
              <a:t>) + KWNU (1) + Yonsei (2) + Sejong (2) + Inha </a:t>
            </a:r>
            <a:r>
              <a:rPr sz="2016" dirty="0" smtClean="0"/>
              <a:t>(</a:t>
            </a:r>
            <a:r>
              <a:rPr sz="2016" dirty="0" smtClean="0">
                <a:solidFill>
                  <a:srgbClr val="FF2600"/>
                </a:solidFill>
              </a:rPr>
              <a:t>4</a:t>
            </a:r>
            <a:r>
              <a:rPr sz="2016" dirty="0"/>
              <a:t>) + ?</a:t>
            </a:r>
            <a:r>
              <a:rPr sz="2016" dirty="0" smtClean="0"/>
              <a:t>(</a:t>
            </a:r>
            <a:r>
              <a:rPr sz="2016" dirty="0" smtClean="0">
                <a:solidFill>
                  <a:srgbClr val="FF2600"/>
                </a:solidFill>
              </a:rPr>
              <a:t>1</a:t>
            </a:r>
            <a:r>
              <a:rPr sz="2016" dirty="0"/>
              <a:t>) &gt; </a:t>
            </a:r>
            <a:r>
              <a:rPr sz="2016" dirty="0">
                <a:solidFill>
                  <a:srgbClr val="FF2600"/>
                </a:solidFill>
              </a:rPr>
              <a:t>13</a:t>
            </a:r>
          </a:p>
        </p:txBody>
      </p:sp>
      <p:sp>
        <p:nvSpPr>
          <p:cNvPr id="164" name="Shape 164"/>
          <p:cNvSpPr>
            <a:spLocks noGrp="1"/>
          </p:cNvSpPr>
          <p:nvPr>
            <p:ph type="title" idx="4294967295"/>
          </p:nvPr>
        </p:nvSpPr>
        <p:spPr>
          <a:xfrm>
            <a:off x="0" y="-3175"/>
            <a:ext cx="7556500" cy="1116013"/>
          </a:xfrm>
          <a:prstGeom prst="rect">
            <a:avLst/>
          </a:prstGeom>
          <a:solidFill>
            <a:srgbClr val="000000"/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r>
              <a:t>Plan in 2016/17 with Outlook</a:t>
            </a:r>
          </a:p>
        </p:txBody>
      </p:sp>
      <p:sp>
        <p:nvSpPr>
          <p:cNvPr id="165" name="Shape 165"/>
          <p:cNvSpPr/>
          <p:nvPr/>
        </p:nvSpPr>
        <p:spPr>
          <a:xfrm>
            <a:off x="0" y="5339160"/>
            <a:ext cx="9118600" cy="937341"/>
          </a:xfrm>
          <a:prstGeom prst="rect">
            <a:avLst/>
          </a:prstGeom>
          <a:ln w="50800">
            <a:solidFill>
              <a:srgbClr val="FF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title"/>
          </p:nvPr>
        </p:nvSpPr>
        <p:spPr>
          <a:xfrm>
            <a:off x="0" y="810"/>
            <a:ext cx="7556314" cy="1116107"/>
          </a:xfrm>
          <a:prstGeom prst="rect">
            <a:avLst/>
          </a:prstGeom>
          <a:solidFill>
            <a:srgbClr val="002F73"/>
          </a:solidFill>
        </p:spPr>
        <p:txBody>
          <a:bodyPr/>
          <a:lstStyle>
            <a:lvl1pPr>
              <a:defRPr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</a:defRPr>
            </a:lvl1pPr>
          </a:lstStyle>
          <a:p>
            <a:pPr>
              <a:defRPr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</a:defRPr>
            </a:pPr>
            <a:r>
              <a:rPr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</a:rPr>
              <a:t>KoALICE Budgets</a:t>
            </a:r>
          </a:p>
        </p:txBody>
      </p:sp>
      <p:graphicFrame>
        <p:nvGraphicFramePr>
          <p:cNvPr id="87" name="Table 87"/>
          <p:cNvGraphicFramePr/>
          <p:nvPr>
            <p:extLst>
              <p:ext uri="{D42A27DB-BD31-4B8C-83A1-F6EECF244321}">
                <p14:modId xmlns:p14="http://schemas.microsoft.com/office/powerpoint/2010/main" val="1912257458"/>
              </p:ext>
            </p:extLst>
          </p:nvPr>
        </p:nvGraphicFramePr>
        <p:xfrm>
          <a:off x="4" y="1262534"/>
          <a:ext cx="9143997" cy="5148575"/>
        </p:xfrm>
        <a:graphic>
          <a:graphicData uri="http://schemas.openxmlformats.org/drawingml/2006/table">
            <a:tbl>
              <a:tblPr bandRow="1">
                <a:tableStyleId>{8F44A2F1-9E1F-4B54-A3A2-5F16C0AD49E2}</a:tableStyleId>
              </a:tblPr>
              <a:tblGrid>
                <a:gridCol w="888537"/>
                <a:gridCol w="2226184"/>
                <a:gridCol w="966901"/>
                <a:gridCol w="1012475"/>
                <a:gridCol w="1012475"/>
                <a:gridCol w="1012475"/>
                <a:gridCol w="1012475"/>
                <a:gridCol w="1012475"/>
              </a:tblGrid>
              <a:tr h="518947">
                <a:tc gridSpan="2"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2400">
                          <a:solidFill>
                            <a:srgbClr val="FFFB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>
                          <a:uFill>
                            <a:solidFill>
                              <a:srgbClr val="FFFB00"/>
                            </a:solidFill>
                          </a:uFill>
                        </a:rPr>
                        <a:t>(~MKRW)</a:t>
                      </a:r>
                    </a:p>
                  </a:txBody>
                  <a:tcPr marL="0" marR="0" marT="0" marB="0" anchor="ctr" horzOverflow="overflow">
                    <a:solidFill>
                      <a:srgbClr val="002F7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2400">
                          <a:solidFill>
                            <a:srgbClr val="FFFB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>
                          <a:uFill>
                            <a:solidFill>
                              <a:srgbClr val="FFFB00"/>
                            </a:solidFill>
                          </a:uFill>
                        </a:rPr>
                        <a:t>2010</a:t>
                      </a:r>
                    </a:p>
                  </a:txBody>
                  <a:tcPr marL="0" marR="0" marT="0" marB="0" anchor="ctr" horzOverflow="overflow"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2400">
                          <a:solidFill>
                            <a:srgbClr val="FFFB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>
                          <a:uFill>
                            <a:solidFill>
                              <a:srgbClr val="FFFB00"/>
                            </a:solidFill>
                          </a:uFill>
                        </a:rPr>
                        <a:t>2011</a:t>
                      </a:r>
                    </a:p>
                  </a:txBody>
                  <a:tcPr marL="0" marR="0" marT="0" marB="0" anchor="ctr" horzOverflow="overflow"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2400">
                          <a:solidFill>
                            <a:srgbClr val="FFFB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>
                          <a:uFill>
                            <a:solidFill>
                              <a:srgbClr val="FFFB00"/>
                            </a:solidFill>
                          </a:uFill>
                        </a:rPr>
                        <a:t>2012</a:t>
                      </a:r>
                    </a:p>
                  </a:txBody>
                  <a:tcPr marL="0" marR="0" marT="0" marB="0" anchor="ctr" horzOverflow="overflow"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2400">
                          <a:solidFill>
                            <a:srgbClr val="FFFB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>
                          <a:uFill>
                            <a:solidFill>
                              <a:srgbClr val="FFFB00"/>
                            </a:solidFill>
                          </a:uFill>
                        </a:rPr>
                        <a:t>2013</a:t>
                      </a:r>
                    </a:p>
                  </a:txBody>
                  <a:tcPr marL="0" marR="0" marT="0" marB="0" anchor="ctr" horzOverflow="overflow"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solidFill>
                            <a:srgbClr val="FFFB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2014</a:t>
                      </a:r>
                    </a:p>
                  </a:txBody>
                  <a:tcPr marL="0" marR="0" marT="0" marB="0" anchor="ctr" horzOverflow="overflow"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solidFill>
                            <a:srgbClr val="FF0006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2015</a:t>
                      </a:r>
                    </a:p>
                  </a:txBody>
                  <a:tcPr marL="0" marR="0" marT="0" marB="0" anchor="ctr" horzOverflow="overflow">
                    <a:solidFill>
                      <a:srgbClr val="002F73"/>
                    </a:solidFill>
                  </a:tcPr>
                </a:tc>
              </a:tr>
              <a:tr h="545985">
                <a:tc rowSpan="3"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dirty="0" smtClean="0"/>
                        <a:t>CERN</a:t>
                      </a:r>
                      <a:endParaRPr dirty="0"/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t>Travel/Substances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440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410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390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360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354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399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</a:tr>
              <a:tr h="5189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t>M&amp;O-A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　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　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60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20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11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</a:tr>
              <a:tr h="5189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t>ITS R&amp;D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10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10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100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solidFill>
                            <a:srgbClr val="FF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290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solidFill>
                            <a:srgbClr val="FF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170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solidFill>
                            <a:srgbClr val="FF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166</a:t>
                      </a:r>
                    </a:p>
                  </a:txBody>
                  <a:tcPr marL="0" marR="0" marT="0" marB="0" anchor="ctr" horzOverflow="overflow">
                    <a:solidFill>
                      <a:srgbClr val="FCC88A"/>
                    </a:solidFill>
                  </a:tcPr>
                </a:tc>
              </a:tr>
              <a:tr h="518947">
                <a:tc rowSpan="3"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dirty="0" smtClean="0"/>
                        <a:t>PNU</a:t>
                      </a:r>
                      <a:endParaRPr dirty="0"/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Personnel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80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70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100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89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82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</a:tr>
              <a:tr h="873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t>Administration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20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30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30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60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65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7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</a:tr>
              <a:tr h="6153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t>ITS R&amp;D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solidFill>
                            <a:srgbClr val="FF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45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solidFill>
                            <a:srgbClr val="FF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160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solidFill>
                            <a:srgbClr val="FF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164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</a:tr>
              <a:tr h="518947">
                <a:tc gridSpan="2"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t>Overhead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30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30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40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45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42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51</a:t>
                      </a:r>
                    </a:p>
                  </a:txBody>
                  <a:tcPr marL="0" marR="0" marT="0" marB="0" anchor="ctr" horzOverflow="overflow">
                    <a:solidFill>
                      <a:srgbClr val="CDCCB2"/>
                    </a:solidFill>
                  </a:tcPr>
                </a:tc>
              </a:tr>
              <a:tr h="518947">
                <a:tc gridSpan="2">
                  <a:txBody>
                    <a:bodyPr/>
                    <a:lstStyle/>
                    <a:p>
                      <a:pPr algn="ctr">
                        <a:tabLst>
                          <a:tab pos="914400" algn="l"/>
                        </a:tabLst>
                        <a:defRPr sz="20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t>Sum</a:t>
                      </a:r>
                    </a:p>
                  </a:txBody>
                  <a:tcPr marL="0" marR="0" marT="0" marB="0" anchor="ctr" horzOverflow="overflow">
                    <a:solidFill>
                      <a:srgbClr val="CDC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580</a:t>
                      </a:r>
                    </a:p>
                  </a:txBody>
                  <a:tcPr marL="0" marR="0" marT="0" marB="0" anchor="ctr" horzOverflow="overflow">
                    <a:solidFill>
                      <a:srgbClr val="CDCE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550</a:t>
                      </a:r>
                    </a:p>
                  </a:txBody>
                  <a:tcPr marL="0" marR="0" marT="0" marB="0" anchor="ctr" horzOverflow="overflow">
                    <a:solidFill>
                      <a:srgbClr val="CDCE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defRPr>
                      </a:pPr>
                      <a:r>
                        <a:rPr sz="2400"/>
                        <a:t>720</a:t>
                      </a:r>
                    </a:p>
                  </a:txBody>
                  <a:tcPr marL="0" marR="0" marT="0" marB="0" anchor="ctr" horzOverflow="overflow">
                    <a:solidFill>
                      <a:srgbClr val="CDCE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920</a:t>
                      </a:r>
                    </a:p>
                  </a:txBody>
                  <a:tcPr marL="0" marR="0" marT="0" marB="0" anchor="ctr" horzOverflow="overflow">
                    <a:solidFill>
                      <a:srgbClr val="CDCE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880</a:t>
                      </a:r>
                    </a:p>
                  </a:txBody>
                  <a:tcPr marL="0" marR="0" marT="0" marB="0" anchor="ctr" horzOverflow="overflow">
                    <a:solidFill>
                      <a:srgbClr val="CDCE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2400" dirty="0">
                          <a:uFill>
                            <a:solidFill>
                              <a:srgbClr val="000000"/>
                            </a:solidFill>
                          </a:uFill>
                          <a:latin typeface="AppleGothic"/>
                          <a:ea typeface="AppleGothic"/>
                          <a:cs typeface="AppleGothic"/>
                          <a:sym typeface="AppleGothic"/>
                        </a:rPr>
                        <a:t>880</a:t>
                      </a:r>
                    </a:p>
                  </a:txBody>
                  <a:tcPr marL="0" marR="0" marT="0" marB="0" anchor="ctr" horzOverflow="overflow">
                    <a:solidFill>
                      <a:srgbClr val="CDCEDE"/>
                    </a:solidFill>
                  </a:tcPr>
                </a:tc>
              </a:tr>
            </a:tbl>
          </a:graphicData>
        </a:graphic>
      </p:graphicFrame>
      <p:sp>
        <p:nvSpPr>
          <p:cNvPr id="88" name="Shape 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0" y="810"/>
            <a:ext cx="7556314" cy="1116107"/>
          </a:xfrm>
          <a:prstGeom prst="rect">
            <a:avLst/>
          </a:prstGeom>
          <a:solidFill>
            <a:srgbClr val="002F73"/>
          </a:solidFill>
        </p:spPr>
        <p:txBody>
          <a:bodyPr/>
          <a:lstStyle>
            <a:lvl1pPr>
              <a:defRPr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</a:defRPr>
            </a:lvl1pPr>
          </a:lstStyle>
          <a:p>
            <a:pPr>
              <a:defRPr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</a:defRPr>
            </a:pPr>
            <a:r>
              <a:rPr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</a:rPr>
              <a:t>KoALICE Budgets 2016 (details)</a:t>
            </a:r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7360"/>
            <a:ext cx="9144000" cy="6250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87457" y="4078225"/>
            <a:ext cx="4252680" cy="379591"/>
          </a:xfrm>
          <a:prstGeom prst="rect">
            <a:avLst/>
          </a:prstGeom>
          <a:solidFill>
            <a:srgbClr val="FF6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ITS infra (essential): 34M</a:t>
            </a:r>
            <a:r>
              <a:rPr lang="en-US" dirty="0"/>
              <a:t> </a:t>
            </a:r>
            <a:r>
              <a:rPr lang="en-US" dirty="0" smtClean="0"/>
              <a:t>+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46M </a:t>
            </a:r>
            <a:r>
              <a:rPr lang="en-US" dirty="0" smtClean="0"/>
              <a:t>+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34M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Rockwel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53591" y="3171242"/>
            <a:ext cx="1790409" cy="379591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lang="en-US" dirty="0" smtClean="0"/>
              <a:t>Basic: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590M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Rockwel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3591" y="5368233"/>
            <a:ext cx="1790409" cy="379591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lang="en-US" dirty="0" smtClean="0"/>
              <a:t>ITS: 437.8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Rockwel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53591" y="5937620"/>
            <a:ext cx="1790409" cy="379591"/>
          </a:xfrm>
          <a:prstGeom prst="rect">
            <a:avLst/>
          </a:prstGeom>
          <a:solidFill>
            <a:srgbClr val="FF0000"/>
          </a:solidFill>
          <a:ln w="38100" cap="flat" cmpd="sng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lang="en-US" dirty="0" smtClean="0"/>
              <a:t>Total: 1,028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Rockwell"/>
              </a:rPr>
              <a:t>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Rockwel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Rockwell"/>
        <a:ea typeface="Rockwell"/>
        <a:cs typeface="Rockwell"/>
      </a:majorFont>
      <a:minorFont>
        <a:latin typeface="Rockwell"/>
        <a:ea typeface="Rockwell"/>
        <a:cs typeface="Rockwel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Rockwel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Rockwel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Rockwell"/>
        <a:ea typeface="Rockwell"/>
        <a:cs typeface="Rockwell"/>
      </a:majorFont>
      <a:minorFont>
        <a:latin typeface="Rockwell"/>
        <a:ea typeface="Rockwell"/>
        <a:cs typeface="Rockwel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Rockwel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Rockwel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3098</Words>
  <Application>Microsoft Macintosh PowerPoint</Application>
  <PresentationFormat>On-screen Show (4:3)</PresentationFormat>
  <Paragraphs>309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White</vt:lpstr>
      <vt:lpstr>KoALICE 2016-04</vt:lpstr>
      <vt:lpstr>PowerPoint Presentation</vt:lpstr>
      <vt:lpstr>KoALICE Administration</vt:lpstr>
      <vt:lpstr>Achivements I - Papers</vt:lpstr>
      <vt:lpstr>Achivements II</vt:lpstr>
      <vt:lpstr>PowerPoint Presentation</vt:lpstr>
      <vt:lpstr>Plan in 2016/17 with Outlook</vt:lpstr>
      <vt:lpstr>KoALICE Budgets</vt:lpstr>
      <vt:lpstr>KoALICE Budgets 2016 (details)</vt:lpstr>
      <vt:lpstr>PowerPoint Presentation</vt:lpstr>
      <vt:lpstr>PowerPoint Presentation</vt:lpstr>
      <vt:lpstr>Data Analyses I</vt:lpstr>
      <vt:lpstr>Data Analyses II</vt:lpstr>
      <vt:lpstr>Data Analyses III</vt:lpstr>
      <vt:lpstr>Data Analyses IV</vt:lpstr>
      <vt:lpstr>Detector M&amp;O</vt:lpstr>
      <vt:lpstr>ALICE Upgrade R&amp;D (ITS)</vt:lpstr>
      <vt:lpstr>ALICE Upgrade R&amp;D (ITS)</vt:lpstr>
      <vt:lpstr>Output Summary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KoALICE 2016-04</dc:title>
  <cp:lastModifiedBy>Yoo In-Kwon</cp:lastModifiedBy>
  <cp:revision>32</cp:revision>
  <dcterms:modified xsi:type="dcterms:W3CDTF">2016-04-06T00:51:11Z</dcterms:modified>
</cp:coreProperties>
</file>