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notesMasterIdLst>
    <p:notesMasterId r:id="rId43"/>
  </p:notesMasterIdLst>
  <p:sldIdLst>
    <p:sldId id="256" r:id="rId7"/>
    <p:sldId id="286" r:id="rId8"/>
    <p:sldId id="322" r:id="rId9"/>
    <p:sldId id="315" r:id="rId10"/>
    <p:sldId id="320" r:id="rId11"/>
    <p:sldId id="317" r:id="rId12"/>
    <p:sldId id="327" r:id="rId13"/>
    <p:sldId id="273" r:id="rId14"/>
    <p:sldId id="348" r:id="rId15"/>
    <p:sldId id="364" r:id="rId16"/>
    <p:sldId id="275" r:id="rId17"/>
    <p:sldId id="264" r:id="rId18"/>
    <p:sldId id="280" r:id="rId19"/>
    <p:sldId id="332" r:id="rId20"/>
    <p:sldId id="329" r:id="rId21"/>
    <p:sldId id="328" r:id="rId22"/>
    <p:sldId id="335" r:id="rId23"/>
    <p:sldId id="330" r:id="rId24"/>
    <p:sldId id="337" r:id="rId25"/>
    <p:sldId id="339" r:id="rId26"/>
    <p:sldId id="341" r:id="rId27"/>
    <p:sldId id="342" r:id="rId28"/>
    <p:sldId id="344" r:id="rId29"/>
    <p:sldId id="356" r:id="rId30"/>
    <p:sldId id="357" r:id="rId31"/>
    <p:sldId id="361" r:id="rId32"/>
    <p:sldId id="350" r:id="rId33"/>
    <p:sldId id="352" r:id="rId34"/>
    <p:sldId id="353" r:id="rId35"/>
    <p:sldId id="354" r:id="rId36"/>
    <p:sldId id="355" r:id="rId37"/>
    <p:sldId id="363" r:id="rId38"/>
    <p:sldId id="362" r:id="rId39"/>
    <p:sldId id="365" r:id="rId40"/>
    <p:sldId id="366" r:id="rId41"/>
    <p:sldId id="303" r:id="rId4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4" autoAdjust="0"/>
    <p:restoredTop sz="81422" autoAdjust="0"/>
  </p:normalViewPr>
  <p:slideViewPr>
    <p:cSldViewPr>
      <p:cViewPr varScale="1">
        <p:scale>
          <a:sx n="114" d="100"/>
          <a:sy n="114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3156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열1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Physics</c:v>
                </c:pt>
                <c:pt idx="1">
                  <c:v>Med</c:v>
                </c:pt>
                <c:pt idx="2">
                  <c:v>Comp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17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941395400511059"/>
          <c:y val="0.40980993431285406"/>
          <c:w val="0.22295395074306165"/>
          <c:h val="0.29262893153933689"/>
        </c:manualLayout>
      </c:layout>
      <c:overlay val="0"/>
      <c:txPr>
        <a:bodyPr/>
        <a:lstStyle/>
        <a:p>
          <a:pPr>
            <a:defRPr sz="1100"/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E63C9-5BD5-44D7-A619-FFD7D14259C9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54022-8871-4EBF-ACA5-04394B303E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5563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Good Day Everyone.</a:t>
            </a:r>
          </a:p>
          <a:p>
            <a:r>
              <a:rPr lang="en-US" altLang="ko-KR" dirty="0" smtClean="0"/>
              <a:t>I am Sang-Un </a:t>
            </a:r>
            <a:r>
              <a:rPr lang="en-US" altLang="ko-KR" dirty="0" err="1" smtClean="0"/>
              <a:t>Ahn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and on behalf of the GSDC Tier1 Team, </a:t>
            </a:r>
          </a:p>
          <a:p>
            <a:r>
              <a:rPr lang="en-US" altLang="ko-KR" dirty="0" smtClean="0"/>
              <a:t>I am going to talk about the status of KISTI Tier1 </a:t>
            </a:r>
          </a:p>
          <a:p>
            <a:r>
              <a:rPr lang="en-US" altLang="ko-KR" dirty="0" smtClean="0"/>
              <a:t>precisely the progress and the performance of our site </a:t>
            </a:r>
          </a:p>
          <a:p>
            <a:r>
              <a:rPr lang="en-US" altLang="ko-KR" dirty="0" smtClean="0"/>
              <a:t>as a candidate of WLCG Tier1.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256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2539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the outline of today’s talk.</a:t>
            </a:r>
          </a:p>
          <a:p>
            <a:r>
              <a:rPr lang="en-US" altLang="ko-KR" dirty="0" smtClean="0"/>
              <a:t>Short introduction to the KISTI and GSDC,</a:t>
            </a:r>
          </a:p>
          <a:p>
            <a:r>
              <a:rPr lang="en-US" altLang="ko-KR" dirty="0" smtClean="0"/>
              <a:t>Summary report on the operations of Tier1 and KIAF, </a:t>
            </a:r>
          </a:p>
          <a:p>
            <a:r>
              <a:rPr lang="en-US" altLang="ko-KR" dirty="0" smtClean="0"/>
              <a:t>Current network configuration and future plan including OPN joining, </a:t>
            </a:r>
          </a:p>
          <a:p>
            <a:r>
              <a:rPr lang="en-US" altLang="ko-KR" dirty="0" smtClean="0"/>
              <a:t>Milestones, and conclusion.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192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1550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59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Operations.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752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Concerning jobs, we have eighteen hundred job slots for ALICE.</a:t>
            </a:r>
          </a:p>
          <a:p>
            <a:r>
              <a:rPr lang="en-US" altLang="ko-KR" dirty="0" smtClean="0"/>
              <a:t>Current performance for high energy physics job processing is about sixteen k-</a:t>
            </a:r>
            <a:r>
              <a:rPr lang="en-US" altLang="ko-KR" dirty="0" err="1" smtClean="0"/>
              <a:t>HepSpec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Including computing power of KISTI Tier2, our share for ALICE jobs is three point six percent.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 pledges for this year is twenty five k-</a:t>
            </a:r>
            <a:r>
              <a:rPr lang="en-US" altLang="ko-KR" dirty="0" err="1" smtClean="0"/>
              <a:t>HepSpec</a:t>
            </a:r>
            <a:r>
              <a:rPr lang="en-US" altLang="ko-KR" dirty="0" smtClean="0"/>
              <a:t> with two thousand cores.</a:t>
            </a:r>
          </a:p>
          <a:p>
            <a:r>
              <a:rPr lang="en-US" altLang="ko-KR" dirty="0" smtClean="0"/>
              <a:t>And this will be fulfilled by the end of </a:t>
            </a:r>
            <a:r>
              <a:rPr lang="en-US" altLang="ko-KR" dirty="0"/>
              <a:t>N</a:t>
            </a:r>
            <a:r>
              <a:rPr lang="en-US" altLang="ko-KR" dirty="0" smtClean="0"/>
              <a:t>ovember.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There has been several issues on operations but overall site performance has been gradually getting better as you can see in the bottom plot.</a:t>
            </a:r>
          </a:p>
          <a:p>
            <a:r>
              <a:rPr lang="en-US" altLang="ko-KR" dirty="0" smtClean="0"/>
              <a:t>I am not going into details on this plot.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413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Storage.</a:t>
            </a:r>
          </a:p>
          <a:p>
            <a:r>
              <a:rPr lang="en-US" altLang="ko-KR" dirty="0" smtClean="0"/>
              <a:t>One petabyte of disk has been allocated for ALICE which fulfilled the pledges for two thousand thirteen,</a:t>
            </a:r>
          </a:p>
          <a:p>
            <a:r>
              <a:rPr lang="en-US" altLang="ko-KR" dirty="0" smtClean="0"/>
              <a:t>And one petabyte of tape has been installed </a:t>
            </a:r>
          </a:p>
          <a:p>
            <a:r>
              <a:rPr lang="en-US" altLang="ko-KR" dirty="0" smtClean="0"/>
              <a:t>together with a disk buffer of four hundred seventy five terabytes.</a:t>
            </a:r>
          </a:p>
          <a:p>
            <a:r>
              <a:rPr lang="en-US" altLang="ko-KR" dirty="0" smtClean="0"/>
              <a:t>By the end of this year, disk pool for tape will be expanded up to six hundred </a:t>
            </a:r>
          </a:p>
          <a:p>
            <a:r>
              <a:rPr lang="en-US" altLang="ko-KR" dirty="0" smtClean="0"/>
              <a:t>to have higher availability as well as better performance on throughput.</a:t>
            </a:r>
          </a:p>
          <a:p>
            <a:endParaRPr lang="en-US" altLang="ko-KR" dirty="0"/>
          </a:p>
          <a:p>
            <a:r>
              <a:rPr lang="en-US" altLang="ko-KR" dirty="0" smtClean="0"/>
              <a:t>One of the milestones for Tier1, to be explained in the later, is to achieve more than 90% (ninety percent) of availability of storage for at least two months.</a:t>
            </a:r>
          </a:p>
          <a:p>
            <a:r>
              <a:rPr lang="en-US" altLang="ko-KR" dirty="0" smtClean="0"/>
              <a:t>On the left plot, for more than six months, KISTI storage has shown higher availability than the requirement.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582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In this slide I summarized our site availability based on WLCG monthly report. </a:t>
            </a:r>
          </a:p>
          <a:p>
            <a:r>
              <a:rPr lang="en-US" altLang="ko-KR" dirty="0" smtClean="0"/>
              <a:t>Monthly target for reliability is ninety seven percent.</a:t>
            </a:r>
          </a:p>
          <a:p>
            <a:r>
              <a:rPr lang="en-US" altLang="ko-KR" dirty="0" smtClean="0"/>
              <a:t>The red line on the bottom plot represents the monthly target,</a:t>
            </a:r>
          </a:p>
          <a:p>
            <a:r>
              <a:rPr lang="en-US" altLang="ko-KR" dirty="0" smtClean="0"/>
              <a:t>and you can see the history of KISTI Tier1 site availability and reliability,</a:t>
            </a:r>
          </a:p>
          <a:p>
            <a:r>
              <a:rPr lang="en-US" altLang="ko-KR" dirty="0" smtClean="0"/>
              <a:t>of OPS and ALICE VO on every months since March two thousand twelve.</a:t>
            </a:r>
          </a:p>
          <a:p>
            <a:r>
              <a:rPr lang="en-US" altLang="ko-KR" dirty="0" smtClean="0"/>
              <a:t>As you can see, it has shown gradual increase of overall availability.</a:t>
            </a:r>
          </a:p>
          <a:p>
            <a:r>
              <a:rPr lang="en-US" altLang="ko-KR" dirty="0" smtClean="0"/>
              <a:t>In particular, for the last year, mostly we achieved the monthly target in spite of a few unscheduled downtime.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373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Operations.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75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39349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78553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25613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952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095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2221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679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300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845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569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405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81766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316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654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572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b="1" cap="all"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2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2402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286024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794" y="1547624"/>
            <a:ext cx="0" cy="46896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34354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913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4916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050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6958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3278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338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571416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26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095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300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245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326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162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291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917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117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58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192853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077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381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944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942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3268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674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b="1" cap="all"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6021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3749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5390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64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32637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2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2402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286024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794" y="1547624"/>
            <a:ext cx="0" cy="46896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75908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2844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75607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8641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8381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42886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7841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95078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340765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79509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13" name="그룹 12"/>
          <p:cNvGrpSpPr/>
          <p:nvPr userDrawn="1"/>
        </p:nvGrpSpPr>
        <p:grpSpPr>
          <a:xfrm>
            <a:off x="0" y="6021288"/>
            <a:ext cx="9144000" cy="714457"/>
            <a:chOff x="0" y="5301208"/>
            <a:chExt cx="9144000" cy="714457"/>
          </a:xfrm>
        </p:grpSpPr>
        <p:pic>
          <p:nvPicPr>
            <p:cNvPr id="12" name="Picture 4" descr="C:\Users\admin\Desktop\전경슬라이드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l="13793"/>
            <a:stretch>
              <a:fillRect/>
            </a:stretch>
          </p:blipFill>
          <p:spPr bwMode="auto">
            <a:xfrm>
              <a:off x="6260922" y="5301208"/>
              <a:ext cx="2883078" cy="712171"/>
            </a:xfrm>
            <a:prstGeom prst="rect">
              <a:avLst/>
            </a:prstGeom>
            <a:noFill/>
          </p:spPr>
        </p:pic>
        <p:sp>
          <p:nvSpPr>
            <p:cNvPr id="10" name="직사각형 9"/>
            <p:cNvSpPr/>
            <p:nvPr userDrawn="1"/>
          </p:nvSpPr>
          <p:spPr>
            <a:xfrm>
              <a:off x="0" y="5949280"/>
              <a:ext cx="9144000" cy="66385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75000"/>
                    <a:shade val="30000"/>
                    <a:satMod val="115000"/>
                  </a:schemeClr>
                </a:gs>
                <a:gs pos="50000">
                  <a:schemeClr val="tx2">
                    <a:lumMod val="75000"/>
                    <a:shade val="67500"/>
                    <a:satMod val="115000"/>
                  </a:schemeClr>
                </a:gs>
                <a:gs pos="100000">
                  <a:schemeClr val="tx2">
                    <a:lumMod val="7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 userDrawn="1"/>
        </p:nvSpPr>
        <p:spPr>
          <a:xfrm>
            <a:off x="0" y="189781"/>
            <a:ext cx="251520" cy="576064"/>
          </a:xfrm>
          <a:prstGeom prst="rect">
            <a:avLst/>
          </a:prstGeom>
          <a:gradFill flip="none" rotWithShape="1">
            <a:gsLst>
              <a:gs pos="0">
                <a:srgbClr val="004D86">
                  <a:shade val="30000"/>
                  <a:satMod val="115000"/>
                </a:srgbClr>
              </a:gs>
              <a:gs pos="50000">
                <a:srgbClr val="004D86">
                  <a:shade val="67500"/>
                  <a:satMod val="115000"/>
                </a:srgbClr>
              </a:gs>
              <a:gs pos="100000">
                <a:srgbClr val="004D86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26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57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1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21E51-178A-41BD-83A0-05F1A43E792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2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2016-04-09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KoALICE National Workshop</a:t>
            </a: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E7568-4427-44E8-93E9-1AABF90BAAE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6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438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l" defTabSz="914400" rtl="0" eaLnBrk="1" latinLnBrk="1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5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5.png"/><Relationship Id="rId5" Type="http://schemas.openxmlformats.org/officeDocument/2006/relationships/hyperlink" Target="https://kiaf.sdfarm.kr:8443/auth" TargetMode="Externa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kiaf.sdfarm.kr/auth" TargetMode="External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59.png"/><Relationship Id="rId4" Type="http://schemas.openxmlformats.org/officeDocument/2006/relationships/chart" Target="../charts/char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KISTI-GSDC </a:t>
            </a:r>
            <a:br>
              <a:rPr lang="en-US" altLang="ko-KR" b="1" dirty="0" smtClean="0"/>
            </a:br>
            <a:r>
              <a:rPr lang="en-US" altLang="ko-KR" b="1" dirty="0" smtClean="0"/>
              <a:t>site report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24000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i="1" dirty="0" err="1" smtClean="0"/>
              <a:t>KoALICE</a:t>
            </a:r>
            <a:r>
              <a:rPr lang="en-US" altLang="ko-KR" i="1" dirty="0" smtClean="0"/>
              <a:t> National Workshop</a:t>
            </a:r>
          </a:p>
          <a:p>
            <a:r>
              <a:rPr lang="en-US" altLang="ko-KR" i="1" dirty="0" smtClean="0"/>
              <a:t>@ ARPINA, Busan, South Korea</a:t>
            </a:r>
          </a:p>
          <a:p>
            <a:r>
              <a:rPr lang="en-US" altLang="ko-KR" i="1" dirty="0"/>
              <a:t>8</a:t>
            </a:r>
            <a:r>
              <a:rPr lang="en-US" altLang="ko-KR" i="1" dirty="0" smtClean="0"/>
              <a:t> April – 10 April 2016</a:t>
            </a:r>
          </a:p>
          <a:p>
            <a:endParaRPr lang="en-US" altLang="ko-KR" i="1" dirty="0" smtClean="0"/>
          </a:p>
          <a:p>
            <a:r>
              <a:rPr lang="en-US" altLang="ko-KR" i="1" dirty="0" smtClean="0"/>
              <a:t>Sang-Un </a:t>
            </a:r>
            <a:r>
              <a:rPr lang="en-US" altLang="ko-KR" i="1" dirty="0" err="1" smtClean="0"/>
              <a:t>Ahn</a:t>
            </a:r>
            <a:r>
              <a:rPr lang="en-US" altLang="ko-KR" i="1" dirty="0" smtClean="0"/>
              <a:t> </a:t>
            </a:r>
          </a:p>
          <a:p>
            <a:r>
              <a:rPr lang="en-US" altLang="ko-KR" i="1" dirty="0" smtClean="0"/>
              <a:t>on the behalf of KISTI-GSDC</a:t>
            </a:r>
          </a:p>
        </p:txBody>
      </p:sp>
      <p:pic>
        <p:nvPicPr>
          <p:cNvPr id="2051" name="Picture 3" descr="\\150.183.234.155\nas_gsdc_share\로고모음\GSDC 로고_2015\GSDC CI (PNG)\01P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45224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45225"/>
            <a:ext cx="1662291" cy="93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32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97">
        <p14:prism/>
      </p:transition>
    </mc:Choice>
    <mc:Fallback xmlns="">
      <p:transition spd="slow" advTm="79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Pledges</a:t>
            </a:r>
            <a:endParaRPr lang="ko-KR" altLang="en-US" dirty="0"/>
          </a:p>
        </p:txBody>
      </p:sp>
      <p:graphicFrame>
        <p:nvGraphicFramePr>
          <p:cNvPr id="9" name="내용 개체 틀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928722"/>
              </p:ext>
            </p:extLst>
          </p:nvPr>
        </p:nvGraphicFramePr>
        <p:xfrm>
          <a:off x="1187624" y="3087856"/>
          <a:ext cx="6624736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  <a:gridCol w="1656184"/>
                <a:gridCol w="1656184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2015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2016</a:t>
                      </a:r>
                      <a:endParaRPr lang="ko-KR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CPU(HS06)</a:t>
                      </a:r>
                    </a:p>
                    <a:p>
                      <a:pPr algn="r" latinLnBrk="1"/>
                      <a:r>
                        <a:rPr lang="en-US" altLang="ko-KR" sz="1400" dirty="0" smtClean="0"/>
                        <a:t>(Installed)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25,000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(28,800)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28,000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(28,800)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31,000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(38,200)</a:t>
                      </a:r>
                      <a:endParaRPr lang="ko-KR" alt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Disk(TB)</a:t>
                      </a:r>
                    </a:p>
                    <a:p>
                      <a:pPr algn="r" latinLnBrk="1"/>
                      <a:r>
                        <a:rPr lang="en-US" altLang="ko-KR" sz="1400" dirty="0" smtClean="0"/>
                        <a:t>(Installed)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1,000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(1,000)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1,000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(1,000)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1,500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(1,500)</a:t>
                      </a:r>
                      <a:endParaRPr lang="ko-KR" alt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Tape(TB)</a:t>
                      </a:r>
                    </a:p>
                    <a:p>
                      <a:pPr algn="r" latinLnBrk="1"/>
                      <a:r>
                        <a:rPr lang="en-US" altLang="ko-KR" sz="1400" dirty="0" smtClean="0"/>
                        <a:t>(Installed)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1,500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(1,000)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1,500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(1,500)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1,500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(1,500)</a:t>
                      </a:r>
                      <a:endParaRPr lang="ko-KR" alt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2015-12-09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ALICE ITS upgrade, MFT and O2 Asian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95536" y="1988840"/>
            <a:ext cx="8352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</a:rPr>
              <a:t>2016 pledges are fulfilled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6372200" y="6165304"/>
            <a:ext cx="263161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200" b="1" cap="all" dirty="0" smtClean="0">
                <a:ln w="9000" cmpd="sng">
                  <a:solidFill>
                    <a:srgbClr val="4C5A6A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4C5A6A">
                        <a:shade val="20000"/>
                        <a:satMod val="245000"/>
                      </a:srgbClr>
                    </a:gs>
                    <a:gs pos="43000">
                      <a:srgbClr val="4C5A6A">
                        <a:satMod val="255000"/>
                      </a:srgbClr>
                    </a:gs>
                    <a:gs pos="48000">
                      <a:srgbClr val="4C5A6A">
                        <a:shade val="85000"/>
                        <a:satMod val="255000"/>
                      </a:srgbClr>
                    </a:gs>
                    <a:gs pos="100000">
                      <a:srgbClr val="4C5A6A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ALICE Only</a:t>
            </a:r>
            <a:endParaRPr lang="en-US" altLang="ko-KR" sz="3200" b="1" cap="all" dirty="0">
              <a:ln w="9000" cmpd="sng">
                <a:solidFill>
                  <a:srgbClr val="4C5A6A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4C5A6A">
                      <a:shade val="20000"/>
                      <a:satMod val="245000"/>
                    </a:srgbClr>
                  </a:gs>
                  <a:gs pos="43000">
                    <a:srgbClr val="4C5A6A">
                      <a:satMod val="255000"/>
                    </a:srgbClr>
                  </a:gs>
                  <a:gs pos="48000">
                    <a:srgbClr val="4C5A6A">
                      <a:shade val="85000"/>
                      <a:satMod val="255000"/>
                    </a:srgbClr>
                  </a:gs>
                  <a:gs pos="100000">
                    <a:srgbClr val="4C5A6A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251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" descr="Z:\iCloud Drive\실업무\2016년\업무자료\ALICE실험\KISTI_GSDC-walltime(6M)-201603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673" y="3450673"/>
            <a:ext cx="3101146" cy="213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Z:\iCloud Drive\실업무\2016년\업무자료\ALICE실험\RunningJobs-KISTI_GSDC-201603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8670"/>
            <a:ext cx="5902672" cy="212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Connector 19"/>
          <p:cNvCxnSpPr>
            <a:stCxn id="80" idx="2"/>
          </p:cNvCxnSpPr>
          <p:nvPr/>
        </p:nvCxnSpPr>
        <p:spPr>
          <a:xfrm>
            <a:off x="6945932" y="3094077"/>
            <a:ext cx="0" cy="1183268"/>
          </a:xfrm>
          <a:prstGeom prst="line">
            <a:avLst/>
          </a:prstGeom>
          <a:ln w="9525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580112" y="2863245"/>
            <a:ext cx="2731639" cy="230832"/>
          </a:xfrm>
          <a:prstGeom prst="rect">
            <a:avLst/>
          </a:prstGeom>
          <a:solidFill>
            <a:schemeClr val="lt1">
              <a:alpha val="51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900" b="1" dirty="0" smtClean="0"/>
              <a:t>KISTI, 3.19% = 2.6M jobs for the last 6 months</a:t>
            </a:r>
            <a:endParaRPr lang="en-US" sz="700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Jobs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5986" y="5405052"/>
            <a:ext cx="774086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Sep 2015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304077" y="5402379"/>
            <a:ext cx="774086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Mar 2016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1" name="내용 개체 틀 2"/>
          <p:cNvSpPr txBox="1">
            <a:spLocks/>
          </p:cNvSpPr>
          <p:nvPr/>
        </p:nvSpPr>
        <p:spPr>
          <a:xfrm>
            <a:off x="179511" y="1412776"/>
            <a:ext cx="4608513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6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411544" y="2624718"/>
            <a:ext cx="3866928" cy="40011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Maximum 3,402 concurrent jobs = 37 kH06 </a:t>
            </a:r>
          </a:p>
          <a:p>
            <a:r>
              <a:rPr lang="en-US" altLang="ko-KR" sz="1000" b="1" dirty="0" smtClean="0"/>
              <a:t>(84 nodes x 32 (logical) cores + 20 nodes x 40 (logical) cores)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604998" y="4505459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~ 1300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5449" y="5827330"/>
            <a:ext cx="3456384" cy="55399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Maximum 1,344 concurrent jobs (84 nodes x 16 cores)</a:t>
            </a:r>
          </a:p>
          <a:p>
            <a:r>
              <a:rPr lang="en-US" sz="1000" b="1" dirty="0" smtClean="0">
                <a:solidFill>
                  <a:schemeClr val="tx1"/>
                </a:solidFill>
              </a:rPr>
              <a:t>&gt; 5GB memory available per job</a:t>
            </a:r>
          </a:p>
          <a:p>
            <a:r>
              <a:rPr lang="en-US" sz="1000" b="1" dirty="0" smtClean="0">
                <a:solidFill>
                  <a:schemeClr val="tx1"/>
                </a:solidFill>
              </a:rPr>
              <a:t>For HI </a:t>
            </a:r>
            <a:r>
              <a:rPr lang="en-US" sz="1000" b="1" dirty="0" err="1" smtClean="0">
                <a:solidFill>
                  <a:schemeClr val="tx1"/>
                </a:solidFill>
              </a:rPr>
              <a:t>Reco</a:t>
            </a:r>
            <a:r>
              <a:rPr lang="en-US" sz="1000" b="1" dirty="0" smtClean="0">
                <a:solidFill>
                  <a:schemeClr val="tx1"/>
                </a:solidFill>
              </a:rPr>
              <a:t> Run ~ Feb 2016</a:t>
            </a:r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19"/>
          <p:cNvCxnSpPr>
            <a:stCxn id="23" idx="0"/>
          </p:cNvCxnSpPr>
          <p:nvPr/>
        </p:nvCxnSpPr>
        <p:spPr>
          <a:xfrm flipV="1">
            <a:off x="2063641" y="4941168"/>
            <a:ext cx="0" cy="886162"/>
          </a:xfrm>
          <a:prstGeom prst="line">
            <a:avLst/>
          </a:prstGeom>
          <a:ln w="9525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395536" y="1496978"/>
            <a:ext cx="83979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</a:rPr>
              <a:t>Stable and smooth running</a:t>
            </a:r>
          </a:p>
          <a:p>
            <a:pPr algn="ctr"/>
            <a:r>
              <a:rPr lang="en-US" altLang="ko-KR" sz="2000" b="1" dirty="0" smtClean="0">
                <a:solidFill>
                  <a:srgbClr val="FF0000"/>
                </a:solidFill>
              </a:rPr>
              <a:t>Participating </a:t>
            </a:r>
            <a:r>
              <a:rPr lang="en-US" altLang="ko-KR" sz="2000" b="1" dirty="0">
                <a:solidFill>
                  <a:srgbClr val="FF0000"/>
                </a:solidFill>
              </a:rPr>
              <a:t>in HI </a:t>
            </a:r>
            <a:r>
              <a:rPr lang="en-US" altLang="ko-KR" sz="2000" b="1" dirty="0" err="1">
                <a:solidFill>
                  <a:srgbClr val="FF0000"/>
                </a:solidFill>
              </a:rPr>
              <a:t>Reco</a:t>
            </a:r>
            <a:r>
              <a:rPr lang="en-US" altLang="ko-KR" sz="2000" b="1" dirty="0">
                <a:solidFill>
                  <a:srgbClr val="FF0000"/>
                </a:solidFill>
              </a:rPr>
              <a:t> Run 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at the end of 2015</a:t>
            </a:r>
          </a:p>
          <a:p>
            <a:pPr algn="ctr"/>
            <a:r>
              <a:rPr lang="en-US" altLang="ko-KR" sz="2000" b="1" dirty="0" smtClean="0">
                <a:solidFill>
                  <a:srgbClr val="FF0000"/>
                </a:solidFill>
              </a:rPr>
              <a:t>261M jobs done for the last 6 months</a:t>
            </a:r>
            <a:endParaRPr lang="en-US" altLang="ko-KR" sz="2000" b="1" dirty="0">
              <a:solidFill>
                <a:srgbClr val="FF0000"/>
              </a:solidFill>
            </a:endParaRPr>
          </a:p>
        </p:txBody>
      </p:sp>
      <p:cxnSp>
        <p:nvCxnSpPr>
          <p:cNvPr id="47" name="Straight Connector 19"/>
          <p:cNvCxnSpPr>
            <a:stCxn id="46" idx="3"/>
          </p:cNvCxnSpPr>
          <p:nvPr/>
        </p:nvCxnSpPr>
        <p:spPr>
          <a:xfrm>
            <a:off x="4278472" y="2824773"/>
            <a:ext cx="819089" cy="603434"/>
          </a:xfrm>
          <a:prstGeom prst="line">
            <a:avLst/>
          </a:prstGeom>
          <a:ln w="9525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75986" y="3893330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~ 2500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6372200" y="6165304"/>
            <a:ext cx="263161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ALICE Only</a:t>
            </a:r>
            <a:endParaRPr lang="en-US" altLang="ko-K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97561" y="3462000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~ 3300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9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 descr="Z:\iCloud Drive\실업무\2016년\업무자료\ALICE실험\스크린샷 2016-03-29 14.39.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40" y="4163441"/>
            <a:ext cx="8661561" cy="8406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Z:\iCloud Drive\실업무\2016년\업무자료\ALICE실험\스크린샷 2016-03-29 14.34.5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75" y="5042544"/>
            <a:ext cx="3301913" cy="11737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Z:\sahn\Desktop\스크린샷 2016-04-07 10.54.2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37" y="3281430"/>
            <a:ext cx="8676303" cy="84776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Z:\iCloud Drive\실업무\2016년\업무자료\ALICE실험\스크린샷 2016-03-29 14.29.3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632" y="2246350"/>
            <a:ext cx="4397704" cy="9968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Storage</a:t>
            </a:r>
            <a:endParaRPr lang="ko-KR" altLang="en-US" b="1" dirty="0"/>
          </a:p>
        </p:txBody>
      </p:sp>
      <p:sp>
        <p:nvSpPr>
          <p:cNvPr id="73" name="직사각형 72"/>
          <p:cNvSpPr/>
          <p:nvPr/>
        </p:nvSpPr>
        <p:spPr>
          <a:xfrm>
            <a:off x="4131847" y="4500066"/>
            <a:ext cx="1857126" cy="4966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6" name="꺾인 연결선 95"/>
          <p:cNvCxnSpPr>
            <a:stCxn id="120" idx="0"/>
            <a:endCxn id="73" idx="3"/>
          </p:cNvCxnSpPr>
          <p:nvPr/>
        </p:nvCxnSpPr>
        <p:spPr>
          <a:xfrm rot="16200000" flipV="1">
            <a:off x="6807403" y="3929982"/>
            <a:ext cx="499870" cy="2136729"/>
          </a:xfrm>
          <a:prstGeom prst="bentConnector2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2974614" y="2420888"/>
            <a:ext cx="1241045" cy="246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3 </a:t>
            </a:r>
            <a:r>
              <a:rPr lang="en-US" altLang="ko-KR" sz="1000" b="1" dirty="0" err="1" smtClean="0"/>
              <a:t>Yrs</a:t>
            </a:r>
            <a:r>
              <a:rPr lang="en-US" altLang="ko-KR" sz="1000" b="1" dirty="0" smtClean="0"/>
              <a:t> Use History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753171" y="2204864"/>
            <a:ext cx="1008112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← </a:t>
            </a:r>
            <a:r>
              <a:rPr lang="en-US" altLang="ko-KR" sz="10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May 2013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126959" y="2902501"/>
            <a:ext cx="1296143" cy="246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Run2 Data Taking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7310955" y="5248282"/>
            <a:ext cx="1629493" cy="7035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400TB Disk buffer for helping fast access to data archived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5220253" y="1694935"/>
            <a:ext cx="1066800" cy="329184"/>
          </a:xfrm>
        </p:spPr>
        <p:txBody>
          <a:bodyPr/>
          <a:lstStyle/>
          <a:p>
            <a:fld id="{E3AF659D-CEC2-46AC-B200-059F9C5935E3}" type="slidenum">
              <a:rPr lang="ko-KR" altLang="en-US" smtClean="0"/>
              <a:t>12</a:t>
            </a:fld>
            <a:endParaRPr lang="ko-KR" altLang="en-US"/>
          </a:p>
        </p:txBody>
      </p:sp>
      <p:grpSp>
        <p:nvGrpSpPr>
          <p:cNvPr id="31" name="그룹 30"/>
          <p:cNvGrpSpPr/>
          <p:nvPr/>
        </p:nvGrpSpPr>
        <p:grpSpPr>
          <a:xfrm>
            <a:off x="5806648" y="2201875"/>
            <a:ext cx="1707796" cy="230832"/>
            <a:chOff x="2458991" y="3783930"/>
            <a:chExt cx="1789413" cy="334312"/>
          </a:xfrm>
        </p:grpSpPr>
        <p:cxnSp>
          <p:nvCxnSpPr>
            <p:cNvPr id="32" name="Straight Connector 19"/>
            <p:cNvCxnSpPr>
              <a:stCxn id="33" idx="1"/>
            </p:cNvCxnSpPr>
            <p:nvPr/>
          </p:nvCxnSpPr>
          <p:spPr>
            <a:xfrm flipH="1">
              <a:off x="2458991" y="3951086"/>
              <a:ext cx="335624" cy="377"/>
            </a:xfrm>
            <a:prstGeom prst="line">
              <a:avLst/>
            </a:prstGeom>
            <a:ln w="9525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794615" y="3783930"/>
              <a:ext cx="1453789" cy="334312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en-US" sz="900" b="1" dirty="0" smtClean="0"/>
                <a:t>1,465 TB Used (Tape) </a:t>
              </a:r>
              <a:endParaRPr lang="en-US" sz="700" b="1" dirty="0" smtClean="0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5779834" y="2586379"/>
            <a:ext cx="1734610" cy="230832"/>
            <a:chOff x="2633247" y="3783930"/>
            <a:chExt cx="1817507" cy="334313"/>
          </a:xfrm>
        </p:grpSpPr>
        <p:cxnSp>
          <p:nvCxnSpPr>
            <p:cNvPr id="44" name="Straight Connector 19"/>
            <p:cNvCxnSpPr>
              <a:stCxn id="45" idx="1"/>
            </p:cNvCxnSpPr>
            <p:nvPr/>
          </p:nvCxnSpPr>
          <p:spPr>
            <a:xfrm flipH="1">
              <a:off x="2633247" y="3951087"/>
              <a:ext cx="363714" cy="0"/>
            </a:xfrm>
            <a:prstGeom prst="line">
              <a:avLst/>
            </a:prstGeom>
            <a:ln w="9525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996961" y="3783930"/>
              <a:ext cx="1453793" cy="334313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en-US" sz="900" b="1" dirty="0" smtClean="0"/>
                <a:t>855.6 TB Used (Disk)</a:t>
              </a:r>
              <a:endParaRPr lang="en-US" sz="700" b="1" dirty="0" smtClean="0"/>
            </a:p>
          </p:txBody>
        </p:sp>
      </p:grpSp>
      <p:cxnSp>
        <p:nvCxnSpPr>
          <p:cNvPr id="50" name="Straight Connector 19"/>
          <p:cNvCxnSpPr>
            <a:stCxn id="108" idx="1"/>
          </p:cNvCxnSpPr>
          <p:nvPr/>
        </p:nvCxnSpPr>
        <p:spPr>
          <a:xfrm flipH="1" flipV="1">
            <a:off x="4557928" y="3025611"/>
            <a:ext cx="1569031" cy="1"/>
          </a:xfrm>
          <a:prstGeom prst="line">
            <a:avLst/>
          </a:prstGeom>
          <a:ln w="9525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직사각형 66"/>
          <p:cNvSpPr/>
          <p:nvPr/>
        </p:nvSpPr>
        <p:spPr>
          <a:xfrm>
            <a:off x="6372200" y="6165304"/>
            <a:ext cx="263161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ALICE Only</a:t>
            </a:r>
            <a:endParaRPr lang="en-US" altLang="ko-K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58962" y="1400155"/>
            <a:ext cx="83979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FF0000"/>
                </a:solidFill>
              </a:rPr>
              <a:t>1.465PB ALICE RAW Data Transferred</a:t>
            </a:r>
          </a:p>
          <a:p>
            <a:pPr algn="ctr"/>
            <a:r>
              <a:rPr lang="en-US" altLang="ko-KR" sz="2000" b="1" dirty="0" smtClean="0">
                <a:solidFill>
                  <a:srgbClr val="FF0000"/>
                </a:solidFill>
              </a:rPr>
              <a:t>99% Storage Availability for the last 6 months</a:t>
            </a:r>
            <a:endParaRPr lang="en-US" altLang="ko-KR" sz="2000" b="1" dirty="0">
              <a:solidFill>
                <a:srgbClr val="FF0000"/>
              </a:solidFill>
            </a:endParaRPr>
          </a:p>
        </p:txBody>
      </p:sp>
      <p:cxnSp>
        <p:nvCxnSpPr>
          <p:cNvPr id="35" name="직선 연결선 34"/>
          <p:cNvCxnSpPr/>
          <p:nvPr/>
        </p:nvCxnSpPr>
        <p:spPr>
          <a:xfrm>
            <a:off x="7696869" y="2735383"/>
            <a:ext cx="288032" cy="0"/>
          </a:xfrm>
          <a:prstGeom prst="line">
            <a:avLst/>
          </a:prstGeom>
          <a:ln w="635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7693653" y="2520313"/>
            <a:ext cx="288032" cy="0"/>
          </a:xfrm>
          <a:prstGeom prst="line">
            <a:avLst/>
          </a:prstGeom>
          <a:ln w="635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040046" y="2381256"/>
            <a:ext cx="517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Tape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040045" y="259728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Disk</a:t>
            </a:r>
          </a:p>
        </p:txBody>
      </p:sp>
      <p:pic>
        <p:nvPicPr>
          <p:cNvPr id="42" name="Picture 5" descr="Z:\iCloud Drive\실업무\2016년\업무자료\ALICE실험\스크린샷 2016-03-29 14.35.1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22" y="5042544"/>
            <a:ext cx="3312368" cy="11737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순서도: 연결자 25"/>
          <p:cNvSpPr/>
          <p:nvPr/>
        </p:nvSpPr>
        <p:spPr>
          <a:xfrm>
            <a:off x="3221954" y="5894976"/>
            <a:ext cx="448910" cy="393884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순서도: 연결자 53"/>
          <p:cNvSpPr/>
          <p:nvPr/>
        </p:nvSpPr>
        <p:spPr>
          <a:xfrm>
            <a:off x="6696052" y="5897330"/>
            <a:ext cx="448910" cy="393884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" name="꺾인 연결선 54"/>
          <p:cNvCxnSpPr>
            <a:endCxn id="26" idx="4"/>
          </p:cNvCxnSpPr>
          <p:nvPr/>
        </p:nvCxnSpPr>
        <p:spPr>
          <a:xfrm rot="5400000" flipH="1" flipV="1">
            <a:off x="2669369" y="5692663"/>
            <a:ext cx="180843" cy="137323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직사각형 55"/>
          <p:cNvSpPr/>
          <p:nvPr/>
        </p:nvSpPr>
        <p:spPr>
          <a:xfrm>
            <a:off x="294422" y="6451597"/>
            <a:ext cx="3557498" cy="3517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99% Storage Availability of R/W for last 6 months</a:t>
            </a:r>
          </a:p>
        </p:txBody>
      </p:sp>
      <p:cxnSp>
        <p:nvCxnSpPr>
          <p:cNvPr id="59" name="꺾인 연결선 58"/>
          <p:cNvCxnSpPr>
            <a:endCxn id="54" idx="4"/>
          </p:cNvCxnSpPr>
          <p:nvPr/>
        </p:nvCxnSpPr>
        <p:spPr>
          <a:xfrm rot="5400000" flipH="1" flipV="1">
            <a:off x="4407595" y="3956791"/>
            <a:ext cx="178489" cy="484733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864954" y="2475933"/>
            <a:ext cx="784546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Jun 2013</a:t>
            </a:r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70" name="Straight Connector 19"/>
          <p:cNvCxnSpPr/>
          <p:nvPr/>
        </p:nvCxnSpPr>
        <p:spPr>
          <a:xfrm>
            <a:off x="2152738" y="2744761"/>
            <a:ext cx="0" cy="254551"/>
          </a:xfrm>
          <a:prstGeom prst="line">
            <a:avLst/>
          </a:prstGeom>
          <a:ln w="9525" cmpd="sng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215659" y="2317551"/>
            <a:ext cx="784546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chemeClr val="tx1"/>
                </a:solidFill>
                <a:latin typeface="맑은 고딕"/>
                <a:ea typeface="맑은 고딕"/>
              </a:rPr>
              <a:t>May 2015</a:t>
            </a:r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77" name="Straight Connector 19"/>
          <p:cNvCxnSpPr/>
          <p:nvPr/>
        </p:nvCxnSpPr>
        <p:spPr>
          <a:xfrm>
            <a:off x="4503443" y="2586379"/>
            <a:ext cx="0" cy="254551"/>
          </a:xfrm>
          <a:prstGeom prst="line">
            <a:avLst/>
          </a:prstGeom>
          <a:ln w="9525" cmpd="sng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83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457200" y="1600199"/>
            <a:ext cx="8291264" cy="2620889"/>
          </a:xfrm>
        </p:spPr>
        <p:txBody>
          <a:bodyPr>
            <a:norm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99.8%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Reliable for the last 6 month (from </a:t>
            </a:r>
            <a:r>
              <a:rPr lang="en-US" altLang="ko-KR" sz="1600" dirty="0" smtClean="0"/>
              <a:t>Sep-2015 </a:t>
            </a:r>
            <a:r>
              <a:rPr lang="en-US" altLang="ko-KR" sz="1600" dirty="0"/>
              <a:t>to </a:t>
            </a:r>
            <a:r>
              <a:rPr lang="en-US" altLang="ko-KR" sz="1600" dirty="0" smtClean="0"/>
              <a:t>Feb-2016 </a:t>
            </a:r>
            <a:r>
              <a:rPr lang="en-US" altLang="ko-KR" sz="1600" dirty="0"/>
              <a:t>)</a:t>
            </a:r>
          </a:p>
          <a:p>
            <a:pPr lvl="1"/>
            <a:r>
              <a:rPr lang="en-US" altLang="ko-KR" sz="1200" dirty="0"/>
              <a:t>Monthly Target for Reliability of ALICE test: 97</a:t>
            </a:r>
            <a:r>
              <a:rPr lang="en-US" altLang="ko-KR" sz="1200" dirty="0" smtClean="0"/>
              <a:t>%</a:t>
            </a:r>
          </a:p>
          <a:p>
            <a:pPr lvl="1"/>
            <a:r>
              <a:rPr lang="en-US" altLang="ko-KR" sz="1200" dirty="0" smtClean="0"/>
              <a:t>Less than 10 days of yearly downtime</a:t>
            </a:r>
            <a:endParaRPr lang="en-US" altLang="ko-KR" sz="12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r>
              <a:rPr lang="en-US" altLang="ko-KR" sz="1600" dirty="0"/>
              <a:t>On track for a stable and reliable site </a:t>
            </a:r>
          </a:p>
          <a:p>
            <a:pPr lvl="1"/>
            <a:r>
              <a:rPr lang="en-US" altLang="ko-KR" sz="1200" dirty="0"/>
              <a:t>Participating in weekly WLCG operations </a:t>
            </a:r>
            <a:r>
              <a:rPr lang="en-US" altLang="ko-KR" sz="1200" dirty="0" smtClean="0"/>
              <a:t>meetings</a:t>
            </a:r>
            <a:r>
              <a:rPr lang="en-US" altLang="ko-KR" sz="900" dirty="0" smtClean="0"/>
              <a:t>(1 </a:t>
            </a:r>
            <a:r>
              <a:rPr lang="en-US" altLang="ko-KR" sz="900" dirty="0"/>
              <a:t>times (</a:t>
            </a:r>
            <a:r>
              <a:rPr lang="en-US" altLang="ko-KR" sz="900" dirty="0" smtClean="0"/>
              <a:t>Mon) </a:t>
            </a:r>
            <a:r>
              <a:rPr lang="en-US" altLang="ko-KR" sz="900" dirty="0"/>
              <a:t>per week)</a:t>
            </a:r>
            <a:r>
              <a:rPr lang="en-US" altLang="ko-KR" sz="1200" dirty="0"/>
              <a:t>: reporting operation-related </a:t>
            </a:r>
            <a:r>
              <a:rPr lang="en-US" altLang="ko-KR" sz="1200" dirty="0" smtClean="0"/>
              <a:t>issues</a:t>
            </a:r>
          </a:p>
          <a:p>
            <a:pPr lvl="1"/>
            <a:r>
              <a:rPr lang="en-US" altLang="ko-KR" sz="1200" dirty="0" smtClean="0"/>
              <a:t>24/7 monitoring &amp; maintenance contract </a:t>
            </a:r>
          </a:p>
          <a:p>
            <a:pPr lvl="1"/>
            <a:r>
              <a:rPr lang="en-US" altLang="ko-KR" sz="1200" dirty="0" smtClean="0"/>
              <a:t>2 persons responsible for on-call</a:t>
            </a:r>
            <a:r>
              <a:rPr lang="en-US" altLang="ko-KR" sz="1200" dirty="0"/>
              <a:t>	</a:t>
            </a:r>
          </a:p>
          <a:p>
            <a:pPr lvl="1"/>
            <a:endParaRPr lang="en-US" altLang="ko-KR" sz="1200" dirty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/>
          </a:p>
          <a:p>
            <a:endParaRPr lang="ko-KR" altLang="en-US" sz="14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Site Availability/Reliability</a:t>
            </a:r>
            <a:endParaRPr lang="ko-KR" altLang="en-US" b="1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457200" y="1700808"/>
            <a:ext cx="8229600" cy="3240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14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203379"/>
              </p:ext>
            </p:extLst>
          </p:nvPr>
        </p:nvGraphicFramePr>
        <p:xfrm>
          <a:off x="539552" y="4548728"/>
          <a:ext cx="7992886" cy="111252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243540"/>
                <a:gridCol w="1124891"/>
                <a:gridCol w="1124891"/>
                <a:gridCol w="1124891"/>
                <a:gridCol w="1124891"/>
                <a:gridCol w="1124891"/>
                <a:gridCol w="112489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Sep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Oct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Nov</a:t>
                      </a:r>
                      <a:endParaRPr lang="ko-KR" alt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Dec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Jan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Feb</a:t>
                      </a:r>
                      <a:endParaRPr kumimoji="0" lang="ko-KR" alt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Reliability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Availability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</a:t>
                      </a:r>
                      <a:endParaRPr lang="ko-KR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74209" y="4286031"/>
            <a:ext cx="2595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&lt; Monthly Availability/Reliability (%) &gt;</a:t>
            </a:r>
            <a:endParaRPr lang="ko-KR" altLang="en-US" sz="105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/>
              <p:cNvSpPr/>
              <p:nvPr/>
            </p:nvSpPr>
            <p:spPr>
              <a:xfrm>
                <a:off x="5076056" y="2348880"/>
                <a:ext cx="2952328" cy="730713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000" b="1" i="1" dirty="0" smtClean="0">
                          <a:latin typeface="Cambria Math"/>
                        </a:rPr>
                        <m:t>𝑹𝒆𝒍𝒊𝒂𝒃𝒊𝒍𝒊𝒕𝒚</m:t>
                      </m:r>
                      <m:r>
                        <a:rPr lang="en-US" altLang="ko-KR" sz="1000" b="1" i="1" dirty="0" smtClean="0">
                          <a:latin typeface="Cambria Math"/>
                        </a:rPr>
                        <m:t>    = </m:t>
                      </m:r>
                      <m:f>
                        <m:fPr>
                          <m:ctrlPr>
                            <a:rPr lang="en-US" altLang="ko-KR" sz="1000" b="1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0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𝑼𝑷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10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𝑼𝑷</m:t>
                              </m:r>
                            </m:sub>
                          </m:sSub>
                          <m:r>
                            <a:rPr lang="en-US" altLang="ko-KR" sz="1000" b="1" i="1" dirty="0">
                              <a:latin typeface="Cambria Math"/>
                            </a:rPr>
                            <m:t> +</m:t>
                          </m:r>
                          <m:r>
                            <a:rPr lang="en-US" altLang="ko-KR" sz="1000" b="1" i="1" dirty="0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ko-KR" sz="10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𝑫𝑶𝑾𝑵</m:t>
                              </m:r>
                            </m:sub>
                          </m:sSub>
                          <m:r>
                            <a:rPr lang="en-US" altLang="ko-KR" sz="1000" b="1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ko-KR" sz="1000" b="1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>
                                  <a:latin typeface="Cambria Math"/>
                                </a:rPr>
                                <m:t>𝑺𝑪𝑯𝑬</m:t>
                              </m:r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𝑫</m:t>
                              </m:r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_</m:t>
                              </m:r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𝑫𝑶𝑾𝑵</m:t>
                              </m:r>
                            </m:sub>
                          </m:sSub>
                          <m:r>
                            <a:rPr lang="en-US" altLang="ko-KR" sz="1000" b="1" i="1" dirty="0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sz="10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000" b="1" i="1" dirty="0">
                          <a:latin typeface="Cambria Math"/>
                        </a:rPr>
                        <m:t>𝑨𝒗𝒂𝒊𝒍𝒂𝒃𝒊𝒍𝒊𝒕𝒚</m:t>
                      </m:r>
                      <m:r>
                        <a:rPr lang="en-US" altLang="ko-KR" sz="1000" b="1" i="1" dirty="0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en-US" altLang="ko-KR" sz="1000" b="1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0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𝑼𝑷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10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𝑼𝑷</m:t>
                              </m:r>
                            </m:sub>
                          </m:sSub>
                          <m:r>
                            <a:rPr lang="en-US" altLang="ko-KR" sz="1000" b="1" i="1" dirty="0">
                              <a:latin typeface="Cambria Math"/>
                            </a:rPr>
                            <m:t> +</m:t>
                          </m:r>
                          <m:sSub>
                            <m:sSubPr>
                              <m:ctrlPr>
                                <a:rPr lang="en-US" altLang="ko-KR" sz="1000" b="1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ko-KR" sz="1000" b="1" i="1" dirty="0" smtClean="0">
                                  <a:latin typeface="Cambria Math"/>
                                </a:rPr>
                                <m:t>𝑫𝑶𝑾𝑵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000" b="1" dirty="0"/>
              </a:p>
            </p:txBody>
          </p:sp>
        </mc:Choice>
        <mc:Fallback xmlns="">
          <p:sp>
            <p:nvSpPr>
              <p:cNvPr id="12" name="직사각형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348880"/>
                <a:ext cx="2952328" cy="73071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372200" y="6165304"/>
            <a:ext cx="2631618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ALICE Only</a:t>
            </a:r>
            <a:endParaRPr lang="en-US" altLang="ko-K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496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502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KISTI Domain Network for T1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15</a:t>
            </a:fld>
            <a:endParaRPr lang="ko-KR" altLang="en-US"/>
          </a:p>
        </p:txBody>
      </p:sp>
      <p:pic>
        <p:nvPicPr>
          <p:cNvPr id="2050" name="Picture 2" descr="C:\Users\sahn\AppData\Local\Temp\vmware-sahn\VMwareDnD\90bcfc54\스크린샷 2015-09-21 오후 10.46.5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00200"/>
            <a:ext cx="3845931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686654" y="2564904"/>
            <a:ext cx="3312368" cy="43204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052" name="Picture 4" descr="C:\Users\sahn\AppData\Local\Temp\vmware-sahn\VMwareDnD\cdc150dc\스크린샷 2015-09-21 오후 10.50.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926" y="1775037"/>
            <a:ext cx="1181980" cy="49856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7"/>
          <p:cNvSpPr/>
          <p:nvPr/>
        </p:nvSpPr>
        <p:spPr>
          <a:xfrm>
            <a:off x="1958462" y="5373216"/>
            <a:ext cx="3384376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702267" y="564331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 Core Switches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01657" y="453184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Physical Firewall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01656" y="321297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Backbone Router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413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세계지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1" y="1880661"/>
            <a:ext cx="9144000" cy="4168939"/>
          </a:xfrm>
          <a:prstGeom prst="rect">
            <a:avLst/>
          </a:prstGeom>
        </p:spPr>
      </p:pic>
      <p:sp>
        <p:nvSpPr>
          <p:cNvPr id="11" name="타원 10"/>
          <p:cNvSpPr/>
          <p:nvPr/>
        </p:nvSpPr>
        <p:spPr>
          <a:xfrm>
            <a:off x="360040" y="3923709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792769" y="3438292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872889" y="3638087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304937" y="3732877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7753209" y="3150260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840169" y="3842858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>
            <a:off x="433200" y="3468008"/>
            <a:ext cx="3381936" cy="490818"/>
          </a:xfrm>
          <a:custGeom>
            <a:avLst/>
            <a:gdLst>
              <a:gd name="connsiteX0" fmla="*/ 0 w 3381936"/>
              <a:gd name="connsiteY0" fmla="*/ 490818 h 490818"/>
              <a:gd name="connsiteX1" fmla="*/ 1801906 w 3381936"/>
              <a:gd name="connsiteY1" fmla="*/ 107576 h 490818"/>
              <a:gd name="connsiteX2" fmla="*/ 3381936 w 3381936"/>
              <a:gd name="connsiteY2" fmla="*/ 0 h 490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81936" h="490818">
                <a:moveTo>
                  <a:pt x="0" y="490818"/>
                </a:moveTo>
                <a:cubicBezTo>
                  <a:pt x="619125" y="340098"/>
                  <a:pt x="1238250" y="189379"/>
                  <a:pt x="1801906" y="107576"/>
                </a:cubicBezTo>
                <a:cubicBezTo>
                  <a:pt x="2365562" y="25773"/>
                  <a:pt x="3095065" y="6723"/>
                  <a:pt x="3381936" y="0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3848754" y="3494902"/>
            <a:ext cx="1024136" cy="184606"/>
          </a:xfrm>
          <a:custGeom>
            <a:avLst/>
            <a:gdLst>
              <a:gd name="connsiteX0" fmla="*/ 0 w 1048871"/>
              <a:gd name="connsiteY0" fmla="*/ 0 h 201706"/>
              <a:gd name="connsiteX1" fmla="*/ 571500 w 1048871"/>
              <a:gd name="connsiteY1" fmla="*/ 168088 h 201706"/>
              <a:gd name="connsiteX2" fmla="*/ 1048871 w 1048871"/>
              <a:gd name="connsiteY2" fmla="*/ 201706 h 201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8871" h="201706">
                <a:moveTo>
                  <a:pt x="0" y="0"/>
                </a:moveTo>
                <a:cubicBezTo>
                  <a:pt x="198344" y="67235"/>
                  <a:pt x="396688" y="134470"/>
                  <a:pt x="571500" y="168088"/>
                </a:cubicBezTo>
                <a:cubicBezTo>
                  <a:pt x="746312" y="201706"/>
                  <a:pt x="950259" y="192741"/>
                  <a:pt x="1048871" y="201706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자유형 21"/>
          <p:cNvSpPr/>
          <p:nvPr/>
        </p:nvSpPr>
        <p:spPr>
          <a:xfrm>
            <a:off x="4937965" y="3608558"/>
            <a:ext cx="383241" cy="128391"/>
          </a:xfrm>
          <a:custGeom>
            <a:avLst/>
            <a:gdLst>
              <a:gd name="connsiteX0" fmla="*/ 0 w 383241"/>
              <a:gd name="connsiteY0" fmla="*/ 88050 h 128391"/>
              <a:gd name="connsiteX1" fmla="*/ 235323 w 383241"/>
              <a:gd name="connsiteY1" fmla="*/ 644 h 128391"/>
              <a:gd name="connsiteX2" fmla="*/ 383241 w 383241"/>
              <a:gd name="connsiteY2" fmla="*/ 128391 h 128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241" h="128391">
                <a:moveTo>
                  <a:pt x="0" y="88050"/>
                </a:moveTo>
                <a:cubicBezTo>
                  <a:pt x="85725" y="40985"/>
                  <a:pt x="171450" y="-6079"/>
                  <a:pt x="235323" y="644"/>
                </a:cubicBezTo>
                <a:cubicBezTo>
                  <a:pt x="299196" y="7367"/>
                  <a:pt x="357467" y="109341"/>
                  <a:pt x="383241" y="128391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>
            <a:off x="5361547" y="3205790"/>
            <a:ext cx="2400300" cy="578224"/>
          </a:xfrm>
          <a:custGeom>
            <a:avLst/>
            <a:gdLst>
              <a:gd name="connsiteX0" fmla="*/ 0 w 2400300"/>
              <a:gd name="connsiteY0" fmla="*/ 578224 h 578224"/>
              <a:gd name="connsiteX1" fmla="*/ 1532965 w 2400300"/>
              <a:gd name="connsiteY1" fmla="*/ 349624 h 578224"/>
              <a:gd name="connsiteX2" fmla="*/ 2400300 w 2400300"/>
              <a:gd name="connsiteY2" fmla="*/ 0 h 57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0300" h="578224">
                <a:moveTo>
                  <a:pt x="0" y="578224"/>
                </a:moveTo>
                <a:cubicBezTo>
                  <a:pt x="566457" y="512109"/>
                  <a:pt x="1132915" y="445995"/>
                  <a:pt x="1532965" y="349624"/>
                </a:cubicBezTo>
                <a:cubicBezTo>
                  <a:pt x="1933015" y="253253"/>
                  <a:pt x="2166657" y="126626"/>
                  <a:pt x="2400300" y="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7825217" y="3438292"/>
            <a:ext cx="72008" cy="828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>
            <a:off x="7808912" y="3212514"/>
            <a:ext cx="47065" cy="242047"/>
          </a:xfrm>
          <a:custGeom>
            <a:avLst/>
            <a:gdLst>
              <a:gd name="connsiteX0" fmla="*/ 0 w 47065"/>
              <a:gd name="connsiteY0" fmla="*/ 0 h 242047"/>
              <a:gd name="connsiteX1" fmla="*/ 13447 w 47065"/>
              <a:gd name="connsiteY1" fmla="*/ 201706 h 242047"/>
              <a:gd name="connsiteX2" fmla="*/ 47065 w 47065"/>
              <a:gd name="connsiteY2" fmla="*/ 242047 h 242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65" h="242047">
                <a:moveTo>
                  <a:pt x="0" y="0"/>
                </a:moveTo>
                <a:cubicBezTo>
                  <a:pt x="2801" y="80682"/>
                  <a:pt x="5603" y="161365"/>
                  <a:pt x="13447" y="201706"/>
                </a:cubicBezTo>
                <a:cubicBezTo>
                  <a:pt x="21291" y="242047"/>
                  <a:pt x="34178" y="242047"/>
                  <a:pt x="47065" y="242047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>
            <a:off x="59192" y="3898314"/>
            <a:ext cx="3803008" cy="645806"/>
          </a:xfrm>
          <a:custGeom>
            <a:avLst/>
            <a:gdLst>
              <a:gd name="connsiteX0" fmla="*/ 306773 w 3803008"/>
              <a:gd name="connsiteY0" fmla="*/ 94129 h 645806"/>
              <a:gd name="connsiteX1" fmla="*/ 105067 w 3803008"/>
              <a:gd name="connsiteY1" fmla="*/ 403412 h 645806"/>
              <a:gd name="connsiteX2" fmla="*/ 10938 w 3803008"/>
              <a:gd name="connsiteY2" fmla="*/ 645459 h 645806"/>
              <a:gd name="connsiteX3" fmla="*/ 353838 w 3803008"/>
              <a:gd name="connsiteY3" fmla="*/ 450476 h 645806"/>
              <a:gd name="connsiteX4" fmla="*/ 521926 w 3803008"/>
              <a:gd name="connsiteY4" fmla="*/ 188259 h 645806"/>
              <a:gd name="connsiteX5" fmla="*/ 690014 w 3803008"/>
              <a:gd name="connsiteY5" fmla="*/ 94129 h 645806"/>
              <a:gd name="connsiteX6" fmla="*/ 2249873 w 3803008"/>
              <a:gd name="connsiteY6" fmla="*/ 154641 h 645806"/>
              <a:gd name="connsiteX7" fmla="*/ 3803008 w 3803008"/>
              <a:gd name="connsiteY7" fmla="*/ 0 h 64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03008" h="645806">
                <a:moveTo>
                  <a:pt x="306773" y="94129"/>
                </a:moveTo>
                <a:cubicBezTo>
                  <a:pt x="230573" y="202826"/>
                  <a:pt x="154373" y="311524"/>
                  <a:pt x="105067" y="403412"/>
                </a:cubicBezTo>
                <a:cubicBezTo>
                  <a:pt x="55761" y="495300"/>
                  <a:pt x="-30524" y="637615"/>
                  <a:pt x="10938" y="645459"/>
                </a:cubicBezTo>
                <a:cubicBezTo>
                  <a:pt x="52400" y="653303"/>
                  <a:pt x="268673" y="526676"/>
                  <a:pt x="353838" y="450476"/>
                </a:cubicBezTo>
                <a:cubicBezTo>
                  <a:pt x="439003" y="374276"/>
                  <a:pt x="465897" y="247650"/>
                  <a:pt x="521926" y="188259"/>
                </a:cubicBezTo>
                <a:cubicBezTo>
                  <a:pt x="577955" y="128868"/>
                  <a:pt x="402023" y="99732"/>
                  <a:pt x="690014" y="94129"/>
                </a:cubicBezTo>
                <a:cubicBezTo>
                  <a:pt x="978005" y="88526"/>
                  <a:pt x="1731041" y="170329"/>
                  <a:pt x="2249873" y="154641"/>
                </a:cubicBezTo>
                <a:cubicBezTo>
                  <a:pt x="2768705" y="138953"/>
                  <a:pt x="3546393" y="38100"/>
                  <a:pt x="3803008" y="0"/>
                </a:cubicBezTo>
              </a:path>
            </a:pathLst>
          </a:cu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>
            <a:off x="3902541" y="3723502"/>
            <a:ext cx="1001806" cy="189776"/>
          </a:xfrm>
          <a:custGeom>
            <a:avLst/>
            <a:gdLst>
              <a:gd name="connsiteX0" fmla="*/ 0 w 1001806"/>
              <a:gd name="connsiteY0" fmla="*/ 161365 h 189776"/>
              <a:gd name="connsiteX1" fmla="*/ 376518 w 1001806"/>
              <a:gd name="connsiteY1" fmla="*/ 188259 h 189776"/>
              <a:gd name="connsiteX2" fmla="*/ 860612 w 1001806"/>
              <a:gd name="connsiteY2" fmla="*/ 121024 h 189776"/>
              <a:gd name="connsiteX3" fmla="*/ 1001806 w 1001806"/>
              <a:gd name="connsiteY3" fmla="*/ 0 h 18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806" h="189776">
                <a:moveTo>
                  <a:pt x="0" y="161365"/>
                </a:moveTo>
                <a:cubicBezTo>
                  <a:pt x="116541" y="178173"/>
                  <a:pt x="233083" y="194982"/>
                  <a:pt x="376518" y="188259"/>
                </a:cubicBezTo>
                <a:cubicBezTo>
                  <a:pt x="519953" y="181536"/>
                  <a:pt x="756397" y="152400"/>
                  <a:pt x="860612" y="121024"/>
                </a:cubicBezTo>
                <a:cubicBezTo>
                  <a:pt x="964827" y="89648"/>
                  <a:pt x="1001806" y="0"/>
                  <a:pt x="1001806" y="0"/>
                </a:cubicBezTo>
              </a:path>
            </a:pathLst>
          </a:cu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설명선 1 27"/>
          <p:cNvSpPr/>
          <p:nvPr/>
        </p:nvSpPr>
        <p:spPr>
          <a:xfrm>
            <a:off x="936104" y="2718212"/>
            <a:ext cx="1024592" cy="288032"/>
          </a:xfrm>
          <a:prstGeom prst="borderCallout1">
            <a:avLst>
              <a:gd name="adj1" fmla="val 18750"/>
              <a:gd name="adj2" fmla="val -8333"/>
              <a:gd name="adj3" fmla="val 415959"/>
              <a:gd name="adj4" fmla="val -6167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prstClr val="black"/>
                </a:solidFill>
              </a:rPr>
              <a:t>GSDC/KISTI</a:t>
            </a:r>
          </a:p>
          <a:p>
            <a:pPr algn="ctr"/>
            <a:r>
              <a:rPr lang="en-US" altLang="ko-KR" sz="1000" dirty="0" smtClean="0">
                <a:solidFill>
                  <a:prstClr val="black"/>
                </a:solidFill>
              </a:rPr>
              <a:t>@Daejeon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29" name="설명선 1 28"/>
          <p:cNvSpPr/>
          <p:nvPr/>
        </p:nvSpPr>
        <p:spPr>
          <a:xfrm>
            <a:off x="5472608" y="2430180"/>
            <a:ext cx="864096" cy="288032"/>
          </a:xfrm>
          <a:prstGeom prst="borderCallout1">
            <a:avLst>
              <a:gd name="adj1" fmla="val 18750"/>
              <a:gd name="adj2" fmla="val -8333"/>
              <a:gd name="adj3" fmla="val 415959"/>
              <a:gd name="adj4" fmla="val -6167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prstClr val="black"/>
                </a:solidFill>
              </a:rPr>
              <a:t>KRLight</a:t>
            </a:r>
            <a:endParaRPr lang="en-US" altLang="ko-KR" sz="1000" dirty="0" smtClean="0">
              <a:solidFill>
                <a:prstClr val="black"/>
              </a:solidFill>
            </a:endParaRPr>
          </a:p>
          <a:p>
            <a:pPr algn="ctr"/>
            <a:r>
              <a:rPr lang="en-US" altLang="ko-KR" sz="1000" dirty="0" smtClean="0">
                <a:solidFill>
                  <a:prstClr val="black"/>
                </a:solidFill>
              </a:rPr>
              <a:t>@Chicago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0" name="설명선 1 29"/>
          <p:cNvSpPr/>
          <p:nvPr/>
        </p:nvSpPr>
        <p:spPr>
          <a:xfrm>
            <a:off x="8208912" y="2070140"/>
            <a:ext cx="971600" cy="288032"/>
          </a:xfrm>
          <a:prstGeom prst="borderCallout1">
            <a:avLst>
              <a:gd name="adj1" fmla="val 18750"/>
              <a:gd name="adj2" fmla="val -8333"/>
              <a:gd name="adj3" fmla="val 385613"/>
              <a:gd name="adj4" fmla="val -4239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solidFill>
                  <a:prstClr val="black"/>
                </a:solidFill>
              </a:rPr>
              <a:t>NetherLight</a:t>
            </a:r>
            <a:endParaRPr lang="en-US" altLang="ko-KR" sz="900" dirty="0" smtClean="0">
              <a:solidFill>
                <a:prstClr val="black"/>
              </a:solidFill>
            </a:endParaRPr>
          </a:p>
          <a:p>
            <a:pPr algn="ctr"/>
            <a:r>
              <a:rPr lang="en-US" altLang="ko-KR" sz="900" dirty="0" smtClean="0">
                <a:solidFill>
                  <a:prstClr val="black"/>
                </a:solidFill>
              </a:rPr>
              <a:t>@Amsterdam</a:t>
            </a:r>
            <a:endParaRPr lang="ko-KR" altLang="en-US" sz="900" dirty="0">
              <a:solidFill>
                <a:prstClr val="black"/>
              </a:solidFill>
            </a:endParaRPr>
          </a:p>
        </p:txBody>
      </p:sp>
      <p:sp>
        <p:nvSpPr>
          <p:cNvPr id="31" name="설명선 1 30"/>
          <p:cNvSpPr/>
          <p:nvPr/>
        </p:nvSpPr>
        <p:spPr>
          <a:xfrm>
            <a:off x="8208912" y="4077201"/>
            <a:ext cx="864096" cy="288032"/>
          </a:xfrm>
          <a:prstGeom prst="borderCallout1">
            <a:avLst>
              <a:gd name="adj1" fmla="val 18750"/>
              <a:gd name="adj2" fmla="val -8333"/>
              <a:gd name="adj3" fmla="val -200296"/>
              <a:gd name="adj4" fmla="val -3911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prstClr val="black"/>
                </a:solidFill>
              </a:rPr>
              <a:t>CERN</a:t>
            </a:r>
          </a:p>
          <a:p>
            <a:pPr algn="ctr"/>
            <a:r>
              <a:rPr lang="en-US" altLang="ko-KR" sz="1000" dirty="0" smtClean="0">
                <a:solidFill>
                  <a:prstClr val="black"/>
                </a:solidFill>
              </a:rPr>
              <a:t>@Geneva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1127133">
            <a:off x="1872208" y="3336468"/>
            <a:ext cx="9361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FF00"/>
                </a:solidFill>
              </a:rPr>
              <a:t>SKB(EAC+PC-1)</a:t>
            </a:r>
            <a:endParaRPr lang="ko-KR" altLang="en-US" sz="70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1379986">
            <a:off x="2095663" y="3825672"/>
            <a:ext cx="9361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FF00"/>
                </a:solidFill>
              </a:rPr>
              <a:t>SKB(EAC+UNITY)</a:t>
            </a:r>
            <a:endParaRPr lang="ko-KR" altLang="en-US" sz="700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441327">
            <a:off x="4928392" y="3344814"/>
            <a:ext cx="57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err="1" smtClean="0">
                <a:solidFill>
                  <a:srgbClr val="FFFF00"/>
                </a:solidFill>
              </a:rPr>
              <a:t>SURFnet</a:t>
            </a:r>
            <a:endParaRPr lang="en-US" altLang="ko-KR" sz="700" dirty="0" smtClean="0">
              <a:solidFill>
                <a:srgbClr val="FFFF00"/>
              </a:solidFill>
            </a:endParaRPr>
          </a:p>
          <a:p>
            <a:r>
              <a:rPr lang="en-US" altLang="ko-KR" sz="700" dirty="0" smtClean="0">
                <a:solidFill>
                  <a:srgbClr val="FFFF00"/>
                </a:solidFill>
              </a:rPr>
              <a:t>(CANARIE)</a:t>
            </a:r>
            <a:endParaRPr lang="ko-KR" altLang="en-US" sz="700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21157414">
            <a:off x="6185519" y="3396649"/>
            <a:ext cx="10905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err="1" smtClean="0">
                <a:solidFill>
                  <a:srgbClr val="FFFF00"/>
                </a:solidFill>
              </a:rPr>
              <a:t>SURFnet</a:t>
            </a:r>
            <a:r>
              <a:rPr lang="en-US" altLang="ko-KR" sz="700" dirty="0" smtClean="0">
                <a:solidFill>
                  <a:srgbClr val="FFFF00"/>
                </a:solidFill>
              </a:rPr>
              <a:t> (</a:t>
            </a:r>
            <a:r>
              <a:rPr lang="en-US" altLang="ko-KR" sz="700" dirty="0" err="1" smtClean="0">
                <a:solidFill>
                  <a:srgbClr val="FFFF00"/>
                </a:solidFill>
              </a:rPr>
              <a:t>SURFnet</a:t>
            </a:r>
            <a:r>
              <a:rPr lang="en-US" altLang="ko-KR" sz="700" dirty="0" smtClean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 rot="520918">
            <a:off x="4130623" y="3416667"/>
            <a:ext cx="68272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FF00"/>
                </a:solidFill>
              </a:rPr>
              <a:t>SKB(Level3)</a:t>
            </a:r>
            <a:endParaRPr lang="ko-KR" altLang="en-US" sz="700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62082" y="3726324"/>
            <a:ext cx="68272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FF00"/>
                </a:solidFill>
              </a:rPr>
              <a:t>SKB(Level3)</a:t>
            </a:r>
            <a:endParaRPr lang="ko-KR" altLang="en-US" sz="700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30319" y="3212514"/>
            <a:ext cx="56371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0000"/>
                </a:solidFill>
              </a:rPr>
              <a:t>Seattle</a:t>
            </a:r>
            <a:endParaRPr lang="ko-KR" altLang="en-US" sz="7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44416" y="3870340"/>
            <a:ext cx="56371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0000"/>
                </a:solidFill>
              </a:rPr>
              <a:t>LA</a:t>
            </a:r>
            <a:endParaRPr lang="ko-KR" altLang="en-US" sz="7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72104" y="3784014"/>
            <a:ext cx="7325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rgbClr val="FF0000"/>
                </a:solidFill>
              </a:rPr>
              <a:t>New York</a:t>
            </a:r>
            <a:endParaRPr lang="ko-KR" altLang="en-US" sz="700" dirty="0">
              <a:solidFill>
                <a:srgbClr val="FF0000"/>
              </a:solidFill>
            </a:endParaRPr>
          </a:p>
        </p:txBody>
      </p:sp>
      <p:cxnSp>
        <p:nvCxnSpPr>
          <p:cNvPr id="41" name="직선 연결선 40"/>
          <p:cNvCxnSpPr>
            <a:stCxn id="13" idx="4"/>
          </p:cNvCxnSpPr>
          <p:nvPr/>
        </p:nvCxnSpPr>
        <p:spPr>
          <a:xfrm>
            <a:off x="4908893" y="3720929"/>
            <a:ext cx="2176" cy="2885715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396044" y="3970367"/>
            <a:ext cx="2176" cy="263627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7853801" y="3510300"/>
            <a:ext cx="0" cy="3096344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398220" y="6390620"/>
            <a:ext cx="4510673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4904347" y="6462628"/>
            <a:ext cx="2928097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619672" y="6082843"/>
            <a:ext cx="1960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prstClr val="black"/>
                </a:solidFill>
              </a:rPr>
              <a:t>SK Broadband (~’16.8)</a:t>
            </a:r>
            <a:endParaRPr lang="ko-KR" altLang="en-US" sz="1400" dirty="0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6056" y="6154851"/>
            <a:ext cx="2685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err="1" smtClean="0">
                <a:solidFill>
                  <a:prstClr val="black"/>
                </a:solidFill>
              </a:rPr>
              <a:t>SURFnet</a:t>
            </a:r>
            <a:endParaRPr lang="ko-KR" altLang="en-US" sz="14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21157414">
            <a:off x="7562307" y="3198776"/>
            <a:ext cx="10905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err="1" smtClean="0">
                <a:solidFill>
                  <a:srgbClr val="FFFF00"/>
                </a:solidFill>
              </a:rPr>
              <a:t>SURFnet</a:t>
            </a:r>
            <a:r>
              <a:rPr lang="en-US" altLang="ko-KR" sz="700" dirty="0" smtClean="0">
                <a:solidFill>
                  <a:srgbClr val="FFFF00"/>
                </a:solidFill>
              </a:rPr>
              <a:t> (</a:t>
            </a:r>
            <a:r>
              <a:rPr lang="en-US" altLang="ko-KR" sz="700" dirty="0" err="1" smtClean="0">
                <a:solidFill>
                  <a:srgbClr val="FFFF00"/>
                </a:solidFill>
              </a:rPr>
              <a:t>SURFnet</a:t>
            </a:r>
            <a:r>
              <a:rPr lang="en-US" altLang="ko-KR" sz="700" dirty="0" smtClean="0">
                <a:solidFill>
                  <a:srgbClr val="FFFF00"/>
                </a:solidFill>
              </a:rPr>
              <a:t>)</a:t>
            </a:r>
          </a:p>
        </p:txBody>
      </p:sp>
      <p:pic>
        <p:nvPicPr>
          <p:cNvPr id="49" name="Picture 6" descr="krl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44" y="3228091"/>
            <a:ext cx="909803" cy="46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 descr="C:\Users\buseungcho\Pictures\MANLAN-Logo_web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875" y="3970367"/>
            <a:ext cx="659306" cy="42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 rotWithShape="1">
          <a:blip r:embed="rId5" cstate="print"/>
          <a:srcRect t="23288" b="32268"/>
          <a:stretch/>
        </p:blipFill>
        <p:spPr bwMode="auto">
          <a:xfrm>
            <a:off x="7105137" y="2817382"/>
            <a:ext cx="64807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자유형 51"/>
          <p:cNvSpPr/>
          <p:nvPr/>
        </p:nvSpPr>
        <p:spPr>
          <a:xfrm>
            <a:off x="400692" y="3697892"/>
            <a:ext cx="4489807" cy="682353"/>
          </a:xfrm>
          <a:custGeom>
            <a:avLst/>
            <a:gdLst>
              <a:gd name="connsiteX0" fmla="*/ 0 w 4489807"/>
              <a:gd name="connsiteY0" fmla="*/ 236306 h 682353"/>
              <a:gd name="connsiteX1" fmla="*/ 2239766 w 4489807"/>
              <a:gd name="connsiteY1" fmla="*/ 678095 h 682353"/>
              <a:gd name="connsiteX2" fmla="*/ 4489807 w 4489807"/>
              <a:gd name="connsiteY2" fmla="*/ 0 h 682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89807" h="682353">
                <a:moveTo>
                  <a:pt x="0" y="236306"/>
                </a:moveTo>
                <a:cubicBezTo>
                  <a:pt x="745732" y="476892"/>
                  <a:pt x="1491465" y="717479"/>
                  <a:pt x="2239766" y="678095"/>
                </a:cubicBezTo>
                <a:cubicBezTo>
                  <a:pt x="2988067" y="638711"/>
                  <a:pt x="3738937" y="319355"/>
                  <a:pt x="4489807" y="0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 rot="20793797">
            <a:off x="2882227" y="4293978"/>
            <a:ext cx="9361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 smtClean="0">
                <a:solidFill>
                  <a:srgbClr val="FFFF00"/>
                </a:solidFill>
              </a:rPr>
              <a:t>KREONET</a:t>
            </a:r>
            <a:endParaRPr lang="ko-KR" altLang="en-US" sz="700" b="1" dirty="0">
              <a:solidFill>
                <a:srgbClr val="FFFF00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KISTI-CERN Network (LHCOPN)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77292" y="1403484"/>
            <a:ext cx="4595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10Gbps Upgrade done by 31</a:t>
            </a:r>
            <a:r>
              <a:rPr lang="en-US" altLang="ko-KR" b="1" baseline="30000" dirty="0" smtClean="0">
                <a:solidFill>
                  <a:srgbClr val="C00000"/>
                </a:solidFill>
              </a:rPr>
              <a:t>st</a:t>
            </a:r>
            <a:r>
              <a:rPr lang="en-US" altLang="ko-KR" b="1" dirty="0" smtClean="0">
                <a:solidFill>
                  <a:srgbClr val="C00000"/>
                </a:solidFill>
              </a:rPr>
              <a:t> April 2015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sp>
        <p:nvSpPr>
          <p:cNvPr id="15" name="날짜 개체 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16" name="바닥글 개체 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245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9144000" cy="3180521"/>
          </a:xfrm>
          <a:ln>
            <a:solidFill>
              <a:schemeClr val="tx1"/>
            </a:solidFill>
          </a:ln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17</a:t>
            </a:fld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2627784" y="3339427"/>
            <a:ext cx="1728191" cy="553998"/>
            <a:chOff x="2870065" y="3549910"/>
            <a:chExt cx="1810782" cy="802351"/>
          </a:xfrm>
        </p:grpSpPr>
        <p:cxnSp>
          <p:nvCxnSpPr>
            <p:cNvPr id="10" name="Straight Connector 19"/>
            <p:cNvCxnSpPr>
              <a:stCxn id="11" idx="3"/>
            </p:cNvCxnSpPr>
            <p:nvPr/>
          </p:nvCxnSpPr>
          <p:spPr>
            <a:xfrm>
              <a:off x="4248404" y="3951085"/>
              <a:ext cx="432443" cy="3"/>
            </a:xfrm>
            <a:prstGeom prst="line">
              <a:avLst/>
            </a:prstGeom>
            <a:ln w="9525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70065" y="3549910"/>
              <a:ext cx="1378339" cy="802351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en-US" sz="1000" b="1" dirty="0" smtClean="0"/>
                <a:t>CERN IT Gateway</a:t>
              </a:r>
            </a:p>
            <a:p>
              <a:r>
                <a:rPr lang="en-US" sz="1000" b="1" dirty="0" smtClean="0"/>
                <a:t>Multi-stream: 500</a:t>
              </a:r>
            </a:p>
            <a:p>
              <a:r>
                <a:rPr lang="en-US" sz="1000" b="1" dirty="0" smtClean="0"/>
                <a:t>Max peak: 1GB/s</a:t>
              </a:r>
              <a:endParaRPr lang="en-US" sz="800" b="1" dirty="0" smtClean="0"/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611564" y="5048892"/>
            <a:ext cx="1080115" cy="490926"/>
            <a:chOff x="2568269" y="4815674"/>
            <a:chExt cx="1131733" cy="711005"/>
          </a:xfrm>
        </p:grpSpPr>
        <p:cxnSp>
          <p:nvCxnSpPr>
            <p:cNvPr id="13" name="Straight Connector 19"/>
            <p:cNvCxnSpPr>
              <a:stCxn id="14" idx="1"/>
            </p:cNvCxnSpPr>
            <p:nvPr/>
          </p:nvCxnSpPr>
          <p:spPr>
            <a:xfrm flipH="1">
              <a:off x="2568269" y="4993975"/>
              <a:ext cx="150894" cy="532704"/>
            </a:xfrm>
            <a:prstGeom prst="line">
              <a:avLst/>
            </a:prstGeom>
            <a:ln w="9525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719163" y="4815674"/>
              <a:ext cx="980839" cy="356601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en-US" sz="1000" b="1" dirty="0" smtClean="0"/>
                <a:t>10G enabled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6319056" y="3861048"/>
            <a:ext cx="1177889" cy="246222"/>
            <a:chOff x="6660232" y="2081752"/>
            <a:chExt cx="1177889" cy="246222"/>
          </a:xfrm>
        </p:grpSpPr>
        <p:grpSp>
          <p:nvGrpSpPr>
            <p:cNvPr id="23" name="그룹 22"/>
            <p:cNvGrpSpPr/>
            <p:nvPr/>
          </p:nvGrpSpPr>
          <p:grpSpPr>
            <a:xfrm>
              <a:off x="6704858" y="2081752"/>
              <a:ext cx="1133263" cy="246221"/>
              <a:chOff x="6732240" y="2081753"/>
              <a:chExt cx="1133263" cy="246221"/>
            </a:xfrm>
          </p:grpSpPr>
          <p:cxnSp>
            <p:nvCxnSpPr>
              <p:cNvPr id="20" name="직선 연결선 19"/>
              <p:cNvCxnSpPr/>
              <p:nvPr/>
            </p:nvCxnSpPr>
            <p:spPr>
              <a:xfrm>
                <a:off x="6732240" y="2204864"/>
                <a:ext cx="216024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6948264" y="2081753"/>
                <a:ext cx="91723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b="1" dirty="0" smtClean="0"/>
                  <a:t>KISTI-GSDC</a:t>
                </a:r>
                <a:endParaRPr lang="ko-KR" altLang="en-US" sz="1000" b="1" dirty="0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6660232" y="2081753"/>
              <a:ext cx="1152128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5201178" y="1189257"/>
            <a:ext cx="3619294" cy="1831273"/>
            <a:chOff x="5364088" y="1189257"/>
            <a:chExt cx="3619294" cy="1831273"/>
          </a:xfrm>
        </p:grpSpPr>
        <p:sp>
          <p:nvSpPr>
            <p:cNvPr id="32" name="이등변 삼각형 31"/>
            <p:cNvSpPr/>
            <p:nvPr/>
          </p:nvSpPr>
          <p:spPr>
            <a:xfrm rot="13975437">
              <a:off x="7775919" y="2294841"/>
              <a:ext cx="317729" cy="1133649"/>
            </a:xfrm>
            <a:prstGeom prst="triangle">
              <a:avLst>
                <a:gd name="adj" fmla="val 5190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122" name="Picture 2" descr="\\vmware-host\Shared Folders\works\GSDC\발표자료\2015년\AisaTierCenterForum(Daejeon)\gsdc-yea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1700808"/>
              <a:ext cx="3485842" cy="10801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직사각형 33"/>
            <p:cNvSpPr/>
            <p:nvPr/>
          </p:nvSpPr>
          <p:spPr>
            <a:xfrm>
              <a:off x="7419559" y="1700808"/>
              <a:ext cx="1296144" cy="108012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7239862" y="1189257"/>
              <a:ext cx="1743520" cy="397734"/>
              <a:chOff x="6417400" y="1930241"/>
              <a:chExt cx="1743520" cy="397734"/>
            </a:xfrm>
          </p:grpSpPr>
          <p:grpSp>
            <p:nvGrpSpPr>
              <p:cNvPr id="36" name="그룹 35"/>
              <p:cNvGrpSpPr/>
              <p:nvPr/>
            </p:nvGrpSpPr>
            <p:grpSpPr>
              <a:xfrm>
                <a:off x="6485842" y="1930241"/>
                <a:ext cx="1675078" cy="397732"/>
                <a:chOff x="6513224" y="1930242"/>
                <a:chExt cx="1675078" cy="397732"/>
              </a:xfrm>
            </p:grpSpPr>
            <p:cxnSp>
              <p:nvCxnSpPr>
                <p:cNvPr id="38" name="직선 연결선 37"/>
                <p:cNvCxnSpPr/>
                <p:nvPr/>
              </p:nvCxnSpPr>
              <p:spPr>
                <a:xfrm>
                  <a:off x="6513224" y="2204864"/>
                  <a:ext cx="216024" cy="0"/>
                </a:xfrm>
                <a:prstGeom prst="line">
                  <a:avLst/>
                </a:prstGeom>
                <a:ln w="38100">
                  <a:solidFill>
                    <a:srgbClr val="FF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/>
                <p:cNvSpPr txBox="1"/>
                <p:nvPr/>
              </p:nvSpPr>
              <p:spPr>
                <a:xfrm>
                  <a:off x="6729248" y="2081753"/>
                  <a:ext cx="145905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b="1" dirty="0" smtClean="0"/>
                    <a:t>CERN→KISTI (5 min)</a:t>
                  </a:r>
                  <a:endParaRPr lang="ko-KR" altLang="en-US" sz="1000" b="1" dirty="0"/>
                </a:p>
              </p:txBody>
            </p:sp>
            <p:cxnSp>
              <p:nvCxnSpPr>
                <p:cNvPr id="52" name="직선 연결선 51"/>
                <p:cNvCxnSpPr/>
                <p:nvPr/>
              </p:nvCxnSpPr>
              <p:spPr>
                <a:xfrm>
                  <a:off x="6513224" y="2053353"/>
                  <a:ext cx="216024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/>
                <p:cNvSpPr txBox="1"/>
                <p:nvPr/>
              </p:nvSpPr>
              <p:spPr>
                <a:xfrm>
                  <a:off x="6729248" y="1930242"/>
                  <a:ext cx="100380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b="1" dirty="0" smtClean="0"/>
                    <a:t>CERN→KISTI</a:t>
                  </a:r>
                  <a:endParaRPr lang="ko-KR" altLang="en-US" sz="1000" b="1" dirty="0"/>
                </a:p>
              </p:txBody>
            </p:sp>
          </p:grpSp>
          <p:sp>
            <p:nvSpPr>
              <p:cNvPr id="37" name="직사각형 36"/>
              <p:cNvSpPr/>
              <p:nvPr/>
            </p:nvSpPr>
            <p:spPr>
              <a:xfrm>
                <a:off x="6417400" y="1937737"/>
                <a:ext cx="1652618" cy="3902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0" name="그룹 39"/>
          <p:cNvGrpSpPr/>
          <p:nvPr/>
        </p:nvGrpSpPr>
        <p:grpSpPr>
          <a:xfrm>
            <a:off x="5652120" y="5348210"/>
            <a:ext cx="1243000" cy="503367"/>
            <a:chOff x="3020964" y="3772785"/>
            <a:chExt cx="1302403" cy="729022"/>
          </a:xfrm>
        </p:grpSpPr>
        <p:cxnSp>
          <p:nvCxnSpPr>
            <p:cNvPr id="41" name="Straight Connector 19"/>
            <p:cNvCxnSpPr>
              <a:stCxn id="42" idx="2"/>
            </p:cNvCxnSpPr>
            <p:nvPr/>
          </p:nvCxnSpPr>
          <p:spPr>
            <a:xfrm flipH="1">
              <a:off x="3634684" y="4129385"/>
              <a:ext cx="37482" cy="372422"/>
            </a:xfrm>
            <a:prstGeom prst="line">
              <a:avLst/>
            </a:prstGeom>
            <a:ln w="9525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020964" y="3772785"/>
              <a:ext cx="1302403" cy="356600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en-US" sz="1000" b="1" dirty="0" smtClean="0"/>
                <a:t>Average: 65 MB/s </a:t>
              </a:r>
              <a:endParaRPr lang="en-US" sz="800" b="1" dirty="0" smtClean="0"/>
            </a:p>
          </p:txBody>
        </p:sp>
      </p:grpSp>
      <p:sp>
        <p:nvSpPr>
          <p:cNvPr id="48" name="내용 개체 틀 2"/>
          <p:cNvSpPr txBox="1">
            <a:spLocks/>
          </p:cNvSpPr>
          <p:nvPr/>
        </p:nvSpPr>
        <p:spPr>
          <a:xfrm>
            <a:off x="457200" y="1600200"/>
            <a:ext cx="5194920" cy="161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 smtClean="0"/>
              <a:t>&gt; 9Gbps peak (~ 1GB/s) observed</a:t>
            </a:r>
          </a:p>
          <a:p>
            <a:pPr lvl="1"/>
            <a:r>
              <a:rPr lang="en-US" altLang="ko-KR" sz="1200" dirty="0" smtClean="0"/>
              <a:t>CERN IT provided a gateway, 500 parallel transfers</a:t>
            </a:r>
          </a:p>
          <a:p>
            <a:pPr lvl="2"/>
            <a:r>
              <a:rPr lang="en-US" altLang="ko-KR" sz="1000" dirty="0"/>
              <a:t>xrd3cp crashed with </a:t>
            </a:r>
            <a:r>
              <a:rPr lang="en-US" altLang="ko-KR" sz="1000" dirty="0" err="1"/>
              <a:t>Xrootd</a:t>
            </a:r>
            <a:r>
              <a:rPr lang="en-US" altLang="ko-KR" sz="1000" dirty="0"/>
              <a:t> v3.3.4 (fixed @ v4 or later)</a:t>
            </a:r>
          </a:p>
          <a:p>
            <a:pPr lvl="1"/>
            <a:r>
              <a:rPr lang="en-US" altLang="ko-KR" sz="1200" dirty="0" smtClean="0"/>
              <a:t>Max 1GB/s peak @ alimonitor.cern.ch </a:t>
            </a:r>
          </a:p>
          <a:p>
            <a:pPr lvl="1"/>
            <a:r>
              <a:rPr lang="en-US" altLang="ko-KR" sz="1200" dirty="0" smtClean="0"/>
              <a:t>Confirmed full capacity</a:t>
            </a:r>
            <a:endParaRPr lang="en-US" altLang="ko-KR" sz="1600" dirty="0" smtClean="0"/>
          </a:p>
          <a:p>
            <a:pPr lvl="2"/>
            <a:endParaRPr lang="en-US" altLang="ko-KR" sz="1200" dirty="0" smtClean="0"/>
          </a:p>
          <a:p>
            <a:endParaRPr lang="ko-KR" alt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5099991" y="1526558"/>
            <a:ext cx="9749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/>
              <a:t>MRTG @ MX960</a:t>
            </a:r>
            <a:endParaRPr lang="ko-KR" altLang="en-US" sz="8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071687" y="6389876"/>
            <a:ext cx="10775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/>
              <a:t>alimonitor.cern.ch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8937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내용 개체 틀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"/>
          <a:stretch/>
        </p:blipFill>
        <p:spPr>
          <a:xfrm>
            <a:off x="0" y="366736"/>
            <a:ext cx="9144000" cy="6491264"/>
          </a:xfr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KISTI-ASIA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18</a:t>
            </a:fld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6632" y="5584169"/>
            <a:ext cx="5347456" cy="12687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 smtClean="0"/>
              <a:t>Connected to JP, US, CN, TW(ASGC) and HK</a:t>
            </a:r>
          </a:p>
          <a:p>
            <a:pPr lvl="1"/>
            <a:r>
              <a:rPr lang="en-US" altLang="ko-KR" sz="1200" dirty="0" smtClean="0"/>
              <a:t>via Kreonet2</a:t>
            </a:r>
          </a:p>
          <a:p>
            <a:pPr lvl="1"/>
            <a:r>
              <a:rPr lang="en-US" altLang="ko-KR" sz="1300" dirty="0" smtClean="0"/>
              <a:t>JP connected through APAN</a:t>
            </a:r>
          </a:p>
          <a:p>
            <a:r>
              <a:rPr lang="en-US" altLang="ko-KR" sz="1600" dirty="0" smtClean="0"/>
              <a:t>Not connected to TEIN @ HK </a:t>
            </a:r>
          </a:p>
          <a:p>
            <a:r>
              <a:rPr lang="en-US" altLang="ko-KR" sz="1600" dirty="0" smtClean="0"/>
              <a:t>Asian Tier sites are well connected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54341" y="2184592"/>
            <a:ext cx="680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Tsukuba</a:t>
            </a:r>
            <a:endParaRPr lang="ko-KR" altLang="en-US" sz="800" b="1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8175146" y="2220306"/>
            <a:ext cx="144016" cy="144016"/>
          </a:xfrm>
          <a:prstGeom prst="ellips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93096" y="2799307"/>
            <a:ext cx="680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Wuhan</a:t>
            </a:r>
            <a:endParaRPr lang="ko-KR" altLang="en-US" sz="800" b="1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5578142" y="2840701"/>
            <a:ext cx="144016" cy="144016"/>
          </a:xfrm>
          <a:prstGeom prst="ellips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39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0863"/>
            <a:ext cx="9144000" cy="34296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3" name="자유형 82"/>
          <p:cNvSpPr/>
          <p:nvPr/>
        </p:nvSpPr>
        <p:spPr>
          <a:xfrm>
            <a:off x="556591" y="1586405"/>
            <a:ext cx="6452910" cy="2442001"/>
          </a:xfrm>
          <a:custGeom>
            <a:avLst/>
            <a:gdLst>
              <a:gd name="connsiteX0" fmla="*/ 2146852 w 6452910"/>
              <a:gd name="connsiteY0" fmla="*/ 628601 h 2442001"/>
              <a:gd name="connsiteX1" fmla="*/ 4378897 w 6452910"/>
              <a:gd name="connsiteY1" fmla="*/ 355985 h 2442001"/>
              <a:gd name="connsiteX2" fmla="*/ 5571593 w 6452910"/>
              <a:gd name="connsiteY2" fmla="*/ 9535 h 2442001"/>
              <a:gd name="connsiteX3" fmla="*/ 6423518 w 6452910"/>
              <a:gd name="connsiteY3" fmla="*/ 123125 h 2442001"/>
              <a:gd name="connsiteX4" fmla="*/ 6253133 w 6452910"/>
              <a:gd name="connsiteY4" fmla="*/ 395742 h 2442001"/>
              <a:gd name="connsiteX5" fmla="*/ 6219056 w 6452910"/>
              <a:gd name="connsiteY5" fmla="*/ 571806 h 2442001"/>
              <a:gd name="connsiteX6" fmla="*/ 6190659 w 6452910"/>
              <a:gd name="connsiteY6" fmla="*/ 674037 h 2442001"/>
              <a:gd name="connsiteX7" fmla="*/ 6082748 w 6452910"/>
              <a:gd name="connsiteY7" fmla="*/ 742191 h 2442001"/>
              <a:gd name="connsiteX8" fmla="*/ 5639747 w 6452910"/>
              <a:gd name="connsiteY8" fmla="*/ 736512 h 2442001"/>
              <a:gd name="connsiteX9" fmla="*/ 4270987 w 6452910"/>
              <a:gd name="connsiteY9" fmla="*/ 571806 h 2442001"/>
              <a:gd name="connsiteX10" fmla="*/ 2726162 w 6452910"/>
              <a:gd name="connsiteY10" fmla="*/ 679717 h 2442001"/>
              <a:gd name="connsiteX11" fmla="*/ 1800403 w 6452910"/>
              <a:gd name="connsiteY11" fmla="*/ 1349898 h 2442001"/>
              <a:gd name="connsiteX12" fmla="*/ 1737928 w 6452910"/>
              <a:gd name="connsiteY12" fmla="*/ 2031438 h 2442001"/>
              <a:gd name="connsiteX13" fmla="*/ 1516428 w 6452910"/>
              <a:gd name="connsiteY13" fmla="*/ 2417645 h 2442001"/>
              <a:gd name="connsiteX14" fmla="*/ 1164298 w 6452910"/>
              <a:gd name="connsiteY14" fmla="*/ 2213183 h 2442001"/>
              <a:gd name="connsiteX15" fmla="*/ 0 w 6452910"/>
              <a:gd name="connsiteY15" fmla="*/ 696755 h 244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452910" h="2442001">
                <a:moveTo>
                  <a:pt x="2146852" y="628601"/>
                </a:moveTo>
                <a:cubicBezTo>
                  <a:pt x="2977479" y="543882"/>
                  <a:pt x="3808107" y="459163"/>
                  <a:pt x="4378897" y="355985"/>
                </a:cubicBezTo>
                <a:cubicBezTo>
                  <a:pt x="4949687" y="252807"/>
                  <a:pt x="5230823" y="48345"/>
                  <a:pt x="5571593" y="9535"/>
                </a:cubicBezTo>
                <a:cubicBezTo>
                  <a:pt x="5912363" y="-29275"/>
                  <a:pt x="6309928" y="58757"/>
                  <a:pt x="6423518" y="123125"/>
                </a:cubicBezTo>
                <a:cubicBezTo>
                  <a:pt x="6537108" y="187493"/>
                  <a:pt x="6287210" y="320962"/>
                  <a:pt x="6253133" y="395742"/>
                </a:cubicBezTo>
                <a:cubicBezTo>
                  <a:pt x="6219056" y="470522"/>
                  <a:pt x="6229468" y="525423"/>
                  <a:pt x="6219056" y="571806"/>
                </a:cubicBezTo>
                <a:cubicBezTo>
                  <a:pt x="6208644" y="618188"/>
                  <a:pt x="6213377" y="645640"/>
                  <a:pt x="6190659" y="674037"/>
                </a:cubicBezTo>
                <a:cubicBezTo>
                  <a:pt x="6167941" y="702434"/>
                  <a:pt x="6174567" y="731778"/>
                  <a:pt x="6082748" y="742191"/>
                </a:cubicBezTo>
                <a:cubicBezTo>
                  <a:pt x="5990929" y="752604"/>
                  <a:pt x="5941707" y="764909"/>
                  <a:pt x="5639747" y="736512"/>
                </a:cubicBezTo>
                <a:cubicBezTo>
                  <a:pt x="5337787" y="708115"/>
                  <a:pt x="4756584" y="581272"/>
                  <a:pt x="4270987" y="571806"/>
                </a:cubicBezTo>
                <a:cubicBezTo>
                  <a:pt x="3785390" y="562340"/>
                  <a:pt x="3137926" y="550035"/>
                  <a:pt x="2726162" y="679717"/>
                </a:cubicBezTo>
                <a:cubicBezTo>
                  <a:pt x="2314398" y="809399"/>
                  <a:pt x="1965109" y="1124611"/>
                  <a:pt x="1800403" y="1349898"/>
                </a:cubicBezTo>
                <a:cubicBezTo>
                  <a:pt x="1635697" y="1575185"/>
                  <a:pt x="1785257" y="1853480"/>
                  <a:pt x="1737928" y="2031438"/>
                </a:cubicBezTo>
                <a:cubicBezTo>
                  <a:pt x="1690599" y="2209396"/>
                  <a:pt x="1612033" y="2387354"/>
                  <a:pt x="1516428" y="2417645"/>
                </a:cubicBezTo>
                <a:cubicBezTo>
                  <a:pt x="1420823" y="2447936"/>
                  <a:pt x="1417036" y="2499998"/>
                  <a:pt x="1164298" y="2213183"/>
                </a:cubicBezTo>
                <a:cubicBezTo>
                  <a:pt x="911560" y="1926368"/>
                  <a:pt x="455780" y="1311561"/>
                  <a:pt x="0" y="6967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6664011" y="2377018"/>
            <a:ext cx="253447" cy="183732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455808" y="1832493"/>
            <a:ext cx="573069" cy="313825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202516" y="2355584"/>
            <a:ext cx="430747" cy="156912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763226" y="4079869"/>
            <a:ext cx="623546" cy="156913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7162572" y="1673913"/>
            <a:ext cx="470163" cy="183732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27180" y="1863443"/>
            <a:ext cx="664502" cy="313825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74238" y="1337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Example: Current Status</a:t>
            </a:r>
            <a:endParaRPr lang="ko-KR" altLang="en-US" dirty="0"/>
          </a:p>
        </p:txBody>
      </p:sp>
      <p:pic>
        <p:nvPicPr>
          <p:cNvPr id="4" name="Picture 3" descr="C:\Users\sahn\AppData\Local\Temp\vmware-sahn\VMwareDnD\83b089a0\스크린샷 2015-09-16 오후 5.10.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103" y="3645024"/>
            <a:ext cx="1603605" cy="275128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hn\AppData\Local\Temp\vmware-sahn\VMwareDnD\cecd15c9\스크린샷 2015-09-16 오후 5.10.2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47" y="4715843"/>
            <a:ext cx="3255398" cy="20361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그룹 17"/>
          <p:cNvGrpSpPr/>
          <p:nvPr/>
        </p:nvGrpSpPr>
        <p:grpSpPr>
          <a:xfrm>
            <a:off x="491398" y="1642019"/>
            <a:ext cx="6572300" cy="2437850"/>
            <a:chOff x="2231026" y="3711631"/>
            <a:chExt cx="6572300" cy="2437850"/>
          </a:xfrm>
        </p:grpSpPr>
        <p:sp>
          <p:nvSpPr>
            <p:cNvPr id="8" name="순서도: 연결자 7"/>
            <p:cNvSpPr/>
            <p:nvPr/>
          </p:nvSpPr>
          <p:spPr>
            <a:xfrm>
              <a:off x="4378882" y="4215182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순서도: 연결자 8"/>
            <p:cNvSpPr/>
            <p:nvPr/>
          </p:nvSpPr>
          <p:spPr>
            <a:xfrm>
              <a:off x="8649979" y="3711631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순서도: 연결자 9"/>
            <p:cNvSpPr/>
            <p:nvPr/>
          </p:nvSpPr>
          <p:spPr>
            <a:xfrm>
              <a:off x="4949442" y="4264879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순서도: 연결자 10"/>
            <p:cNvSpPr/>
            <p:nvPr/>
          </p:nvSpPr>
          <p:spPr>
            <a:xfrm>
              <a:off x="3737955" y="5998974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순서도: 연결자 11"/>
            <p:cNvSpPr/>
            <p:nvPr/>
          </p:nvSpPr>
          <p:spPr>
            <a:xfrm>
              <a:off x="2231026" y="4285145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864783" y="1227339"/>
            <a:ext cx="294471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prstClr val="black"/>
                </a:solidFill>
              </a:rPr>
              <a:t>KISTI(KR) ↔ COMSATS(PK)</a:t>
            </a: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53859" y="4835999"/>
            <a:ext cx="102784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prstClr val="black"/>
                </a:solidFill>
              </a:rPr>
              <a:t>30 hops</a:t>
            </a: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83831" y="5410775"/>
            <a:ext cx="221868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prstClr val="black"/>
                </a:solidFill>
              </a:rPr>
              <a:t>Tracepath</a:t>
            </a:r>
            <a:endParaRPr lang="en-US" altLang="ko-KR" dirty="0" smtClean="0">
              <a:solidFill>
                <a:prstClr val="black"/>
              </a:solidFill>
            </a:endParaRPr>
          </a:p>
          <a:p>
            <a:r>
              <a:rPr lang="en-US" altLang="ko-KR" dirty="0" smtClean="0">
                <a:solidFill>
                  <a:prstClr val="black"/>
                </a:solidFill>
              </a:rPr>
              <a:t>over 400ms latency</a:t>
            </a:r>
          </a:p>
        </p:txBody>
      </p:sp>
      <p:cxnSp>
        <p:nvCxnSpPr>
          <p:cNvPr id="23" name="직선 화살표 연결선 22"/>
          <p:cNvCxnSpPr>
            <a:stCxn id="20" idx="3"/>
            <a:endCxn id="4" idx="1"/>
          </p:cNvCxnSpPr>
          <p:nvPr/>
        </p:nvCxnSpPr>
        <p:spPr>
          <a:xfrm>
            <a:off x="6781704" y="5020665"/>
            <a:ext cx="44039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stCxn id="5" idx="3"/>
            <a:endCxn id="21" idx="1"/>
          </p:cNvCxnSpPr>
          <p:nvPr/>
        </p:nvCxnSpPr>
        <p:spPr>
          <a:xfrm>
            <a:off x="3557545" y="5733941"/>
            <a:ext cx="526286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399942" y="1789351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KISTI</a:t>
            </a:r>
          </a:p>
          <a:p>
            <a:r>
              <a:rPr lang="en-US" altLang="ko-KR" sz="1000" b="1" dirty="0" smtClean="0">
                <a:solidFill>
                  <a:prstClr val="black"/>
                </a:solidFill>
              </a:rPr>
              <a:t>Daejeon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38006" y="2310930"/>
            <a:ext cx="5597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Tokyo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74890" y="4035214"/>
            <a:ext cx="8002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Singapore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5556" y="1815423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COMSATS</a:t>
            </a:r>
          </a:p>
          <a:p>
            <a:r>
              <a:rPr lang="en-US" altLang="ko-KR" sz="1000" b="1" dirty="0" smtClean="0">
                <a:solidFill>
                  <a:prstClr val="black"/>
                </a:solidFill>
              </a:rPr>
              <a:t>Islamabad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01817" y="1773962"/>
            <a:ext cx="647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</a:rPr>
              <a:t>KREONET</a:t>
            </a:r>
            <a:endParaRPr lang="ko-KR" altLang="en-US" sz="800" b="1" dirty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73559" y="2310930"/>
            <a:ext cx="7232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</a:rPr>
              <a:t>TRANSPAC</a:t>
            </a:r>
            <a:endParaRPr lang="ko-KR" altLang="en-US" sz="8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923832" y="1850232"/>
            <a:ext cx="8691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</a:rPr>
              <a:t>PACIFICWAVE</a:t>
            </a:r>
            <a:endParaRPr lang="ko-KR" altLang="en-US" sz="800" b="1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9886" y="2895693"/>
            <a:ext cx="6222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</a:rPr>
              <a:t>APAN-JP</a:t>
            </a:r>
            <a:endParaRPr lang="ko-KR" altLang="en-US" sz="800" b="1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76731" y="3706061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solidFill>
                  <a:prstClr val="black"/>
                </a:solidFill>
              </a:rPr>
              <a:t>TEIN</a:t>
            </a:r>
            <a:endParaRPr lang="ko-KR" altLang="en-US" sz="800" b="1" dirty="0">
              <a:solidFill>
                <a:prstClr val="black"/>
              </a:solidFill>
            </a:endParaRPr>
          </a:p>
        </p:txBody>
      </p:sp>
      <p:sp>
        <p:nvSpPr>
          <p:cNvPr id="67" name="순서도: 연결자 66"/>
          <p:cNvSpPr/>
          <p:nvPr/>
        </p:nvSpPr>
        <p:spPr>
          <a:xfrm>
            <a:off x="6696434" y="2160423"/>
            <a:ext cx="153347" cy="150507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20656" y="2345774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LA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96931" y="1642669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Seattle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80" name="순서도: 연결자 79"/>
          <p:cNvSpPr/>
          <p:nvPr/>
        </p:nvSpPr>
        <p:spPr>
          <a:xfrm>
            <a:off x="2286318" y="2852109"/>
            <a:ext cx="153347" cy="150507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2232368" y="2651211"/>
            <a:ext cx="261246" cy="156912"/>
          </a:xfrm>
          <a:prstGeom prst="rect">
            <a:avLst/>
          </a:prstGeom>
          <a:solidFill>
            <a:schemeClr val="bg2">
              <a:alpha val="7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76777" y="2606556"/>
            <a:ext cx="367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black"/>
                </a:solidFill>
              </a:rPr>
              <a:t>HK</a:t>
            </a:r>
            <a:endParaRPr lang="ko-KR" altLang="en-US" sz="1000" b="1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6237312"/>
            <a:ext cx="3109121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KISTI-CERN 250ms latency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35942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CONTENTS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KISTI </a:t>
            </a:r>
            <a:r>
              <a:rPr lang="en-US" altLang="ko-KR" dirty="0" smtClean="0"/>
              <a:t>GSDC Overview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Tier-1 operations</a:t>
            </a:r>
          </a:p>
          <a:p>
            <a:endParaRPr lang="en-US" altLang="ko-KR" dirty="0"/>
          </a:p>
          <a:p>
            <a:r>
              <a:rPr lang="en-US" altLang="ko-KR" dirty="0" smtClean="0"/>
              <a:t>Network</a:t>
            </a:r>
          </a:p>
          <a:p>
            <a:endParaRPr lang="en-US" altLang="ko-KR" dirty="0"/>
          </a:p>
          <a:p>
            <a:r>
              <a:rPr lang="en-US" altLang="ko-KR" dirty="0" err="1" smtClean="0"/>
              <a:t>KoALICE</a:t>
            </a:r>
            <a:r>
              <a:rPr lang="en-US" altLang="ko-KR" dirty="0" smtClean="0"/>
              <a:t> Support</a:t>
            </a:r>
          </a:p>
          <a:p>
            <a:endParaRPr lang="en-US" altLang="ko-KR" dirty="0"/>
          </a:p>
          <a:p>
            <a:r>
              <a:rPr lang="en-US" altLang="ko-KR" dirty="0" smtClean="0"/>
              <a:t>Conclusion</a:t>
            </a: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88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Asia Tier Center Forum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57200" y="1340768"/>
            <a:ext cx="82296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Motivation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457200" y="2065710"/>
            <a:ext cx="8229600" cy="4459634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Improving network environment among Asian Tier Centers</a:t>
            </a:r>
            <a:endParaRPr lang="en-US" altLang="ko-KR" sz="2000" dirty="0"/>
          </a:p>
          <a:p>
            <a:r>
              <a:rPr lang="en-US" altLang="ko-KR" sz="2000" dirty="0" smtClean="0"/>
              <a:t>At first, for only ALICE sites: KISTI T1 &lt;-&gt; ALICE T2 in Asia</a:t>
            </a:r>
          </a:p>
          <a:p>
            <a:r>
              <a:rPr lang="en-US" altLang="ko-KR" sz="2000" dirty="0" smtClean="0"/>
              <a:t>Note that T2s in Asia quite well connected via TEIN and APAN-JP</a:t>
            </a:r>
          </a:p>
          <a:p>
            <a:r>
              <a:rPr lang="en-US" altLang="ko-KR" sz="2000" dirty="0" smtClean="0"/>
              <a:t>KISTI has its own backbone called KREONET, partner of GLORIAD</a:t>
            </a:r>
          </a:p>
          <a:p>
            <a:r>
              <a:rPr lang="en-US" altLang="ko-KR" sz="2000" dirty="0" smtClean="0"/>
              <a:t>Natural </a:t>
            </a:r>
            <a:r>
              <a:rPr lang="en-US" altLang="ko-KR" sz="2000" dirty="0"/>
              <a:t>to think of taking the shortest route from T2 to T1 or vice versa</a:t>
            </a:r>
          </a:p>
          <a:p>
            <a:pPr lvl="0"/>
            <a:r>
              <a:rPr lang="en-US" altLang="ko-KR" sz="2000" dirty="0" smtClean="0">
                <a:solidFill>
                  <a:prstClr val="black"/>
                </a:solidFill>
              </a:rPr>
              <a:t>Geographically </a:t>
            </a:r>
            <a:r>
              <a:rPr lang="en-US" altLang="ko-KR" sz="2000" dirty="0">
                <a:solidFill>
                  <a:prstClr val="black"/>
                </a:solidFill>
              </a:rPr>
              <a:t>close but technically far 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r>
              <a:rPr lang="en-US" altLang="ko-KR" sz="2000" dirty="0" smtClean="0"/>
              <a:t>Current </a:t>
            </a:r>
            <a:r>
              <a:rPr lang="en-US" altLang="ko-KR" sz="2000" dirty="0"/>
              <a:t>situation: occasionally CERN or European site or US sites are effectively closer than KISTI T1 for ALICE T2 in Asia</a:t>
            </a:r>
          </a:p>
          <a:p>
            <a:r>
              <a:rPr lang="en-US" altLang="ko-KR" sz="2000" dirty="0" smtClean="0"/>
              <a:t>Inefficient </a:t>
            </a:r>
            <a:r>
              <a:rPr lang="en-US" altLang="ko-KR" sz="2000" dirty="0"/>
              <a:t>routing paths</a:t>
            </a:r>
          </a:p>
          <a:p>
            <a:pPr lvl="1"/>
            <a:r>
              <a:rPr lang="en-US" altLang="ko-KR" sz="1800" dirty="0"/>
              <a:t>Best effort among possible paths instantaneously</a:t>
            </a:r>
          </a:p>
          <a:p>
            <a:pPr lvl="1"/>
            <a:r>
              <a:rPr lang="en-US" altLang="ko-KR" sz="1800" dirty="0"/>
              <a:t>Long distance -&gt; more hops</a:t>
            </a:r>
          </a:p>
          <a:p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5580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Asia Tier Center Forum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57200" y="1340768"/>
            <a:ext cx="82296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Goal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457200" y="2065710"/>
            <a:ext cx="8229600" cy="4459634"/>
          </a:xfrm>
        </p:spPr>
        <p:txBody>
          <a:bodyPr>
            <a:normAutofit/>
          </a:bodyPr>
          <a:lstStyle/>
          <a:p>
            <a:r>
              <a:rPr lang="en-US" altLang="ko-KR" sz="2000" dirty="0"/>
              <a:t>The aim of this forum is to discuss on the possible solutions for the improvement of connectivity among Asian Tier sites and their status of domestic network environment and</a:t>
            </a:r>
          </a:p>
          <a:p>
            <a:r>
              <a:rPr lang="en-US" altLang="ko-KR" sz="2000" dirty="0" smtClean="0"/>
              <a:t>To </a:t>
            </a:r>
            <a:r>
              <a:rPr lang="en-US" altLang="ko-KR" sz="2000" dirty="0"/>
              <a:t>monitor periodically the state-of-art of the established network environment through this forum and to organize a body with a broader agenda embracing not only the network but also common issues that could be arisen among Asian Tier sites.</a:t>
            </a:r>
          </a:p>
          <a:p>
            <a:r>
              <a:rPr lang="en-US" altLang="ko-KR" sz="2000" dirty="0" smtClean="0"/>
              <a:t>The </a:t>
            </a:r>
            <a:r>
              <a:rPr lang="en-US" altLang="ko-KR" sz="2000" dirty="0"/>
              <a:t>target of this forum is mostly Asian Tier sites, however, the forum is open to every interested parties, in particular, distributed computing </a:t>
            </a:r>
            <a:r>
              <a:rPr lang="en-US" altLang="ko-KR" sz="2000" dirty="0" smtClean="0"/>
              <a:t>co-ordinations </a:t>
            </a:r>
            <a:r>
              <a:rPr lang="en-US" altLang="ko-KR" sz="2000" dirty="0"/>
              <a:t>of LHC experiments and network experts on OPN/ONE.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790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Asia Tier Center Forum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22</a:t>
            </a:fld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57200" y="1340768"/>
            <a:ext cx="82296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1</a:t>
            </a:r>
            <a:r>
              <a:rPr lang="en-US" altLang="ko-KR" sz="2400" baseline="30000" dirty="0" smtClean="0">
                <a:solidFill>
                  <a:schemeClr val="tx1"/>
                </a:solidFill>
              </a:rPr>
              <a:t>st</a:t>
            </a:r>
            <a:r>
              <a:rPr lang="en-US" altLang="ko-KR" sz="2400" dirty="0" smtClean="0">
                <a:solidFill>
                  <a:schemeClr val="tx1"/>
                </a:solidFill>
              </a:rPr>
              <a:t> Asia Tier Center Forum @ KISTI, Daejeon, South Korea</a:t>
            </a:r>
          </a:p>
          <a:p>
            <a:pPr algn="ctr"/>
            <a:r>
              <a:rPr lang="en-US" altLang="ko-KR" sz="2200" b="0" dirty="0" smtClean="0">
                <a:solidFill>
                  <a:schemeClr val="tx1"/>
                </a:solidFill>
              </a:rPr>
              <a:t>22 - 24 September 2015</a:t>
            </a:r>
            <a:endParaRPr lang="ko-KR" altLang="en-US" sz="2200" b="0" dirty="0">
              <a:solidFill>
                <a:schemeClr val="tx1"/>
              </a:solidFill>
            </a:endParaRPr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53" y="2065338"/>
            <a:ext cx="3149932" cy="4459287"/>
          </a:xfrm>
        </p:spPr>
      </p:pic>
      <p:sp>
        <p:nvSpPr>
          <p:cNvPr id="11" name="직사각형 10"/>
          <p:cNvSpPr/>
          <p:nvPr/>
        </p:nvSpPr>
        <p:spPr>
          <a:xfrm>
            <a:off x="4132948" y="2065710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10 Site reports with domestic/campus network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T1</a:t>
            </a:r>
            <a:r>
              <a:rPr lang="en-US" altLang="ko-KR" sz="1400" dirty="0"/>
              <a:t>: ASGC (TW), KISTI (KR)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T2: Tsukuba (new T2 for ALICE, JP), Wuhan (CN), Bandung (ID), TIFR (CMS T2, IN), Kolkata (IN), COMSATS (PK), SUT (TH), Hiroshima (JP)</a:t>
            </a:r>
          </a:p>
          <a:p>
            <a:pPr lvl="1"/>
            <a:endParaRPr lang="en-US" altLang="ko-KR" sz="1400" dirty="0"/>
          </a:p>
          <a:p>
            <a:r>
              <a:rPr lang="en-US" altLang="ko-KR" sz="1400" dirty="0"/>
              <a:t>3 LHCONE related talks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LHCONE Status (by </a:t>
            </a:r>
            <a:r>
              <a:rPr lang="en-US" altLang="ko-KR" sz="1400" dirty="0" err="1"/>
              <a:t>Edoardo</a:t>
            </a:r>
            <a:r>
              <a:rPr lang="en-US" altLang="ko-KR" sz="1400" dirty="0"/>
              <a:t> </a:t>
            </a:r>
            <a:r>
              <a:rPr lang="en-US" altLang="ko-KR" sz="1400" dirty="0" err="1"/>
              <a:t>Martelli</a:t>
            </a:r>
            <a:r>
              <a:rPr lang="en-US" altLang="ko-KR" sz="1400" dirty="0"/>
              <a:t>, CERN)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US implementation (by William Johnston, </a:t>
            </a:r>
            <a:r>
              <a:rPr lang="en-US" altLang="ko-KR" sz="1400" dirty="0" err="1"/>
              <a:t>ESnet</a:t>
            </a:r>
            <a:r>
              <a:rPr lang="en-US" altLang="ko-KR" sz="14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Guidelines for site configuration (by Michael O’Connor, </a:t>
            </a:r>
            <a:r>
              <a:rPr lang="en-US" altLang="ko-KR" sz="1400" dirty="0" err="1"/>
              <a:t>ESnet</a:t>
            </a:r>
            <a:r>
              <a:rPr lang="en-US" altLang="ko-KR" sz="1400" dirty="0"/>
              <a:t>)</a:t>
            </a:r>
          </a:p>
          <a:p>
            <a:pPr lvl="1"/>
            <a:endParaRPr lang="en-US" altLang="ko-KR" sz="1400" dirty="0"/>
          </a:p>
          <a:p>
            <a:r>
              <a:rPr lang="en-US" altLang="ko-KR" sz="1400" dirty="0"/>
              <a:t>Joint session of TEIN &amp; KREONET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Asia implementation (by </a:t>
            </a:r>
            <a:r>
              <a:rPr lang="en-US" altLang="ko-KR" sz="1400" dirty="0" err="1"/>
              <a:t>Edoardo</a:t>
            </a:r>
            <a:r>
              <a:rPr lang="en-US" altLang="ko-KR" sz="1400" dirty="0"/>
              <a:t> </a:t>
            </a:r>
            <a:r>
              <a:rPr lang="en-US" altLang="ko-KR" sz="1400" dirty="0" err="1"/>
              <a:t>Martelli</a:t>
            </a:r>
            <a:r>
              <a:rPr lang="en-US" altLang="ko-KR" sz="1400" dirty="0"/>
              <a:t>, 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TEIN (by Patch Lee, TEIN*CC) and KREONET (by </a:t>
            </a:r>
            <a:r>
              <a:rPr lang="en-US" altLang="ko-KR" sz="1400" dirty="0" err="1"/>
              <a:t>Buseung</a:t>
            </a:r>
            <a:r>
              <a:rPr lang="en-US" altLang="ko-KR" sz="1400" dirty="0"/>
              <a:t> Cho, KISTI) preparation for LHCONE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Current activity on TEIN-GLORIAD connection 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4132948" y="5820584"/>
            <a:ext cx="2843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tx2"/>
                </a:solidFill>
              </a:rPr>
              <a:t>http://www.atcforum.org</a:t>
            </a:r>
            <a:endParaRPr lang="ko-KR" alt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69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Asia Tier Center Forum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23</a:t>
            </a:fld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57200" y="1340768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Agreed to implement LHCONE VRF in their networks, </a:t>
            </a:r>
          </a:p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to interconnect the VRFs in HK and to give transit each other their peering links to GÉANT(TEIN),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STARLight</a:t>
            </a:r>
            <a:r>
              <a:rPr lang="en-US" altLang="ko-KR" sz="2400" dirty="0" smtClean="0">
                <a:solidFill>
                  <a:schemeClr val="tx1"/>
                </a:solidFill>
              </a:rPr>
              <a:t>(KISTI, ASGC), and Seattle(KISTI)</a:t>
            </a:r>
            <a:endParaRPr lang="ko-KR" altLang="en-US" sz="2200" b="0" dirty="0">
              <a:solidFill>
                <a:schemeClr val="tx1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4" t="32060" r="21108"/>
          <a:stretch/>
        </p:blipFill>
        <p:spPr>
          <a:xfrm>
            <a:off x="179512" y="2770676"/>
            <a:ext cx="4715838" cy="3381242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303748" y="5924128"/>
            <a:ext cx="108012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TEIN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827584" y="2598374"/>
            <a:ext cx="2016224" cy="457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KREONET (KISTI)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457200" y="5923318"/>
            <a:ext cx="108012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ASGC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70676"/>
            <a:ext cx="4165643" cy="3381242"/>
          </a:xfrm>
          <a:prstGeom prst="rect">
            <a:avLst/>
          </a:prstGeom>
        </p:spPr>
      </p:pic>
      <p:cxnSp>
        <p:nvCxnSpPr>
          <p:cNvPr id="16" name="직선 화살표 연결선 15"/>
          <p:cNvCxnSpPr>
            <a:stCxn id="12" idx="2"/>
          </p:cNvCxnSpPr>
          <p:nvPr/>
        </p:nvCxnSpPr>
        <p:spPr>
          <a:xfrm>
            <a:off x="1835696" y="3055574"/>
            <a:ext cx="0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3" idx="0"/>
          </p:cNvCxnSpPr>
          <p:nvPr/>
        </p:nvCxnSpPr>
        <p:spPr>
          <a:xfrm flipV="1">
            <a:off x="997260" y="4927782"/>
            <a:ext cx="262372" cy="9955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10" idx="0"/>
          </p:cNvCxnSpPr>
          <p:nvPr/>
        </p:nvCxnSpPr>
        <p:spPr>
          <a:xfrm flipH="1" flipV="1">
            <a:off x="2411760" y="5071798"/>
            <a:ext cx="432048" cy="8523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22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제목 7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0600"/>
          </a:xfrm>
        </p:spPr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24</a:t>
            </a:fld>
            <a:endParaRPr lang="ko-KR" altLang="en-US"/>
          </a:p>
        </p:txBody>
      </p:sp>
      <p:grpSp>
        <p:nvGrpSpPr>
          <p:cNvPr id="7" name="그룹 6"/>
          <p:cNvGrpSpPr>
            <a:grpSpLocks noChangeAspect="1"/>
          </p:cNvGrpSpPr>
          <p:nvPr/>
        </p:nvGrpSpPr>
        <p:grpSpPr>
          <a:xfrm>
            <a:off x="929777" y="1175026"/>
            <a:ext cx="7504228" cy="2814627"/>
            <a:chOff x="5052" y="1180863"/>
            <a:chExt cx="9144000" cy="3429660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2" y="1180863"/>
              <a:ext cx="9144000" cy="34296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자유형 8"/>
            <p:cNvSpPr/>
            <p:nvPr/>
          </p:nvSpPr>
          <p:spPr>
            <a:xfrm>
              <a:off x="556591" y="1586405"/>
              <a:ext cx="6452910" cy="2442001"/>
            </a:xfrm>
            <a:custGeom>
              <a:avLst/>
              <a:gdLst>
                <a:gd name="connsiteX0" fmla="*/ 2146852 w 6452910"/>
                <a:gd name="connsiteY0" fmla="*/ 628601 h 2442001"/>
                <a:gd name="connsiteX1" fmla="*/ 4378897 w 6452910"/>
                <a:gd name="connsiteY1" fmla="*/ 355985 h 2442001"/>
                <a:gd name="connsiteX2" fmla="*/ 5571593 w 6452910"/>
                <a:gd name="connsiteY2" fmla="*/ 9535 h 2442001"/>
                <a:gd name="connsiteX3" fmla="*/ 6423518 w 6452910"/>
                <a:gd name="connsiteY3" fmla="*/ 123125 h 2442001"/>
                <a:gd name="connsiteX4" fmla="*/ 6253133 w 6452910"/>
                <a:gd name="connsiteY4" fmla="*/ 395742 h 2442001"/>
                <a:gd name="connsiteX5" fmla="*/ 6219056 w 6452910"/>
                <a:gd name="connsiteY5" fmla="*/ 571806 h 2442001"/>
                <a:gd name="connsiteX6" fmla="*/ 6190659 w 6452910"/>
                <a:gd name="connsiteY6" fmla="*/ 674037 h 2442001"/>
                <a:gd name="connsiteX7" fmla="*/ 6082748 w 6452910"/>
                <a:gd name="connsiteY7" fmla="*/ 742191 h 2442001"/>
                <a:gd name="connsiteX8" fmla="*/ 5639747 w 6452910"/>
                <a:gd name="connsiteY8" fmla="*/ 736512 h 2442001"/>
                <a:gd name="connsiteX9" fmla="*/ 4270987 w 6452910"/>
                <a:gd name="connsiteY9" fmla="*/ 571806 h 2442001"/>
                <a:gd name="connsiteX10" fmla="*/ 2726162 w 6452910"/>
                <a:gd name="connsiteY10" fmla="*/ 679717 h 2442001"/>
                <a:gd name="connsiteX11" fmla="*/ 1800403 w 6452910"/>
                <a:gd name="connsiteY11" fmla="*/ 1349898 h 2442001"/>
                <a:gd name="connsiteX12" fmla="*/ 1737928 w 6452910"/>
                <a:gd name="connsiteY12" fmla="*/ 2031438 h 2442001"/>
                <a:gd name="connsiteX13" fmla="*/ 1516428 w 6452910"/>
                <a:gd name="connsiteY13" fmla="*/ 2417645 h 2442001"/>
                <a:gd name="connsiteX14" fmla="*/ 1164298 w 6452910"/>
                <a:gd name="connsiteY14" fmla="*/ 2213183 h 2442001"/>
                <a:gd name="connsiteX15" fmla="*/ 0 w 6452910"/>
                <a:gd name="connsiteY15" fmla="*/ 696755 h 2442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52910" h="2442001">
                  <a:moveTo>
                    <a:pt x="2146852" y="628601"/>
                  </a:moveTo>
                  <a:cubicBezTo>
                    <a:pt x="2977479" y="543882"/>
                    <a:pt x="3808107" y="459163"/>
                    <a:pt x="4378897" y="355985"/>
                  </a:cubicBezTo>
                  <a:cubicBezTo>
                    <a:pt x="4949687" y="252807"/>
                    <a:pt x="5230823" y="48345"/>
                    <a:pt x="5571593" y="9535"/>
                  </a:cubicBezTo>
                  <a:cubicBezTo>
                    <a:pt x="5912363" y="-29275"/>
                    <a:pt x="6309928" y="58757"/>
                    <a:pt x="6423518" y="123125"/>
                  </a:cubicBezTo>
                  <a:cubicBezTo>
                    <a:pt x="6537108" y="187493"/>
                    <a:pt x="6287210" y="320962"/>
                    <a:pt x="6253133" y="395742"/>
                  </a:cubicBezTo>
                  <a:cubicBezTo>
                    <a:pt x="6219056" y="470522"/>
                    <a:pt x="6229468" y="525423"/>
                    <a:pt x="6219056" y="571806"/>
                  </a:cubicBezTo>
                  <a:cubicBezTo>
                    <a:pt x="6208644" y="618188"/>
                    <a:pt x="6213377" y="645640"/>
                    <a:pt x="6190659" y="674037"/>
                  </a:cubicBezTo>
                  <a:cubicBezTo>
                    <a:pt x="6167941" y="702434"/>
                    <a:pt x="6174567" y="731778"/>
                    <a:pt x="6082748" y="742191"/>
                  </a:cubicBezTo>
                  <a:cubicBezTo>
                    <a:pt x="5990929" y="752604"/>
                    <a:pt x="5941707" y="764909"/>
                    <a:pt x="5639747" y="736512"/>
                  </a:cubicBezTo>
                  <a:cubicBezTo>
                    <a:pt x="5337787" y="708115"/>
                    <a:pt x="4756584" y="581272"/>
                    <a:pt x="4270987" y="571806"/>
                  </a:cubicBezTo>
                  <a:cubicBezTo>
                    <a:pt x="3785390" y="562340"/>
                    <a:pt x="3137926" y="550035"/>
                    <a:pt x="2726162" y="679717"/>
                  </a:cubicBezTo>
                  <a:cubicBezTo>
                    <a:pt x="2314398" y="809399"/>
                    <a:pt x="1965109" y="1124611"/>
                    <a:pt x="1800403" y="1349898"/>
                  </a:cubicBezTo>
                  <a:cubicBezTo>
                    <a:pt x="1635697" y="1575185"/>
                    <a:pt x="1785257" y="1853480"/>
                    <a:pt x="1737928" y="2031438"/>
                  </a:cubicBezTo>
                  <a:cubicBezTo>
                    <a:pt x="1690599" y="2209396"/>
                    <a:pt x="1612033" y="2387354"/>
                    <a:pt x="1516428" y="2417645"/>
                  </a:cubicBezTo>
                  <a:cubicBezTo>
                    <a:pt x="1420823" y="2447936"/>
                    <a:pt x="1417036" y="2499998"/>
                    <a:pt x="1164298" y="2213183"/>
                  </a:cubicBezTo>
                  <a:cubicBezTo>
                    <a:pt x="911560" y="1926368"/>
                    <a:pt x="455780" y="1311561"/>
                    <a:pt x="0" y="69675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664011" y="2377018"/>
              <a:ext cx="253447" cy="183732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455808" y="1832493"/>
              <a:ext cx="573069" cy="313825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02516" y="2355584"/>
              <a:ext cx="430747" cy="156912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763226" y="4079869"/>
              <a:ext cx="623546" cy="156913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162572" y="1673913"/>
              <a:ext cx="470163" cy="183732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27180" y="1863443"/>
              <a:ext cx="664502" cy="313825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grpSp>
          <p:nvGrpSpPr>
            <p:cNvPr id="16" name="그룹 15"/>
            <p:cNvGrpSpPr/>
            <p:nvPr/>
          </p:nvGrpSpPr>
          <p:grpSpPr>
            <a:xfrm>
              <a:off x="491398" y="1642019"/>
              <a:ext cx="6572300" cy="2437850"/>
              <a:chOff x="2231026" y="3711631"/>
              <a:chExt cx="6572300" cy="2437850"/>
            </a:xfrm>
          </p:grpSpPr>
          <p:sp>
            <p:nvSpPr>
              <p:cNvPr id="36" name="순서도: 연결자 35"/>
              <p:cNvSpPr/>
              <p:nvPr/>
            </p:nvSpPr>
            <p:spPr>
              <a:xfrm>
                <a:off x="4378882" y="4215182"/>
                <a:ext cx="153347" cy="150507"/>
              </a:xfrm>
              <a:prstGeom prst="flowChartConnector">
                <a:avLst/>
              </a:prstGeom>
              <a:solidFill>
                <a:srgbClr val="FFFF0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순서도: 연결자 36"/>
              <p:cNvSpPr/>
              <p:nvPr/>
            </p:nvSpPr>
            <p:spPr>
              <a:xfrm>
                <a:off x="8649979" y="3711631"/>
                <a:ext cx="153347" cy="150507"/>
              </a:xfrm>
              <a:prstGeom prst="flowChartConnector">
                <a:avLst/>
              </a:prstGeom>
              <a:solidFill>
                <a:srgbClr val="FFFF0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순서도: 연결자 37"/>
              <p:cNvSpPr/>
              <p:nvPr/>
            </p:nvSpPr>
            <p:spPr>
              <a:xfrm>
                <a:off x="4949442" y="4264879"/>
                <a:ext cx="153347" cy="150507"/>
              </a:xfrm>
              <a:prstGeom prst="flowChartConnector">
                <a:avLst/>
              </a:prstGeom>
              <a:solidFill>
                <a:srgbClr val="FFFF0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순서도: 연결자 38"/>
              <p:cNvSpPr/>
              <p:nvPr/>
            </p:nvSpPr>
            <p:spPr>
              <a:xfrm>
                <a:off x="3737955" y="5998974"/>
                <a:ext cx="153347" cy="150507"/>
              </a:xfrm>
              <a:prstGeom prst="flowChartConnector">
                <a:avLst/>
              </a:prstGeom>
              <a:solidFill>
                <a:srgbClr val="FFFF0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순서도: 연결자 39"/>
              <p:cNvSpPr/>
              <p:nvPr/>
            </p:nvSpPr>
            <p:spPr>
              <a:xfrm>
                <a:off x="2231026" y="4285145"/>
                <a:ext cx="153347" cy="150507"/>
              </a:xfrm>
              <a:prstGeom prst="flowChartConnector">
                <a:avLst/>
              </a:prstGeom>
              <a:solidFill>
                <a:srgbClr val="FFFF0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864783" y="1227340"/>
              <a:ext cx="2796160" cy="37503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prstClr val="black"/>
                  </a:solidFill>
                </a:rPr>
                <a:t>KISTI(KR) ↔ </a:t>
              </a:r>
              <a:r>
                <a:rPr lang="en-US" altLang="ko-KR" sz="1400" dirty="0"/>
                <a:t>PAKGRID </a:t>
              </a:r>
              <a:r>
                <a:rPr lang="en-US" altLang="ko-KR" sz="1400" dirty="0" smtClean="0">
                  <a:solidFill>
                    <a:prstClr val="black"/>
                  </a:solidFill>
                </a:rPr>
                <a:t>(PK)</a:t>
              </a:r>
              <a:endParaRPr lang="ko-KR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99942" y="1789351"/>
              <a:ext cx="713338" cy="412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KISTI</a:t>
              </a:r>
            </a:p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Daejeon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38006" y="2310930"/>
              <a:ext cx="590282" cy="262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Tokyo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74890" y="4035214"/>
              <a:ext cx="826628" cy="262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Singapore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5556" y="1815423"/>
              <a:ext cx="773890" cy="412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PAKGRID</a:t>
              </a:r>
            </a:p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(PK)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01817" y="1773962"/>
              <a:ext cx="648880" cy="225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</a:rPr>
                <a:t>KREONET</a:t>
              </a:r>
              <a:endParaRPr lang="ko-KR" alt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73559" y="2310930"/>
              <a:ext cx="719198" cy="225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</a:rPr>
                <a:t>TRANSPAC</a:t>
              </a:r>
              <a:endParaRPr lang="ko-KR" alt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3832" y="1850232"/>
              <a:ext cx="852021" cy="225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</a:rPr>
                <a:t>PACIFICWAVE</a:t>
              </a:r>
              <a:endParaRPr lang="ko-KR" alt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57141" y="2551073"/>
              <a:ext cx="629347" cy="225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</a:rPr>
                <a:t>APAN-JP</a:t>
              </a:r>
              <a:endParaRPr lang="ko-KR" alt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76732" y="3706061"/>
              <a:ext cx="434020" cy="225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" b="1" dirty="0" smtClean="0">
                  <a:solidFill>
                    <a:prstClr val="black"/>
                  </a:solidFill>
                </a:rPr>
                <a:t>TEIN</a:t>
              </a:r>
              <a:endParaRPr lang="ko-KR" altLang="en-US" sz="600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순서도: 연결자 26"/>
            <p:cNvSpPr/>
            <p:nvPr/>
          </p:nvSpPr>
          <p:spPr>
            <a:xfrm>
              <a:off x="6696434" y="2160423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20656" y="2345774"/>
              <a:ext cx="377374" cy="262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LA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96931" y="1642669"/>
              <a:ext cx="633254" cy="262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Seattle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30" name="순서도: 연결자 29"/>
            <p:cNvSpPr/>
            <p:nvPr/>
          </p:nvSpPr>
          <p:spPr>
            <a:xfrm>
              <a:off x="2286318" y="2852109"/>
              <a:ext cx="153347" cy="150507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2007782" y="2651211"/>
              <a:ext cx="261246" cy="156912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37284" y="2592144"/>
              <a:ext cx="400813" cy="262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solidFill>
                    <a:prstClr val="black"/>
                  </a:solidFill>
                </a:rPr>
                <a:t>HK</a:t>
              </a:r>
              <a:endParaRPr lang="ko-KR" altLang="en-US" sz="800" b="1" dirty="0">
                <a:solidFill>
                  <a:prstClr val="black"/>
                </a:solidFill>
              </a:endParaRPr>
            </a:p>
          </p:txBody>
        </p:sp>
        <p:sp>
          <p:nvSpPr>
            <p:cNvPr id="33" name="자유형 32"/>
            <p:cNvSpPr/>
            <p:nvPr/>
          </p:nvSpPr>
          <p:spPr>
            <a:xfrm>
              <a:off x="2338096" y="2239108"/>
              <a:ext cx="293735" cy="615461"/>
            </a:xfrm>
            <a:custGeom>
              <a:avLst/>
              <a:gdLst>
                <a:gd name="connsiteX0" fmla="*/ 293735 w 293735"/>
                <a:gd name="connsiteY0" fmla="*/ 0 h 615461"/>
                <a:gd name="connsiteX1" fmla="*/ 24104 w 293735"/>
                <a:gd name="connsiteY1" fmla="*/ 152400 h 615461"/>
                <a:gd name="connsiteX2" fmla="*/ 12381 w 293735"/>
                <a:gd name="connsiteY2" fmla="*/ 615461 h 615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3735" h="615461">
                  <a:moveTo>
                    <a:pt x="293735" y="0"/>
                  </a:moveTo>
                  <a:cubicBezTo>
                    <a:pt x="182365" y="24911"/>
                    <a:pt x="70996" y="49823"/>
                    <a:pt x="24104" y="152400"/>
                  </a:cubicBezTo>
                  <a:cubicBezTo>
                    <a:pt x="-22788" y="254977"/>
                    <a:pt x="13358" y="531446"/>
                    <a:pt x="12381" y="615461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4" name="자유형 33"/>
            <p:cNvSpPr/>
            <p:nvPr/>
          </p:nvSpPr>
          <p:spPr>
            <a:xfrm>
              <a:off x="1962014" y="2913185"/>
              <a:ext cx="318124" cy="1014046"/>
            </a:xfrm>
            <a:custGeom>
              <a:avLst/>
              <a:gdLst>
                <a:gd name="connsiteX0" fmla="*/ 318124 w 318124"/>
                <a:gd name="connsiteY0" fmla="*/ 0 h 1014046"/>
                <a:gd name="connsiteX1" fmla="*/ 7463 w 318124"/>
                <a:gd name="connsiteY1" fmla="*/ 404446 h 1014046"/>
                <a:gd name="connsiteX2" fmla="*/ 89524 w 318124"/>
                <a:gd name="connsiteY2" fmla="*/ 1014046 h 1014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8124" h="1014046">
                  <a:moveTo>
                    <a:pt x="318124" y="0"/>
                  </a:moveTo>
                  <a:cubicBezTo>
                    <a:pt x="181843" y="117719"/>
                    <a:pt x="45563" y="235438"/>
                    <a:pt x="7463" y="404446"/>
                  </a:cubicBezTo>
                  <a:cubicBezTo>
                    <a:pt x="-30637" y="573454"/>
                    <a:pt x="89524" y="1014046"/>
                    <a:pt x="89524" y="101404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5" name="자유형 34"/>
            <p:cNvSpPr/>
            <p:nvPr/>
          </p:nvSpPr>
          <p:spPr>
            <a:xfrm>
              <a:off x="633046" y="2302606"/>
              <a:ext cx="1377462" cy="1659794"/>
            </a:xfrm>
            <a:custGeom>
              <a:avLst/>
              <a:gdLst>
                <a:gd name="connsiteX0" fmla="*/ 1377462 w 1377462"/>
                <a:gd name="connsiteY0" fmla="*/ 1659794 h 1659794"/>
                <a:gd name="connsiteX1" fmla="*/ 1049216 w 1377462"/>
                <a:gd name="connsiteY1" fmla="*/ 716086 h 1659794"/>
                <a:gd name="connsiteX2" fmla="*/ 310662 w 1377462"/>
                <a:gd name="connsiteY2" fmla="*/ 94763 h 1659794"/>
                <a:gd name="connsiteX3" fmla="*/ 0 w 1377462"/>
                <a:gd name="connsiteY3" fmla="*/ 12702 h 165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7462" h="1659794">
                  <a:moveTo>
                    <a:pt x="1377462" y="1659794"/>
                  </a:moveTo>
                  <a:cubicBezTo>
                    <a:pt x="1302239" y="1318359"/>
                    <a:pt x="1227016" y="976924"/>
                    <a:pt x="1049216" y="716086"/>
                  </a:cubicBezTo>
                  <a:cubicBezTo>
                    <a:pt x="871416" y="455248"/>
                    <a:pt x="485531" y="211994"/>
                    <a:pt x="310662" y="94763"/>
                  </a:cubicBezTo>
                  <a:cubicBezTo>
                    <a:pt x="135793" y="-22468"/>
                    <a:pt x="67896" y="-4883"/>
                    <a:pt x="0" y="12702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6547018" y="3159981"/>
            <a:ext cx="1769398" cy="575492"/>
            <a:chOff x="6847539" y="3075993"/>
            <a:chExt cx="1269945" cy="329065"/>
          </a:xfrm>
        </p:grpSpPr>
        <p:sp>
          <p:nvSpPr>
            <p:cNvPr id="42" name="직사각형 41"/>
            <p:cNvSpPr/>
            <p:nvPr/>
          </p:nvSpPr>
          <p:spPr>
            <a:xfrm>
              <a:off x="6847539" y="3075993"/>
              <a:ext cx="1242143" cy="3290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3600"/>
            </a:p>
          </p:txBody>
        </p:sp>
        <p:cxnSp>
          <p:nvCxnSpPr>
            <p:cNvPr id="43" name="꺾인 연결선 75"/>
            <p:cNvCxnSpPr/>
            <p:nvPr/>
          </p:nvCxnSpPr>
          <p:spPr>
            <a:xfrm>
              <a:off x="6981025" y="3169844"/>
              <a:ext cx="208146" cy="0"/>
            </a:xfrm>
            <a:prstGeom prst="straightConnector1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163474" y="3086288"/>
              <a:ext cx="954010" cy="145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/>
                <a:t>Before path (2015)</a:t>
              </a:r>
            </a:p>
          </p:txBody>
        </p:sp>
        <p:cxnSp>
          <p:nvCxnSpPr>
            <p:cNvPr id="45" name="꺾인 연결선 75"/>
            <p:cNvCxnSpPr/>
            <p:nvPr/>
          </p:nvCxnSpPr>
          <p:spPr>
            <a:xfrm>
              <a:off x="6980604" y="3322244"/>
              <a:ext cx="20814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171164" y="3238688"/>
              <a:ext cx="884979" cy="145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/>
                <a:t>After path (2016)</a:t>
              </a:r>
            </a:p>
          </p:txBody>
        </p:sp>
      </p:grpSp>
      <p:sp>
        <p:nvSpPr>
          <p:cNvPr id="47" name="사각형 설명선 46"/>
          <p:cNvSpPr/>
          <p:nvPr/>
        </p:nvSpPr>
        <p:spPr>
          <a:xfrm>
            <a:off x="3192160" y="2456915"/>
            <a:ext cx="2171928" cy="796122"/>
          </a:xfrm>
          <a:prstGeom prst="wedgeRectCallout">
            <a:avLst>
              <a:gd name="adj1" fmla="val -62424"/>
              <a:gd name="adj2" fmla="val -4660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210" y="2503547"/>
            <a:ext cx="2093828" cy="70285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3615654" y="3015973"/>
            <a:ext cx="131638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Connection test (1Gbps)</a:t>
            </a:r>
            <a:endParaRPr lang="ko-KR" altLang="en-US" sz="800" dirty="0"/>
          </a:p>
        </p:txBody>
      </p:sp>
      <p:sp>
        <p:nvSpPr>
          <p:cNvPr id="50" name="오른쪽 화살표 49"/>
          <p:cNvSpPr/>
          <p:nvPr/>
        </p:nvSpPr>
        <p:spPr>
          <a:xfrm>
            <a:off x="3631845" y="4455553"/>
            <a:ext cx="2164291" cy="36004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3666394" y="4671577"/>
            <a:ext cx="2120761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Latency : -155.546 ms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3927968" y="4887601"/>
            <a:ext cx="155082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Hop : -10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15654" y="5250701"/>
            <a:ext cx="2081877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 dirty="0" smtClean="0">
                <a:solidFill>
                  <a:schemeClr val="tx1"/>
                </a:solidFill>
              </a:rPr>
              <a:t>Tracepath</a:t>
            </a:r>
            <a:r>
              <a:rPr lang="ko-KR" altLang="en-US" sz="900" dirty="0" smtClean="0">
                <a:solidFill>
                  <a:schemeClr val="tx1"/>
                </a:solidFill>
              </a:rPr>
              <a:t> </a:t>
            </a:r>
            <a:r>
              <a:rPr lang="en-US" altLang="ko-KR" sz="900" dirty="0" smtClean="0">
                <a:solidFill>
                  <a:schemeClr val="tx1"/>
                </a:solidFill>
              </a:rPr>
              <a:t>test condition</a:t>
            </a:r>
          </a:p>
          <a:p>
            <a:r>
              <a:rPr lang="en-US" altLang="ko-KR" sz="900" dirty="0" smtClean="0">
                <a:solidFill>
                  <a:schemeClr val="tx1"/>
                </a:solidFill>
              </a:rPr>
              <a:t>Source: KISTI-GSDC (134.75.125.152)</a:t>
            </a:r>
          </a:p>
          <a:p>
            <a:r>
              <a:rPr lang="en-US" altLang="ko-KR" sz="900" dirty="0" smtClean="0">
                <a:solidFill>
                  <a:schemeClr val="tx1"/>
                </a:solidFill>
              </a:rPr>
              <a:t>Destination: Pakgrid (111.68.99.138) </a:t>
            </a:r>
          </a:p>
        </p:txBody>
      </p:sp>
      <p:grpSp>
        <p:nvGrpSpPr>
          <p:cNvPr id="54" name="그룹 53"/>
          <p:cNvGrpSpPr/>
          <p:nvPr/>
        </p:nvGrpSpPr>
        <p:grpSpPr>
          <a:xfrm>
            <a:off x="5872870" y="3841389"/>
            <a:ext cx="2581207" cy="1826815"/>
            <a:chOff x="5872870" y="3645024"/>
            <a:chExt cx="2581207" cy="1826815"/>
          </a:xfrm>
        </p:grpSpPr>
        <p:pic>
          <p:nvPicPr>
            <p:cNvPr id="55" name="Picture 3" descr="Z:\sahn\Desktop\스크린샷 2016-03-11 13.40.1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2870" y="3933056"/>
              <a:ext cx="2581207" cy="1108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TextBox 55"/>
            <p:cNvSpPr txBox="1"/>
            <p:nvPr/>
          </p:nvSpPr>
          <p:spPr>
            <a:xfrm>
              <a:off x="6660232" y="3645024"/>
              <a:ext cx="69858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After</a:t>
              </a:r>
              <a:endParaRPr lang="ko-KR" altLang="en-US" dirty="0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6240853" y="5113743"/>
              <a:ext cx="1018066" cy="35809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287.264ms</a:t>
              </a:r>
              <a:endParaRPr lang="ko-KR" altLang="en-US" sz="1200" dirty="0"/>
            </a:p>
          </p:txBody>
        </p:sp>
        <p:sp>
          <p:nvSpPr>
            <p:cNvPr id="58" name="타원 57"/>
            <p:cNvSpPr/>
            <p:nvPr/>
          </p:nvSpPr>
          <p:spPr>
            <a:xfrm>
              <a:off x="7738372" y="4739031"/>
              <a:ext cx="715704" cy="3220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9" name="직선 화살표 연결선 58"/>
            <p:cNvCxnSpPr>
              <a:stCxn id="57" idx="3"/>
            </p:cNvCxnSpPr>
            <p:nvPr/>
          </p:nvCxnSpPr>
          <p:spPr>
            <a:xfrm flipV="1">
              <a:off x="7258919" y="4907261"/>
              <a:ext cx="479453" cy="38553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그룹 59"/>
          <p:cNvGrpSpPr/>
          <p:nvPr/>
        </p:nvGrpSpPr>
        <p:grpSpPr>
          <a:xfrm>
            <a:off x="929777" y="3845581"/>
            <a:ext cx="3604910" cy="2336999"/>
            <a:chOff x="929777" y="3645024"/>
            <a:chExt cx="3604910" cy="2336999"/>
          </a:xfrm>
        </p:grpSpPr>
        <p:pic>
          <p:nvPicPr>
            <p:cNvPr id="61" name="Picture 2" descr="C:\Users\sahn\AppData\Local\Temp\vmware-sahn\VMwareDnD\cecd15c9\스크린샷 2015-09-16 오후 5.10.28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777" y="3933056"/>
              <a:ext cx="2532725" cy="15841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TextBox 61"/>
            <p:cNvSpPr txBox="1"/>
            <p:nvPr/>
          </p:nvSpPr>
          <p:spPr>
            <a:xfrm>
              <a:off x="1691680" y="3645024"/>
              <a:ext cx="85626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Before</a:t>
              </a:r>
              <a:endParaRPr lang="ko-KR" altLang="en-US" dirty="0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3496002" y="5650110"/>
              <a:ext cx="1038685" cy="33191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442.810ms</a:t>
              </a:r>
              <a:endParaRPr lang="ko-KR" altLang="en-US" sz="1200" dirty="0"/>
            </a:p>
          </p:txBody>
        </p:sp>
        <p:sp>
          <p:nvSpPr>
            <p:cNvPr id="64" name="타원 63"/>
            <p:cNvSpPr/>
            <p:nvPr/>
          </p:nvSpPr>
          <p:spPr>
            <a:xfrm>
              <a:off x="2515506" y="5232260"/>
              <a:ext cx="715704" cy="3220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화살표 연결선 64"/>
            <p:cNvCxnSpPr>
              <a:stCxn id="63" idx="1"/>
              <a:endCxn id="64" idx="6"/>
            </p:cNvCxnSpPr>
            <p:nvPr/>
          </p:nvCxnSpPr>
          <p:spPr>
            <a:xfrm flipH="1" flipV="1">
              <a:off x="3231210" y="5393306"/>
              <a:ext cx="264792" cy="42276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그룹 65"/>
          <p:cNvGrpSpPr/>
          <p:nvPr/>
        </p:nvGrpSpPr>
        <p:grpSpPr>
          <a:xfrm>
            <a:off x="5764858" y="5761904"/>
            <a:ext cx="2512822" cy="860059"/>
            <a:chOff x="5764858" y="5527439"/>
            <a:chExt cx="2512822" cy="860059"/>
          </a:xfrm>
        </p:grpSpPr>
        <p:sp>
          <p:nvSpPr>
            <p:cNvPr id="67" name="TextBox 66"/>
            <p:cNvSpPr txBox="1"/>
            <p:nvPr/>
          </p:nvSpPr>
          <p:spPr>
            <a:xfrm>
              <a:off x="5796137" y="5578783"/>
              <a:ext cx="24348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Tier centers in ASIA use 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optimal</a:t>
              </a:r>
              <a:r>
                <a:rPr lang="en-US" altLang="ko-KR" sz="1400" dirty="0" smtClean="0"/>
                <a:t> routing path through GSDC Tier 1 center.</a:t>
              </a:r>
              <a:endParaRPr lang="ko-KR" altLang="en-US" sz="1400" dirty="0"/>
            </a:p>
          </p:txBody>
        </p:sp>
        <p:sp>
          <p:nvSpPr>
            <p:cNvPr id="68" name="왼쪽 대괄호 67"/>
            <p:cNvSpPr/>
            <p:nvPr/>
          </p:nvSpPr>
          <p:spPr>
            <a:xfrm>
              <a:off x="5764858" y="5546147"/>
              <a:ext cx="216024" cy="841351"/>
            </a:xfrm>
            <a:prstGeom prst="lef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오른쪽 대괄호 68"/>
            <p:cNvSpPr/>
            <p:nvPr/>
          </p:nvSpPr>
          <p:spPr>
            <a:xfrm>
              <a:off x="8061656" y="5527439"/>
              <a:ext cx="216024" cy="841351"/>
            </a:xfrm>
            <a:prstGeom prst="righ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1036895" y="5828008"/>
            <a:ext cx="2175402" cy="841352"/>
            <a:chOff x="1036895" y="5593543"/>
            <a:chExt cx="2175402" cy="841352"/>
          </a:xfrm>
        </p:grpSpPr>
        <p:sp>
          <p:nvSpPr>
            <p:cNvPr id="71" name="TextBox 70"/>
            <p:cNvSpPr txBox="1"/>
            <p:nvPr/>
          </p:nvSpPr>
          <p:spPr>
            <a:xfrm>
              <a:off x="1061499" y="5630130"/>
              <a:ext cx="211469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Tier centers in ASIA use 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abnormal</a:t>
              </a:r>
              <a:r>
                <a:rPr lang="en-US" altLang="ko-KR" sz="1400" dirty="0" smtClean="0"/>
                <a:t> routing path.</a:t>
              </a:r>
              <a:br>
                <a:rPr lang="en-US" altLang="ko-KR" sz="1400" dirty="0" smtClean="0"/>
              </a:br>
              <a:r>
                <a:rPr lang="en-US" altLang="ko-KR" sz="1400" dirty="0" smtClean="0"/>
                <a:t>(example test: Parkgird)</a:t>
              </a:r>
              <a:endParaRPr lang="ko-KR" altLang="en-US" sz="1400" dirty="0"/>
            </a:p>
          </p:txBody>
        </p:sp>
        <p:sp>
          <p:nvSpPr>
            <p:cNvPr id="72" name="왼쪽 대괄호 71"/>
            <p:cNvSpPr/>
            <p:nvPr/>
          </p:nvSpPr>
          <p:spPr>
            <a:xfrm>
              <a:off x="1036895" y="5593544"/>
              <a:ext cx="216024" cy="841351"/>
            </a:xfrm>
            <a:prstGeom prst="lef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오른쪽 대괄호 72"/>
            <p:cNvSpPr/>
            <p:nvPr/>
          </p:nvSpPr>
          <p:spPr>
            <a:xfrm>
              <a:off x="2996273" y="5593543"/>
              <a:ext cx="216024" cy="841351"/>
            </a:xfrm>
            <a:prstGeom prst="righ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107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TEIN-GLORIAD-KR 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25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1" y="2466351"/>
            <a:ext cx="9143998" cy="3122889"/>
            <a:chOff x="1" y="2466351"/>
            <a:chExt cx="9143998" cy="3122889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2466351"/>
              <a:ext cx="9143998" cy="31228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8" name="직선 연결선 67"/>
            <p:cNvCxnSpPr>
              <a:endCxn id="26" idx="1"/>
            </p:cNvCxnSpPr>
            <p:nvPr/>
          </p:nvCxnSpPr>
          <p:spPr>
            <a:xfrm flipV="1">
              <a:off x="5998214" y="2872727"/>
              <a:ext cx="2002786" cy="447600"/>
            </a:xfrm>
            <a:prstGeom prst="bentConnector3">
              <a:avLst>
                <a:gd name="adj1" fmla="val 50000"/>
              </a:avLst>
            </a:prstGeom>
            <a:ln w="50800" cap="sq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타원 8"/>
            <p:cNvSpPr/>
            <p:nvPr/>
          </p:nvSpPr>
          <p:spPr>
            <a:xfrm>
              <a:off x="72430" y="3183886"/>
              <a:ext cx="3078178" cy="2326414"/>
            </a:xfrm>
            <a:prstGeom prst="ellipse">
              <a:avLst/>
            </a:prstGeom>
            <a:solidFill>
              <a:schemeClr val="bg2">
                <a:alpha val="40000"/>
              </a:schemeClr>
            </a:solidFill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>
              <a:endCxn id="12" idx="1"/>
            </p:cNvCxnSpPr>
            <p:nvPr/>
          </p:nvCxnSpPr>
          <p:spPr>
            <a:xfrm flipV="1">
              <a:off x="2545414" y="3320327"/>
              <a:ext cx="3119108" cy="1"/>
            </a:xfrm>
            <a:prstGeom prst="line">
              <a:avLst/>
            </a:prstGeom>
            <a:ln w="50800" cap="flat" cmpd="sng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496121" y="3355263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10Gbps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664522" y="3260260"/>
              <a:ext cx="333692" cy="120133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" name="그룹 12"/>
            <p:cNvGrpSpPr/>
            <p:nvPr/>
          </p:nvGrpSpPr>
          <p:grpSpPr>
            <a:xfrm>
              <a:off x="713050" y="3789040"/>
              <a:ext cx="1975141" cy="1513041"/>
              <a:chOff x="677363" y="3792309"/>
              <a:chExt cx="1975141" cy="1513041"/>
            </a:xfrm>
          </p:grpSpPr>
          <p:cxnSp>
            <p:nvCxnSpPr>
              <p:cNvPr id="59" name="꺾인 연결선 58"/>
              <p:cNvCxnSpPr/>
              <p:nvPr/>
            </p:nvCxnSpPr>
            <p:spPr>
              <a:xfrm flipV="1">
                <a:off x="1944025" y="4199060"/>
                <a:ext cx="182225" cy="847430"/>
              </a:xfrm>
              <a:prstGeom prst="bentConnector2">
                <a:avLst/>
              </a:prstGeom>
              <a:ln w="50800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꺾인 연결선 59"/>
              <p:cNvCxnSpPr>
                <a:endCxn id="57" idx="0"/>
              </p:cNvCxnSpPr>
              <p:nvPr/>
            </p:nvCxnSpPr>
            <p:spPr>
              <a:xfrm>
                <a:off x="1685734" y="4516413"/>
                <a:ext cx="131815" cy="456405"/>
              </a:xfrm>
              <a:prstGeom prst="bentConnector2">
                <a:avLst/>
              </a:prstGeom>
              <a:ln w="9525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꺾인 연결선 60"/>
              <p:cNvCxnSpPr/>
              <p:nvPr/>
            </p:nvCxnSpPr>
            <p:spPr>
              <a:xfrm>
                <a:off x="960986" y="4137041"/>
                <a:ext cx="856563" cy="807396"/>
              </a:xfrm>
              <a:prstGeom prst="bentConnector2">
                <a:avLst/>
              </a:prstGeom>
              <a:ln w="28575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꺾인 연결선 61"/>
              <p:cNvCxnSpPr/>
              <p:nvPr/>
            </p:nvCxnSpPr>
            <p:spPr>
              <a:xfrm>
                <a:off x="677363" y="3792309"/>
                <a:ext cx="1140186" cy="1166775"/>
              </a:xfrm>
              <a:prstGeom prst="bentConnector2">
                <a:avLst/>
              </a:prstGeom>
              <a:ln w="3175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꺾인 연결선 62"/>
              <p:cNvCxnSpPr>
                <a:endCxn id="57" idx="2"/>
              </p:cNvCxnSpPr>
              <p:nvPr/>
            </p:nvCxnSpPr>
            <p:spPr>
              <a:xfrm rot="10800000">
                <a:off x="1817550" y="5120163"/>
                <a:ext cx="314219" cy="185187"/>
              </a:xfrm>
              <a:prstGeom prst="bentConnector2">
                <a:avLst/>
              </a:prstGeom>
              <a:ln w="19050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꺾인 연결선 63"/>
              <p:cNvCxnSpPr/>
              <p:nvPr/>
            </p:nvCxnSpPr>
            <p:spPr>
              <a:xfrm rot="5400000">
                <a:off x="2308625" y="3781167"/>
                <a:ext cx="267311" cy="420447"/>
              </a:xfrm>
              <a:prstGeom prst="bentConnector2">
                <a:avLst/>
              </a:prstGeom>
              <a:ln w="31750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직사각형 13"/>
            <p:cNvSpPr/>
            <p:nvPr/>
          </p:nvSpPr>
          <p:spPr>
            <a:xfrm>
              <a:off x="2030530" y="4051032"/>
              <a:ext cx="276508" cy="148028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434683" y="4439971"/>
              <a:ext cx="251052" cy="152883"/>
            </a:xfrm>
            <a:prstGeom prst="rect">
              <a:avLst/>
            </a:prstGeom>
            <a:solidFill>
              <a:schemeClr val="bg2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3281" y="3723357"/>
              <a:ext cx="434083" cy="165372"/>
            </a:xfrm>
            <a:prstGeom prst="rect">
              <a:avLst/>
            </a:prstGeom>
            <a:solidFill>
              <a:schemeClr val="bg2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131768" y="5228404"/>
              <a:ext cx="555084" cy="153890"/>
            </a:xfrm>
            <a:prstGeom prst="rect">
              <a:avLst/>
            </a:prstGeom>
            <a:solidFill>
              <a:schemeClr val="bg2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8" name="그룹 17"/>
            <p:cNvGrpSpPr/>
            <p:nvPr/>
          </p:nvGrpSpPr>
          <p:grpSpPr>
            <a:xfrm>
              <a:off x="1583548" y="4936306"/>
              <a:ext cx="488147" cy="215444"/>
              <a:chOff x="1833151" y="4392478"/>
              <a:chExt cx="488147" cy="215444"/>
            </a:xfrm>
          </p:grpSpPr>
          <p:sp>
            <p:nvSpPr>
              <p:cNvPr id="57" name="직사각형 56"/>
              <p:cNvSpPr/>
              <p:nvPr/>
            </p:nvSpPr>
            <p:spPr>
              <a:xfrm>
                <a:off x="1898142" y="4428990"/>
                <a:ext cx="338021" cy="147344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1833151" y="4392478"/>
                <a:ext cx="48814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800" b="1" dirty="0" smtClean="0"/>
                  <a:t>SG</a:t>
                </a:r>
              </a:p>
            </p:txBody>
          </p:sp>
        </p:grpSp>
        <p:grpSp>
          <p:nvGrpSpPr>
            <p:cNvPr id="19" name="그룹 18"/>
            <p:cNvGrpSpPr/>
            <p:nvPr/>
          </p:nvGrpSpPr>
          <p:grpSpPr>
            <a:xfrm>
              <a:off x="2539065" y="3667286"/>
              <a:ext cx="404192" cy="215444"/>
              <a:chOff x="2932045" y="2865460"/>
              <a:chExt cx="404192" cy="215444"/>
            </a:xfrm>
          </p:grpSpPr>
          <p:sp>
            <p:nvSpPr>
              <p:cNvPr id="55" name="직사각형 54"/>
              <p:cNvSpPr/>
              <p:nvPr/>
            </p:nvSpPr>
            <p:spPr>
              <a:xfrm>
                <a:off x="2991366" y="2895207"/>
                <a:ext cx="258199" cy="160702"/>
              </a:xfrm>
              <a:prstGeom prst="rect">
                <a:avLst/>
              </a:prstGeom>
              <a:solidFill>
                <a:schemeClr val="bg2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932045" y="2865460"/>
                <a:ext cx="4041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 smtClean="0"/>
                  <a:t>JP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061368" y="5194359"/>
              <a:ext cx="6962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smtClean="0"/>
                <a:t>Indonesia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62015" y="4397726"/>
              <a:ext cx="3957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smtClean="0"/>
                <a:t>TH</a:t>
              </a:r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650679" y="4051550"/>
              <a:ext cx="419787" cy="215444"/>
              <a:chOff x="601451" y="3674179"/>
              <a:chExt cx="419787" cy="215444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673407" y="3712657"/>
                <a:ext cx="238352" cy="150788"/>
              </a:xfrm>
              <a:prstGeom prst="rect">
                <a:avLst/>
              </a:prstGeom>
              <a:solidFill>
                <a:schemeClr val="bg2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01451" y="3674179"/>
                <a:ext cx="4197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 smtClean="0"/>
                  <a:t>IN</a:t>
                </a:r>
              </a:p>
            </p:txBody>
          </p:sp>
        </p:grpSp>
        <p:cxnSp>
          <p:nvCxnSpPr>
            <p:cNvPr id="23" name="직선 연결선 22"/>
            <p:cNvCxnSpPr>
              <a:stCxn id="29" idx="2"/>
              <a:endCxn id="14" idx="0"/>
            </p:cNvCxnSpPr>
            <p:nvPr/>
          </p:nvCxnSpPr>
          <p:spPr>
            <a:xfrm flipH="1">
              <a:off x="2168785" y="3514435"/>
              <a:ext cx="1" cy="536599"/>
            </a:xfrm>
            <a:prstGeom prst="line">
              <a:avLst/>
            </a:prstGeom>
            <a:ln w="50800" cap="flat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67"/>
            <p:cNvCxnSpPr>
              <a:stCxn id="30" idx="0"/>
              <a:endCxn id="27" idx="3"/>
            </p:cNvCxnSpPr>
            <p:nvPr/>
          </p:nvCxnSpPr>
          <p:spPr>
            <a:xfrm rot="16200000" flipV="1">
              <a:off x="8489643" y="2999012"/>
              <a:ext cx="328536" cy="67873"/>
            </a:xfrm>
            <a:prstGeom prst="bentConnector2">
              <a:avLst/>
            </a:prstGeom>
            <a:ln w="50800" cap="sq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모서리가 둥근 직사각형 24"/>
            <p:cNvSpPr/>
            <p:nvPr/>
          </p:nvSpPr>
          <p:spPr>
            <a:xfrm>
              <a:off x="8390146" y="3220568"/>
              <a:ext cx="523809" cy="194108"/>
            </a:xfrm>
            <a:prstGeom prst="roundRect">
              <a:avLst>
                <a:gd name="adj" fmla="val 33256"/>
              </a:avLst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001000" y="2812661"/>
              <a:ext cx="505092" cy="120133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06678" y="2768653"/>
              <a:ext cx="7132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 smtClean="0"/>
                <a:t>Amsterdam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980658" y="2665754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10Gbps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1798889" y="3126220"/>
              <a:ext cx="739791" cy="388215"/>
            </a:xfrm>
            <a:prstGeom prst="roundRect">
              <a:avLst>
                <a:gd name="adj" fmla="val 33256"/>
              </a:avLst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427198" y="3197217"/>
              <a:ext cx="5212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CERN</a:t>
              </a:r>
              <a:endParaRPr lang="ko-KR" altLang="en-US" sz="10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73271" y="4014720"/>
              <a:ext cx="3963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 smtClean="0"/>
                <a:t>HK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8682" y="3687101"/>
              <a:ext cx="6135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b="1" dirty="0" smtClean="0"/>
                <a:t>Pakistan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38774" y="3209900"/>
              <a:ext cx="6051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 smtClean="0"/>
                <a:t>Chicago</a:t>
              </a:r>
            </a:p>
          </p:txBody>
        </p:sp>
        <p:sp>
          <p:nvSpPr>
            <p:cNvPr id="34" name="TextBox 33"/>
            <p:cNvSpPr txBox="1">
              <a:spLocks/>
            </p:cNvSpPr>
            <p:nvPr/>
          </p:nvSpPr>
          <p:spPr>
            <a:xfrm>
              <a:off x="646569" y="5132076"/>
              <a:ext cx="76014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 ~ 10Gbps</a:t>
              </a:r>
              <a:endParaRPr lang="ko-KR" altLang="en-US" sz="800" b="1" dirty="0">
                <a:latin typeface="+mn-ea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173366" y="3955036"/>
              <a:ext cx="2454028" cy="54122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6" name="직선 연결선 35"/>
            <p:cNvCxnSpPr/>
            <p:nvPr/>
          </p:nvCxnSpPr>
          <p:spPr>
            <a:xfrm>
              <a:off x="4245375" y="4361956"/>
              <a:ext cx="36004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615754" y="4203319"/>
              <a:ext cx="1722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000" b="1" dirty="0"/>
            </a:p>
          </p:txBody>
        </p:sp>
        <p:cxnSp>
          <p:nvCxnSpPr>
            <p:cNvPr id="38" name="직선 연결선 37"/>
            <p:cNvCxnSpPr/>
            <p:nvPr/>
          </p:nvCxnSpPr>
          <p:spPr>
            <a:xfrm>
              <a:off x="4247121" y="4059272"/>
              <a:ext cx="36004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615756" y="3939133"/>
              <a:ext cx="20840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/>
                <a:t>KISTI-CERN LHCOPN</a:t>
              </a:r>
            </a:p>
            <a:p>
              <a:r>
                <a:rPr lang="en-US" altLang="ko-KR" sz="1000" b="1" dirty="0" smtClean="0"/>
                <a:t>GLORIAD-KR</a:t>
              </a:r>
            </a:p>
            <a:p>
              <a:r>
                <a:rPr lang="en-US" altLang="ko-KR" sz="1000" b="1" dirty="0" smtClean="0"/>
                <a:t>TEIN</a:t>
              </a:r>
              <a:endParaRPr lang="en-US" altLang="ko-KR" sz="10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84051" y="3120271"/>
              <a:ext cx="5277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KISTI</a:t>
              </a:r>
            </a:p>
            <a:p>
              <a:r>
                <a:rPr lang="en-US" altLang="ko-KR" sz="1000" b="1" dirty="0" smtClean="0"/>
                <a:t>GSDC</a:t>
              </a:r>
            </a:p>
          </p:txBody>
        </p:sp>
        <p:cxnSp>
          <p:nvCxnSpPr>
            <p:cNvPr id="41" name="꺾인 연결선 40"/>
            <p:cNvCxnSpPr/>
            <p:nvPr/>
          </p:nvCxnSpPr>
          <p:spPr>
            <a:xfrm rot="16200000" flipH="1">
              <a:off x="3918956" y="1357394"/>
              <a:ext cx="89629" cy="3702240"/>
            </a:xfrm>
            <a:prstGeom prst="bentConnector3">
              <a:avLst>
                <a:gd name="adj1" fmla="val -255051"/>
              </a:avLst>
            </a:prstGeom>
            <a:ln w="69850" cap="flat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직사각형 41"/>
            <p:cNvSpPr/>
            <p:nvPr/>
          </p:nvSpPr>
          <p:spPr>
            <a:xfrm>
              <a:off x="4710810" y="3063109"/>
              <a:ext cx="333692" cy="120133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85062" y="3012749"/>
              <a:ext cx="6051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 smtClean="0"/>
                <a:t>Seattle</a:t>
              </a:r>
            </a:p>
          </p:txBody>
        </p:sp>
        <p:cxnSp>
          <p:nvCxnSpPr>
            <p:cNvPr id="44" name="직선 연결선 43"/>
            <p:cNvCxnSpPr/>
            <p:nvPr/>
          </p:nvCxnSpPr>
          <p:spPr>
            <a:xfrm>
              <a:off x="2477967" y="3126561"/>
              <a:ext cx="2232843" cy="0"/>
            </a:xfrm>
            <a:prstGeom prst="line">
              <a:avLst/>
            </a:prstGeom>
            <a:ln w="50800" cap="flat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>
              <a:off x="4247618" y="4200445"/>
              <a:ext cx="36004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231709" y="2966472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10Gbps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533133" y="2671653"/>
              <a:ext cx="6126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100Gbps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47368" y="3596326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10Gbps</a:t>
              </a:r>
            </a:p>
          </p:txBody>
        </p:sp>
        <p:cxnSp>
          <p:nvCxnSpPr>
            <p:cNvPr id="49" name="꺾인 연결선 48"/>
            <p:cNvCxnSpPr>
              <a:stCxn id="30" idx="2"/>
              <a:endCxn id="33" idx="2"/>
            </p:cNvCxnSpPr>
            <p:nvPr/>
          </p:nvCxnSpPr>
          <p:spPr>
            <a:xfrm rot="5400000" flipH="1">
              <a:off x="7255557" y="2011148"/>
              <a:ext cx="18094" cy="2846486"/>
            </a:xfrm>
            <a:prstGeom prst="bentConnector3">
              <a:avLst>
                <a:gd name="adj1" fmla="val -1263402"/>
              </a:avLst>
            </a:prstGeom>
            <a:ln w="50800" cap="flat" cmpd="sng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꺾인 연결선 3"/>
            <p:cNvCxnSpPr>
              <a:stCxn id="33" idx="2"/>
              <a:endCxn id="27" idx="2"/>
            </p:cNvCxnSpPr>
            <p:nvPr/>
          </p:nvCxnSpPr>
          <p:spPr>
            <a:xfrm rot="5400000" flipH="1" flipV="1">
              <a:off x="6824024" y="1986043"/>
              <a:ext cx="456637" cy="2421966"/>
            </a:xfrm>
            <a:prstGeom prst="bentConnector3">
              <a:avLst>
                <a:gd name="adj1" fmla="val -50062"/>
              </a:avLst>
            </a:prstGeom>
            <a:ln w="50800" cap="flat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6898413" y="3739762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 smtClean="0">
                  <a:latin typeface="+mn-ea"/>
                </a:rPr>
                <a:t>10Gbps</a:t>
              </a:r>
            </a:p>
          </p:txBody>
        </p:sp>
        <p:cxnSp>
          <p:nvCxnSpPr>
            <p:cNvPr id="52" name="직선 연결선 56"/>
            <p:cNvCxnSpPr/>
            <p:nvPr/>
          </p:nvCxnSpPr>
          <p:spPr>
            <a:xfrm>
              <a:off x="118583" y="4171810"/>
              <a:ext cx="62591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360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Asia Tier Center Forum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26</a:t>
            </a:fld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457200" y="1407914"/>
            <a:ext cx="8229600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October 2016 @ SUT, Thailand</a:t>
            </a:r>
          </a:p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Thanks to Prof.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Chinorat</a:t>
            </a:r>
            <a:r>
              <a:rPr lang="en-US" altLang="ko-KR" sz="2400" dirty="0" smtClean="0">
                <a:solidFill>
                  <a:schemeClr val="tx1"/>
                </a:solidFill>
              </a:rPr>
              <a:t>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Kobdaj</a:t>
            </a:r>
            <a:endParaRPr lang="en-US" altLang="ko-KR" sz="2400" dirty="0" smtClean="0">
              <a:solidFill>
                <a:schemeClr val="tx1"/>
              </a:solidFill>
            </a:endParaRPr>
          </a:p>
        </p:txBody>
      </p:sp>
      <p:pic>
        <p:nvPicPr>
          <p:cNvPr id="10" name="내용 개체 틀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099" y="2333600"/>
            <a:ext cx="3089802" cy="4119736"/>
          </a:xfrm>
        </p:spPr>
      </p:pic>
    </p:spTree>
    <p:extLst>
      <p:ext uri="{BB962C8B-B14F-4D97-AF65-F5344CB8AC3E}">
        <p14:creationId xmlns:p14="http://schemas.microsoft.com/office/powerpoint/2010/main" val="53926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KoALICE</a:t>
            </a:r>
            <a:r>
              <a:rPr lang="en-US" altLang="ko-KR" dirty="0" smtClean="0"/>
              <a:t> Support</a:t>
            </a:r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70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MoU Summary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4459" y="1412776"/>
            <a:ext cx="81019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Purpose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Collaborating to promote heavy-ion research and user community in Korea by using computing infrastructure and technology</a:t>
            </a: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38662"/>
              </p:ext>
            </p:extLst>
          </p:nvPr>
        </p:nvGraphicFramePr>
        <p:xfrm>
          <a:off x="1763688" y="2951788"/>
          <a:ext cx="5976664" cy="8229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561427"/>
                <a:gridCol w="1219727"/>
                <a:gridCol w="1158741"/>
                <a:gridCol w="1036769"/>
              </a:tblGrid>
              <a:tr h="17881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2014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2015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2016</a:t>
                      </a:r>
                      <a:endParaRPr lang="ko-KR" altLang="en-US" sz="1200" dirty="0"/>
                    </a:p>
                  </a:txBody>
                  <a:tcPr/>
                </a:tc>
              </a:tr>
              <a:tr h="1788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CPU core</a:t>
                      </a:r>
                      <a:r>
                        <a:rPr lang="en-US" altLang="ko-KR" sz="1200" baseline="0" dirty="0" smtClean="0">
                          <a:latin typeface="맑은 고딕"/>
                          <a:ea typeface="맑은 고딕"/>
                        </a:rPr>
                        <a:t> (Physical)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150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300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450</a:t>
                      </a:r>
                      <a:endParaRPr lang="ko-KR" altLang="en-US" sz="1200" dirty="0"/>
                    </a:p>
                  </a:txBody>
                  <a:tcPr/>
                </a:tc>
              </a:tr>
              <a:tr h="1788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Storage (TB)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200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200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200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0809" y="3861048"/>
            <a:ext cx="6445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Contact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63864"/>
              </p:ext>
            </p:extLst>
          </p:nvPr>
        </p:nvGraphicFramePr>
        <p:xfrm>
          <a:off x="1691680" y="4217640"/>
          <a:ext cx="6096000" cy="13716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520280"/>
                <a:gridCol w="1944216"/>
                <a:gridCol w="1631504"/>
              </a:tblGrid>
              <a:tr h="2311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Role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Name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Institute</a:t>
                      </a:r>
                      <a:endParaRPr lang="ko-KR" altLang="en-US" sz="1200" dirty="0"/>
                    </a:p>
                  </a:txBody>
                  <a:tcPr/>
                </a:tc>
              </a:tr>
              <a:tr h="2311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KoALICE</a:t>
                      </a:r>
                      <a:r>
                        <a:rPr lang="en-US" altLang="ko-KR" sz="1200" dirty="0" smtClean="0"/>
                        <a:t> Representative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In-Kwon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baseline="0" dirty="0" err="1" smtClean="0"/>
                        <a:t>Yoo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PNU</a:t>
                      </a:r>
                      <a:endParaRPr lang="ko-KR" altLang="en-US" sz="1200" dirty="0"/>
                    </a:p>
                  </a:txBody>
                  <a:tcPr/>
                </a:tc>
              </a:tr>
              <a:tr h="2311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KISTI Representative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Haeng</a:t>
                      </a:r>
                      <a:r>
                        <a:rPr lang="en-US" altLang="ko-KR" sz="1200" dirty="0" smtClean="0"/>
                        <a:t> </a:t>
                      </a:r>
                      <a:r>
                        <a:rPr lang="en-US" altLang="ko-KR" sz="1200" dirty="0" err="1" smtClean="0"/>
                        <a:t>Jin</a:t>
                      </a:r>
                      <a:r>
                        <a:rPr lang="en-US" altLang="ko-KR" sz="1200" dirty="0" smtClean="0"/>
                        <a:t> Jang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KISTI</a:t>
                      </a:r>
                      <a:endParaRPr lang="ko-KR" altLang="en-US" sz="1200" dirty="0"/>
                    </a:p>
                  </a:txBody>
                  <a:tcPr/>
                </a:tc>
              </a:tr>
              <a:tr h="2311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ALICE Software Support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Jihye</a:t>
                      </a:r>
                      <a:r>
                        <a:rPr lang="en-US" altLang="ko-KR" sz="1200" baseline="0" dirty="0" smtClean="0"/>
                        <a:t> Song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PNU</a:t>
                      </a:r>
                      <a:endParaRPr lang="ko-KR" altLang="en-US" sz="1200" dirty="0"/>
                    </a:p>
                  </a:txBody>
                  <a:tcPr/>
                </a:tc>
              </a:tr>
              <a:tr h="2311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ALICE Technical Support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Sang-Un </a:t>
                      </a:r>
                      <a:r>
                        <a:rPr lang="en-US" altLang="ko-KR" sz="1200" dirty="0" err="1" smtClean="0"/>
                        <a:t>Ahn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KISTI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80809" y="2204864"/>
            <a:ext cx="64458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Resource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ALICE Tier-1 + KIAF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Adjustable depending on funding and request from user community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0809" y="5733256"/>
            <a:ext cx="80956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Etc.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Co-hosting </a:t>
            </a:r>
            <a:r>
              <a:rPr lang="en-US" altLang="ko-KR" sz="1400" dirty="0" err="1" smtClean="0"/>
              <a:t>KoALICE</a:t>
            </a:r>
            <a:r>
              <a:rPr lang="en-US" altLang="ko-KR" sz="1400" dirty="0" smtClean="0"/>
              <a:t>-KISTI Workshop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Collaboration on establishing computing infrastructure and computing project in ALICE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8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KIAF System</a:t>
            </a:r>
            <a:endParaRPr lang="ko-KR" altLang="en-US" dirty="0"/>
          </a:p>
        </p:txBody>
      </p:sp>
      <p:cxnSp>
        <p:nvCxnSpPr>
          <p:cNvPr id="13" name="꺾인 연결선 12"/>
          <p:cNvCxnSpPr>
            <a:stCxn id="18" idx="2"/>
            <a:endCxn id="43" idx="0"/>
          </p:cNvCxnSpPr>
          <p:nvPr/>
        </p:nvCxnSpPr>
        <p:spPr>
          <a:xfrm rot="5400000">
            <a:off x="3493966" y="3840723"/>
            <a:ext cx="350089" cy="968540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4"/>
          <p:cNvCxnSpPr>
            <a:stCxn id="18" idx="2"/>
            <a:endCxn id="50" idx="0"/>
          </p:cNvCxnSpPr>
          <p:nvPr/>
        </p:nvCxnSpPr>
        <p:spPr>
          <a:xfrm rot="16200000" flipH="1">
            <a:off x="4475540" y="3827689"/>
            <a:ext cx="350089" cy="994608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3397768" y="3749839"/>
            <a:ext cx="1511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/>
              <a:t>afmaster01.sdfarm.kr</a:t>
            </a:r>
          </a:p>
          <a:p>
            <a:pPr algn="ctr"/>
            <a:r>
              <a:rPr lang="en-US" altLang="ko-KR" sz="1000" dirty="0"/>
              <a:t>(kiaf.sdfarm.kr)</a:t>
            </a:r>
            <a:endParaRPr lang="ko-KR" altLang="en-US" sz="1000" dirty="0"/>
          </a:p>
        </p:txBody>
      </p:sp>
      <p:sp>
        <p:nvSpPr>
          <p:cNvPr id="19" name="직사각형 18"/>
          <p:cNvSpPr/>
          <p:nvPr/>
        </p:nvSpPr>
        <p:spPr>
          <a:xfrm>
            <a:off x="2429228" y="5604040"/>
            <a:ext cx="15110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/>
              <a:t>kwn1001.sdfarm.kr</a:t>
            </a:r>
            <a:endParaRPr lang="ko-KR" altLang="en-US" sz="1000" dirty="0"/>
          </a:p>
        </p:txBody>
      </p:sp>
      <p:sp>
        <p:nvSpPr>
          <p:cNvPr id="20" name="직사각형 19"/>
          <p:cNvSpPr/>
          <p:nvPr/>
        </p:nvSpPr>
        <p:spPr>
          <a:xfrm>
            <a:off x="4392376" y="5612968"/>
            <a:ext cx="15110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/>
              <a:t>kwn1008.sdfarm.kr</a:t>
            </a:r>
            <a:endParaRPr lang="ko-KR" altLang="en-US" sz="1000" dirty="0"/>
          </a:p>
        </p:txBody>
      </p:sp>
      <p:pic>
        <p:nvPicPr>
          <p:cNvPr id="102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50797"/>
            <a:ext cx="932706" cy="88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\\vmware-host\Shared Folders\works\GSDC\그림자료\clipart\server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65" b="96203" l="0" r="921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259" y="2636912"/>
            <a:ext cx="810042" cy="111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\\vmware-host\Shared Folders\works\GSDC\그림자료\clipart\server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65" b="96203" l="0" r="921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9" y="4500038"/>
            <a:ext cx="810042" cy="111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\\vmware-host\Shared Folders\works\GSDC\그림자료\clipart\server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65" b="96203" l="0" r="921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867" y="4500038"/>
            <a:ext cx="810042" cy="111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0" name="직선 연결선 1029"/>
          <p:cNvCxnSpPr>
            <a:stCxn id="43" idx="3"/>
            <a:endCxn id="50" idx="1"/>
          </p:cNvCxnSpPr>
          <p:nvPr/>
        </p:nvCxnSpPr>
        <p:spPr>
          <a:xfrm>
            <a:off x="3589761" y="5056502"/>
            <a:ext cx="115310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TextBox 1030"/>
          <p:cNvSpPr txBox="1"/>
          <p:nvPr/>
        </p:nvSpPr>
        <p:spPr>
          <a:xfrm>
            <a:off x="3873535" y="4856076"/>
            <a:ext cx="636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8 nodes</a:t>
            </a:r>
          </a:p>
        </p:txBody>
      </p:sp>
      <p:cxnSp>
        <p:nvCxnSpPr>
          <p:cNvPr id="1034" name="직선 화살표 연결선 1033"/>
          <p:cNvCxnSpPr>
            <a:stCxn id="1026" idx="3"/>
            <a:endCxn id="37" idx="1"/>
          </p:cNvCxnSpPr>
          <p:nvPr/>
        </p:nvCxnSpPr>
        <p:spPr>
          <a:xfrm flipV="1">
            <a:off x="2336354" y="3193376"/>
            <a:ext cx="141190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TextBox 1034"/>
          <p:cNvSpPr txBox="1"/>
          <p:nvPr/>
        </p:nvSpPr>
        <p:spPr>
          <a:xfrm>
            <a:off x="2449034" y="2981247"/>
            <a:ext cx="1186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SSH(Private Key)</a:t>
            </a:r>
          </a:p>
        </p:txBody>
      </p:sp>
      <p:sp>
        <p:nvSpPr>
          <p:cNvPr id="1037" name="TextBox 1036"/>
          <p:cNvSpPr txBox="1"/>
          <p:nvPr/>
        </p:nvSpPr>
        <p:spPr>
          <a:xfrm>
            <a:off x="574459" y="1422068"/>
            <a:ext cx="6445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>
                <a:solidFill>
                  <a:srgbClr val="0070C0"/>
                </a:solidFill>
              </a:rPr>
              <a:t>PROOF</a:t>
            </a:r>
            <a:r>
              <a:rPr lang="en-US" altLang="ko-KR" dirty="0" smtClean="0"/>
              <a:t> on Demand enabled based on </a:t>
            </a:r>
            <a:r>
              <a:rPr lang="en-US" altLang="ko-KR" dirty="0" err="1" smtClean="0">
                <a:solidFill>
                  <a:srgbClr val="FF0000"/>
                </a:solidFill>
              </a:rPr>
              <a:t>HTCondor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Total 192 workers with 173TB storage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User authentication @ </a:t>
            </a:r>
            <a:r>
              <a:rPr lang="en-US" altLang="ko-KR" dirty="0" smtClean="0">
                <a:hlinkClick r:id="rId5"/>
              </a:rPr>
              <a:t>https://kiaf.sdfarm.kr:8443/auth</a:t>
            </a:r>
            <a:endParaRPr lang="en-US" altLang="ko-K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Proxy valid for 1 hour (requires user certificate)</a:t>
            </a:r>
            <a:endParaRPr lang="ko-KR" altLang="en-US" dirty="0"/>
          </a:p>
        </p:txBody>
      </p:sp>
      <p:pic>
        <p:nvPicPr>
          <p:cNvPr id="1038" name="Picture 5" descr="\\vmware-host\Shared Folders\works\GSDC\그림자료\clipart\dis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629" y="3284601"/>
            <a:ext cx="465238" cy="46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5" descr="\\vmware-host\Shared Folders\works\GSDC\그림자료\clipart\dis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109" y="5138802"/>
            <a:ext cx="465238" cy="46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5" descr="\\vmware-host\Shared Folders\works\GSDC\그림자료\clipart\dis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959" y="5147723"/>
            <a:ext cx="465238" cy="46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6440902" y="2777878"/>
            <a:ext cx="13853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Submission Node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Central Manager</a:t>
            </a:r>
          </a:p>
          <a:p>
            <a:r>
              <a:rPr lang="en-US" altLang="ko-KR" sz="1200" dirty="0" smtClean="0">
                <a:solidFill>
                  <a:srgbClr val="0070C0"/>
                </a:solidFill>
              </a:rPr>
              <a:t>PROOF Master</a:t>
            </a:r>
          </a:p>
          <a:p>
            <a:r>
              <a:rPr lang="en-US" altLang="ko-KR" sz="1200" dirty="0" err="1" smtClean="0">
                <a:solidFill>
                  <a:srgbClr val="00B050"/>
                </a:solidFill>
              </a:rPr>
              <a:t>XRootD</a:t>
            </a:r>
            <a:r>
              <a:rPr lang="en-US" altLang="ko-KR" sz="1200" dirty="0" smtClean="0">
                <a:solidFill>
                  <a:srgbClr val="00B050"/>
                </a:solidFill>
              </a:rPr>
              <a:t> Header</a:t>
            </a:r>
            <a:endParaRPr lang="ko-KR" altLang="en-US" sz="1200" dirty="0">
              <a:solidFill>
                <a:srgbClr val="00B05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440902" y="4725090"/>
            <a:ext cx="12666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Execution Node</a:t>
            </a:r>
          </a:p>
          <a:p>
            <a:r>
              <a:rPr lang="en-US" altLang="ko-KR" sz="1200" dirty="0" smtClean="0">
                <a:solidFill>
                  <a:srgbClr val="0070C0"/>
                </a:solidFill>
              </a:rPr>
              <a:t>PROOF Salve</a:t>
            </a:r>
          </a:p>
          <a:p>
            <a:r>
              <a:rPr lang="en-US" altLang="ko-KR" sz="1200" dirty="0" err="1" smtClean="0">
                <a:solidFill>
                  <a:srgbClr val="00B050"/>
                </a:solidFill>
              </a:rPr>
              <a:t>XRootD</a:t>
            </a:r>
            <a:r>
              <a:rPr lang="en-US" altLang="ko-KR" sz="1200" dirty="0" smtClean="0">
                <a:solidFill>
                  <a:srgbClr val="00B050"/>
                </a:solidFill>
              </a:rPr>
              <a:t> Server</a:t>
            </a:r>
            <a:endParaRPr lang="ko-KR" altLang="en-US" sz="1200" dirty="0">
              <a:solidFill>
                <a:srgbClr val="00B050"/>
              </a:solidFill>
            </a:endParaRPr>
          </a:p>
        </p:txBody>
      </p:sp>
      <p:sp>
        <p:nvSpPr>
          <p:cNvPr id="79" name="왼쪽 화살표 78"/>
          <p:cNvSpPr/>
          <p:nvPr/>
        </p:nvSpPr>
        <p:spPr>
          <a:xfrm>
            <a:off x="5940152" y="3003542"/>
            <a:ext cx="350491" cy="37967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왼쪽 화살표 120"/>
          <p:cNvSpPr/>
          <p:nvPr/>
        </p:nvSpPr>
        <p:spPr>
          <a:xfrm>
            <a:off x="5941109" y="4867341"/>
            <a:ext cx="350491" cy="37967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1176542" y="3635956"/>
            <a:ext cx="13869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ROOT</a:t>
            </a:r>
          </a:p>
          <a:p>
            <a:r>
              <a:rPr lang="en-US" altLang="ko-KR" sz="1200" dirty="0" smtClean="0"/>
              <a:t>pod-submit …</a:t>
            </a:r>
          </a:p>
          <a:p>
            <a:r>
              <a:rPr lang="en-US" altLang="ko-KR" sz="1200" dirty="0" err="1" smtClean="0"/>
              <a:t>condor_submit</a:t>
            </a:r>
            <a:r>
              <a:rPr lang="en-US" altLang="ko-KR" sz="1200" dirty="0" smtClean="0"/>
              <a:t> …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4459" y="5867980"/>
            <a:ext cx="6445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ALICE software deployed via </a:t>
            </a:r>
            <a:r>
              <a:rPr lang="en-US" altLang="ko-KR" dirty="0" err="1" smtClean="0"/>
              <a:t>CernVM</a:t>
            </a:r>
            <a:r>
              <a:rPr lang="en-US" altLang="ko-KR" dirty="0" smtClean="0"/>
              <a:t>-FS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Dataset management via </a:t>
            </a:r>
            <a:r>
              <a:rPr lang="en-US" altLang="ko-KR" dirty="0" err="1" smtClean="0"/>
              <a:t>XRootD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644008" y="3515638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22TB</a:t>
            </a:r>
            <a:endParaRPr lang="ko-KR" alt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3650716" y="537321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22TB</a:t>
            </a:r>
            <a:endParaRPr lang="ko-KR" alt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620332" y="537956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22TB</a:t>
            </a:r>
            <a:endParaRPr lang="ko-KR" altLang="en-US" sz="10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163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KISTI </a:t>
            </a:r>
            <a:r>
              <a:rPr lang="en-US" altLang="ko-KR" dirty="0" err="1" smtClean="0"/>
              <a:t>gsdc</a:t>
            </a:r>
            <a:r>
              <a:rPr lang="en-US" altLang="ko-KR" dirty="0" smtClean="0"/>
              <a:t> Overview</a:t>
            </a:r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17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How to use KIAF: brief summary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30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962895" y="2041283"/>
            <a:ext cx="752962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ssh</a:t>
            </a:r>
            <a:r>
              <a:rPr lang="en-US" altLang="ko-KR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-p4280 -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$HOME/.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globus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userkey.pem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kiaf.sdfarm.kr  </a:t>
            </a:r>
            <a:endParaRPr lang="ko-KR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308" y="1682984"/>
            <a:ext cx="7955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SSH connection with private key after obtaining a proxy(1h) @ </a:t>
            </a:r>
            <a:r>
              <a:rPr lang="en-US" altLang="ko-KR" sz="1400" dirty="0" smtClean="0">
                <a:hlinkClick r:id="rId2"/>
              </a:rPr>
              <a:t>https://kiaf.sdfarm.kr/auth</a:t>
            </a:r>
            <a:endParaRPr lang="en-US" altLang="ko-KR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37308" y="2401323"/>
            <a:ext cx="6445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Environment setup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62895" y="2770655"/>
            <a:ext cx="75296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source /pool/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podenv</a:t>
            </a:r>
            <a:endParaRPr lang="ko-KR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7307" y="3121403"/>
            <a:ext cx="6445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err="1" smtClean="0"/>
              <a:t>PoD</a:t>
            </a:r>
            <a:r>
              <a:rPr lang="en-US" altLang="ko-KR" sz="1400" dirty="0" smtClean="0"/>
              <a:t> start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599" y="3490735"/>
            <a:ext cx="7520922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pod-server start</a:t>
            </a: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pod-submit -r condor -n 10</a:t>
            </a: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pod-info -n</a:t>
            </a: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root -l</a:t>
            </a: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root[0]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TProof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*p =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TProof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::Open(“pod://”)</a:t>
            </a: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endParaRPr lang="ko-KR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7308" y="5137627"/>
            <a:ext cx="7955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If you are familiar with </a:t>
            </a:r>
            <a:r>
              <a:rPr lang="en-US" altLang="ko-KR" sz="1400" dirty="0" err="1" smtClean="0"/>
              <a:t>HTCondor</a:t>
            </a:r>
            <a:r>
              <a:rPr lang="en-US" altLang="ko-KR" sz="1400" dirty="0" smtClean="0"/>
              <a:t> batch system,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1599" y="5506959"/>
            <a:ext cx="752092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condor_status</a:t>
            </a:r>
            <a:endParaRPr lang="en-US" altLang="ko-KR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condor_q</a:t>
            </a:r>
            <a:endParaRPr lang="en-US" altLang="ko-KR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condor_submit</a:t>
            </a:r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myjob.jds</a:t>
            </a:r>
            <a:endParaRPr lang="en-US" altLang="ko-KR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ko-KR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endParaRPr lang="ko-KR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57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KIAF Activities</a:t>
            </a:r>
            <a:endParaRPr lang="ko-KR" altLang="en-US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226456"/>
              </p:ext>
            </p:extLst>
          </p:nvPr>
        </p:nvGraphicFramePr>
        <p:xfrm>
          <a:off x="372993" y="4586568"/>
          <a:ext cx="324035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888099"/>
                <a:gridCol w="576062"/>
              </a:tblGrid>
              <a:tr h="1800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PNU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Inha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Konkuk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Total</a:t>
                      </a:r>
                      <a:endParaRPr lang="ko-KR" altLang="en-US" sz="1200" dirty="0"/>
                    </a:p>
                  </a:txBody>
                  <a:tcPr/>
                </a:tc>
              </a:tr>
              <a:tr h="1800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72993" y="4239194"/>
            <a:ext cx="196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User Accounts</a:t>
            </a:r>
            <a:endParaRPr lang="ko-KR" altLang="en-US" dirty="0"/>
          </a:p>
        </p:txBody>
      </p:sp>
      <p:graphicFrame>
        <p:nvGraphicFramePr>
          <p:cNvPr id="9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3149339"/>
              </p:ext>
            </p:extLst>
          </p:nvPr>
        </p:nvGraphicFramePr>
        <p:xfrm>
          <a:off x="395536" y="5976704"/>
          <a:ext cx="321781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454"/>
                <a:gridCol w="804454"/>
                <a:gridCol w="804454"/>
                <a:gridCol w="80445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2014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2015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2016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Total</a:t>
                      </a:r>
                      <a:endParaRPr lang="ko-KR" alt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101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3,703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1,239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5,043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95536" y="5331980"/>
            <a:ext cx="3159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Job Accounting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(available since Sep 2014)</a:t>
            </a:r>
            <a:endParaRPr lang="ko-KR" altLang="en-US" dirty="0"/>
          </a:p>
        </p:txBody>
      </p:sp>
      <p:graphicFrame>
        <p:nvGraphicFramePr>
          <p:cNvPr id="11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304802"/>
              </p:ext>
            </p:extLst>
          </p:nvPr>
        </p:nvGraphicFramePr>
        <p:xfrm>
          <a:off x="3851921" y="4581128"/>
          <a:ext cx="5018016" cy="1964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520"/>
                <a:gridCol w="1296144"/>
                <a:gridCol w="1152128"/>
                <a:gridCol w="720080"/>
                <a:gridCol w="459808"/>
                <a:gridCol w="836336"/>
              </a:tblGrid>
              <a:tr h="913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Data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Period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Run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Type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Pass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Datasets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Real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LHC13b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195344-195483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ESD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Real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LHC13c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195529-195677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ESD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Real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LHC10h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137161-139510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155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LHC13d3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195389-195677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ESD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LHC11a10a_bis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137161-139510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143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LHC11a10b_plus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137161-139510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141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LHC13d3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195389-195633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LHC14g3a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195389-195677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LHC14g3b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>
                          <a:effectLst/>
                        </a:rPr>
                        <a:t>195389-195677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  <a:tr h="88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LHC14g3c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195831-195872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AOD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51920" y="4211796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Registered Datasets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1113" y="1624732"/>
            <a:ext cx="50129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KIAF Tutorial (`15.07)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9 participants (PNU 2, </a:t>
            </a:r>
            <a:r>
              <a:rPr lang="en-US" altLang="ko-KR" dirty="0" err="1" smtClean="0"/>
              <a:t>Inha</a:t>
            </a:r>
            <a:r>
              <a:rPr lang="en-US" altLang="ko-KR" dirty="0" smtClean="0"/>
              <a:t> 6, KU 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Sigma MC Production support (Dr. </a:t>
            </a:r>
            <a:r>
              <a:rPr lang="en-US" altLang="ko-KR" dirty="0" err="1" smtClean="0"/>
              <a:t>Borissov</a:t>
            </a:r>
            <a:r>
              <a:rPr lang="en-US" altLang="ko-KR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JDL for </a:t>
            </a:r>
            <a:r>
              <a:rPr lang="en-US" altLang="ko-KR" dirty="0" err="1" smtClean="0"/>
              <a:t>HTCondor</a:t>
            </a:r>
            <a:endParaRPr lang="en-US" altLang="ko-K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dirty="0" err="1" smtClean="0"/>
              <a:t>sim.C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rec.C</a:t>
            </a:r>
            <a:r>
              <a:rPr lang="en-US" altLang="ko-KR" dirty="0" smtClean="0"/>
              <a:t> for local </a:t>
            </a:r>
            <a:r>
              <a:rPr lang="en-US" altLang="ko-KR" dirty="0" err="1" smtClean="0"/>
              <a:t>cvmfs</a:t>
            </a:r>
            <a:r>
              <a:rPr lang="en-US" altLang="ko-KR" dirty="0" smtClean="0"/>
              <a:t> access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 smtClean="0"/>
              <a:t>p-</a:t>
            </a:r>
            <a:r>
              <a:rPr lang="en-US" altLang="ko-KR" dirty="0" err="1" smtClean="0"/>
              <a:t>Pb</a:t>
            </a:r>
            <a:r>
              <a:rPr lang="en-US" altLang="ko-KR" dirty="0" smtClean="0"/>
              <a:t> analysis support (</a:t>
            </a:r>
            <a:r>
              <a:rPr lang="en-US" altLang="ko-KR" dirty="0" err="1" smtClean="0"/>
              <a:t>Inha</a:t>
            </a:r>
            <a:r>
              <a:rPr lang="en-US" altLang="ko-KR" dirty="0" smtClean="0"/>
              <a:t> Univ.)</a:t>
            </a:r>
          </a:p>
        </p:txBody>
      </p:sp>
      <p:pic>
        <p:nvPicPr>
          <p:cNvPr id="15" name="Picture 4" descr="X:\2015 년도\9.   사진자료\150723_KIAF튜토리얼\IMG_67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228" y="1735941"/>
            <a:ext cx="3546260" cy="199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139978" y="1597441"/>
            <a:ext cx="817853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+mj-lt"/>
                <a:ea typeface="바탕" pitchFamily="18" charset="-127"/>
              </a:rPr>
              <a:t>2015. 07</a:t>
            </a:r>
            <a:endParaRPr lang="ko-KR" altLang="en-US" sz="1200" b="1" dirty="0">
              <a:latin typeface="+mj-lt"/>
              <a:ea typeface="바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725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KIAF Upgrade Plan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Providing opportunistic </a:t>
            </a:r>
            <a:r>
              <a:rPr lang="en-US" altLang="ko-KR" dirty="0"/>
              <a:t>resources </a:t>
            </a:r>
            <a:r>
              <a:rPr lang="en-US" altLang="ko-KR" dirty="0" smtClean="0"/>
              <a:t>from KISTI </a:t>
            </a:r>
            <a:r>
              <a:rPr lang="en-US" altLang="ko-KR" dirty="0"/>
              <a:t>Tier-1 </a:t>
            </a:r>
            <a:r>
              <a:rPr lang="en-US" altLang="ko-KR" dirty="0" smtClean="0"/>
              <a:t>in case of bursting (Up to 7,200 HS06 ~ 600 slots)</a:t>
            </a:r>
          </a:p>
          <a:p>
            <a:pPr lvl="1"/>
            <a:r>
              <a:rPr lang="en-US" altLang="ko-KR" dirty="0" smtClean="0"/>
              <a:t>Achieving better overall resource usage utilization for ALICE</a:t>
            </a:r>
          </a:p>
          <a:p>
            <a:pPr lvl="1"/>
            <a:r>
              <a:rPr lang="en-US" altLang="ko-KR" dirty="0" err="1" smtClean="0"/>
              <a:t>HTCondor</a:t>
            </a:r>
            <a:r>
              <a:rPr lang="en-US" altLang="ko-KR" dirty="0" smtClean="0"/>
              <a:t> + EMI test (or other combination)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Upgrading Operating System</a:t>
            </a:r>
            <a:r>
              <a:rPr lang="en-US" altLang="ko-KR" dirty="0"/>
              <a:t> </a:t>
            </a:r>
            <a:r>
              <a:rPr lang="en-US" altLang="ko-KR" dirty="0" smtClean="0"/>
              <a:t>to SL6</a:t>
            </a:r>
          </a:p>
          <a:p>
            <a:pPr lvl="1"/>
            <a:r>
              <a:rPr lang="en-US" altLang="ko-KR" dirty="0" smtClean="0"/>
              <a:t>New </a:t>
            </a:r>
            <a:r>
              <a:rPr lang="en-US" altLang="ko-KR" dirty="0" err="1" smtClean="0"/>
              <a:t>XRootD</a:t>
            </a:r>
            <a:r>
              <a:rPr lang="en-US" altLang="ko-KR" dirty="0" smtClean="0"/>
              <a:t> has to be tested with Dataset Manager for KIAF </a:t>
            </a:r>
          </a:p>
          <a:p>
            <a:pPr lvl="1"/>
            <a:r>
              <a:rPr lang="en-US" altLang="ko-KR" dirty="0" err="1" smtClean="0"/>
              <a:t>HTCondor</a:t>
            </a:r>
            <a:r>
              <a:rPr lang="en-US" altLang="ko-KR" dirty="0" smtClean="0"/>
              <a:t>, CVMFS, PROOF on Demand are ready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32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699792" y="5301208"/>
            <a:ext cx="3563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End of This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Year (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2016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)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7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GSDC School of Computing</a:t>
            </a:r>
            <a:endParaRPr lang="ko-KR" altLang="en-US" dirty="0"/>
          </a:p>
        </p:txBody>
      </p:sp>
      <p:pic>
        <p:nvPicPr>
          <p:cNvPr id="11" name="내용 개체 틀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19731"/>
            <a:ext cx="3507740" cy="3999107"/>
          </a:xfr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33</a:t>
            </a:fld>
            <a:endParaRPr lang="ko-KR" altLang="en-US"/>
          </a:p>
        </p:txBody>
      </p:sp>
      <p:pic>
        <p:nvPicPr>
          <p:cNvPr id="2051" name="Picture 3" descr="Z:\iCloud Drive\실업무\2016년\세미나개최\20160201_GSDC_School\졸업증서\졸업증서 포맷.pages\pre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00087"/>
            <a:ext cx="1865090" cy="13187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204770781"/>
              </p:ext>
            </p:extLst>
          </p:nvPr>
        </p:nvGraphicFramePr>
        <p:xfrm>
          <a:off x="5508104" y="2492896"/>
          <a:ext cx="3420380" cy="2437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직사각형 7"/>
          <p:cNvSpPr/>
          <p:nvPr/>
        </p:nvSpPr>
        <p:spPr>
          <a:xfrm>
            <a:off x="5508104" y="4841401"/>
            <a:ext cx="352839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600" dirty="0"/>
              <a:t>6 </a:t>
            </a:r>
            <a:r>
              <a:rPr lang="en-US" altLang="ko-KR" sz="1600" dirty="0" smtClean="0"/>
              <a:t>Lectures and Lab given by GSDC Staff and External Expert</a:t>
            </a:r>
            <a:endParaRPr lang="en-US" altLang="ko-KR" sz="16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sz="1400" dirty="0"/>
              <a:t>Grid </a:t>
            </a:r>
            <a:r>
              <a:rPr lang="en-US" altLang="ko-KR" sz="1400" dirty="0" smtClean="0"/>
              <a:t>Computing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sz="1400" dirty="0" smtClean="0"/>
              <a:t>Networking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sz="1400" dirty="0" smtClean="0"/>
              <a:t>Linux Administration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sz="1400" dirty="0" smtClean="0"/>
              <a:t>Shell Scripting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sz="1400" dirty="0" smtClean="0"/>
              <a:t>Batch System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sz="1400" dirty="0" smtClean="0"/>
              <a:t>Security (NSR)</a:t>
            </a:r>
            <a:endParaRPr lang="en-US" altLang="ko-KR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2267580"/>
            <a:ext cx="661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31 Participants = 6 Seniors + 10 </a:t>
            </a:r>
            <a:r>
              <a:rPr lang="en-US" altLang="ko-KR" b="1" dirty="0">
                <a:solidFill>
                  <a:srgbClr val="FF0000"/>
                </a:solidFill>
              </a:rPr>
              <a:t>Graduated + 15 </a:t>
            </a:r>
            <a:r>
              <a:rPr lang="en-US" altLang="ko-KR" b="1" dirty="0" smtClean="0">
                <a:solidFill>
                  <a:srgbClr val="FF0000"/>
                </a:solidFill>
              </a:rPr>
              <a:t>Undergrad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Z:\sahn\Desktop\스크린샷 2016-04-08 14.29.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12518"/>
            <a:ext cx="1872208" cy="264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467544" y="1412776"/>
            <a:ext cx="8280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/>
              <a:t>4 days program transferring computing knowledge </a:t>
            </a:r>
            <a:endParaRPr lang="en-US" altLang="ko-KR" b="1" dirty="0" smtClean="0"/>
          </a:p>
          <a:p>
            <a:pPr algn="ctr"/>
            <a:r>
              <a:rPr lang="en-US" altLang="ko-KR" b="1" dirty="0" smtClean="0"/>
              <a:t>needed </a:t>
            </a:r>
            <a:r>
              <a:rPr lang="en-US" altLang="ko-KR" b="1" dirty="0"/>
              <a:t>for </a:t>
            </a:r>
            <a:r>
              <a:rPr lang="en-US" altLang="ko-KR" b="1" dirty="0" smtClean="0"/>
              <a:t>data-intensive </a:t>
            </a:r>
            <a:r>
              <a:rPr lang="en-US" altLang="ko-KR" b="1" dirty="0"/>
              <a:t>fundamental </a:t>
            </a:r>
            <a:r>
              <a:rPr lang="en-US" altLang="ko-KR" b="1" dirty="0" smtClean="0"/>
              <a:t>research supported by </a:t>
            </a:r>
            <a:r>
              <a:rPr lang="en-US" altLang="ko-KR" b="1" dirty="0" smtClean="0"/>
              <a:t>GSDC</a:t>
            </a:r>
          </a:p>
          <a:p>
            <a:pPr algn="ctr"/>
            <a:r>
              <a:rPr lang="en-US" altLang="ko-KR" sz="1600" b="1" dirty="0" smtClean="0"/>
              <a:t>(1</a:t>
            </a:r>
            <a:r>
              <a:rPr lang="en-US" altLang="ko-KR" sz="1600" b="1" baseline="30000" dirty="0" smtClean="0"/>
              <a:t>st</a:t>
            </a:r>
            <a:r>
              <a:rPr lang="en-US" altLang="ko-KR" sz="1600" b="1" dirty="0" smtClean="0"/>
              <a:t> Feb ~ 4</a:t>
            </a:r>
            <a:r>
              <a:rPr lang="en-US" altLang="ko-KR" sz="1600" b="1" baseline="30000" dirty="0" smtClean="0"/>
              <a:t>th</a:t>
            </a:r>
            <a:r>
              <a:rPr lang="en-US" altLang="ko-KR" sz="1600" b="1" dirty="0" smtClean="0"/>
              <a:t> Feb 2016)</a:t>
            </a:r>
            <a:endParaRPr lang="en-US" altLang="ko-KR" sz="1600" b="1" dirty="0"/>
          </a:p>
        </p:txBody>
      </p:sp>
    </p:spTree>
    <p:extLst>
      <p:ext uri="{BB962C8B-B14F-4D97-AF65-F5344CB8AC3E}">
        <p14:creationId xmlns:p14="http://schemas.microsoft.com/office/powerpoint/2010/main" val="3239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00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KISTI contributes to Grid Computing for LHC specially ALICE with Tier-1</a:t>
            </a:r>
          </a:p>
          <a:p>
            <a:pPr lvl="1"/>
            <a:r>
              <a:rPr lang="en-US" altLang="ko-KR" dirty="0" smtClean="0"/>
              <a:t>Raw data reconstruction and preservation</a:t>
            </a:r>
          </a:p>
          <a:p>
            <a:pPr lvl="1"/>
            <a:r>
              <a:rPr lang="en-US" altLang="ko-KR" dirty="0" smtClean="0"/>
              <a:t>Mass MC production and User analysis via LEGO Train</a:t>
            </a:r>
          </a:p>
          <a:p>
            <a:pPr lvl="1"/>
            <a:r>
              <a:rPr lang="en-US" altLang="ko-KR" dirty="0" smtClean="0"/>
              <a:t>Chaotic User Analysis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KISTI is at your disposal for supporting any kind of issues related Computing</a:t>
            </a:r>
          </a:p>
          <a:p>
            <a:pPr lvl="1"/>
            <a:r>
              <a:rPr lang="en-US" altLang="ko-KR" dirty="0" smtClean="0"/>
              <a:t>User Analysis Facility and Technical </a:t>
            </a:r>
            <a:r>
              <a:rPr lang="en-US" altLang="ko-KR" dirty="0"/>
              <a:t>S</a:t>
            </a:r>
            <a:r>
              <a:rPr lang="en-US" altLang="ko-KR" dirty="0" smtClean="0"/>
              <a:t>upport</a:t>
            </a:r>
          </a:p>
          <a:p>
            <a:pPr lvl="1"/>
            <a:r>
              <a:rPr lang="en-US" altLang="ko-KR" dirty="0" smtClean="0"/>
              <a:t>Training program</a:t>
            </a:r>
          </a:p>
          <a:p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43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36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 idx="4294967295"/>
          </p:nvPr>
        </p:nvSpPr>
        <p:spPr>
          <a:xfrm>
            <a:off x="683568" y="620688"/>
            <a:ext cx="7772400" cy="5904656"/>
          </a:xfrm>
        </p:spPr>
        <p:txBody>
          <a:bodyPr>
            <a:noAutofit/>
          </a:bodyPr>
          <a:lstStyle/>
          <a:p>
            <a:pPr algn="ctr"/>
            <a:r>
              <a:rPr lang="ko-KR" altLang="en-US" sz="2400" b="1" dirty="0">
                <a:solidFill>
                  <a:schemeClr val="bg2"/>
                </a:solidFill>
              </a:rPr>
              <a:t>감사합니다</a:t>
            </a:r>
            <a:r>
              <a:rPr lang="en-US" altLang="ko-KR" sz="2400" b="1" dirty="0">
                <a:solidFill>
                  <a:schemeClr val="bg2"/>
                </a:solidFill>
              </a:rPr>
              <a:t>.</a:t>
            </a:r>
            <a:r>
              <a:rPr lang="en-US" altLang="ko-KR" sz="2400" b="1" dirty="0" smtClean="0">
                <a:solidFill>
                  <a:schemeClr val="bg2"/>
                </a:solidFill>
              </a:rPr>
              <a:t/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ar-AE" altLang="ko-KR" sz="2400" b="1" dirty="0">
                <a:solidFill>
                  <a:schemeClr val="bg2"/>
                </a:solidFill>
              </a:rPr>
              <a:t>آپ کا شکریہ </a:t>
            </a:r>
            <a:r>
              <a:rPr lang="ar-AE" altLang="ko-KR" sz="2400" b="1" dirty="0" smtClean="0">
                <a:solidFill>
                  <a:schemeClr val="bg2"/>
                </a:solidFill>
              </a:rPr>
              <a:t>.</a:t>
            </a:r>
            <a:r>
              <a:rPr lang="en-US" altLang="ko-KR" sz="2400" b="1" dirty="0" smtClean="0">
                <a:solidFill>
                  <a:schemeClr val="bg2"/>
                </a:solidFill>
              </a:rPr>
              <a:t/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hi-IN" altLang="ko-KR" sz="2400" b="1" dirty="0">
                <a:solidFill>
                  <a:schemeClr val="bg2"/>
                </a:solidFill>
              </a:rPr>
              <a:t>धन्यवाद</a:t>
            </a:r>
            <a:r>
              <a:rPr lang="hi-IN" altLang="ko-KR" sz="2400" b="1" dirty="0" smtClean="0">
                <a:solidFill>
                  <a:schemeClr val="bg2"/>
                </a:solidFill>
              </a:rPr>
              <a:t>।</a:t>
            </a:r>
            <a:r>
              <a:rPr lang="en-US" altLang="ko-KR" sz="2400" b="1" dirty="0" smtClean="0">
                <a:solidFill>
                  <a:schemeClr val="bg2"/>
                </a:solidFill>
              </a:rPr>
              <a:t/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th-TH" altLang="ko-KR" sz="2400" b="1" dirty="0">
                <a:solidFill>
                  <a:schemeClr val="bg2"/>
                </a:solidFill>
              </a:rPr>
              <a:t>ขอบคุณ</a:t>
            </a:r>
            <a:r>
              <a:rPr lang="en-US" altLang="ko-KR" sz="2400" b="1" dirty="0" smtClean="0">
                <a:solidFill>
                  <a:schemeClr val="bg2"/>
                </a:solidFill>
              </a:rPr>
              <a:t/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ko-KR" altLang="en-US" sz="2400" b="1" dirty="0" smtClean="0">
                <a:solidFill>
                  <a:schemeClr val="bg2"/>
                </a:solidFill>
              </a:rPr>
              <a:t>谢谢。</a:t>
            </a:r>
            <a:r>
              <a:rPr lang="en-US" altLang="ko-KR" sz="2400" b="1" dirty="0" smtClean="0">
                <a:solidFill>
                  <a:schemeClr val="bg2"/>
                </a:solidFill>
              </a:rPr>
              <a:t/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ja-JP" altLang="en-US" sz="2400" b="1" dirty="0">
                <a:solidFill>
                  <a:schemeClr val="bg2"/>
                </a:solidFill>
              </a:rPr>
              <a:t>ありがとうございます</a:t>
            </a:r>
            <a:r>
              <a:rPr lang="ja-JP" altLang="en-US" sz="2400" b="1" dirty="0" smtClean="0">
                <a:solidFill>
                  <a:schemeClr val="bg2"/>
                </a:solidFill>
              </a:rPr>
              <a:t>。</a:t>
            </a:r>
            <a:r>
              <a:rPr lang="en-US" altLang="ja-JP" sz="2400" b="1" dirty="0" smtClean="0">
                <a:solidFill>
                  <a:schemeClr val="bg2"/>
                </a:solidFill>
              </a:rPr>
              <a:t/>
            </a:r>
            <a:br>
              <a:rPr lang="en-US" altLang="ja-JP" sz="2400" b="1" dirty="0" smtClean="0">
                <a:solidFill>
                  <a:schemeClr val="bg2"/>
                </a:solidFill>
              </a:rPr>
            </a:br>
            <a:r>
              <a:rPr lang="en-US" altLang="ko-KR" sz="2400" b="1" dirty="0" err="1" smtClean="0">
                <a:solidFill>
                  <a:schemeClr val="bg2"/>
                </a:solidFill>
              </a:rPr>
              <a:t>Terima</a:t>
            </a:r>
            <a:r>
              <a:rPr lang="en-US" altLang="ko-KR" sz="2400" b="1" dirty="0" smtClean="0">
                <a:solidFill>
                  <a:schemeClr val="bg2"/>
                </a:solidFill>
              </a:rPr>
              <a:t> </a:t>
            </a:r>
            <a:r>
              <a:rPr lang="en-US" altLang="ko-KR" sz="2400" b="1" dirty="0" err="1">
                <a:solidFill>
                  <a:schemeClr val="bg2"/>
                </a:solidFill>
              </a:rPr>
              <a:t>kasih</a:t>
            </a:r>
            <a:r>
              <a:rPr lang="en-US" altLang="ko-KR" sz="2400" b="1" dirty="0">
                <a:solidFill>
                  <a:schemeClr val="bg2"/>
                </a:solidFill>
              </a:rPr>
              <a:t> .</a:t>
            </a:r>
            <a:r>
              <a:rPr lang="en-US" altLang="ko-KR" sz="2400" b="1" dirty="0" smtClean="0">
                <a:solidFill>
                  <a:schemeClr val="bg2"/>
                </a:solidFill>
              </a:rPr>
              <a:t/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az-Cyrl-AZ" altLang="ko-KR" sz="2400" b="1" dirty="0" smtClean="0">
                <a:solidFill>
                  <a:schemeClr val="bg2"/>
                </a:solidFill>
              </a:rPr>
              <a:t>Благодаря</a:t>
            </a:r>
            <a:r>
              <a:rPr lang="en-US" altLang="ko-KR" sz="2400" b="1" dirty="0">
                <a:solidFill>
                  <a:schemeClr val="bg2"/>
                </a:solidFill>
              </a:rPr>
              <a:t>.</a:t>
            </a:r>
            <a:br>
              <a:rPr lang="en-US" altLang="ko-KR" sz="2400" b="1" dirty="0">
                <a:solidFill>
                  <a:schemeClr val="bg2"/>
                </a:solidFill>
              </a:rPr>
            </a:br>
            <a:r>
              <a:rPr lang="en-US" altLang="ko-KR" sz="2400" b="1" dirty="0">
                <a:solidFill>
                  <a:schemeClr val="bg2"/>
                </a:solidFill>
              </a:rPr>
              <a:t>Dank u</a:t>
            </a:r>
            <a:r>
              <a:rPr lang="en-US" altLang="ko-KR" sz="2400" b="1" dirty="0" smtClean="0">
                <a:solidFill>
                  <a:schemeClr val="bg2"/>
                </a:solidFill>
              </a:rPr>
              <a:t>.</a:t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el-GR" altLang="ko-KR" sz="2400" b="1" dirty="0">
                <a:solidFill>
                  <a:schemeClr val="bg2"/>
                </a:solidFill>
              </a:rPr>
              <a:t>Ευχαριστώ.</a:t>
            </a:r>
            <a:r>
              <a:rPr lang="en-US" altLang="ko-KR" sz="2400" b="1" dirty="0">
                <a:solidFill>
                  <a:schemeClr val="bg2"/>
                </a:solidFill>
              </a:rPr>
              <a:t/>
            </a:r>
            <a:br>
              <a:rPr lang="en-US" altLang="ko-KR" sz="2400" b="1" dirty="0">
                <a:solidFill>
                  <a:schemeClr val="bg2"/>
                </a:solidFill>
              </a:rPr>
            </a:br>
            <a:r>
              <a:rPr lang="en-US" altLang="ko-KR" sz="2400" b="1" dirty="0" err="1" smtClean="0">
                <a:solidFill>
                  <a:schemeClr val="bg2"/>
                </a:solidFill>
              </a:rPr>
              <a:t>Dziękuję</a:t>
            </a:r>
            <a:r>
              <a:rPr lang="en-US" altLang="ko-KR" sz="2400" b="1" dirty="0" smtClean="0">
                <a:solidFill>
                  <a:schemeClr val="bg2"/>
                </a:solidFill>
              </a:rPr>
              <a:t>.</a:t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en-US" altLang="ko-KR" sz="2400" b="1" dirty="0">
                <a:solidFill>
                  <a:schemeClr val="bg2"/>
                </a:solidFill>
              </a:rPr>
              <a:t>Grazie.</a:t>
            </a:r>
            <a:br>
              <a:rPr lang="en-US" altLang="ko-KR" sz="2400" b="1" dirty="0">
                <a:solidFill>
                  <a:schemeClr val="bg2"/>
                </a:solidFill>
              </a:rPr>
            </a:br>
            <a:r>
              <a:rPr lang="en-US" altLang="ko-KR" sz="2400" b="1" dirty="0" err="1">
                <a:solidFill>
                  <a:schemeClr val="bg2"/>
                </a:solidFill>
              </a:rPr>
              <a:t>Vielen</a:t>
            </a:r>
            <a:r>
              <a:rPr lang="en-US" altLang="ko-KR" sz="2400" b="1" dirty="0">
                <a:solidFill>
                  <a:schemeClr val="bg2"/>
                </a:solidFill>
              </a:rPr>
              <a:t> Dank</a:t>
            </a:r>
            <a:r>
              <a:rPr lang="en-US" altLang="ko-KR" sz="2400" b="1" dirty="0" smtClean="0">
                <a:solidFill>
                  <a:schemeClr val="bg2"/>
                </a:solidFill>
              </a:rPr>
              <a:t>.</a:t>
            </a:r>
            <a:r>
              <a:rPr lang="en-US" altLang="ko-KR" sz="2400" b="1" dirty="0">
                <a:solidFill>
                  <a:schemeClr val="bg2"/>
                </a:solidFill>
              </a:rPr>
              <a:t/>
            </a:r>
            <a:br>
              <a:rPr lang="en-US" altLang="ko-KR" sz="2400" b="1" dirty="0">
                <a:solidFill>
                  <a:schemeClr val="bg2"/>
                </a:solidFill>
              </a:rPr>
            </a:br>
            <a:r>
              <a:rPr lang="en-US" altLang="ko-KR" sz="2400" b="1" dirty="0">
                <a:solidFill>
                  <a:schemeClr val="bg2"/>
                </a:solidFill>
              </a:rPr>
              <a:t>Dank je</a:t>
            </a:r>
            <a:r>
              <a:rPr lang="en-US" altLang="ko-KR" sz="2400" b="1" dirty="0" smtClean="0">
                <a:solidFill>
                  <a:schemeClr val="bg2"/>
                </a:solidFill>
              </a:rPr>
              <a:t>.</a:t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en-US" altLang="ko-KR" sz="2400" b="1" dirty="0" smtClean="0">
                <a:solidFill>
                  <a:schemeClr val="bg2"/>
                </a:solidFill>
              </a:rPr>
              <a:t>Merci.</a:t>
            </a:r>
            <a:br>
              <a:rPr lang="en-US" altLang="ko-KR" sz="2400" b="1" dirty="0" smtClean="0">
                <a:solidFill>
                  <a:schemeClr val="bg2"/>
                </a:solidFill>
              </a:rPr>
            </a:br>
            <a:r>
              <a:rPr lang="en-US" altLang="ko-KR" sz="2400" b="1" dirty="0">
                <a:solidFill>
                  <a:schemeClr val="bg2"/>
                </a:solidFill>
              </a:rPr>
              <a:t>Thank you.</a:t>
            </a:r>
            <a:endParaRPr lang="ko-KR" altLang="en-US" sz="2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6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KISTI Location</a:t>
            </a:r>
            <a:endParaRPr lang="ko-KR" altLang="en-US" b="1" dirty="0"/>
          </a:p>
        </p:txBody>
      </p:sp>
      <p:grpSp>
        <p:nvGrpSpPr>
          <p:cNvPr id="40" name="그룹 39"/>
          <p:cNvGrpSpPr/>
          <p:nvPr/>
        </p:nvGrpSpPr>
        <p:grpSpPr>
          <a:xfrm>
            <a:off x="1559218" y="1396539"/>
            <a:ext cx="1556836" cy="369332"/>
            <a:chOff x="1668411" y="1412776"/>
            <a:chExt cx="1556836" cy="369332"/>
          </a:xfrm>
        </p:grpSpPr>
        <p:sp>
          <p:nvSpPr>
            <p:cNvPr id="46" name="직사각형 45"/>
            <p:cNvSpPr/>
            <p:nvPr/>
          </p:nvSpPr>
          <p:spPr>
            <a:xfrm>
              <a:off x="1698357" y="1452438"/>
              <a:ext cx="1472826" cy="310619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668411" y="1412776"/>
              <a:ext cx="1556836" cy="369332"/>
            </a:xfrm>
            <a:prstGeom prst="rect">
              <a:avLst/>
            </a:prstGeom>
            <a:noFill/>
            <a:effectLst/>
          </p:spPr>
          <p:txBody>
            <a:bodyPr wrap="none">
              <a:spAutoFit/>
            </a:bodyPr>
            <a:lstStyle/>
            <a:p>
              <a:r>
                <a:rPr lang="en-US" altLang="ko-KR" b="1" dirty="0" smtClean="0">
                  <a:solidFill>
                    <a:schemeClr val="bg1"/>
                  </a:solidFill>
                </a:rPr>
                <a:t>South Korea</a:t>
              </a:r>
              <a:endParaRPr lang="en-US" altLang="ko-K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1" name="그룹 100"/>
          <p:cNvGrpSpPr/>
          <p:nvPr/>
        </p:nvGrpSpPr>
        <p:grpSpPr>
          <a:xfrm>
            <a:off x="683568" y="1824537"/>
            <a:ext cx="3095384" cy="2808312"/>
            <a:chOff x="683568" y="1824537"/>
            <a:chExt cx="3095384" cy="2808312"/>
          </a:xfrm>
        </p:grpSpPr>
        <p:grpSp>
          <p:nvGrpSpPr>
            <p:cNvPr id="84" name="그룹 83"/>
            <p:cNvGrpSpPr/>
            <p:nvPr/>
          </p:nvGrpSpPr>
          <p:grpSpPr>
            <a:xfrm>
              <a:off x="683568" y="1824537"/>
              <a:ext cx="2781654" cy="2808312"/>
              <a:chOff x="683568" y="1824537"/>
              <a:chExt cx="2781654" cy="2808312"/>
            </a:xfrm>
            <a:effectLst/>
          </p:grpSpPr>
          <p:grpSp>
            <p:nvGrpSpPr>
              <p:cNvPr id="39" name="그룹 38"/>
              <p:cNvGrpSpPr/>
              <p:nvPr/>
            </p:nvGrpSpPr>
            <p:grpSpPr>
              <a:xfrm>
                <a:off x="683568" y="1824537"/>
                <a:ext cx="2781654" cy="2808312"/>
                <a:chOff x="427662" y="1581119"/>
                <a:chExt cx="2781654" cy="2808312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1028" name="Picture 4" descr="C:\Users\sahn\AppData\Local\Temp\vmware-sahn\VMwareDnD\cedd5e2d\korea_map02.gif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0" b="100000" l="0" r="100000">
                              <a14:foregroundMark x1="16820" y1="94788" x2="12232" y2="95367"/>
                              <a14:foregroundMark x1="6422" y1="80502" x2="6422" y2="80502"/>
                              <a14:foregroundMark x1="3670" y1="78185" x2="3670" y2="78185"/>
                              <a14:foregroundMark x1="7645" y1="76448" x2="7645" y2="76448"/>
                              <a14:foregroundMark x1="8257" y1="72394" x2="8257" y2="72394"/>
                              <a14:foregroundMark x1="18349" y1="22394" x2="18349" y2="22394"/>
                              <a14:foregroundMark x1="20183" y1="27606" x2="20183" y2="27606"/>
                              <a14:foregroundMark x1="15902" y1="24903" x2="15902" y2="24903"/>
                              <a14:foregroundMark x1="15596" y1="23745" x2="15596" y2="23745"/>
                              <a14:foregroundMark x1="94801" y1="24324" x2="94801" y2="24324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1581119"/>
                  <a:ext cx="1772815" cy="2808312"/>
                </a:xfrm>
                <a:prstGeom prst="rect">
                  <a:avLst/>
                </a:prstGeom>
                <a:noFill/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0" name="모서리가 둥근 직사각형 19"/>
                <p:cNvSpPr/>
                <p:nvPr/>
              </p:nvSpPr>
              <p:spPr>
                <a:xfrm>
                  <a:off x="1108036" y="1776856"/>
                  <a:ext cx="495102" cy="162962"/>
                </a:xfrm>
                <a:prstGeom prst="roundRect">
                  <a:avLst/>
                </a:prstGeom>
                <a:solidFill>
                  <a:schemeClr val="bg2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모서리가 둥근 직사각형 22"/>
                <p:cNvSpPr/>
                <p:nvPr/>
              </p:nvSpPr>
              <p:spPr>
                <a:xfrm>
                  <a:off x="2663446" y="3853463"/>
                  <a:ext cx="495102" cy="162962"/>
                </a:xfrm>
                <a:prstGeom prst="roundRect">
                  <a:avLst/>
                </a:prstGeom>
                <a:solidFill>
                  <a:schemeClr val="bg2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" name="직선 화살표 연결선 21"/>
                <p:cNvCxnSpPr>
                  <a:stCxn id="9" idx="3"/>
                </p:cNvCxnSpPr>
                <p:nvPr/>
              </p:nvCxnSpPr>
              <p:spPr>
                <a:xfrm>
                  <a:off x="1366283" y="2861710"/>
                  <a:ext cx="469413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모서리가 둥근 직사각형 8"/>
                <p:cNvSpPr/>
                <p:nvPr/>
              </p:nvSpPr>
              <p:spPr>
                <a:xfrm>
                  <a:off x="796896" y="2780229"/>
                  <a:ext cx="569387" cy="162962"/>
                </a:xfrm>
                <a:prstGeom prst="roundRect">
                  <a:avLst/>
                </a:prstGeom>
                <a:solidFill>
                  <a:srgbClr val="FFFF00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0" name="직선 화살표 연결선 29"/>
                <p:cNvCxnSpPr>
                  <a:stCxn id="20" idx="2"/>
                </p:cNvCxnSpPr>
                <p:nvPr/>
              </p:nvCxnSpPr>
              <p:spPr>
                <a:xfrm>
                  <a:off x="1355587" y="1939818"/>
                  <a:ext cx="408101" cy="19303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직선 화살표 연결선 34"/>
                <p:cNvCxnSpPr>
                  <a:stCxn id="23" idx="0"/>
                </p:cNvCxnSpPr>
                <p:nvPr/>
              </p:nvCxnSpPr>
              <p:spPr>
                <a:xfrm flipH="1" flipV="1">
                  <a:off x="2771801" y="3573017"/>
                  <a:ext cx="139196" cy="28044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2612678" y="3807986"/>
                  <a:ext cx="596638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50" b="1" dirty="0" smtClean="0"/>
                    <a:t>Busan</a:t>
                  </a:r>
                  <a:endParaRPr lang="ko-KR" altLang="en-US" sz="1050" b="1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727165" y="2731359"/>
                  <a:ext cx="708848" cy="25391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50" b="1" dirty="0" smtClean="0"/>
                    <a:t>Daejeon</a:t>
                  </a:r>
                  <a:endParaRPr lang="ko-KR" altLang="en-US" sz="1050" b="1" dirty="0"/>
                </a:p>
              </p:txBody>
            </p:sp>
            <p:sp>
              <p:nvSpPr>
                <p:cNvPr id="77" name="모서리가 둥근 직사각형 76"/>
                <p:cNvSpPr/>
                <p:nvPr/>
              </p:nvSpPr>
              <p:spPr>
                <a:xfrm>
                  <a:off x="746262" y="3536149"/>
                  <a:ext cx="645041" cy="162962"/>
                </a:xfrm>
                <a:prstGeom prst="roundRect">
                  <a:avLst/>
                </a:prstGeom>
                <a:solidFill>
                  <a:schemeClr val="bg2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78" name="직선 화살표 연결선 77"/>
                <p:cNvCxnSpPr>
                  <a:stCxn id="77" idx="3"/>
                </p:cNvCxnSpPr>
                <p:nvPr/>
              </p:nvCxnSpPr>
              <p:spPr>
                <a:xfrm flipV="1">
                  <a:off x="1391303" y="3560954"/>
                  <a:ext cx="211835" cy="5667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모서리가 둥근 직사각형 59"/>
                <p:cNvSpPr/>
                <p:nvPr/>
              </p:nvSpPr>
              <p:spPr>
                <a:xfrm>
                  <a:off x="427662" y="1932174"/>
                  <a:ext cx="641119" cy="336655"/>
                </a:xfrm>
                <a:prstGeom prst="roundRect">
                  <a:avLst/>
                </a:prstGeom>
                <a:solidFill>
                  <a:schemeClr val="bg2"/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1" name="원호 70"/>
              <p:cNvSpPr/>
              <p:nvPr/>
            </p:nvSpPr>
            <p:spPr>
              <a:xfrm>
                <a:off x="1859044" y="2420888"/>
                <a:ext cx="588733" cy="648072"/>
              </a:xfrm>
              <a:prstGeom prst="arc">
                <a:avLst>
                  <a:gd name="adj1" fmla="val 16200000"/>
                  <a:gd name="adj2" fmla="val 3851220"/>
                </a:avLst>
              </a:prstGeom>
              <a:ln w="22225">
                <a:solidFill>
                  <a:srgbClr val="00B0F0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317876" y="2389138"/>
                <a:ext cx="7441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b="1" i="1" dirty="0" smtClean="0"/>
                  <a:t>2h by car</a:t>
                </a:r>
                <a:endParaRPr lang="ko-KR" altLang="en-US" sz="1000" b="1" i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949426" y="3734090"/>
                <a:ext cx="75052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b="1" dirty="0" err="1" smtClean="0"/>
                  <a:t>Gwangju</a:t>
                </a:r>
                <a:endParaRPr lang="ko-KR" altLang="en-US" sz="1050" b="1" dirty="0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47777" y="4369990"/>
                <a:ext cx="755748" cy="162962"/>
              </a:xfrm>
              <a:prstGeom prst="roundRect">
                <a:avLst/>
              </a:prstGeom>
              <a:solidFill>
                <a:schemeClr val="bg2"/>
              </a:solidFill>
              <a:ln w="127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87" name="직선 화살표 연결선 86"/>
              <p:cNvCxnSpPr>
                <a:stCxn id="86" idx="1"/>
              </p:cNvCxnSpPr>
              <p:nvPr/>
            </p:nvCxnSpPr>
            <p:spPr>
              <a:xfrm flipH="1">
                <a:off x="2019594" y="4451471"/>
                <a:ext cx="428183" cy="4074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2376318" y="4324513"/>
                <a:ext cx="87876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b="1" dirty="0" err="1" smtClean="0"/>
                  <a:t>Jeju</a:t>
                </a:r>
                <a:r>
                  <a:rPr lang="en-US" altLang="ko-KR" sz="1050" b="1" dirty="0" smtClean="0"/>
                  <a:t> Island</a:t>
                </a:r>
                <a:endParaRPr lang="ko-KR" altLang="en-US" sz="1050" b="1" dirty="0"/>
              </a:p>
            </p:txBody>
          </p:sp>
        </p:grpSp>
        <p:sp>
          <p:nvSpPr>
            <p:cNvPr id="95" name="모서리가 둥근 직사각형 94"/>
            <p:cNvSpPr/>
            <p:nvPr/>
          </p:nvSpPr>
          <p:spPr>
            <a:xfrm>
              <a:off x="3219961" y="3344186"/>
              <a:ext cx="525179" cy="162962"/>
            </a:xfrm>
            <a:prstGeom prst="roundRect">
              <a:avLst/>
            </a:prstGeom>
            <a:solidFill>
              <a:schemeClr val="bg2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6" name="직선 화살표 연결선 95"/>
            <p:cNvCxnSpPr>
              <a:stCxn id="95" idx="1"/>
            </p:cNvCxnSpPr>
            <p:nvPr/>
          </p:nvCxnSpPr>
          <p:spPr>
            <a:xfrm flipH="1">
              <a:off x="2868584" y="3425667"/>
              <a:ext cx="35137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3182314" y="3291228"/>
              <a:ext cx="5966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b="1" dirty="0" smtClean="0"/>
                <a:t>Daegu</a:t>
              </a:r>
              <a:endParaRPr lang="ko-KR" altLang="en-US" sz="1050" b="1" dirty="0"/>
            </a:p>
          </p:txBody>
        </p:sp>
      </p:grpSp>
      <p:sp>
        <p:nvSpPr>
          <p:cNvPr id="102" name="직사각형 101"/>
          <p:cNvSpPr/>
          <p:nvPr/>
        </p:nvSpPr>
        <p:spPr>
          <a:xfrm>
            <a:off x="4786239" y="450849"/>
            <a:ext cx="4250257" cy="632321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이등변 삼각형 1"/>
          <p:cNvSpPr/>
          <p:nvPr/>
        </p:nvSpPr>
        <p:spPr>
          <a:xfrm rot="14682099">
            <a:off x="3459554" y="989273"/>
            <a:ext cx="317729" cy="2936656"/>
          </a:xfrm>
          <a:prstGeom prst="triangle">
            <a:avLst>
              <a:gd name="adj" fmla="val 48669"/>
            </a:avLst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 descr="C:\Users\sahn\AppData\Local\Temp\vmware-sahn\VMwareDnD\0aa011d6\스크린샷 2015-03-20 오후 1.59.2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424" y="476672"/>
            <a:ext cx="4206040" cy="62634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이등변 삼각형 53"/>
          <p:cNvSpPr/>
          <p:nvPr/>
        </p:nvSpPr>
        <p:spPr>
          <a:xfrm rot="6208409">
            <a:off x="5408909" y="4835411"/>
            <a:ext cx="317729" cy="2205927"/>
          </a:xfrm>
          <a:prstGeom prst="triangle">
            <a:avLst>
              <a:gd name="adj" fmla="val 51902"/>
            </a:avLst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직사각형 108"/>
          <p:cNvSpPr/>
          <p:nvPr/>
        </p:nvSpPr>
        <p:spPr>
          <a:xfrm flipH="1">
            <a:off x="113348" y="5177200"/>
            <a:ext cx="4612942" cy="158659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6664424" y="6150446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9" name="Picture 5" descr="C:\Users\sahn\AppData\Local\Temp\vmware-sahn\VMwareDnD\93a1f227\140319_1038165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1" y="5187474"/>
            <a:ext cx="4599085" cy="156508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그룹 63"/>
          <p:cNvGrpSpPr/>
          <p:nvPr/>
        </p:nvGrpSpPr>
        <p:grpSpPr>
          <a:xfrm>
            <a:off x="2699792" y="5189130"/>
            <a:ext cx="840295" cy="400110"/>
            <a:chOff x="4745143" y="404664"/>
            <a:chExt cx="840295" cy="400110"/>
          </a:xfrm>
        </p:grpSpPr>
        <p:sp>
          <p:nvSpPr>
            <p:cNvPr id="66" name="직사각형 65"/>
            <p:cNvSpPr/>
            <p:nvPr/>
          </p:nvSpPr>
          <p:spPr>
            <a:xfrm>
              <a:off x="4777968" y="441385"/>
              <a:ext cx="776648" cy="3106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4745143" y="404664"/>
              <a:ext cx="840295" cy="400110"/>
            </a:xfrm>
            <a:prstGeom prst="rect">
              <a:avLst/>
            </a:prstGeom>
            <a:noFill/>
            <a:effectLst/>
          </p:spPr>
          <p:txBody>
            <a:bodyPr wrap="none">
              <a:spAutoFit/>
            </a:bodyPr>
            <a:lstStyle/>
            <a:p>
              <a:r>
                <a:rPr lang="en-US" altLang="ko-KR" sz="2000" b="1" dirty="0" smtClean="0">
                  <a:solidFill>
                    <a:schemeClr val="bg1"/>
                  </a:solidFill>
                </a:rPr>
                <a:t>KISTI</a:t>
              </a:r>
              <a:endParaRPr lang="en-US" altLang="ko-K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6" name="그룹 115"/>
          <p:cNvGrpSpPr/>
          <p:nvPr/>
        </p:nvGrpSpPr>
        <p:grpSpPr>
          <a:xfrm>
            <a:off x="7090803" y="1591510"/>
            <a:ext cx="1872208" cy="821706"/>
            <a:chOff x="6823298" y="676088"/>
            <a:chExt cx="1872208" cy="821706"/>
          </a:xfrm>
        </p:grpSpPr>
        <p:sp>
          <p:nvSpPr>
            <p:cNvPr id="111" name="모서리가 둥근 직사각형 110"/>
            <p:cNvSpPr/>
            <p:nvPr/>
          </p:nvSpPr>
          <p:spPr>
            <a:xfrm>
              <a:off x="6823298" y="1112044"/>
              <a:ext cx="1872208" cy="385750"/>
            </a:xfrm>
            <a:prstGeom prst="roundRect">
              <a:avLst/>
            </a:prstGeom>
            <a:solidFill>
              <a:schemeClr val="bg2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2" name="직선 화살표 연결선 111"/>
            <p:cNvCxnSpPr>
              <a:stCxn id="111" idx="0"/>
            </p:cNvCxnSpPr>
            <p:nvPr/>
          </p:nvCxnSpPr>
          <p:spPr>
            <a:xfrm flipH="1" flipV="1">
              <a:off x="7040800" y="676088"/>
              <a:ext cx="718602" cy="4359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그룹 113"/>
          <p:cNvGrpSpPr/>
          <p:nvPr/>
        </p:nvGrpSpPr>
        <p:grpSpPr>
          <a:xfrm>
            <a:off x="4877450" y="3102059"/>
            <a:ext cx="2763898" cy="830997"/>
            <a:chOff x="3786170" y="3714655"/>
            <a:chExt cx="2763898" cy="830997"/>
          </a:xfrm>
        </p:grpSpPr>
        <p:sp>
          <p:nvSpPr>
            <p:cNvPr id="119" name="모서리가 둥근 직사각형 118"/>
            <p:cNvSpPr/>
            <p:nvPr/>
          </p:nvSpPr>
          <p:spPr>
            <a:xfrm>
              <a:off x="3824270" y="3734904"/>
              <a:ext cx="2664296" cy="798048"/>
            </a:xfrm>
            <a:prstGeom prst="roundRect">
              <a:avLst/>
            </a:prstGeom>
            <a:solidFill>
              <a:srgbClr val="FFFF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786170" y="3714655"/>
              <a:ext cx="27638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rgbClr val="FF0000"/>
                  </a:solidFill>
                </a:rPr>
                <a:t>30</a:t>
              </a:r>
              <a:r>
                <a:rPr lang="en-US" altLang="ko-KR" sz="1200" b="1" dirty="0" smtClean="0"/>
                <a:t> Government Research Institutes</a:t>
              </a:r>
            </a:p>
            <a:p>
              <a:r>
                <a:rPr lang="en-US" altLang="ko-KR" sz="1200" b="1" dirty="0" smtClean="0">
                  <a:solidFill>
                    <a:srgbClr val="FF0000"/>
                  </a:solidFill>
                </a:rPr>
                <a:t>11</a:t>
              </a:r>
              <a:r>
                <a:rPr lang="en-US" altLang="ko-KR" sz="1200" b="1" dirty="0" smtClean="0"/>
                <a:t> Public Research Institutes</a:t>
              </a:r>
            </a:p>
            <a:p>
              <a:r>
                <a:rPr lang="en-US" altLang="ko-KR" sz="1200" b="1" dirty="0" smtClean="0">
                  <a:solidFill>
                    <a:srgbClr val="FF0000"/>
                  </a:solidFill>
                </a:rPr>
                <a:t>29</a:t>
              </a:r>
              <a:r>
                <a:rPr lang="en-US" altLang="ko-KR" sz="1200" b="1" dirty="0" smtClean="0"/>
                <a:t> Non-profit Organizations</a:t>
              </a:r>
            </a:p>
            <a:p>
              <a:r>
                <a:rPr lang="en-US" altLang="ko-KR" sz="1200" b="1" dirty="0" smtClean="0">
                  <a:solidFill>
                    <a:srgbClr val="FF0000"/>
                  </a:solidFill>
                </a:rPr>
                <a:t>  7 </a:t>
              </a:r>
              <a:r>
                <a:rPr lang="en-US" altLang="ko-KR" sz="1200" b="1" dirty="0" smtClean="0"/>
                <a:t>Universities</a:t>
              </a:r>
              <a:endParaRPr lang="ko-KR" altLang="en-US" sz="1200" b="1" dirty="0"/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4877450" y="484036"/>
            <a:ext cx="2800767" cy="369332"/>
            <a:chOff x="4786239" y="404664"/>
            <a:chExt cx="2800767" cy="369332"/>
          </a:xfrm>
        </p:grpSpPr>
        <p:sp>
          <p:nvSpPr>
            <p:cNvPr id="51" name="직사각형 50"/>
            <p:cNvSpPr/>
            <p:nvPr/>
          </p:nvSpPr>
          <p:spPr>
            <a:xfrm>
              <a:off x="4786239" y="441385"/>
              <a:ext cx="2702395" cy="31061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4786239" y="404664"/>
              <a:ext cx="2800767" cy="369332"/>
            </a:xfrm>
            <a:prstGeom prst="rect">
              <a:avLst/>
            </a:prstGeom>
            <a:noFill/>
            <a:effectLst/>
          </p:spPr>
          <p:txBody>
            <a:bodyPr wrap="none">
              <a:spAutoFit/>
            </a:bodyPr>
            <a:lstStyle/>
            <a:p>
              <a:r>
                <a:rPr lang="en-US" altLang="ko-KR" b="1" dirty="0" err="1"/>
                <a:t>Daedeok</a:t>
              </a:r>
              <a:r>
                <a:rPr lang="en-US" altLang="ko-KR" b="1" dirty="0"/>
                <a:t> R&amp;D </a:t>
              </a:r>
              <a:r>
                <a:rPr lang="en-US" altLang="ko-KR" b="1" dirty="0" err="1" smtClean="0"/>
                <a:t>Innopolis</a:t>
              </a:r>
              <a:endParaRPr lang="en-US" altLang="ko-KR" b="1" dirty="0"/>
            </a:p>
          </p:txBody>
        </p:sp>
      </p:grpSp>
      <p:sp>
        <p:nvSpPr>
          <p:cNvPr id="122" name="날짜 개체 틀 1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123" name="바닥글 개체 틀 1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124" name="슬라이드 번호 개체 틀 1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7039929" y="1978335"/>
            <a:ext cx="1996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Rare Isotope Accelerator</a:t>
            </a:r>
          </a:p>
          <a:p>
            <a:r>
              <a:rPr lang="en-US" altLang="ko-KR" sz="1200" b="1" dirty="0" smtClean="0"/>
              <a:t>(To be constructed)</a:t>
            </a:r>
            <a:endParaRPr lang="ko-KR" altLang="en-US" sz="1200" b="1" dirty="0"/>
          </a:p>
        </p:txBody>
      </p:sp>
      <p:cxnSp>
        <p:nvCxnSpPr>
          <p:cNvPr id="55" name="직선 화살표 연결선 54"/>
          <p:cNvCxnSpPr>
            <a:stCxn id="60" idx="3"/>
          </p:cNvCxnSpPr>
          <p:nvPr/>
        </p:nvCxnSpPr>
        <p:spPr>
          <a:xfrm>
            <a:off x="1324687" y="2343920"/>
            <a:ext cx="490856" cy="1136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337495" y="1978335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Seoul</a:t>
            </a:r>
            <a:endParaRPr lang="ko-KR" altLang="en-US" sz="105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60810" y="2129008"/>
            <a:ext cx="6992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Incheon</a:t>
            </a:r>
          </a:p>
          <a:p>
            <a:r>
              <a:rPr lang="en-US" altLang="ko-KR" sz="1050" b="1" dirty="0" smtClean="0"/>
              <a:t>Airport</a:t>
            </a:r>
            <a:endParaRPr lang="ko-KR" alt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224008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KISTI GSDC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28800"/>
            <a:ext cx="5616624" cy="1724139"/>
          </a:xfrm>
        </p:spPr>
        <p:txBody>
          <a:bodyPr>
            <a:normAutofit/>
          </a:bodyPr>
          <a:lstStyle/>
          <a:p>
            <a:r>
              <a:rPr lang="en-US" altLang="ko-KR" sz="1400" dirty="0"/>
              <a:t>G</a:t>
            </a:r>
            <a:r>
              <a:rPr lang="en-US" altLang="ko-KR" sz="1400" dirty="0" smtClean="0"/>
              <a:t>overnment funding research institute for IT founded in 1962</a:t>
            </a:r>
          </a:p>
          <a:p>
            <a:pPr lvl="1"/>
            <a:r>
              <a:rPr lang="en-US" altLang="ko-KR" sz="1100" dirty="0" smtClean="0"/>
              <a:t>600 people working for National Information Service</a:t>
            </a:r>
            <a:r>
              <a:rPr lang="en-US" altLang="ko-KR" sz="800" dirty="0" smtClean="0"/>
              <a:t>(distribution &amp; analysis)</a:t>
            </a:r>
            <a:r>
              <a:rPr lang="en-US" altLang="ko-KR" sz="1100" dirty="0" smtClean="0"/>
              <a:t>, </a:t>
            </a:r>
            <a:r>
              <a:rPr lang="en-US" altLang="ko-KR" sz="1100" b="1" dirty="0" smtClean="0">
                <a:solidFill>
                  <a:srgbClr val="FF0000"/>
                </a:solidFill>
              </a:rPr>
              <a:t>Supercomputing and Networking</a:t>
            </a:r>
            <a:r>
              <a:rPr lang="en-US" altLang="ko-KR" sz="1100" b="1" dirty="0" smtClean="0"/>
              <a:t>  </a:t>
            </a:r>
          </a:p>
          <a:p>
            <a:pPr marL="182880" lvl="1"/>
            <a:r>
              <a:rPr lang="en-US" altLang="ko-KR" sz="1400" dirty="0" smtClean="0"/>
              <a:t>Operating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Supercomputing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and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NREN Infrastructure</a:t>
            </a:r>
            <a:endParaRPr lang="en-US" altLang="ko-KR" sz="900" dirty="0" smtClean="0"/>
          </a:p>
          <a:p>
            <a:pPr lvl="1"/>
            <a:r>
              <a:rPr lang="en-US" altLang="ko-KR" sz="1100" dirty="0" smtClean="0"/>
              <a:t>Supercomputer: </a:t>
            </a:r>
            <a:r>
              <a:rPr lang="en-US" altLang="ko-KR" sz="1100" b="1" dirty="0" smtClean="0">
                <a:solidFill>
                  <a:srgbClr val="FF0000"/>
                </a:solidFill>
              </a:rPr>
              <a:t>307.4 </a:t>
            </a:r>
            <a:r>
              <a:rPr lang="en-US" altLang="ko-KR" sz="1100" b="1" dirty="0" err="1" smtClean="0">
                <a:solidFill>
                  <a:srgbClr val="FF0000"/>
                </a:solidFill>
              </a:rPr>
              <a:t>TFlops</a:t>
            </a:r>
            <a:r>
              <a:rPr lang="en-US" altLang="ko-KR" sz="11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1100" dirty="0" smtClean="0"/>
              <a:t>at peak</a:t>
            </a:r>
            <a:r>
              <a:rPr lang="en-US" altLang="ko-KR" sz="800" dirty="0" smtClean="0"/>
              <a:t>(14</a:t>
            </a:r>
            <a:r>
              <a:rPr lang="en-US" altLang="ko-KR" sz="800" baseline="30000" dirty="0" smtClean="0"/>
              <a:t>th</a:t>
            </a:r>
            <a:r>
              <a:rPr lang="en-US" altLang="ko-KR" sz="800" dirty="0" smtClean="0"/>
              <a:t> ranked at Top500 in 2009; 201</a:t>
            </a:r>
            <a:r>
              <a:rPr lang="en-US" altLang="ko-KR" sz="800" baseline="30000" dirty="0" smtClean="0"/>
              <a:t>st</a:t>
            </a:r>
            <a:r>
              <a:rPr lang="en-US" altLang="ko-KR" sz="800" dirty="0" smtClean="0"/>
              <a:t> now)</a:t>
            </a:r>
          </a:p>
          <a:p>
            <a:pPr lvl="1"/>
            <a:r>
              <a:rPr lang="en-US" altLang="ko-KR" sz="1100" dirty="0" smtClean="0"/>
              <a:t>NREN Infrastructure: KREONet2 </a:t>
            </a:r>
          </a:p>
          <a:p>
            <a:pPr lvl="2"/>
            <a:r>
              <a:rPr lang="en-US" altLang="ko-KR" sz="900" dirty="0" smtClean="0"/>
              <a:t>Domestic: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Seoul </a:t>
            </a:r>
            <a:r>
              <a:rPr lang="en-US" altLang="ko-KR" sz="900" b="1" dirty="0">
                <a:solidFill>
                  <a:srgbClr val="FF0000"/>
                </a:solidFill>
                <a:latin typeface="맑은 고딕"/>
                <a:ea typeface="맑은 고딕"/>
              </a:rPr>
              <a:t>←(</a:t>
            </a:r>
            <a:r>
              <a:rPr lang="en-US" altLang="ko-KR" sz="9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100G</a:t>
            </a:r>
            <a:r>
              <a:rPr lang="en-US" altLang="ko-KR" sz="900" b="1" dirty="0">
                <a:solidFill>
                  <a:srgbClr val="FF0000"/>
                </a:solidFill>
                <a:latin typeface="맑은 고딕"/>
                <a:ea typeface="맑은 고딕"/>
              </a:rPr>
              <a:t>)→ </a:t>
            </a:r>
            <a:r>
              <a:rPr lang="en-US" altLang="ko-KR" sz="9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Daejeon</a:t>
            </a:r>
            <a:endParaRPr lang="en-US" altLang="ko-KR" sz="900" dirty="0" smtClean="0"/>
          </a:p>
          <a:p>
            <a:pPr lvl="2"/>
            <a:r>
              <a:rPr lang="en-US" altLang="ko-KR" sz="900" dirty="0" smtClean="0"/>
              <a:t>International: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HK </a:t>
            </a:r>
            <a:r>
              <a:rPr lang="en-US" altLang="ko-KR" sz="9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←(100G)→ Chicago/Seattle</a:t>
            </a:r>
            <a:r>
              <a:rPr lang="en-US" altLang="ko-KR" sz="600" dirty="0" smtClean="0">
                <a:latin typeface="맑은 고딕"/>
                <a:ea typeface="맑은 고딕"/>
              </a:rPr>
              <a:t>(</a:t>
            </a:r>
            <a:r>
              <a:rPr lang="en-US" altLang="ko-KR" sz="600" dirty="0" smtClean="0"/>
              <a:t>Member of GLORIAD)</a:t>
            </a:r>
            <a:endParaRPr lang="en-US" altLang="ko-KR" sz="9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1434262"/>
            <a:ext cx="4342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ko-KR" sz="1600" b="1" dirty="0" smtClean="0"/>
              <a:t>KISTI </a:t>
            </a:r>
            <a:r>
              <a:rPr lang="en-US" altLang="ko-KR" sz="1000" b="1" dirty="0" smtClean="0">
                <a:solidFill>
                  <a:srgbClr val="292934"/>
                </a:solidFill>
              </a:rPr>
              <a:t>(Korea Institute of Science and Technology Information)</a:t>
            </a:r>
            <a:endParaRPr lang="ko-KR" altLang="en-US" sz="1000" b="1" dirty="0">
              <a:solidFill>
                <a:srgbClr val="292934"/>
              </a:solidFill>
            </a:endParaRPr>
          </a:p>
          <a:p>
            <a:endParaRPr lang="ko-KR" alt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085184"/>
            <a:ext cx="1792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History of GSDC</a:t>
            </a:r>
            <a:endParaRPr lang="ko-KR" altLang="en-US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3306470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GSDC </a:t>
            </a:r>
            <a:r>
              <a:rPr lang="en-US" altLang="ko-KR" sz="1000" b="1" dirty="0" smtClean="0"/>
              <a:t>(Global Science experiment Data hub Center)</a:t>
            </a:r>
            <a:endParaRPr lang="ko-KR" altLang="en-US" sz="1000" b="1" dirty="0"/>
          </a:p>
        </p:txBody>
      </p:sp>
      <p:sp>
        <p:nvSpPr>
          <p:cNvPr id="22" name="내용 개체 틀 2"/>
          <p:cNvSpPr txBox="1">
            <a:spLocks/>
          </p:cNvSpPr>
          <p:nvPr/>
        </p:nvSpPr>
        <p:spPr>
          <a:xfrm>
            <a:off x="323528" y="3501008"/>
            <a:ext cx="5638410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 smtClean="0"/>
              <a:t>Government funding project to promote research experiment providing computing power and storage</a:t>
            </a:r>
          </a:p>
          <a:p>
            <a:pPr lvl="1"/>
            <a:r>
              <a:rPr lang="en-US" altLang="ko-KR" sz="1100" dirty="0" smtClean="0"/>
              <a:t>HEP: ALICE, CMS, Belle, RENO</a:t>
            </a:r>
          </a:p>
          <a:p>
            <a:pPr lvl="1"/>
            <a:r>
              <a:rPr lang="en-US" altLang="ko-KR" sz="1100" dirty="0" smtClean="0"/>
              <a:t>Others: LIGO, Bioinformatics</a:t>
            </a:r>
          </a:p>
          <a:p>
            <a:r>
              <a:rPr lang="en-US" altLang="ko-KR" sz="1400" dirty="0" smtClean="0"/>
              <a:t>Running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Data-Intensive Computing Facility</a:t>
            </a:r>
          </a:p>
          <a:p>
            <a:pPr lvl="1"/>
            <a:r>
              <a:rPr lang="en-US" altLang="ko-KR" sz="1100" dirty="0" smtClean="0"/>
              <a:t>13 </a:t>
            </a:r>
            <a:r>
              <a:rPr lang="en-US" altLang="ko-KR" sz="1100" dirty="0"/>
              <a:t>s</a:t>
            </a:r>
            <a:r>
              <a:rPr lang="en-US" altLang="ko-KR" sz="1100" dirty="0" smtClean="0"/>
              <a:t>taffs: </a:t>
            </a:r>
            <a:r>
              <a:rPr lang="en-US" altLang="ko-KR" sz="1100" dirty="0" err="1" smtClean="0"/>
              <a:t>sysadmin</a:t>
            </a:r>
            <a:r>
              <a:rPr lang="en-US" altLang="ko-KR" sz="1100" dirty="0" smtClean="0"/>
              <a:t>, experiment support, external-relation, administration</a:t>
            </a:r>
          </a:p>
          <a:p>
            <a:pPr lvl="1"/>
            <a:r>
              <a:rPr lang="en-US" altLang="ko-KR" sz="1100" dirty="0" smtClean="0"/>
              <a:t>Total 7,900 cores, 6,000 TB disk and 1,500 TB tape storage</a:t>
            </a:r>
            <a:endParaRPr lang="en-US" altLang="ko-KR" sz="800" dirty="0" smtClean="0"/>
          </a:p>
        </p:txBody>
      </p:sp>
      <p:grpSp>
        <p:nvGrpSpPr>
          <p:cNvPr id="31" name="그룹 30"/>
          <p:cNvGrpSpPr/>
          <p:nvPr/>
        </p:nvGrpSpPr>
        <p:grpSpPr>
          <a:xfrm>
            <a:off x="5808210" y="4161780"/>
            <a:ext cx="3300294" cy="1545497"/>
            <a:chOff x="6516216" y="2914855"/>
            <a:chExt cx="2541918" cy="1906439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6216" y="2914855"/>
              <a:ext cx="2541918" cy="190643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7517097" y="4438636"/>
              <a:ext cx="1029449" cy="2462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GSDC Facility</a:t>
              </a:r>
              <a:endParaRPr lang="ko-KR" altLang="en-US" sz="1000" b="1" dirty="0"/>
            </a:p>
          </p:txBody>
        </p:sp>
      </p:grpSp>
      <p:pic>
        <p:nvPicPr>
          <p:cNvPr id="28" name="Picture 4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8211" y="396156"/>
            <a:ext cx="3300294" cy="18708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" name="Picture 3" descr="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8211" y="2308622"/>
            <a:ext cx="3300294" cy="18015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79512" y="5752997"/>
            <a:ext cx="8829411" cy="583154"/>
          </a:xfrm>
          <a:prstGeom prst="rightArrow">
            <a:avLst>
              <a:gd name="adj1" fmla="val 60907"/>
              <a:gd name="adj2" fmla="val 49607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  <a:alpha val="35000"/>
                </a:srgbClr>
              </a:gs>
            </a:gsLst>
            <a:lin ang="10800000" scaled="1"/>
            <a:tileRect/>
          </a:gradFill>
          <a:ln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2"/>
          </a:lnRef>
          <a:fillRef idx="1002">
            <a:schemeClr val="dk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200672" y="5787912"/>
            <a:ext cx="573028" cy="534559"/>
            <a:chOff x="200672" y="5787912"/>
            <a:chExt cx="573028" cy="534559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298128" y="5936580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00672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2007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291562" y="5787912"/>
            <a:ext cx="573028" cy="534559"/>
            <a:chOff x="1403648" y="5787912"/>
            <a:chExt cx="573028" cy="534559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1510142" y="5936580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403648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2009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5747973" y="5787912"/>
            <a:ext cx="573028" cy="534559"/>
            <a:chOff x="6710454" y="5787912"/>
            <a:chExt cx="573028" cy="534559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6816948" y="5937203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6710454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2013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4540194" y="5787912"/>
            <a:ext cx="573028" cy="534559"/>
            <a:chOff x="5388910" y="5787912"/>
            <a:chExt cx="573028" cy="534559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5495404" y="5937203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5388910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2012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3413558" y="5787912"/>
            <a:ext cx="573028" cy="534559"/>
            <a:chOff x="4065208" y="5787912"/>
            <a:chExt cx="573028" cy="534559"/>
          </a:xfrm>
        </p:grpSpPr>
        <p:sp>
          <p:nvSpPr>
            <p:cNvPr id="37" name="모서리가 둥근 직사각형 36"/>
            <p:cNvSpPr/>
            <p:nvPr/>
          </p:nvSpPr>
          <p:spPr>
            <a:xfrm>
              <a:off x="4171702" y="5927526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4065208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2011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2349704" y="5788268"/>
            <a:ext cx="573028" cy="534559"/>
            <a:chOff x="2737314" y="5788268"/>
            <a:chExt cx="573028" cy="534559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2843808" y="5936580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2737314" y="5788268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2010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6951300" y="5787216"/>
            <a:ext cx="573028" cy="534559"/>
            <a:chOff x="8028384" y="5787912"/>
            <a:chExt cx="573028" cy="534559"/>
          </a:xfrm>
        </p:grpSpPr>
        <p:sp>
          <p:nvSpPr>
            <p:cNvPr id="41" name="모서리가 둥근 직사각형 40"/>
            <p:cNvSpPr/>
            <p:nvPr/>
          </p:nvSpPr>
          <p:spPr>
            <a:xfrm>
              <a:off x="8134878" y="5928149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8028384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2014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52" name="꺾인 연결선 51"/>
          <p:cNvCxnSpPr>
            <a:stCxn id="26" idx="0"/>
            <a:endCxn id="6" idx="2"/>
          </p:cNvCxnSpPr>
          <p:nvPr/>
        </p:nvCxnSpPr>
        <p:spPr>
          <a:xfrm rot="16200000" flipV="1">
            <a:off x="518947" y="6131757"/>
            <a:ext cx="258314" cy="339912"/>
          </a:xfrm>
          <a:prstGeom prst="bentConnector3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꺾인 연결선 54"/>
          <p:cNvCxnSpPr>
            <a:stCxn id="44" idx="2"/>
            <a:endCxn id="35" idx="0"/>
          </p:cNvCxnSpPr>
          <p:nvPr/>
        </p:nvCxnSpPr>
        <p:spPr>
          <a:xfrm rot="16200000" flipH="1">
            <a:off x="1146167" y="5504671"/>
            <a:ext cx="308482" cy="555335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꺾인 연결선 56"/>
          <p:cNvCxnSpPr>
            <a:stCxn id="45" idx="0"/>
            <a:endCxn id="36" idx="2"/>
          </p:cNvCxnSpPr>
          <p:nvPr/>
        </p:nvCxnSpPr>
        <p:spPr>
          <a:xfrm rot="16200000" flipV="1">
            <a:off x="2668634" y="6140141"/>
            <a:ext cx="343655" cy="408485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꺾인 연결선 58"/>
          <p:cNvCxnSpPr>
            <a:stCxn id="46" idx="2"/>
            <a:endCxn id="37" idx="0"/>
          </p:cNvCxnSpPr>
          <p:nvPr/>
        </p:nvCxnSpPr>
        <p:spPr>
          <a:xfrm rot="16200000" flipH="1">
            <a:off x="3257077" y="5484531"/>
            <a:ext cx="306740" cy="579250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꺾인 연결선 60"/>
          <p:cNvCxnSpPr>
            <a:stCxn id="47" idx="0"/>
            <a:endCxn id="38" idx="2"/>
          </p:cNvCxnSpPr>
          <p:nvPr/>
        </p:nvCxnSpPr>
        <p:spPr>
          <a:xfrm rot="5400000" flipH="1" flipV="1">
            <a:off x="4628633" y="6285560"/>
            <a:ext cx="310455" cy="85695"/>
          </a:xfrm>
          <a:prstGeom prst="bentConnector3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꺾인 연결선 62"/>
          <p:cNvCxnSpPr>
            <a:stCxn id="48" idx="2"/>
            <a:endCxn id="40" idx="0"/>
          </p:cNvCxnSpPr>
          <p:nvPr/>
        </p:nvCxnSpPr>
        <p:spPr>
          <a:xfrm rot="16200000" flipH="1">
            <a:off x="5260682" y="5163397"/>
            <a:ext cx="317377" cy="1230234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꺾인 연결선 66"/>
          <p:cNvCxnSpPr>
            <a:stCxn id="49" idx="0"/>
            <a:endCxn id="41" idx="2"/>
          </p:cNvCxnSpPr>
          <p:nvPr/>
        </p:nvCxnSpPr>
        <p:spPr>
          <a:xfrm rot="5400000" flipH="1" flipV="1">
            <a:off x="6687494" y="5932958"/>
            <a:ext cx="319848" cy="780791"/>
          </a:xfrm>
          <a:prstGeom prst="bentConnector3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모서리가 둥근 직사각형 43"/>
          <p:cNvSpPr/>
          <p:nvPr/>
        </p:nvSpPr>
        <p:spPr>
          <a:xfrm>
            <a:off x="232470" y="5464388"/>
            <a:ext cx="1580541" cy="163710"/>
          </a:xfrm>
          <a:prstGeom prst="round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5" name="그룹 84"/>
          <p:cNvGrpSpPr/>
          <p:nvPr/>
        </p:nvGrpSpPr>
        <p:grpSpPr>
          <a:xfrm>
            <a:off x="113380" y="6407143"/>
            <a:ext cx="1409360" cy="400110"/>
            <a:chOff x="113379" y="6407750"/>
            <a:chExt cx="1409360" cy="40011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179512" y="6431477"/>
              <a:ext cx="1277094" cy="351443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13379" y="6407750"/>
              <a:ext cx="14093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Formation of GSDC</a:t>
              </a:r>
            </a:p>
            <a:p>
              <a:r>
                <a:rPr lang="en-US" altLang="ko-KR" sz="1000" b="1" dirty="0" smtClean="0"/>
                <a:t>ALICE T2 Test-bed</a:t>
              </a:r>
              <a:endParaRPr lang="ko-KR" altLang="en-US" sz="1000" b="1" dirty="0"/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2377274" y="6475561"/>
            <a:ext cx="1322798" cy="246221"/>
            <a:chOff x="2771800" y="6484694"/>
            <a:chExt cx="1322798" cy="246221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2843807" y="6525344"/>
              <a:ext cx="1190843" cy="163710"/>
            </a:xfrm>
            <a:prstGeom prst="round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771800" y="6484694"/>
              <a:ext cx="13227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ALICE T1 Test-bed</a:t>
              </a:r>
              <a:endParaRPr lang="ko-KR" altLang="en-US" sz="1000" b="1" dirty="0"/>
            </a:p>
          </p:txBody>
        </p:sp>
      </p:grpSp>
      <p:sp>
        <p:nvSpPr>
          <p:cNvPr id="46" name="모서리가 둥근 직사각형 45"/>
          <p:cNvSpPr/>
          <p:nvPr/>
        </p:nvSpPr>
        <p:spPr>
          <a:xfrm>
            <a:off x="2401251" y="5457076"/>
            <a:ext cx="1439141" cy="163710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7" name="그룹 86"/>
          <p:cNvGrpSpPr/>
          <p:nvPr/>
        </p:nvGrpSpPr>
        <p:grpSpPr>
          <a:xfrm>
            <a:off x="4070920" y="6442983"/>
            <a:ext cx="1385316" cy="246221"/>
            <a:chOff x="5451137" y="6484694"/>
            <a:chExt cx="1385316" cy="246221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495403" y="6525345"/>
              <a:ext cx="1251653" cy="163710"/>
            </a:xfrm>
            <a:prstGeom prst="round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451137" y="6484694"/>
              <a:ext cx="13853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ALICE T1 candidate</a:t>
              </a:r>
              <a:endParaRPr lang="ko-KR" altLang="en-US" sz="1000" b="1" dirty="0"/>
            </a:p>
          </p:txBody>
        </p:sp>
      </p:grpSp>
      <p:sp>
        <p:nvSpPr>
          <p:cNvPr id="48" name="모서리가 둥근 직사각형 47"/>
          <p:cNvSpPr/>
          <p:nvPr/>
        </p:nvSpPr>
        <p:spPr>
          <a:xfrm>
            <a:off x="4243466" y="5456114"/>
            <a:ext cx="1121573" cy="163712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6018321" y="6483277"/>
            <a:ext cx="877403" cy="163712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날짜 개체 틀 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99" name="바닥글 개체 틀 9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grpSp>
        <p:nvGrpSpPr>
          <p:cNvPr id="70" name="그룹 69"/>
          <p:cNvGrpSpPr/>
          <p:nvPr/>
        </p:nvGrpSpPr>
        <p:grpSpPr>
          <a:xfrm>
            <a:off x="8014656" y="5782559"/>
            <a:ext cx="573028" cy="534559"/>
            <a:chOff x="8028384" y="5787912"/>
            <a:chExt cx="573028" cy="534559"/>
          </a:xfrm>
        </p:grpSpPr>
        <p:sp>
          <p:nvSpPr>
            <p:cNvPr id="72" name="모서리가 둥근 직사각형 71"/>
            <p:cNvSpPr/>
            <p:nvPr/>
          </p:nvSpPr>
          <p:spPr>
            <a:xfrm>
              <a:off x="8134878" y="5928149"/>
              <a:ext cx="360040" cy="235976"/>
            </a:xfrm>
            <a:prstGeom prst="roundRect">
              <a:avLst/>
            </a:prstGeom>
            <a:solidFill>
              <a:schemeClr val="accent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Rectangle 10"/>
            <p:cNvSpPr>
              <a:spLocks noChangeArrowheads="1"/>
            </p:cNvSpPr>
            <p:nvPr/>
          </p:nvSpPr>
          <p:spPr bwMode="auto">
            <a:xfrm>
              <a:off x="8028384" y="5787912"/>
              <a:ext cx="573028" cy="534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80000" tIns="180000" rIns="180000" bIns="180000" anchor="ctr" anchorCtr="1"/>
            <a:lstStyle/>
            <a:p>
              <a:r>
                <a:rPr lang="en-US" altLang="ko-KR" sz="12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2015</a:t>
              </a:r>
              <a:endParaRPr lang="en-US" altLang="ko-KR" sz="1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79513" y="5423738"/>
            <a:ext cx="1685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ALICE T2 operation start</a:t>
            </a:r>
            <a:endParaRPr lang="ko-KR" altLang="en-US" sz="10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357380" y="5423132"/>
            <a:ext cx="15456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FF00"/>
                </a:solidFill>
              </a:rPr>
              <a:t>KISTI Analysis Facility</a:t>
            </a:r>
            <a:endParaRPr lang="ko-KR" altLang="en-US" sz="1000" b="1" dirty="0">
              <a:solidFill>
                <a:srgbClr val="FFFF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215002" y="5415820"/>
            <a:ext cx="1223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chemeClr val="bg1"/>
                </a:solidFill>
              </a:rPr>
              <a:t>Full T1 for ALICE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61938" y="6442983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FF00"/>
                </a:solidFill>
              </a:rPr>
              <a:t>Start CMS T3</a:t>
            </a:r>
            <a:endParaRPr lang="ko-KR" altLang="en-US" sz="1000" b="1" dirty="0">
              <a:solidFill>
                <a:srgbClr val="FFFF00"/>
              </a:solidFill>
            </a:endParaRPr>
          </a:p>
        </p:txBody>
      </p:sp>
      <p:cxnSp>
        <p:nvCxnSpPr>
          <p:cNvPr id="93" name="꺾인 연결선 92"/>
          <p:cNvCxnSpPr>
            <a:stCxn id="94" idx="0"/>
            <a:endCxn id="72" idx="2"/>
          </p:cNvCxnSpPr>
          <p:nvPr/>
        </p:nvCxnSpPr>
        <p:spPr>
          <a:xfrm rot="5400000" flipH="1" flipV="1">
            <a:off x="8001589" y="6175980"/>
            <a:ext cx="316789" cy="282374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모서리가 둥근 직사각형 93"/>
          <p:cNvSpPr/>
          <p:nvPr/>
        </p:nvSpPr>
        <p:spPr>
          <a:xfrm>
            <a:off x="7073103" y="6475561"/>
            <a:ext cx="1891385" cy="163712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TextBox 100"/>
          <p:cNvSpPr txBox="1"/>
          <p:nvPr/>
        </p:nvSpPr>
        <p:spPr>
          <a:xfrm>
            <a:off x="7044639" y="6435267"/>
            <a:ext cx="1981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chemeClr val="bg1"/>
                </a:solidFill>
              </a:rPr>
              <a:t>10Gbps LHCOPN Established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6403300" y="3981139"/>
            <a:ext cx="2703003" cy="1392077"/>
          </a:xfrm>
          <a:prstGeom prst="roundRect">
            <a:avLst/>
          </a:prstGeom>
          <a:solidFill>
            <a:schemeClr val="bg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313344" y="4077072"/>
            <a:ext cx="2160240" cy="1155955"/>
          </a:xfrm>
          <a:prstGeom prst="roundRect">
            <a:avLst/>
          </a:prstGeom>
          <a:solidFill>
            <a:schemeClr val="bg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5250984" y="1381418"/>
            <a:ext cx="843548" cy="288032"/>
          </a:xfrm>
          <a:prstGeom prst="roundRect">
            <a:avLst/>
          </a:prstGeom>
          <a:solidFill>
            <a:schemeClr val="bg2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329478" y="1392138"/>
            <a:ext cx="730444" cy="288032"/>
          </a:xfrm>
          <a:prstGeom prst="roundRect">
            <a:avLst/>
          </a:prstGeom>
          <a:solidFill>
            <a:schemeClr val="bg2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GSDC System Overview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32272552" descr="EMB000014e07b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0228" y="1700808"/>
            <a:ext cx="6841434" cy="504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sahn\AppData\Local\Temp\vmware-sahn\VMwareDnD\83a5864a\HTCondor_red_bl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118169"/>
            <a:ext cx="1979443" cy="60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Users\sahn\AppData\Local\Temp\vmware-sahn\VMwareDnD\02a405cb\pbsguy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09412"/>
            <a:ext cx="1200951" cy="11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그룹 18"/>
          <p:cNvGrpSpPr/>
          <p:nvPr/>
        </p:nvGrpSpPr>
        <p:grpSpPr>
          <a:xfrm>
            <a:off x="1564078" y="5916107"/>
            <a:ext cx="574196" cy="246221"/>
            <a:chOff x="1619672" y="6597352"/>
            <a:chExt cx="574196" cy="246221"/>
          </a:xfrm>
        </p:grpSpPr>
        <p:sp>
          <p:nvSpPr>
            <p:cNvPr id="35" name="직사각형 34"/>
            <p:cNvSpPr/>
            <p:nvPr/>
          </p:nvSpPr>
          <p:spPr>
            <a:xfrm>
              <a:off x="1665528" y="6628697"/>
              <a:ext cx="482484" cy="182235"/>
            </a:xfrm>
            <a:prstGeom prst="rect">
              <a:avLst/>
            </a:prstGeom>
            <a:solidFill>
              <a:srgbClr val="FFFF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19672" y="6597352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1.5 PB</a:t>
              </a:r>
              <a:endParaRPr lang="ko-KR" altLang="en-US" sz="1000" b="1" dirty="0"/>
            </a:p>
          </p:txBody>
        </p:sp>
      </p:grpSp>
      <p:sp>
        <p:nvSpPr>
          <p:cNvPr id="27" name="직사각형 26"/>
          <p:cNvSpPr/>
          <p:nvPr/>
        </p:nvSpPr>
        <p:spPr>
          <a:xfrm>
            <a:off x="5385661" y="2148551"/>
            <a:ext cx="482484" cy="182235"/>
          </a:xfrm>
          <a:prstGeom prst="rect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7437727" y="4717415"/>
            <a:ext cx="17427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000" b="1" dirty="0" smtClean="0"/>
              <a:t>Torque/MAUI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000" b="1" dirty="0" smtClean="0"/>
              <a:t>4,500 slots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000" b="1" dirty="0" smtClean="0"/>
              <a:t>ALICE T1, Belle, RENO</a:t>
            </a:r>
            <a:endParaRPr lang="ko-KR" alt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23528" y="4720126"/>
            <a:ext cx="15808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000" b="1" dirty="0" err="1" smtClean="0"/>
              <a:t>HTCondor</a:t>
            </a:r>
            <a:endParaRPr lang="en-US" altLang="ko-KR" sz="1000" b="1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000" b="1" dirty="0" smtClean="0"/>
              <a:t>2,500 slots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ko-KR" sz="1000" b="1" dirty="0" smtClean="0"/>
              <a:t>CMS T3, LIGO, KIAF</a:t>
            </a:r>
            <a:endParaRPr lang="ko-KR" altLang="en-US" sz="1000" b="1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218516" y="1865073"/>
            <a:ext cx="1873902" cy="995414"/>
          </a:xfrm>
          <a:prstGeom prst="roundRect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278018" y="13613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Public</a:t>
            </a:r>
            <a:endParaRPr lang="ko-KR" alt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220072" y="134076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Private</a:t>
            </a:r>
            <a:endParaRPr lang="ko-KR" alt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354838" y="2126833"/>
            <a:ext cx="574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2</a:t>
            </a:r>
            <a:r>
              <a:rPr lang="en-US" altLang="ko-KR" sz="1000" b="1" dirty="0" smtClean="0"/>
              <a:t>.5 PB</a:t>
            </a:r>
            <a:endParaRPr lang="ko-KR" altLang="en-US" sz="1000" b="1" dirty="0"/>
          </a:p>
        </p:txBody>
      </p:sp>
      <p:grpSp>
        <p:nvGrpSpPr>
          <p:cNvPr id="13" name="그룹 12"/>
          <p:cNvGrpSpPr/>
          <p:nvPr/>
        </p:nvGrpSpPr>
        <p:grpSpPr>
          <a:xfrm>
            <a:off x="6806116" y="5949280"/>
            <a:ext cx="574196" cy="246221"/>
            <a:chOff x="6814522" y="6525344"/>
            <a:chExt cx="574196" cy="246221"/>
          </a:xfrm>
        </p:grpSpPr>
        <p:sp>
          <p:nvSpPr>
            <p:cNvPr id="33" name="직사각형 32"/>
            <p:cNvSpPr/>
            <p:nvPr/>
          </p:nvSpPr>
          <p:spPr>
            <a:xfrm>
              <a:off x="6850104" y="6556157"/>
              <a:ext cx="482484" cy="182235"/>
            </a:xfrm>
            <a:prstGeom prst="rect">
              <a:avLst/>
            </a:prstGeom>
            <a:solidFill>
              <a:srgbClr val="FFFF00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14522" y="6525344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3.5 PB</a:t>
              </a:r>
              <a:endParaRPr lang="ko-KR" altLang="en-US" sz="1000" b="1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60228" y="6618255"/>
            <a:ext cx="1101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IBM TSM/GPFS</a:t>
            </a:r>
            <a:endParaRPr lang="ko-KR" altLang="en-US" sz="1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12360" y="5909210"/>
            <a:ext cx="129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HITACHI USP/VSP</a:t>
            </a:r>
          </a:p>
          <a:p>
            <a:r>
              <a:rPr lang="en-US" altLang="ko-KR" sz="1000" b="1" dirty="0" smtClean="0"/>
              <a:t>EMC </a:t>
            </a:r>
            <a:r>
              <a:rPr lang="en-US" altLang="ko-KR" sz="1000" b="1" dirty="0" err="1" smtClean="0"/>
              <a:t>Clariion</a:t>
            </a:r>
            <a:r>
              <a:rPr lang="en-US" altLang="ko-KR" sz="1000" b="1" dirty="0" smtClean="0"/>
              <a:t>/VNX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19605" y="2049888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HITACHI HNAS</a:t>
            </a:r>
          </a:p>
          <a:p>
            <a:r>
              <a:rPr lang="en-US" altLang="ko-KR" sz="1000" b="1" dirty="0" smtClean="0"/>
              <a:t>EMC ICILON</a:t>
            </a:r>
            <a:endParaRPr lang="ko-KR" altLang="en-US" sz="1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80417" y="184482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      4</a:t>
            </a:r>
            <a:r>
              <a:rPr lang="en-US" altLang="ko-KR" sz="1200" b="1" dirty="0" smtClean="0"/>
              <a:t> Spine switches</a:t>
            </a:r>
          </a:p>
          <a:p>
            <a:r>
              <a:rPr lang="en-US" altLang="ko-KR" sz="1200" b="1" dirty="0" smtClean="0">
                <a:solidFill>
                  <a:srgbClr val="FF0000"/>
                </a:solidFill>
              </a:rPr>
              <a:t>    74</a:t>
            </a:r>
            <a:r>
              <a:rPr lang="en-US" altLang="ko-KR" sz="1200" b="1" dirty="0" smtClean="0"/>
              <a:t> Leaf switches</a:t>
            </a:r>
          </a:p>
          <a:p>
            <a:r>
              <a:rPr lang="en-US" altLang="ko-KR" sz="1200" b="1" dirty="0" smtClean="0">
                <a:solidFill>
                  <a:srgbClr val="FF0000"/>
                </a:solidFill>
              </a:rPr>
              <a:t>500+</a:t>
            </a:r>
            <a:r>
              <a:rPr lang="en-US" altLang="ko-KR" sz="1200" b="1" dirty="0" smtClean="0"/>
              <a:t> Servers in 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22</a:t>
            </a:r>
            <a:r>
              <a:rPr lang="en-US" altLang="ko-KR" sz="1200" b="1" dirty="0" smtClean="0"/>
              <a:t> racks</a:t>
            </a:r>
          </a:p>
          <a:p>
            <a:r>
              <a:rPr lang="en-US" altLang="ko-KR" sz="1200" b="1" dirty="0" smtClean="0">
                <a:solidFill>
                  <a:srgbClr val="FF0000"/>
                </a:solidFill>
              </a:rPr>
              <a:t>    14 </a:t>
            </a:r>
            <a:r>
              <a:rPr lang="en-US" altLang="ko-KR" sz="1200" b="1" dirty="0" smtClean="0"/>
              <a:t>Storage racks</a:t>
            </a:r>
          </a:p>
          <a:p>
            <a:r>
              <a:rPr lang="en-US" altLang="ko-KR" sz="1200" b="1" dirty="0"/>
              <a:t> </a:t>
            </a:r>
            <a:r>
              <a:rPr lang="en-US" altLang="ko-KR" sz="1200" b="1" dirty="0" smtClean="0"/>
              <a:t>     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4</a:t>
            </a:r>
            <a:r>
              <a:rPr lang="en-US" altLang="ko-KR" sz="1200" b="1" dirty="0" smtClean="0"/>
              <a:t> tape frames</a:t>
            </a:r>
            <a:endParaRPr lang="ko-KR" altLang="en-US" sz="1200" b="1" dirty="0"/>
          </a:p>
        </p:txBody>
      </p:sp>
      <p:sp>
        <p:nvSpPr>
          <p:cNvPr id="36" name="모서리가 둥근 직사각형 35"/>
          <p:cNvSpPr/>
          <p:nvPr/>
        </p:nvSpPr>
        <p:spPr>
          <a:xfrm rot="20310984">
            <a:off x="1485784" y="1735297"/>
            <a:ext cx="6050834" cy="395583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200" dirty="0" smtClean="0"/>
              <a:t>40 RACKS!!!!</a:t>
            </a:r>
            <a:endParaRPr lang="ko-KR" altLang="en-US" sz="7200" dirty="0"/>
          </a:p>
        </p:txBody>
      </p:sp>
    </p:spTree>
    <p:extLst>
      <p:ext uri="{BB962C8B-B14F-4D97-AF65-F5344CB8AC3E}">
        <p14:creationId xmlns:p14="http://schemas.microsoft.com/office/powerpoint/2010/main" val="95129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직사각형 47"/>
          <p:cNvSpPr/>
          <p:nvPr/>
        </p:nvSpPr>
        <p:spPr>
          <a:xfrm>
            <a:off x="541655" y="1402067"/>
            <a:ext cx="5934812" cy="2602998"/>
          </a:xfrm>
          <a:prstGeom prst="rect">
            <a:avLst/>
          </a:prstGeom>
          <a:solidFill>
            <a:schemeClr val="bg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타원 18"/>
          <p:cNvSpPr/>
          <p:nvPr/>
        </p:nvSpPr>
        <p:spPr>
          <a:xfrm>
            <a:off x="1537203" y="2571156"/>
            <a:ext cx="840146" cy="816078"/>
          </a:xfrm>
          <a:prstGeom prst="ellipse">
            <a:avLst/>
          </a:prstGeom>
          <a:noFill/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System Management</a:t>
            </a:r>
            <a:endParaRPr lang="ko-KR" altLang="en-US" dirty="0"/>
          </a:p>
        </p:txBody>
      </p:sp>
      <p:sp>
        <p:nvSpPr>
          <p:cNvPr id="30" name="내용 개체 틀 29"/>
          <p:cNvSpPr>
            <a:spLocks noGrp="1"/>
          </p:cNvSpPr>
          <p:nvPr>
            <p:ph idx="1"/>
          </p:nvPr>
        </p:nvSpPr>
        <p:spPr>
          <a:xfrm>
            <a:off x="395536" y="4714818"/>
            <a:ext cx="6995120" cy="2242574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Services are defined at Puppet (manifests, profiles)</a:t>
            </a:r>
          </a:p>
          <a:p>
            <a:pPr lvl="1"/>
            <a:r>
              <a:rPr lang="en-US" altLang="ko-KR" dirty="0" smtClean="0"/>
              <a:t>Stash is used for Puppet code management</a:t>
            </a:r>
          </a:p>
          <a:p>
            <a:r>
              <a:rPr lang="en-US" altLang="ko-KR" dirty="0" smtClean="0"/>
              <a:t>Nodes are created/provisioned via Foreman with Puppet classes</a:t>
            </a:r>
          </a:p>
          <a:p>
            <a:pPr lvl="1"/>
            <a:r>
              <a:rPr lang="en-US" altLang="ko-KR" dirty="0" smtClean="0"/>
              <a:t>Any VMs are managed by the Red Hat solution</a:t>
            </a:r>
          </a:p>
          <a:p>
            <a:r>
              <a:rPr lang="en-US" altLang="ko-KR" dirty="0" smtClean="0"/>
              <a:t>Centralized </a:t>
            </a:r>
            <a:r>
              <a:rPr lang="en-US" altLang="ko-KR" dirty="0" err="1" smtClean="0"/>
              <a:t>authN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authZ</a:t>
            </a:r>
            <a:r>
              <a:rPr lang="en-US" altLang="ko-KR" dirty="0" smtClean="0"/>
              <a:t> are provided via IPA (SSO to be implemented)</a:t>
            </a:r>
          </a:p>
          <a:p>
            <a:r>
              <a:rPr lang="en-US" altLang="ko-KR" dirty="0" smtClean="0"/>
              <a:t>JIRA helps to track issues and to manage project </a:t>
            </a:r>
          </a:p>
          <a:p>
            <a:r>
              <a:rPr lang="en-US" altLang="ko-KR" dirty="0" smtClean="0"/>
              <a:t>Confluence is a useful tool for documentation and sharing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6" name="Picture 7" descr="C:\Users\sahn\AppData\Local\Temp\vmware-sahn\VMwareDnD\00a7436a\foreman_larg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091" y="2662369"/>
            <a:ext cx="1962396" cy="81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C:\Users\sahn\AppData\Local\Temp\vmware-sahn\VMwareDnD\4fd9990f\banner_rhe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854" y="4058190"/>
            <a:ext cx="1835600" cy="55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C:\Users\sahn\AppData\Local\Temp\vmware-sahn\VMwareDnD\12263420\FreeIPA_logo_by_pookstar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" t="12998" r="7193" b="14532"/>
          <a:stretch/>
        </p:blipFill>
        <p:spPr bwMode="auto">
          <a:xfrm>
            <a:off x="1161755" y="4058190"/>
            <a:ext cx="18034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C:\Users\sahn\AppData\Local\Temp\vmware-sahn\VMwareDnD\4dd29fbb\logoJIRAP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6027" y="2759069"/>
            <a:ext cx="624484" cy="34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 descr="C:\Users\sahn\AppData\Local\Temp\vmware-sahn\VMwareDnD\4fd099b5\logoConfluence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3859" y="3393142"/>
            <a:ext cx="1361283" cy="35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C:\Users\sahn\AppData\Local\Temp\vmware-sahn\VMwareDnD\02ae05f9\stash-darkblue_large_atlassian_trans-300x13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922" y="2369318"/>
            <a:ext cx="840555" cy="36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C:\Users\sahn\AppData\Local\Temp\vmware-sahn\VMwareDnD\12a77503\Puppet-Labs-horizontal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4" r="6008" b="10250"/>
          <a:stretch/>
        </p:blipFill>
        <p:spPr bwMode="auto">
          <a:xfrm>
            <a:off x="2443951" y="1525177"/>
            <a:ext cx="2030461" cy="63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44019" y="303035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Project</a:t>
            </a:r>
          </a:p>
          <a:p>
            <a:r>
              <a:rPr lang="en-US" altLang="ko-KR" sz="1000" b="1" dirty="0" smtClean="0"/>
              <a:t>Issue tracking</a:t>
            </a:r>
            <a:endParaRPr lang="ko-KR" alt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1655" y="2706011"/>
            <a:ext cx="9955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Puppet code</a:t>
            </a:r>
          </a:p>
          <a:p>
            <a:r>
              <a:rPr lang="en-US" altLang="ko-KR" sz="1000" b="1" dirty="0" smtClean="0"/>
              <a:t>management</a:t>
            </a:r>
          </a:p>
          <a:p>
            <a:r>
              <a:rPr lang="en-US" altLang="ko-KR" sz="1000" b="1" dirty="0" smtClean="0"/>
              <a:t>(via </a:t>
            </a:r>
            <a:r>
              <a:rPr lang="en-US" altLang="ko-KR" sz="1000" b="1" dirty="0" err="1" smtClean="0"/>
              <a:t>Git</a:t>
            </a:r>
            <a:r>
              <a:rPr lang="en-US" altLang="ko-KR" sz="1000" b="1" dirty="0" smtClean="0"/>
              <a:t>)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31851" y="3717077"/>
            <a:ext cx="1656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Documentation &amp; Space</a:t>
            </a:r>
            <a:endParaRPr lang="ko-KR" altLang="en-US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98602" y="3193087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Node definition</a:t>
            </a:r>
          </a:p>
          <a:p>
            <a:r>
              <a:rPr lang="en-US" altLang="ko-KR" sz="1000" b="1" dirty="0" smtClean="0"/>
              <a:t>Provisioning</a:t>
            </a:r>
            <a:endParaRPr lang="ko-KR" alt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2144189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Manifests</a:t>
            </a:r>
          </a:p>
          <a:p>
            <a:r>
              <a:rPr lang="en-US" altLang="ko-KR" sz="1000" b="1" dirty="0" smtClean="0"/>
              <a:t>Profiles</a:t>
            </a:r>
            <a:endParaRPr lang="ko-KR" altLang="en-US" sz="1000" b="1" dirty="0"/>
          </a:p>
        </p:txBody>
      </p:sp>
      <p:cxnSp>
        <p:nvCxnSpPr>
          <p:cNvPr id="29" name="꺾인 연결선 28"/>
          <p:cNvCxnSpPr>
            <a:stCxn id="7" idx="0"/>
            <a:endCxn id="6" idx="2"/>
          </p:cNvCxnSpPr>
          <p:nvPr/>
        </p:nvCxnSpPr>
        <p:spPr>
          <a:xfrm rot="5400000" flipH="1" flipV="1">
            <a:off x="4714291" y="3575193"/>
            <a:ext cx="576360" cy="3896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stCxn id="11" idx="0"/>
            <a:endCxn id="12" idx="1"/>
          </p:cNvCxnSpPr>
          <p:nvPr/>
        </p:nvCxnSpPr>
        <p:spPr>
          <a:xfrm rot="5400000" flipH="1" flipV="1">
            <a:off x="1492774" y="1418142"/>
            <a:ext cx="528603" cy="13737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꺾인 연결선 52"/>
          <p:cNvCxnSpPr>
            <a:stCxn id="12" idx="3"/>
            <a:endCxn id="6" idx="0"/>
          </p:cNvCxnSpPr>
          <p:nvPr/>
        </p:nvCxnSpPr>
        <p:spPr>
          <a:xfrm>
            <a:off x="4474412" y="1840715"/>
            <a:ext cx="722877" cy="8216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58079" y="1402066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v3.7.4</a:t>
            </a:r>
            <a:endParaRPr lang="ko-KR" altLang="en-US" sz="1000" b="1" dirty="0"/>
          </a:p>
        </p:txBody>
      </p:sp>
      <p:pic>
        <p:nvPicPr>
          <p:cNvPr id="1026" name="Picture 2" descr="\\vmware-host\Shared Folders\Downloads\nagios-300x12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197" y="4314738"/>
            <a:ext cx="1641041" cy="67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vmware-host\Shared Folders\Downloads\logo_small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78" y="5413740"/>
            <a:ext cx="2120280" cy="96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vmware-host\Shared Folders\Downloads\677px-Mona_Lis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21356"/>
            <a:ext cx="9144000" cy="68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44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38000" y="38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233 -0.1050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8" y="-52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6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Tier-1 Operations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2016-04-09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KoALICE National Workshop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474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029" y="4400131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099" y="851785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460" y="1834265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44" y="3829027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589" y="2420888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257" y="537982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787" y="2859128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504" y="5362657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505" y="3822990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" name="모서리가 둥근 직사각형 163"/>
          <p:cNvSpPr/>
          <p:nvPr/>
        </p:nvSpPr>
        <p:spPr>
          <a:xfrm>
            <a:off x="4735869" y="120480"/>
            <a:ext cx="1373245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 Machine</a:t>
            </a:r>
            <a:endParaRPr lang="en-US" altLang="ko-KR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590" y="3845380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054" y="384537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8" y="242051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11" y="242051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4" y="1092917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14" y="1092917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모서리가 둥근 직사각형 37"/>
          <p:cNvSpPr/>
          <p:nvPr/>
        </p:nvSpPr>
        <p:spPr>
          <a:xfrm>
            <a:off x="298968" y="971172"/>
            <a:ext cx="1123324" cy="945660"/>
          </a:xfrm>
          <a:prstGeom prst="roundRect">
            <a:avLst>
              <a:gd name="adj" fmla="val 8505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46" name="직선 화살표 연결선 145"/>
          <p:cNvCxnSpPr>
            <a:stCxn id="23" idx="1"/>
            <a:endCxn id="17" idx="3"/>
          </p:cNvCxnSpPr>
          <p:nvPr/>
        </p:nvCxnSpPr>
        <p:spPr>
          <a:xfrm flipH="1" flipV="1">
            <a:off x="3750530" y="3021635"/>
            <a:ext cx="2114669" cy="44651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60" y="5401060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직선 화살표 연결선 10"/>
          <p:cNvCxnSpPr/>
          <p:nvPr/>
        </p:nvCxnSpPr>
        <p:spPr>
          <a:xfrm flipH="1">
            <a:off x="3397889" y="3192413"/>
            <a:ext cx="6690" cy="66863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21" y="3861048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6513111" y="120480"/>
            <a:ext cx="2507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prstClr val="black"/>
                </a:solidFill>
              </a:rPr>
              <a:t>Batch System</a:t>
            </a:r>
            <a:r>
              <a:rPr lang="en-US" altLang="ko-KR" sz="1200" dirty="0">
                <a:solidFill>
                  <a:prstClr val="black"/>
                </a:solidFill>
              </a:rPr>
              <a:t>:       Torque/MAUI</a:t>
            </a:r>
          </a:p>
          <a:p>
            <a:r>
              <a:rPr lang="en-US" altLang="ko-KR" sz="1200" b="1" dirty="0">
                <a:solidFill>
                  <a:prstClr val="black"/>
                </a:solidFill>
              </a:rPr>
              <a:t>Grid Middleware</a:t>
            </a:r>
            <a:r>
              <a:rPr lang="en-US" altLang="ko-KR" sz="1200" dirty="0">
                <a:solidFill>
                  <a:prstClr val="black"/>
                </a:solidFill>
              </a:rPr>
              <a:t>:   EMI</a:t>
            </a:r>
          </a:p>
        </p:txBody>
      </p:sp>
      <p:sp>
        <p:nvSpPr>
          <p:cNvPr id="47" name="왼쪽 중괄호 46"/>
          <p:cNvSpPr/>
          <p:nvPr/>
        </p:nvSpPr>
        <p:spPr>
          <a:xfrm rot="16200000">
            <a:off x="1017935" y="5614335"/>
            <a:ext cx="266792" cy="15127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8" name="왼쪽 중괄호 47"/>
          <p:cNvSpPr/>
          <p:nvPr/>
        </p:nvSpPr>
        <p:spPr>
          <a:xfrm rot="16200000">
            <a:off x="3502933" y="5032023"/>
            <a:ext cx="266792" cy="2677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9" name="왼쪽 중괄호 48"/>
          <p:cNvSpPr/>
          <p:nvPr/>
        </p:nvSpPr>
        <p:spPr>
          <a:xfrm rot="16200000">
            <a:off x="6994945" y="4606568"/>
            <a:ext cx="266792" cy="352828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5536" y="6496659"/>
            <a:ext cx="1530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prstClr val="black"/>
                </a:solidFill>
              </a:rPr>
              <a:t>PS, Proxy, SE, BDII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97644" y="6492633"/>
            <a:ext cx="2676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prstClr val="black"/>
                </a:solidFill>
              </a:rPr>
              <a:t>Computing Resources 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(3488 </a:t>
            </a:r>
            <a:r>
              <a:rPr lang="en-US" altLang="ko-KR" sz="1200" b="1" dirty="0">
                <a:solidFill>
                  <a:prstClr val="black"/>
                </a:solidFill>
              </a:rPr>
              <a:t>core)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24128" y="6495319"/>
            <a:ext cx="2106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prstClr val="black"/>
                </a:solidFill>
              </a:rPr>
              <a:t>Storage Resources (3.1PB)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  <p:cxnSp>
        <p:nvCxnSpPr>
          <p:cNvPr id="64" name="직선 화살표 연결선 63"/>
          <p:cNvCxnSpPr>
            <a:stCxn id="17" idx="1"/>
            <a:endCxn id="19" idx="3"/>
          </p:cNvCxnSpPr>
          <p:nvPr/>
        </p:nvCxnSpPr>
        <p:spPr>
          <a:xfrm flipH="1" flipV="1">
            <a:off x="1205369" y="3021266"/>
            <a:ext cx="1800479" cy="36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111677" y="5655276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prstClr val="black"/>
                </a:solidFill>
              </a:rPr>
              <a:t>EMC </a:t>
            </a:r>
            <a:r>
              <a:rPr lang="en-US" altLang="ko-KR" sz="1200" b="1" dirty="0" err="1">
                <a:solidFill>
                  <a:prstClr val="black"/>
                </a:solidFill>
              </a:rPr>
              <a:t>isilon</a:t>
            </a:r>
            <a:endParaRPr lang="ko-KR" altLang="en-US" sz="1200" b="1" dirty="0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49294" y="4847164"/>
            <a:ext cx="503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B0F0"/>
                </a:solidFill>
              </a:rPr>
              <a:t>SAN</a:t>
            </a: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43" y="5321771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0" name="직선 화살표 연결선 109"/>
          <p:cNvCxnSpPr>
            <a:stCxn id="150" idx="1"/>
          </p:cNvCxnSpPr>
          <p:nvPr/>
        </p:nvCxnSpPr>
        <p:spPr>
          <a:xfrm flipH="1">
            <a:off x="3404579" y="1781177"/>
            <a:ext cx="5021" cy="63971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3" name="직선 화살표 연결선 112"/>
          <p:cNvCxnSpPr>
            <a:stCxn id="150" idx="1"/>
            <a:endCxn id="23" idx="1"/>
          </p:cNvCxnSpPr>
          <p:nvPr/>
        </p:nvCxnSpPr>
        <p:spPr>
          <a:xfrm>
            <a:off x="3409600" y="1781177"/>
            <a:ext cx="2455599" cy="168697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299" y="3845381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574" y="385484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949" y="385484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직선 화살표 연결선 36"/>
          <p:cNvCxnSpPr>
            <a:stCxn id="23" idx="2"/>
          </p:cNvCxnSpPr>
          <p:nvPr/>
        </p:nvCxnSpPr>
        <p:spPr>
          <a:xfrm flipH="1">
            <a:off x="5904402" y="3594792"/>
            <a:ext cx="482469" cy="41312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5" name="직선 화살표 연결선 124"/>
          <p:cNvCxnSpPr>
            <a:stCxn id="23" idx="2"/>
          </p:cNvCxnSpPr>
          <p:nvPr/>
        </p:nvCxnSpPr>
        <p:spPr>
          <a:xfrm flipH="1">
            <a:off x="6386870" y="3594792"/>
            <a:ext cx="1" cy="402746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8" name="직선 화살표 연결선 127"/>
          <p:cNvCxnSpPr>
            <a:stCxn id="23" idx="2"/>
          </p:cNvCxnSpPr>
          <p:nvPr/>
        </p:nvCxnSpPr>
        <p:spPr>
          <a:xfrm>
            <a:off x="6386871" y="3594792"/>
            <a:ext cx="596004" cy="369869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298" y="5424275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573" y="5433743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700" y="5433743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9" name="직선 화살표 연결선 148"/>
          <p:cNvCxnSpPr>
            <a:stCxn id="143" idx="0"/>
            <a:endCxn id="152" idx="3"/>
          </p:cNvCxnSpPr>
          <p:nvPr/>
        </p:nvCxnSpPr>
        <p:spPr>
          <a:xfrm flipH="1" flipV="1">
            <a:off x="6357300" y="5230498"/>
            <a:ext cx="856" cy="487268"/>
          </a:xfrm>
          <a:prstGeom prst="straightConnector1">
            <a:avLst/>
          </a:prstGeom>
          <a:ln w="63500">
            <a:solidFill>
              <a:srgbClr val="00B0F0"/>
            </a:solidFill>
            <a:headEnd type="none" w="sm" len="med"/>
            <a:tailEnd type="none" w="sm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6660975" y="4947991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</a:rPr>
              <a:t>/</a:t>
            </a:r>
            <a:r>
              <a:rPr lang="en-US" altLang="ko-KR" sz="1100" dirty="0" err="1">
                <a:solidFill>
                  <a:prstClr val="black"/>
                </a:solidFill>
              </a:rPr>
              <a:t>gpfs</a:t>
            </a:r>
            <a:r>
              <a:rPr lang="en-US" altLang="ko-KR" sz="1100" dirty="0">
                <a:solidFill>
                  <a:prstClr val="black"/>
                </a:solidFill>
              </a:rPr>
              <a:t>[01..08]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cxnSp>
        <p:nvCxnSpPr>
          <p:cNvPr id="176" name="직선 화살표 연결선 175"/>
          <p:cNvCxnSpPr>
            <a:stCxn id="145" idx="1"/>
            <a:endCxn id="143" idx="3"/>
          </p:cNvCxnSpPr>
          <p:nvPr/>
        </p:nvCxnSpPr>
        <p:spPr>
          <a:xfrm flipH="1">
            <a:off x="6991687" y="4985664"/>
            <a:ext cx="704769" cy="85874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9" name="직선 화살표 연결선 178"/>
          <p:cNvCxnSpPr>
            <a:stCxn id="145" idx="2"/>
          </p:cNvCxnSpPr>
          <p:nvPr/>
        </p:nvCxnSpPr>
        <p:spPr>
          <a:xfrm>
            <a:off x="8195739" y="5112309"/>
            <a:ext cx="3326" cy="40457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2" name="직선 화살표 연결선 181"/>
          <p:cNvCxnSpPr>
            <a:stCxn id="143" idx="3"/>
          </p:cNvCxnSpPr>
          <p:nvPr/>
        </p:nvCxnSpPr>
        <p:spPr>
          <a:xfrm>
            <a:off x="6991687" y="5844411"/>
            <a:ext cx="861596" cy="73"/>
          </a:xfrm>
          <a:prstGeom prst="straightConnector1">
            <a:avLst/>
          </a:prstGeom>
          <a:ln w="63500">
            <a:solidFill>
              <a:srgbClr val="00B0F0"/>
            </a:solidFill>
            <a:headEnd type="none" w="sm" len="med"/>
            <a:tailEnd type="none" w="sm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35" y="1851746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610" y="1861214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737" y="1861214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5" name="직선 화살표 연결선 204"/>
          <p:cNvCxnSpPr/>
          <p:nvPr/>
        </p:nvCxnSpPr>
        <p:spPr>
          <a:xfrm flipH="1">
            <a:off x="6022207" y="1601157"/>
            <a:ext cx="482469" cy="41312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6" name="직선 화살표 연결선 205"/>
          <p:cNvCxnSpPr/>
          <p:nvPr/>
        </p:nvCxnSpPr>
        <p:spPr>
          <a:xfrm flipH="1">
            <a:off x="6504675" y="1601157"/>
            <a:ext cx="1" cy="402746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7" name="직선 화살표 연결선 206"/>
          <p:cNvCxnSpPr/>
          <p:nvPr/>
        </p:nvCxnSpPr>
        <p:spPr>
          <a:xfrm>
            <a:off x="6504676" y="1601157"/>
            <a:ext cx="596004" cy="369869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4" name="직선 화살표 연결선 213"/>
          <p:cNvCxnSpPr>
            <a:stCxn id="208" idx="3"/>
            <a:endCxn id="212" idx="2"/>
          </p:cNvCxnSpPr>
          <p:nvPr/>
        </p:nvCxnSpPr>
        <p:spPr>
          <a:xfrm flipV="1">
            <a:off x="7107724" y="2401270"/>
            <a:ext cx="799133" cy="164"/>
          </a:xfrm>
          <a:prstGeom prst="straightConnector1">
            <a:avLst/>
          </a:prstGeom>
          <a:ln w="63500">
            <a:solidFill>
              <a:srgbClr val="00B0F0"/>
            </a:solidFill>
            <a:headEnd type="none" w="sm" len="med"/>
            <a:tailEnd type="none" w="sm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>
            <a:stCxn id="17" idx="1"/>
            <a:endCxn id="84" idx="3"/>
          </p:cNvCxnSpPr>
          <p:nvPr/>
        </p:nvCxnSpPr>
        <p:spPr>
          <a:xfrm flipH="1">
            <a:off x="1206582" y="3021635"/>
            <a:ext cx="1799266" cy="290088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>
            <a:stCxn id="13" idx="1"/>
            <a:endCxn id="84" idx="3"/>
          </p:cNvCxnSpPr>
          <p:nvPr/>
        </p:nvCxnSpPr>
        <p:spPr>
          <a:xfrm flipH="1">
            <a:off x="1206582" y="4461795"/>
            <a:ext cx="1792576" cy="146072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/>
        </p:nvSpPr>
        <p:spPr>
          <a:xfrm>
            <a:off x="2999158" y="4335150"/>
            <a:ext cx="744682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</a:t>
            </a:r>
            <a:endParaRPr lang="en-US" altLang="ko-KR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24178" y="4335150"/>
            <a:ext cx="744682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005848" y="2894990"/>
            <a:ext cx="744682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VOBOX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60687" y="2894621"/>
            <a:ext cx="744682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squid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6954678" y="3079055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xrootd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3809812" y="2492896"/>
            <a:ext cx="695982" cy="1729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emi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461900" y="5795873"/>
            <a:ext cx="744682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siteBDII</a:t>
            </a:r>
            <a:endParaRPr lang="en-US" altLang="ko-KR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모서리가 둥근 직사각형 95"/>
          <p:cNvSpPr/>
          <p:nvPr/>
        </p:nvSpPr>
        <p:spPr>
          <a:xfrm>
            <a:off x="370975" y="1567019"/>
            <a:ext cx="1008112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endParaRPr lang="en-US" altLang="ko-KR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6017033" y="1328965"/>
            <a:ext cx="1043343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RDR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724625" y="4268424"/>
            <a:ext cx="1267063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Servers</a:t>
            </a:r>
          </a:p>
        </p:txBody>
      </p:sp>
      <p:sp>
        <p:nvSpPr>
          <p:cNvPr id="143" name="모서리가 둥근 직사각형 142"/>
          <p:cNvSpPr/>
          <p:nvPr/>
        </p:nvSpPr>
        <p:spPr>
          <a:xfrm>
            <a:off x="5724624" y="5717766"/>
            <a:ext cx="1267063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GPFS Servers</a:t>
            </a:r>
          </a:p>
        </p:txBody>
      </p:sp>
      <p:sp>
        <p:nvSpPr>
          <p:cNvPr id="145" name="모서리가 둥근 직사각형 144"/>
          <p:cNvSpPr/>
          <p:nvPr/>
        </p:nvSpPr>
        <p:spPr>
          <a:xfrm>
            <a:off x="7696456" y="4859019"/>
            <a:ext cx="998566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TSM Server</a:t>
            </a:r>
          </a:p>
        </p:txBody>
      </p:sp>
      <p:sp>
        <p:nvSpPr>
          <p:cNvPr id="195" name="모서리가 둥근 직사각형 194"/>
          <p:cNvSpPr/>
          <p:nvPr/>
        </p:nvSpPr>
        <p:spPr>
          <a:xfrm>
            <a:off x="3809812" y="2673828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prstClr val="black"/>
                </a:solidFill>
              </a:rPr>
              <a:t>alien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17" name="모서리가 둥근 직사각형 216"/>
          <p:cNvSpPr/>
          <p:nvPr/>
        </p:nvSpPr>
        <p:spPr>
          <a:xfrm>
            <a:off x="6954678" y="3255016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apmon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18" name="모서리가 둥근 직사각형 217"/>
          <p:cNvSpPr/>
          <p:nvPr/>
        </p:nvSpPr>
        <p:spPr>
          <a:xfrm>
            <a:off x="3809812" y="2847636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apmon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809812" y="3026546"/>
            <a:ext cx="695982" cy="1729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cvmfs</a:t>
            </a:r>
            <a:r>
              <a:rPr lang="en-US" altLang="ko-KR" sz="1100" dirty="0">
                <a:solidFill>
                  <a:prstClr val="black"/>
                </a:solidFill>
              </a:rPr>
              <a:t> 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19" name="모서리가 둥근 직사각형 218"/>
          <p:cNvSpPr/>
          <p:nvPr/>
        </p:nvSpPr>
        <p:spPr>
          <a:xfrm>
            <a:off x="6951008" y="969308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xrootd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0" name="모서리가 둥근 직사각형 219"/>
          <p:cNvSpPr/>
          <p:nvPr/>
        </p:nvSpPr>
        <p:spPr>
          <a:xfrm>
            <a:off x="6951008" y="1145269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apmon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1" name="모서리가 둥근 직사각형 220"/>
          <p:cNvSpPr/>
          <p:nvPr/>
        </p:nvSpPr>
        <p:spPr>
          <a:xfrm>
            <a:off x="7138867" y="1931296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xrootd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2" name="모서리가 둥근 직사각형 221"/>
          <p:cNvSpPr/>
          <p:nvPr/>
        </p:nvSpPr>
        <p:spPr>
          <a:xfrm>
            <a:off x="7138867" y="2107257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apmon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5" name="모서리가 둥근 직사각형 224"/>
          <p:cNvSpPr/>
          <p:nvPr/>
        </p:nvSpPr>
        <p:spPr>
          <a:xfrm>
            <a:off x="7080750" y="3919240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xrootd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6" name="모서리가 둥근 직사각형 225"/>
          <p:cNvSpPr/>
          <p:nvPr/>
        </p:nvSpPr>
        <p:spPr>
          <a:xfrm>
            <a:off x="7080750" y="4095201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apmon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7" name="모서리가 둥근 직사각형 226"/>
          <p:cNvSpPr/>
          <p:nvPr/>
        </p:nvSpPr>
        <p:spPr>
          <a:xfrm>
            <a:off x="7080716" y="4263100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frm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1247600" y="5600613"/>
            <a:ext cx="695982" cy="1729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emi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1249444" y="5772743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bdii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49" name="모서리가 둥근 직사각형 248"/>
          <p:cNvSpPr/>
          <p:nvPr/>
        </p:nvSpPr>
        <p:spPr>
          <a:xfrm>
            <a:off x="7056652" y="5398787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gpfs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50" name="모서리가 둥근 직사각형 249"/>
          <p:cNvSpPr/>
          <p:nvPr/>
        </p:nvSpPr>
        <p:spPr>
          <a:xfrm>
            <a:off x="7056652" y="5574748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tsm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51" name="모서리가 둥근 직사각형 250"/>
          <p:cNvSpPr/>
          <p:nvPr/>
        </p:nvSpPr>
        <p:spPr>
          <a:xfrm>
            <a:off x="8168583" y="4557482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tsm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08" name="모서리가 둥근 직사각형 207"/>
          <p:cNvSpPr/>
          <p:nvPr/>
        </p:nvSpPr>
        <p:spPr>
          <a:xfrm>
            <a:off x="5840661" y="2274789"/>
            <a:ext cx="1267063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Servers</a:t>
            </a:r>
          </a:p>
        </p:txBody>
      </p:sp>
      <p:sp>
        <p:nvSpPr>
          <p:cNvPr id="289" name="TextBox 288"/>
          <p:cNvSpPr txBox="1"/>
          <p:nvPr/>
        </p:nvSpPr>
        <p:spPr>
          <a:xfrm>
            <a:off x="2073100" y="1775405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10G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97" name="직선 화살표 연결선 96"/>
          <p:cNvCxnSpPr>
            <a:stCxn id="150" idx="2"/>
          </p:cNvCxnSpPr>
          <p:nvPr/>
        </p:nvCxnSpPr>
        <p:spPr>
          <a:xfrm flipH="1">
            <a:off x="1387918" y="1450734"/>
            <a:ext cx="1363534" cy="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직선 화살표 연결선 3"/>
          <p:cNvCxnSpPr>
            <a:stCxn id="116" idx="1"/>
            <a:endCxn id="150" idx="0"/>
          </p:cNvCxnSpPr>
          <p:nvPr/>
        </p:nvCxnSpPr>
        <p:spPr>
          <a:xfrm flipH="1" flipV="1">
            <a:off x="4070751" y="1450734"/>
            <a:ext cx="1946282" cy="487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4" name="직선 화살표 연결선 153"/>
          <p:cNvCxnSpPr>
            <a:stCxn id="289" idx="1"/>
          </p:cNvCxnSpPr>
          <p:nvPr/>
        </p:nvCxnSpPr>
        <p:spPr>
          <a:xfrm flipH="1" flipV="1">
            <a:off x="1785785" y="1913904"/>
            <a:ext cx="287315" cy="1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2076622" y="1984649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00B0F0"/>
                </a:solidFill>
              </a:rPr>
              <a:t>64G</a:t>
            </a:r>
            <a:endParaRPr lang="ko-KR" altLang="en-US" sz="1200" b="1" dirty="0">
              <a:solidFill>
                <a:srgbClr val="00B0F0"/>
              </a:solidFill>
            </a:endParaRPr>
          </a:p>
        </p:txBody>
      </p:sp>
      <p:cxnSp>
        <p:nvCxnSpPr>
          <p:cNvPr id="162" name="직선 화살표 연결선 161"/>
          <p:cNvCxnSpPr>
            <a:stCxn id="161" idx="1"/>
          </p:cNvCxnSpPr>
          <p:nvPr/>
        </p:nvCxnSpPr>
        <p:spPr>
          <a:xfrm flipH="1">
            <a:off x="1789308" y="2123149"/>
            <a:ext cx="287314" cy="0"/>
          </a:xfrm>
          <a:prstGeom prst="straightConnector1">
            <a:avLst/>
          </a:prstGeom>
          <a:ln w="6350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7259177" y="2435352"/>
            <a:ext cx="503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B0F0"/>
                </a:solidFill>
              </a:rPr>
              <a:t>SAN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7176875" y="5857183"/>
            <a:ext cx="503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00B0F0"/>
                </a:solidFill>
              </a:rPr>
              <a:t>SAN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6670783" y="4739608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</a:rPr>
              <a:t>/data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021646" y="1931296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</a:rPr>
              <a:t>/data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cxnSp>
        <p:nvCxnSpPr>
          <p:cNvPr id="39" name="직선 화살표 연결선 38"/>
          <p:cNvCxnSpPr>
            <a:stCxn id="25" idx="2"/>
            <a:endCxn id="36" idx="1"/>
          </p:cNvCxnSpPr>
          <p:nvPr/>
        </p:nvCxnSpPr>
        <p:spPr>
          <a:xfrm flipH="1">
            <a:off x="6357300" y="4521714"/>
            <a:ext cx="857" cy="217894"/>
          </a:xfrm>
          <a:prstGeom prst="straightConnector1">
            <a:avLst/>
          </a:prstGeom>
          <a:ln w="63500">
            <a:solidFill>
              <a:srgbClr val="00B0F0"/>
            </a:solidFill>
            <a:headEnd type="none" w="sm" len="med"/>
            <a:tailEnd type="none" w="sm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591" y="5400560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642" y="5401060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060" y="5397599"/>
            <a:ext cx="5619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모서리가 둥근 직사각형 57"/>
          <p:cNvSpPr/>
          <p:nvPr/>
        </p:nvSpPr>
        <p:spPr>
          <a:xfrm>
            <a:off x="4206556" y="5343559"/>
            <a:ext cx="695982" cy="1729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emi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97" name="모서리가 둥근 직사각형 196"/>
          <p:cNvSpPr/>
          <p:nvPr/>
        </p:nvSpPr>
        <p:spPr>
          <a:xfrm>
            <a:off x="4212199" y="5514569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qlexec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4212199" y="5690938"/>
            <a:ext cx="695982" cy="1729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cvmfs</a:t>
            </a:r>
            <a:r>
              <a:rPr lang="en-US" altLang="ko-KR" sz="1100" dirty="0">
                <a:solidFill>
                  <a:prstClr val="black"/>
                </a:solidFill>
              </a:rPr>
              <a:t> 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57" name="모서리가 둥근 직사각형 56"/>
          <p:cNvSpPr/>
          <p:nvPr/>
        </p:nvSpPr>
        <p:spPr>
          <a:xfrm>
            <a:off x="4212199" y="5872068"/>
            <a:ext cx="695982" cy="1729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prstClr val="black"/>
                </a:solidFill>
              </a:rPr>
              <a:t>torque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cxnSp>
        <p:nvCxnSpPr>
          <p:cNvPr id="28" name="직선 화살표 연결선 27"/>
          <p:cNvCxnSpPr>
            <a:stCxn id="13" idx="2"/>
            <a:endCxn id="59" idx="0"/>
          </p:cNvCxnSpPr>
          <p:nvPr/>
        </p:nvCxnSpPr>
        <p:spPr>
          <a:xfrm>
            <a:off x="3371499" y="4588440"/>
            <a:ext cx="4972" cy="108651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>
            <a:stCxn id="59" idx="0"/>
            <a:endCxn id="19" idx="3"/>
          </p:cNvCxnSpPr>
          <p:nvPr/>
        </p:nvCxnSpPr>
        <p:spPr>
          <a:xfrm flipH="1" flipV="1">
            <a:off x="1205369" y="3021266"/>
            <a:ext cx="2171102" cy="265369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>
            <a:stCxn id="59" idx="0"/>
            <a:endCxn id="116" idx="1"/>
          </p:cNvCxnSpPr>
          <p:nvPr/>
        </p:nvCxnSpPr>
        <p:spPr>
          <a:xfrm flipV="1">
            <a:off x="3376471" y="1455610"/>
            <a:ext cx="2640562" cy="421934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>
            <a:stCxn id="59" idx="0"/>
            <a:endCxn id="23" idx="1"/>
          </p:cNvCxnSpPr>
          <p:nvPr/>
        </p:nvCxnSpPr>
        <p:spPr>
          <a:xfrm flipV="1">
            <a:off x="3376471" y="3468147"/>
            <a:ext cx="2488728" cy="220680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>
            <a:stCxn id="59" idx="0"/>
            <a:endCxn id="15" idx="3"/>
          </p:cNvCxnSpPr>
          <p:nvPr/>
        </p:nvCxnSpPr>
        <p:spPr>
          <a:xfrm flipH="1" flipV="1">
            <a:off x="1168860" y="4461795"/>
            <a:ext cx="2207611" cy="121316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모서리가 둥근 직사각형 102"/>
          <p:cNvSpPr/>
          <p:nvPr/>
        </p:nvSpPr>
        <p:spPr>
          <a:xfrm>
            <a:off x="1562810" y="1134481"/>
            <a:ext cx="1080120" cy="253290"/>
          </a:xfrm>
          <a:prstGeom prst="roundRect">
            <a:avLst/>
          </a:prstGeom>
          <a:pattFill prst="openDmnd">
            <a:fgClr>
              <a:srgbClr val="9BBB59"/>
            </a:fgClr>
            <a:bgClr>
              <a:schemeClr val="bg1"/>
            </a:bgClr>
          </a:patt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black"/>
                </a:solidFill>
              </a:rPr>
              <a:t>WLCG Mesh</a:t>
            </a:r>
          </a:p>
        </p:txBody>
      </p:sp>
      <p:sp>
        <p:nvSpPr>
          <p:cNvPr id="108" name="모서리가 둥근 직사각형 107"/>
          <p:cNvSpPr/>
          <p:nvPr/>
        </p:nvSpPr>
        <p:spPr>
          <a:xfrm>
            <a:off x="2864519" y="292827"/>
            <a:ext cx="1080120" cy="2532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black"/>
                </a:solidFill>
              </a:rPr>
              <a:t>ALICE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1281886" y="4006396"/>
            <a:ext cx="695982" cy="1729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emi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283730" y="4178526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srm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281886" y="4348002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gridftp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3766457" y="4083509"/>
            <a:ext cx="695982" cy="1729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 err="1">
                <a:solidFill>
                  <a:prstClr val="black"/>
                </a:solidFill>
              </a:rPr>
              <a:t>emi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96" name="모서리가 둥근 직사각형 195"/>
          <p:cNvSpPr/>
          <p:nvPr/>
        </p:nvSpPr>
        <p:spPr>
          <a:xfrm>
            <a:off x="3768771" y="4261423"/>
            <a:ext cx="695982" cy="172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prstClr val="black"/>
                </a:solidFill>
              </a:rPr>
              <a:t>cream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3768771" y="4431673"/>
            <a:ext cx="695982" cy="1729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prstClr val="black"/>
                </a:solidFill>
              </a:rPr>
              <a:t>torque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602947" y="5674956"/>
            <a:ext cx="1547048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Worker Nodes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865199" y="3341502"/>
            <a:ext cx="1043343" cy="25329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altLang="ko-KR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RDR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42689" y="940214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olidFill>
                  <a:prstClr val="black"/>
                </a:solidFill>
              </a:rPr>
              <a:t>isolated</a:t>
            </a:r>
            <a:endParaRPr lang="ko-KR" altLang="en-US" sz="1000" dirty="0">
              <a:solidFill>
                <a:prstClr val="black"/>
              </a:solidFill>
            </a:endParaRPr>
          </a:p>
        </p:txBody>
      </p:sp>
      <p:grpSp>
        <p:nvGrpSpPr>
          <p:cNvPr id="2" name="그룹 223"/>
          <p:cNvGrpSpPr/>
          <p:nvPr/>
        </p:nvGrpSpPr>
        <p:grpSpPr>
          <a:xfrm>
            <a:off x="2747344" y="1119586"/>
            <a:ext cx="1324511" cy="662296"/>
            <a:chOff x="3404578" y="873626"/>
            <a:chExt cx="1324511" cy="662296"/>
          </a:xfrm>
          <a:solidFill>
            <a:schemeClr val="bg1"/>
          </a:solidFill>
        </p:grpSpPr>
        <p:sp>
          <p:nvSpPr>
            <p:cNvPr id="150" name="구름 149"/>
            <p:cNvSpPr/>
            <p:nvPr/>
          </p:nvSpPr>
          <p:spPr>
            <a:xfrm>
              <a:off x="3404578" y="873626"/>
              <a:ext cx="1324511" cy="662296"/>
            </a:xfrm>
            <a:prstGeom prst="cloud">
              <a:avLst/>
            </a:prstGeom>
            <a:grp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HY동녘M" pitchFamily="18" charset="-127"/>
                <a:ea typeface="HY동녘M" pitchFamily="18" charset="-127"/>
              </a:endParaRPr>
            </a:p>
          </p:txBody>
        </p:sp>
        <p:pic>
          <p:nvPicPr>
            <p:cNvPr id="151" name="Picture 7" descr="\\vmware-host\Shared Folders\Documents\works\GSDC\Graphical_material\clipart\lhcopn-logo-medium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5195" y="1085684"/>
              <a:ext cx="1260451" cy="232321"/>
            </a:xfrm>
            <a:prstGeom prst="rect">
              <a:avLst/>
            </a:prstGeom>
            <a:grpFill/>
            <a:extLst/>
          </p:spPr>
        </p:pic>
      </p:grpSp>
      <p:cxnSp>
        <p:nvCxnSpPr>
          <p:cNvPr id="157" name="직선 화살표 연결선 156"/>
          <p:cNvCxnSpPr>
            <a:stCxn id="108" idx="2"/>
            <a:endCxn id="150" idx="3"/>
          </p:cNvCxnSpPr>
          <p:nvPr/>
        </p:nvCxnSpPr>
        <p:spPr>
          <a:xfrm>
            <a:off x="3404579" y="546117"/>
            <a:ext cx="5021" cy="61133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9" name="모서리가 둥근 직사각형 158"/>
          <p:cNvSpPr/>
          <p:nvPr/>
        </p:nvSpPr>
        <p:spPr>
          <a:xfrm>
            <a:off x="4735869" y="381210"/>
            <a:ext cx="1374697" cy="2532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Machine</a:t>
            </a:r>
            <a:endParaRPr lang="en-US" altLang="ko-KR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684814" y="120480"/>
            <a:ext cx="1294898" cy="25238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prstClr val="black"/>
                </a:solidFill>
              </a:rPr>
              <a:t>RAW Data Flow</a:t>
            </a:r>
            <a:endParaRPr lang="ko-KR" altLang="en-US" sz="1100" b="1" dirty="0">
              <a:solidFill>
                <a:prstClr val="black"/>
              </a:solidFill>
            </a:endParaRPr>
          </a:p>
        </p:txBody>
      </p:sp>
      <p:sp>
        <p:nvSpPr>
          <p:cNvPr id="181" name="모서리가 둥근 직사각형 180"/>
          <p:cNvSpPr/>
          <p:nvPr/>
        </p:nvSpPr>
        <p:spPr>
          <a:xfrm>
            <a:off x="682970" y="381210"/>
            <a:ext cx="1294898" cy="2523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prstClr val="black"/>
                </a:solidFill>
              </a:rPr>
              <a:t>Job Flow</a:t>
            </a:r>
            <a:endParaRPr lang="ko-KR" altLang="en-US" sz="1100" b="1" dirty="0">
              <a:solidFill>
                <a:prstClr val="black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174231" y="1513795"/>
            <a:ext cx="16353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</a:rPr>
              <a:t>ALICE::KISTI_GSDC::SE2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26942" y="3561380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</a:rPr>
              <a:t>ALICE::KISTI_GSDC::TAPE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52" name="원통 151"/>
          <p:cNvSpPr/>
          <p:nvPr/>
        </p:nvSpPr>
        <p:spPr>
          <a:xfrm>
            <a:off x="5981862" y="4955168"/>
            <a:ext cx="750876" cy="275330"/>
          </a:xfrm>
          <a:prstGeom prst="ca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prstClr val="black"/>
                </a:solidFill>
              </a:rPr>
              <a:t>200TB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  <p:sp>
        <p:nvSpPr>
          <p:cNvPr id="36" name="원통 35"/>
          <p:cNvSpPr/>
          <p:nvPr/>
        </p:nvSpPr>
        <p:spPr>
          <a:xfrm>
            <a:off x="5981862" y="4739608"/>
            <a:ext cx="750876" cy="276892"/>
          </a:xfrm>
          <a:prstGeom prst="ca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prstClr val="black"/>
                </a:solidFill>
              </a:rPr>
              <a:t>400TB</a:t>
            </a:r>
          </a:p>
        </p:txBody>
      </p:sp>
      <p:sp>
        <p:nvSpPr>
          <p:cNvPr id="212" name="원통 211"/>
          <p:cNvSpPr/>
          <p:nvPr/>
        </p:nvSpPr>
        <p:spPr>
          <a:xfrm>
            <a:off x="7906857" y="2189638"/>
            <a:ext cx="750876" cy="423264"/>
          </a:xfrm>
          <a:prstGeom prst="ca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prstClr val="black"/>
                </a:solidFill>
              </a:rPr>
              <a:t>1.5PB</a:t>
            </a:r>
            <a:endParaRPr lang="en-US" altLang="ko-KR" sz="1200" dirty="0">
              <a:solidFill>
                <a:prstClr val="black"/>
              </a:solidFill>
            </a:endParaRPr>
          </a:p>
        </p:txBody>
      </p:sp>
      <p:sp>
        <p:nvSpPr>
          <p:cNvPr id="137" name="순서도: 순차적 액세스 저장소 136"/>
          <p:cNvSpPr/>
          <p:nvPr/>
        </p:nvSpPr>
        <p:spPr>
          <a:xfrm>
            <a:off x="7853283" y="5516882"/>
            <a:ext cx="691564" cy="655203"/>
          </a:xfrm>
          <a:prstGeom prst="flowChartMagnetic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200" dirty="0">
              <a:solidFill>
                <a:prstClr val="black"/>
              </a:solidFill>
            </a:endParaRPr>
          </a:p>
        </p:txBody>
      </p:sp>
      <p:sp>
        <p:nvSpPr>
          <p:cNvPr id="234" name="직사각형 233"/>
          <p:cNvSpPr/>
          <p:nvPr/>
        </p:nvSpPr>
        <p:spPr>
          <a:xfrm>
            <a:off x="7920748" y="5713167"/>
            <a:ext cx="5661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>
                <a:solidFill>
                  <a:prstClr val="black"/>
                </a:solidFill>
              </a:rPr>
              <a:t>1.5PB</a:t>
            </a:r>
          </a:p>
        </p:txBody>
      </p:sp>
    </p:spTree>
    <p:extLst>
      <p:ext uri="{BB962C8B-B14F-4D97-AF65-F5344CB8AC3E}">
        <p14:creationId xmlns:p14="http://schemas.microsoft.com/office/powerpoint/2010/main" val="151351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투명도">
  <a:themeElements>
    <a:clrScheme name="투명도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클래식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투명도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투명도">
  <a:themeElements>
    <a:clrScheme name="투명도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클래식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투명도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21017</TotalTime>
  <Words>2821</Words>
  <Application>Microsoft Office PowerPoint</Application>
  <PresentationFormat>화면 슬라이드 쇼(4:3)</PresentationFormat>
  <Paragraphs>810</Paragraphs>
  <Slides>36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6</vt:i4>
      </vt:variant>
      <vt:variant>
        <vt:lpstr>슬라이드 제목</vt:lpstr>
      </vt:variant>
      <vt:variant>
        <vt:i4>36</vt:i4>
      </vt:variant>
    </vt:vector>
  </HeadingPairs>
  <TitlesOfParts>
    <vt:vector size="42" baseType="lpstr">
      <vt:lpstr>4_디자인 사용자 지정</vt:lpstr>
      <vt:lpstr>디자인 사용자 지정</vt:lpstr>
      <vt:lpstr>투명도</vt:lpstr>
      <vt:lpstr>Office 테마</vt:lpstr>
      <vt:lpstr>1_Office 테마</vt:lpstr>
      <vt:lpstr>1_투명도</vt:lpstr>
      <vt:lpstr>KISTI-GSDC  site report</vt:lpstr>
      <vt:lpstr>CONTENTS</vt:lpstr>
      <vt:lpstr>KISTI gsdc Overview</vt:lpstr>
      <vt:lpstr>KISTI Location</vt:lpstr>
      <vt:lpstr>KISTI GSDC</vt:lpstr>
      <vt:lpstr>GSDC System Overview</vt:lpstr>
      <vt:lpstr>System Management</vt:lpstr>
      <vt:lpstr>Tier-1 Operations</vt:lpstr>
      <vt:lpstr>PowerPoint 프레젠테이션</vt:lpstr>
      <vt:lpstr>Pledges</vt:lpstr>
      <vt:lpstr>Jobs</vt:lpstr>
      <vt:lpstr>Storage</vt:lpstr>
      <vt:lpstr>Site Availability/Reliability</vt:lpstr>
      <vt:lpstr>Network</vt:lpstr>
      <vt:lpstr>KISTI Domain Network for T1</vt:lpstr>
      <vt:lpstr>KISTI-CERN Network (LHCOPN)</vt:lpstr>
      <vt:lpstr>Performance</vt:lpstr>
      <vt:lpstr>KISTI-ASIA</vt:lpstr>
      <vt:lpstr>Example: Current Status</vt:lpstr>
      <vt:lpstr>Asia Tier Center Forum</vt:lpstr>
      <vt:lpstr>Asia Tier Center Forum</vt:lpstr>
      <vt:lpstr>Asia Tier Center Forum</vt:lpstr>
      <vt:lpstr>Asia Tier Center Forum</vt:lpstr>
      <vt:lpstr>Result</vt:lpstr>
      <vt:lpstr>TEIN-GLORIAD-KR </vt:lpstr>
      <vt:lpstr>2nd Asia Tier Center Forum</vt:lpstr>
      <vt:lpstr>KoALICE Support</vt:lpstr>
      <vt:lpstr>MoU Summary</vt:lpstr>
      <vt:lpstr>KIAF System</vt:lpstr>
      <vt:lpstr>How to use KIAF: brief summary</vt:lpstr>
      <vt:lpstr>KIAF Activities</vt:lpstr>
      <vt:lpstr>KIAF Upgrade Plan</vt:lpstr>
      <vt:lpstr>GSDC School of Computing</vt:lpstr>
      <vt:lpstr>conclusion</vt:lpstr>
      <vt:lpstr>PowerPoint 프레젠테이션</vt:lpstr>
      <vt:lpstr>감사합니다. آپ کا شکریہ . धन्यवाद। ขอบคุณ 谢谢。 ありがとうございます。 Terima kasih . Благодаря. Dank u. Ευχαριστώ. Dziękuję. Grazie. Vielen Dank. Dank je. Merci. Thank you.</vt:lpstr>
    </vt:vector>
  </TitlesOfParts>
  <Company>KISTI-GSDC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Sang-Un Ahn</dc:creator>
  <cp:lastModifiedBy>sahn</cp:lastModifiedBy>
  <cp:revision>1293</cp:revision>
  <cp:lastPrinted>2013-11-13T17:47:04Z</cp:lastPrinted>
  <dcterms:created xsi:type="dcterms:W3CDTF">2013-11-08T04:42:04Z</dcterms:created>
  <dcterms:modified xsi:type="dcterms:W3CDTF">2016-04-09T02:10:20Z</dcterms:modified>
</cp:coreProperties>
</file>