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9" r:id="rId3"/>
  </p:sldMasterIdLst>
  <p:notesMasterIdLst>
    <p:notesMasterId r:id="rId10"/>
  </p:notesMasterIdLst>
  <p:sldIdLst>
    <p:sldId id="256" r:id="rId4"/>
    <p:sldId id="262" r:id="rId5"/>
    <p:sldId id="264" r:id="rId6"/>
    <p:sldId id="261" r:id="rId7"/>
    <p:sldId id="257" r:id="rId8"/>
    <p:sldId id="265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3" y="3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IKYMAC3%20HD:Users:yoo:Google%20&#4355;&#4467;&#4357;&#4449;&#4363;&#4469;&#4359;&#4467;:CERN:ALICE:&#4370;&#4455;&#4536;&#4357;&#4455;&#4520;&#4364;&#4457;&#4364;&#4453;&#4540;&#4363;&#4465;:2016-04:Presentation:alice_curve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IKYMAC3%20HD:Users:yoo:Google%20&#4355;&#4467;&#4357;&#4449;&#4363;&#4469;&#4359;&#4467;:CERN:ALICE:&#4370;&#4455;&#4536;&#4357;&#4455;&#4520;&#4364;&#4457;&#4364;&#4453;&#4540;&#4363;&#4465;:2016-04:Presentation:alice_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KoALICE Curves 2016.04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8866078613920721E-2"/>
          <c:y val="0.12408163265306101"/>
          <c:w val="0.84991023009283406"/>
          <c:h val="0.80694798864427708"/>
        </c:manualLayout>
      </c:layout>
      <c:lineChart>
        <c:grouping val="standard"/>
        <c:varyColors val="0"/>
        <c:ser>
          <c:idx val="0"/>
          <c:order val="0"/>
          <c:tx>
            <c:strRef>
              <c:f>curve2016!$B$1</c:f>
              <c:strCache>
                <c:ptCount val="1"/>
                <c:pt idx="0">
                  <c:v>Institutes</c:v>
                </c:pt>
              </c:strCache>
            </c:strRef>
          </c:tx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curve2016!$B$2:$B$17</c:f>
              <c:numCache>
                <c:formatCode>General</c:formatCode>
                <c:ptCount val="16"/>
                <c:pt idx="0">
                  <c:v>2</c:v>
                </c:pt>
                <c:pt idx="1">
                  <c:v>2.5</c:v>
                </c:pt>
                <c:pt idx="2">
                  <c:v>4</c:v>
                </c:pt>
                <c:pt idx="3">
                  <c:v>4</c:v>
                </c:pt>
                <c:pt idx="4">
                  <c:v>4.5</c:v>
                </c:pt>
                <c:pt idx="5">
                  <c:v>4.5</c:v>
                </c:pt>
                <c:pt idx="6">
                  <c:v>5.5</c:v>
                </c:pt>
                <c:pt idx="7">
                  <c:v>5.5</c:v>
                </c:pt>
                <c:pt idx="8">
                  <c:v>5.5</c:v>
                </c:pt>
                <c:pt idx="9">
                  <c:v>5.5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curve2016!$D$1</c:f>
              <c:strCache>
                <c:ptCount val="1"/>
                <c:pt idx="0">
                  <c:v>Basic Budget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curve2016!$D$2:$D$17</c:f>
              <c:numCache>
                <c:formatCode>General</c:formatCode>
                <c:ptCount val="16"/>
                <c:pt idx="0">
                  <c:v>2</c:v>
                </c:pt>
                <c:pt idx="1">
                  <c:v>2.25</c:v>
                </c:pt>
                <c:pt idx="2">
                  <c:v>5</c:v>
                </c:pt>
                <c:pt idx="3">
                  <c:v>5.8</c:v>
                </c:pt>
                <c:pt idx="4">
                  <c:v>5.5</c:v>
                </c:pt>
                <c:pt idx="5">
                  <c:v>5.5</c:v>
                </c:pt>
                <c:pt idx="6">
                  <c:v>5.5</c:v>
                </c:pt>
                <c:pt idx="7">
                  <c:v>5.5</c:v>
                </c:pt>
                <c:pt idx="8">
                  <c:v>5.5</c:v>
                </c:pt>
                <c:pt idx="9">
                  <c:v>5.5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curve2016!$F$1</c:f>
              <c:strCache>
                <c:ptCount val="1"/>
                <c:pt idx="0">
                  <c:v>R&amp;D budget</c:v>
                </c:pt>
              </c:strCache>
            </c:strRef>
          </c:tx>
          <c:spPr>
            <a:ln>
              <a:prstDash val="solid"/>
            </a:ln>
          </c:spPr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curve2016!$F$2:$F$17</c:f>
              <c:numCache>
                <c:formatCode>General</c:formatCode>
                <c:ptCount val="16"/>
                <c:pt idx="5">
                  <c:v>1.7</c:v>
                </c:pt>
                <c:pt idx="6">
                  <c:v>3.3</c:v>
                </c:pt>
                <c:pt idx="7">
                  <c:v>3.3</c:v>
                </c:pt>
                <c:pt idx="8">
                  <c:v>3.3</c:v>
                </c:pt>
                <c:pt idx="9">
                  <c:v>3.3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curve2016!$G$1</c:f>
              <c:strCache>
                <c:ptCount val="1"/>
                <c:pt idx="0">
                  <c:v>PA papers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curve2016!$G$2:$G$17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4</c:v>
                </c:pt>
                <c:pt idx="9">
                  <c:v>8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curve2016!$H$1</c:f>
              <c:strCache>
                <c:ptCount val="1"/>
                <c:pt idx="0">
                  <c:v>Talks (Int)</c:v>
                </c:pt>
              </c:strCache>
            </c:strRef>
          </c:tx>
          <c:spPr>
            <a:ln>
              <a:prstDash val="solid"/>
            </a:ln>
          </c:spPr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curve2016!$H$2:$H$17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  <c:pt idx="7">
                  <c:v>2</c:v>
                </c:pt>
                <c:pt idx="8">
                  <c:v>7</c:v>
                </c:pt>
                <c:pt idx="9">
                  <c:v>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996344"/>
        <c:axId val="453006928"/>
      </c:lineChart>
      <c:lineChart>
        <c:grouping val="standard"/>
        <c:varyColors val="0"/>
        <c:ser>
          <c:idx val="1"/>
          <c:order val="1"/>
          <c:tx>
            <c:strRef>
              <c:f>curve2016!$C$1</c:f>
              <c:strCache>
                <c:ptCount val="1"/>
                <c:pt idx="0">
                  <c:v>Manpower</c:v>
                </c:pt>
              </c:strCache>
            </c:strRef>
          </c:tx>
          <c:spPr>
            <a:ln>
              <a:prstDash val="solid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olid"/>
              </a:ln>
            </c:spPr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curve2016!$C$2:$C$17</c:f>
              <c:numCache>
                <c:formatCode>General</c:formatCode>
                <c:ptCount val="16"/>
                <c:pt idx="0">
                  <c:v>16</c:v>
                </c:pt>
                <c:pt idx="1">
                  <c:v>20</c:v>
                </c:pt>
                <c:pt idx="2">
                  <c:v>28</c:v>
                </c:pt>
                <c:pt idx="3">
                  <c:v>28</c:v>
                </c:pt>
                <c:pt idx="4">
                  <c:v>34</c:v>
                </c:pt>
                <c:pt idx="5">
                  <c:v>38</c:v>
                </c:pt>
                <c:pt idx="6">
                  <c:v>41</c:v>
                </c:pt>
                <c:pt idx="7">
                  <c:v>37</c:v>
                </c:pt>
                <c:pt idx="8">
                  <c:v>32</c:v>
                </c:pt>
                <c:pt idx="9">
                  <c:v>34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curve2016!$E$1</c:f>
              <c:strCache>
                <c:ptCount val="1"/>
                <c:pt idx="0">
                  <c:v>M&amp;O-A</c:v>
                </c:pt>
              </c:strCache>
            </c:strRef>
          </c:tx>
          <c:spPr>
            <a:ln>
              <a:prstDash val="solid"/>
            </a:ln>
          </c:spPr>
          <c:marker>
            <c:symbol val="circle"/>
            <c:size val="9"/>
          </c:marke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curve2016!$A$2:$A$17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curve2016!$E$2:$E$17</c:f>
              <c:numCache>
                <c:formatCode>General</c:formatCode>
                <c:ptCount val="16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10</c:v>
                </c:pt>
                <c:pt idx="5">
                  <c:v>9</c:v>
                </c:pt>
                <c:pt idx="6">
                  <c:v>10</c:v>
                </c:pt>
                <c:pt idx="7">
                  <c:v>11</c:v>
                </c:pt>
                <c:pt idx="8">
                  <c:v>12</c:v>
                </c:pt>
                <c:pt idx="9">
                  <c:v>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3005360"/>
        <c:axId val="453004576"/>
      </c:lineChart>
      <c:catAx>
        <c:axId val="452996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53006928"/>
        <c:crosses val="autoZero"/>
        <c:auto val="1"/>
        <c:lblAlgn val="ctr"/>
        <c:lblOffset val="100"/>
        <c:noMultiLvlLbl val="0"/>
      </c:catAx>
      <c:valAx>
        <c:axId val="453006928"/>
        <c:scaling>
          <c:orientation val="minMax"/>
          <c:max val="3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 100</a:t>
                </a:r>
                <a:r>
                  <a:rPr lang="en-US" baseline="0"/>
                  <a:t> kUSD, Institute #, PA paper#, talks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52996344"/>
        <c:crosses val="autoZero"/>
        <c:crossBetween val="between"/>
      </c:valAx>
      <c:valAx>
        <c:axId val="453004576"/>
        <c:scaling>
          <c:orientation val="minMax"/>
          <c:max val="60"/>
        </c:scaling>
        <c:delete val="0"/>
        <c:axPos val="r"/>
        <c:numFmt formatCode="General" sourceLinked="1"/>
        <c:majorTickMark val="out"/>
        <c:minorTickMark val="none"/>
        <c:tickLblPos val="nextTo"/>
        <c:crossAx val="453005360"/>
        <c:crosses val="max"/>
        <c:crossBetween val="between"/>
      </c:valAx>
      <c:catAx>
        <c:axId val="4530053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45300457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9.6037766679943196E-2"/>
          <c:y val="7.564727394857633E-2"/>
          <c:w val="0.83519174402810514"/>
          <c:h val="8.9585749455736635E-2"/>
        </c:manualLayout>
      </c:layout>
      <c:overlay val="0"/>
      <c:txPr>
        <a:bodyPr/>
        <a:lstStyle/>
        <a:p>
          <a:pPr>
            <a:defRPr sz="1400"/>
          </a:pPr>
          <a:endParaRPr lang="ko-K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KoALICE Curves 2019.04</a:t>
            </a:r>
          </a:p>
        </c:rich>
      </c:tx>
      <c:layout/>
      <c:overlay val="0"/>
      <c:spPr>
        <a:solidFill>
          <a:srgbClr val="FFFF00"/>
        </a:solidFill>
      </c:spPr>
    </c:title>
    <c:autoTitleDeleted val="0"/>
    <c:plotArea>
      <c:layout>
        <c:manualLayout>
          <c:layoutTarget val="inner"/>
          <c:xMode val="edge"/>
          <c:yMode val="edge"/>
          <c:x val="8.8866078613920721E-2"/>
          <c:y val="0.12408163265306101"/>
          <c:w val="0.84991023009283406"/>
          <c:h val="0.80694798864427708"/>
        </c:manualLayout>
      </c:layout>
      <c:lineChart>
        <c:grouping val="standard"/>
        <c:varyColors val="0"/>
        <c:ser>
          <c:idx val="0"/>
          <c:order val="0"/>
          <c:tx>
            <c:strRef>
              <c:f>curve2019!$B$1</c:f>
              <c:strCache>
                <c:ptCount val="1"/>
                <c:pt idx="0">
                  <c:v>Institutes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curve2019!$B$2:$B$17</c:f>
              <c:numCache>
                <c:formatCode>General</c:formatCode>
                <c:ptCount val="16"/>
                <c:pt idx="9">
                  <c:v>5.9</c:v>
                </c:pt>
                <c:pt idx="10">
                  <c:v>6.2</c:v>
                </c:pt>
                <c:pt idx="11">
                  <c:v>6.5</c:v>
                </c:pt>
                <c:pt idx="12">
                  <c:v>6.8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curve2019!$D$1</c:f>
              <c:strCache>
                <c:ptCount val="1"/>
                <c:pt idx="0">
                  <c:v>Basic Budget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curve2019!$D$2:$D$17</c:f>
              <c:numCache>
                <c:formatCode>General</c:formatCode>
                <c:ptCount val="16"/>
                <c:pt idx="9">
                  <c:v>5.5</c:v>
                </c:pt>
                <c:pt idx="10">
                  <c:v>6</c:v>
                </c:pt>
                <c:pt idx="11">
                  <c:v>6</c:v>
                </c:pt>
                <c:pt idx="12">
                  <c:v>6.5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curve2019!$F$1</c:f>
              <c:strCache>
                <c:ptCount val="1"/>
                <c:pt idx="0">
                  <c:v>R&amp;D budget</c:v>
                </c:pt>
              </c:strCache>
            </c:strRef>
          </c:tx>
          <c:spPr>
            <a:ln>
              <a:prstDash val="sysDot"/>
            </a:ln>
          </c:spPr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curve2019!$F$2:$F$17</c:f>
              <c:numCache>
                <c:formatCode>General</c:formatCode>
                <c:ptCount val="16"/>
                <c:pt idx="9">
                  <c:v>4.4000000000000004</c:v>
                </c:pt>
                <c:pt idx="10">
                  <c:v>4.4000000000000004</c:v>
                </c:pt>
                <c:pt idx="11">
                  <c:v>4.4000000000000004</c:v>
                </c:pt>
                <c:pt idx="12">
                  <c:v>4.4000000000000004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curve2019!$G$1</c:f>
              <c:strCache>
                <c:ptCount val="1"/>
                <c:pt idx="0">
                  <c:v>PA papers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curve2019!$G$2:$G$17</c:f>
              <c:numCache>
                <c:formatCode>General</c:formatCode>
                <c:ptCount val="16"/>
                <c:pt idx="9">
                  <c:v>8</c:v>
                </c:pt>
                <c:pt idx="10">
                  <c:v>14</c:v>
                </c:pt>
                <c:pt idx="11">
                  <c:v>17</c:v>
                </c:pt>
                <c:pt idx="12">
                  <c:v>20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curve2019!$H$1</c:f>
              <c:strCache>
                <c:ptCount val="1"/>
                <c:pt idx="0">
                  <c:v>Talks (Int)</c:v>
                </c:pt>
              </c:strCache>
            </c:strRef>
          </c:tx>
          <c:spPr>
            <a:ln>
              <a:prstDash val="sysDot"/>
            </a:ln>
          </c:spPr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curve2019!$H$2:$H$17</c:f>
              <c:numCache>
                <c:formatCode>General</c:formatCode>
                <c:ptCount val="16"/>
                <c:pt idx="9">
                  <c:v>15</c:v>
                </c:pt>
                <c:pt idx="10">
                  <c:v>20</c:v>
                </c:pt>
                <c:pt idx="11">
                  <c:v>25</c:v>
                </c:pt>
                <c:pt idx="12">
                  <c:v>30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5643680"/>
        <c:axId val="385645640"/>
      </c:lineChart>
      <c:lineChart>
        <c:grouping val="standard"/>
        <c:varyColors val="0"/>
        <c:ser>
          <c:idx val="1"/>
          <c:order val="1"/>
          <c:tx>
            <c:strRef>
              <c:f>curve2019!$C$1</c:f>
              <c:strCache>
                <c:ptCount val="1"/>
                <c:pt idx="0">
                  <c:v>Manpower</c:v>
                </c:pt>
              </c:strCache>
            </c:strRef>
          </c:tx>
          <c:spPr>
            <a:ln>
              <a:prstDash val="sysDot"/>
            </a:ln>
          </c:spP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  <c:spPr>
              <a:ln>
                <a:prstDash val="sysDot"/>
              </a:ln>
            </c:spPr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curve2019!$C$2:$C$17</c:f>
              <c:numCache>
                <c:formatCode>General</c:formatCode>
                <c:ptCount val="16"/>
                <c:pt idx="9">
                  <c:v>34</c:v>
                </c:pt>
                <c:pt idx="10">
                  <c:v>37</c:v>
                </c:pt>
                <c:pt idx="11">
                  <c:v>40</c:v>
                </c:pt>
                <c:pt idx="12">
                  <c:v>43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curve2019!$E$1</c:f>
              <c:strCache>
                <c:ptCount val="1"/>
                <c:pt idx="0">
                  <c:v>M&amp;O-A</c:v>
                </c:pt>
              </c:strCache>
            </c:strRef>
          </c:tx>
          <c:spPr>
            <a:ln>
              <a:prstDash val="sysDot"/>
            </a:ln>
          </c:spPr>
          <c:marker>
            <c:symbol val="circle"/>
            <c:size val="9"/>
          </c:marker>
          <c:dPt>
            <c:idx val="7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8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9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dPt>
            <c:idx val="10"/>
            <c:marker>
              <c:spPr>
                <a:pattFill prst="pct5">
                  <a:fgClr>
                    <a:prstClr val="black"/>
                  </a:fgClr>
                  <a:bgClr>
                    <a:prstClr val="white"/>
                  </a:bgClr>
                </a:pattFill>
              </c:spPr>
            </c:marker>
            <c:bubble3D val="0"/>
          </c:dPt>
          <c:cat>
            <c:numRef>
              <c:f>curve2019!$A$2:$A$17</c:f>
              <c:numCache>
                <c:formatCode>General</c:formatCode>
                <c:ptCount val="16"/>
                <c:pt idx="0">
                  <c:v>2007.5</c:v>
                </c:pt>
                <c:pt idx="1">
                  <c:v>2008.4</c:v>
                </c:pt>
                <c:pt idx="2">
                  <c:v>2009.4</c:v>
                </c:pt>
                <c:pt idx="3">
                  <c:v>2010.5</c:v>
                </c:pt>
                <c:pt idx="4">
                  <c:v>2011.5</c:v>
                </c:pt>
                <c:pt idx="5">
                  <c:v>2012.5</c:v>
                </c:pt>
                <c:pt idx="6">
                  <c:v>2013.5</c:v>
                </c:pt>
                <c:pt idx="7">
                  <c:v>2014.5</c:v>
                </c:pt>
                <c:pt idx="8">
                  <c:v>2015.5</c:v>
                </c:pt>
                <c:pt idx="9">
                  <c:v>2016.5</c:v>
                </c:pt>
                <c:pt idx="10">
                  <c:v>2017.5</c:v>
                </c:pt>
                <c:pt idx="11">
                  <c:v>2018.5</c:v>
                </c:pt>
                <c:pt idx="12">
                  <c:v>2019.5</c:v>
                </c:pt>
                <c:pt idx="13">
                  <c:v>2020.5</c:v>
                </c:pt>
                <c:pt idx="14">
                  <c:v>2021.5</c:v>
                </c:pt>
                <c:pt idx="15">
                  <c:v>2022.5</c:v>
                </c:pt>
              </c:numCache>
            </c:numRef>
          </c:cat>
          <c:val>
            <c:numRef>
              <c:f>curve2019!$E$2:$E$17</c:f>
              <c:numCache>
                <c:formatCode>General</c:formatCode>
                <c:ptCount val="16"/>
                <c:pt idx="9">
                  <c:v>12</c:v>
                </c:pt>
                <c:pt idx="10">
                  <c:v>13</c:v>
                </c:pt>
                <c:pt idx="11">
                  <c:v>14</c:v>
                </c:pt>
                <c:pt idx="12">
                  <c:v>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5643288"/>
        <c:axId val="385644464"/>
      </c:lineChart>
      <c:catAx>
        <c:axId val="38564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85645640"/>
        <c:crosses val="autoZero"/>
        <c:auto val="1"/>
        <c:lblAlgn val="ctr"/>
        <c:lblOffset val="100"/>
        <c:noMultiLvlLbl val="0"/>
      </c:catAx>
      <c:valAx>
        <c:axId val="38564564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 100</a:t>
                </a:r>
                <a:r>
                  <a:rPr lang="en-US" baseline="0"/>
                  <a:t> kUSD, Institute #, PA paper#, talks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85643680"/>
        <c:crosses val="autoZero"/>
        <c:crossBetween val="between"/>
      </c:valAx>
      <c:valAx>
        <c:axId val="385644464"/>
        <c:scaling>
          <c:orientation val="minMax"/>
          <c:max val="60"/>
        </c:scaling>
        <c:delete val="0"/>
        <c:axPos val="r"/>
        <c:numFmt formatCode="General" sourceLinked="1"/>
        <c:majorTickMark val="out"/>
        <c:minorTickMark val="none"/>
        <c:tickLblPos val="nextTo"/>
        <c:crossAx val="385643288"/>
        <c:crosses val="max"/>
        <c:crossBetween val="between"/>
      </c:valAx>
      <c:catAx>
        <c:axId val="3856432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38564446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0.4345</cdr:x>
      <cdr:y>0.12322</cdr:y>
    </cdr:from>
    <cdr:to>
      <cdr:x>0.43709</cdr:x>
      <cdr:y>0.93081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42545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 w="25400" cmpd="sng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7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8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9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0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0.59271</cdr:x>
      <cdr:y>0.12322</cdr:y>
    </cdr:from>
    <cdr:to>
      <cdr:x>0.5953</cdr:x>
      <cdr:y>0.93081</cdr:y>
    </cdr:to>
    <cdr:cxnSp macro="">
      <cdr:nvCxnSpPr>
        <cdr:cNvPr id="2" name="Straight Connector 3"/>
        <cdr:cNvCxnSpPr/>
      </cdr:nvCxnSpPr>
      <cdr:spPr>
        <a:xfrm xmlns:a="http://schemas.openxmlformats.org/drawingml/2006/main" flipV="1">
          <a:off x="5043361" y="605614"/>
          <a:ext cx="22038" cy="3969224"/>
        </a:xfrm>
        <a:prstGeom xmlns:a="http://schemas.openxmlformats.org/drawingml/2006/main" prst="line">
          <a:avLst/>
        </a:prstGeom>
        <a:ln xmlns:a="http://schemas.openxmlformats.org/drawingml/2006/main" w="57150" cmpd="sng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3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11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12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13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14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5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0.4345</cdr:x>
      <cdr:y>0.12322</cdr:y>
    </cdr:from>
    <cdr:to>
      <cdr:x>0.43709</cdr:x>
      <cdr:y>0.93081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42545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 w="25400" cmpd="sng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7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8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9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0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0.59271</cdr:x>
      <cdr:y>0.12322</cdr:y>
    </cdr:from>
    <cdr:to>
      <cdr:x>0.5953</cdr:x>
      <cdr:y>0.93081</cdr:y>
    </cdr:to>
    <cdr:cxnSp macro="">
      <cdr:nvCxnSpPr>
        <cdr:cNvPr id="2" name="Straight Connector 3"/>
        <cdr:cNvCxnSpPr/>
      </cdr:nvCxnSpPr>
      <cdr:spPr>
        <a:xfrm xmlns:a="http://schemas.openxmlformats.org/drawingml/2006/main" flipV="1">
          <a:off x="5043361" y="605614"/>
          <a:ext cx="22038" cy="3969224"/>
        </a:xfrm>
        <a:prstGeom xmlns:a="http://schemas.openxmlformats.org/drawingml/2006/main" prst="line">
          <a:avLst/>
        </a:prstGeom>
        <a:ln xmlns:a="http://schemas.openxmlformats.org/drawingml/2006/main" w="57150" cmpd="sng">
          <a:solidFill>
            <a:srgbClr val="FF0000"/>
          </a:solidFill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0.27497</cdr:x>
      <cdr:y>0.12512</cdr:y>
    </cdr:from>
    <cdr:to>
      <cdr:x>0.27756</cdr:x>
      <cdr:y>0.9327</cdr:y>
    </cdr:to>
    <cdr:cxnSp macro="">
      <cdr:nvCxnSpPr>
        <cdr:cNvPr id="3" name="Straight Connector 4"/>
        <cdr:cNvCxnSpPr/>
      </cdr:nvCxnSpPr>
      <cdr:spPr>
        <a:xfrm xmlns:a="http://schemas.openxmlformats.org/drawingml/2006/main" flipV="1">
          <a:off x="2692400" y="8382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0.11543</cdr:x>
      <cdr:y>0.12322</cdr:y>
    </cdr:from>
    <cdr:to>
      <cdr:x>0.11803</cdr:x>
      <cdr:y>0.93081</cdr:y>
    </cdr:to>
    <cdr:cxnSp macro="">
      <cdr:nvCxnSpPr>
        <cdr:cNvPr id="11" name="Straight Connector 5"/>
        <cdr:cNvCxnSpPr/>
      </cdr:nvCxnSpPr>
      <cdr:spPr>
        <a:xfrm xmlns:a="http://schemas.openxmlformats.org/drawingml/2006/main" flipV="1">
          <a:off x="1130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0.9645</cdr:x>
      <cdr:y>0.39526</cdr:y>
    </cdr:from>
    <cdr:to>
      <cdr:x>0.99391</cdr:x>
      <cdr:y>0.61558</cdr:y>
    </cdr:to>
    <cdr:sp macro="" textlink="">
      <cdr:nvSpPr>
        <cdr:cNvPr id="12" name="Rectangle 6"/>
        <cdr:cNvSpPr>
          <a:spLocks xmlns:a="http://schemas.openxmlformats.org/drawingml/2006/main"/>
        </cdr:cNvSpPr>
      </cdr:nvSpPr>
      <cdr:spPr>
        <a:xfrm xmlns:a="http://schemas.openxmlformats.org/drawingml/2006/main">
          <a:off x="9444102" y="2647953"/>
          <a:ext cx="288000" cy="147599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wrap="none" lIns="91440" tIns="45720" rIns="91440" bIns="45720" anchor="ctr" anchorCtr="0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b="1" cap="none" spc="0">
              <a:ln w="12700">
                <a:noFill/>
                <a:prstDash val="solid"/>
              </a:ln>
              <a:solidFill>
                <a:srgbClr val="000000"/>
              </a:solidFill>
              <a:effectLst/>
            </a:rPr>
            <a:t>manpower, M&amp;O-A (persons)</a:t>
          </a:r>
        </a:p>
      </cdr:txBody>
    </cdr:sp>
  </cdr:relSizeAnchor>
  <cdr:relSizeAnchor xmlns:cdr="http://schemas.openxmlformats.org/drawingml/2006/chartDrawing">
    <cdr:from>
      <cdr:x>0.59274</cdr:x>
      <cdr:y>0.12322</cdr:y>
    </cdr:from>
    <cdr:to>
      <cdr:x>0.59533</cdr:x>
      <cdr:y>0.93081</cdr:y>
    </cdr:to>
    <cdr:cxnSp macro="">
      <cdr:nvCxnSpPr>
        <cdr:cNvPr id="13" name="Straight Connector 7"/>
        <cdr:cNvCxnSpPr/>
      </cdr:nvCxnSpPr>
      <cdr:spPr>
        <a:xfrm xmlns:a="http://schemas.openxmlformats.org/drawingml/2006/main" flipV="1">
          <a:off x="58039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0.75097</cdr:x>
      <cdr:y>0.12322</cdr:y>
    </cdr:from>
    <cdr:to>
      <cdr:x>0.75357</cdr:x>
      <cdr:y>0.93081</cdr:y>
    </cdr:to>
    <cdr:cxnSp macro="">
      <cdr:nvCxnSpPr>
        <cdr:cNvPr id="14" name="Straight Connector 8"/>
        <cdr:cNvCxnSpPr/>
      </cdr:nvCxnSpPr>
      <cdr:spPr>
        <a:xfrm xmlns:a="http://schemas.openxmlformats.org/drawingml/2006/main" flipV="1">
          <a:off x="73533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0.90921</cdr:x>
      <cdr:y>0.12322</cdr:y>
    </cdr:from>
    <cdr:to>
      <cdr:x>0.9118</cdr:x>
      <cdr:y>0.93081</cdr:y>
    </cdr:to>
    <cdr:cxnSp macro="">
      <cdr:nvCxnSpPr>
        <cdr:cNvPr id="15" name="Straight Connector 9"/>
        <cdr:cNvCxnSpPr/>
      </cdr:nvCxnSpPr>
      <cdr:spPr>
        <a:xfrm xmlns:a="http://schemas.openxmlformats.org/drawingml/2006/main" flipV="1">
          <a:off x="8902700" y="825500"/>
          <a:ext cx="25400" cy="5410200"/>
        </a:xfrm>
        <a:prstGeom xmlns:a="http://schemas.openxmlformats.org/drawingml/2006/main" prst="line">
          <a:avLst/>
        </a:prstGeom>
        <a:ln xmlns:a="http://schemas.openxmlformats.org/drawingml/2006/main">
          <a:prstDash val="dot"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172BA-1DCB-4DA2-B3B9-16416B41B199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0B2E6-92C9-4EDD-BBE4-2C68743D50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540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자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이와 같으 성과를 바탕으로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차년도의 구체적인 계획들은 대략 이와 같습니다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본 연구진의 활동은 대략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가지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데이터분석을 통한 물리적 성과</a:t>
            </a:r>
            <a:r>
              <a:rPr lang="en-US" altLang="ko-KR" dirty="0" smtClean="0"/>
              <a:t>,</a:t>
            </a:r>
            <a:r>
              <a:rPr lang="ko-KR" altLang="en-US" dirty="0" smtClean="0"/>
              <a:t> 실제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검출기의 운영과 유지보수를 통한 실험의 주도적 수행</a:t>
            </a:r>
            <a:r>
              <a:rPr lang="en-US" altLang="ko-KR" dirty="0" smtClean="0"/>
              <a:t>,</a:t>
            </a:r>
            <a:r>
              <a:rPr lang="ko-KR" altLang="en-US" dirty="0" smtClean="0"/>
              <a:t> 그리고 본 연구진의 직접적인 업그레이드 기여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로 나눌 수 있는데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앞서 살펴본 주저자논문에서처럼 대략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개의 주제로 연구가 진행중이며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16</a:t>
            </a:r>
            <a:r>
              <a:rPr lang="ko-KR" altLang="en-US" dirty="0" smtClean="0"/>
              <a:t>년도에도 꾸준한 주저자논문 출판이 이어질 것으로 예상됩니다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물론 이를 위해서는 연구원들이 충분한 기간 파견되어 공동으로 작업할 수 있는 환경이 제공되어야 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일례로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데이터분석을 위한 그리드접근</a:t>
            </a:r>
            <a:r>
              <a:rPr lang="en-US" altLang="ko-KR" dirty="0" smtClean="0"/>
              <a:t>,</a:t>
            </a:r>
            <a:r>
              <a:rPr lang="ko-KR" altLang="en-US" dirty="0" smtClean="0"/>
              <a:t> 분석결과에 대한 그룹내에서의 검증 등은 국내에서는 상당한 제한을 받게 됩니다</a:t>
            </a:r>
            <a:r>
              <a:rPr lang="en-US" altLang="ko-KR" dirty="0" smtClean="0"/>
              <a:t>.)</a:t>
            </a:r>
            <a:r>
              <a:rPr lang="ko-KR" altLang="en-US" dirty="0" smtClean="0"/>
              <a:t> 더불어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16-17</a:t>
            </a:r>
            <a:r>
              <a:rPr lang="ko-KR" altLang="en-US" dirty="0" smtClean="0"/>
              <a:t>년도에 본격적인 실리콘칩에 대한 대용량 테스트와 어셈블리가 가동될 예정이며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이를 위하여 클린룸 및 제반장비 등 기본적인 인프라의 구축이 본격적으로 요구됩니다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이러한 본 연구진의 본격화하는 활동과 더불어 중요인력이 보강될 예정인데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의 논문편집위원장을 지낸 석학을 영입하고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Partial</a:t>
            </a:r>
            <a:r>
              <a:rPr lang="en-US" altLang="ko-KR" baseline="0" dirty="0" smtClean="0"/>
              <a:t> Wave Analysis</a:t>
            </a:r>
            <a:r>
              <a:rPr lang="ko-KR" altLang="en-US" baseline="0" dirty="0" smtClean="0"/>
              <a:t>를 위한 인하대의 이론연구팀의 조인이 이루어질 예정이며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또한 새로운 연구기관의 참여의사를 전달받아 연구활동을 보다 질적인 의미에서 가속시킬 비젼을 갖고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이를 종합해 볼 때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아래와 같이 박사인력이 증가하게 될텐데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이에 따른 </a:t>
            </a:r>
            <a:r>
              <a:rPr lang="en-US" altLang="ko-KR" baseline="0" dirty="0" smtClean="0"/>
              <a:t>M&amp;O-A  </a:t>
            </a:r>
            <a:r>
              <a:rPr lang="ko-KR" altLang="en-US" baseline="0" dirty="0" smtClean="0"/>
              <a:t>인원도 </a:t>
            </a:r>
            <a:r>
              <a:rPr lang="en-US" altLang="ko-KR" baseline="0" dirty="0" smtClean="0"/>
              <a:t>16</a:t>
            </a:r>
            <a:r>
              <a:rPr lang="ko-KR" altLang="en-US" baseline="0" dirty="0" smtClean="0"/>
              <a:t>년에 </a:t>
            </a:r>
            <a:r>
              <a:rPr lang="en-US" altLang="ko-KR" baseline="0" dirty="0" smtClean="0"/>
              <a:t>12</a:t>
            </a:r>
            <a:r>
              <a:rPr lang="ko-KR" altLang="en-US" baseline="0" dirty="0" smtClean="0"/>
              <a:t>명에서 </a:t>
            </a:r>
            <a:r>
              <a:rPr lang="en-US" altLang="ko-KR" baseline="0" dirty="0" smtClean="0"/>
              <a:t>17</a:t>
            </a:r>
            <a:r>
              <a:rPr lang="ko-KR" altLang="en-US" baseline="0" dirty="0" smtClean="0"/>
              <a:t>년부터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명씩 증가시키는 일이 또한 요청되고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060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자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이와 같으 성과를 바탕으로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차년도의 구체적인 계획들은 대략 이와 같습니다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본 연구진의 활동은 대략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가지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데이터분석을 통한 물리적 성과</a:t>
            </a:r>
            <a:r>
              <a:rPr lang="en-US" altLang="ko-KR" dirty="0" smtClean="0"/>
              <a:t>,</a:t>
            </a:r>
            <a:r>
              <a:rPr lang="ko-KR" altLang="en-US" dirty="0" smtClean="0"/>
              <a:t> 실제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검출기의 운영과 유지보수를 통한 실험의 주도적 수행</a:t>
            </a:r>
            <a:r>
              <a:rPr lang="en-US" altLang="ko-KR" dirty="0" smtClean="0"/>
              <a:t>,</a:t>
            </a:r>
            <a:r>
              <a:rPr lang="ko-KR" altLang="en-US" dirty="0" smtClean="0"/>
              <a:t> 그리고 본 연구진의 직접적인 업그레이드 기여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로 나눌 수 있는데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앞서 살펴본 주저자논문에서처럼 대략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개의 주제로 연구가 진행중이며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16</a:t>
            </a:r>
            <a:r>
              <a:rPr lang="ko-KR" altLang="en-US" dirty="0" smtClean="0"/>
              <a:t>년도에도 꾸준한 주저자논문 출판이 이어질 것으로 예상됩니다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물론 이를 위해서는 연구원들이 충분한 기간 파견되어 공동으로 작업할 수 있는 환경이 제공되어야 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일례로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데이터분석을 위한 그리드접근</a:t>
            </a:r>
            <a:r>
              <a:rPr lang="en-US" altLang="ko-KR" dirty="0" smtClean="0"/>
              <a:t>,</a:t>
            </a:r>
            <a:r>
              <a:rPr lang="ko-KR" altLang="en-US" dirty="0" smtClean="0"/>
              <a:t> 분석결과에 대한 그룹내에서의 검증 등은 국내에서는 상당한 제한을 받게 됩니다</a:t>
            </a:r>
            <a:r>
              <a:rPr lang="en-US" altLang="ko-KR" dirty="0" smtClean="0"/>
              <a:t>.)</a:t>
            </a:r>
            <a:r>
              <a:rPr lang="ko-KR" altLang="en-US" dirty="0" smtClean="0"/>
              <a:t> 더불어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16-17</a:t>
            </a:r>
            <a:r>
              <a:rPr lang="ko-KR" altLang="en-US" dirty="0" smtClean="0"/>
              <a:t>년도에 본격적인 실리콘칩에 대한 대용량 테스트와 어셈블리가 가동될 예정이며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이를 위하여 클린룸 및 제반장비 등 기본적인 인프라의 구축이 본격적으로 요구됩니다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이러한 본 연구진의 본격화하는 활동과 더불어 중요인력이 보강될 예정인데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ALICE</a:t>
            </a:r>
            <a:r>
              <a:rPr lang="ko-KR" altLang="en-US" dirty="0" smtClean="0"/>
              <a:t>의 논문편집위원장을 지낸 석학을 영입하고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Partial</a:t>
            </a:r>
            <a:r>
              <a:rPr lang="en-US" altLang="ko-KR" baseline="0" dirty="0" smtClean="0"/>
              <a:t> Wave Analysis</a:t>
            </a:r>
            <a:r>
              <a:rPr lang="ko-KR" altLang="en-US" baseline="0" dirty="0" smtClean="0"/>
              <a:t>를 위한 인하대의 이론연구팀의 조인이 이루어질 예정이며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또한 새로운 연구기관의 참여의사를 전달받아 연구활동을 보다 질적인 의미에서 가속시킬 비젼을 갖고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이를 종합해 볼 때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아래와 같이 박사인력이 증가하게 될텐데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이에 따른 </a:t>
            </a:r>
            <a:r>
              <a:rPr lang="en-US" altLang="ko-KR" baseline="0" dirty="0" smtClean="0"/>
              <a:t>M&amp;O-A  </a:t>
            </a:r>
            <a:r>
              <a:rPr lang="ko-KR" altLang="en-US" baseline="0" dirty="0" smtClean="0"/>
              <a:t>인원도 </a:t>
            </a:r>
            <a:r>
              <a:rPr lang="en-US" altLang="ko-KR" baseline="0" dirty="0" smtClean="0"/>
              <a:t>16</a:t>
            </a:r>
            <a:r>
              <a:rPr lang="ko-KR" altLang="en-US" baseline="0" dirty="0" smtClean="0"/>
              <a:t>년에 </a:t>
            </a:r>
            <a:r>
              <a:rPr lang="en-US" altLang="ko-KR" baseline="0" dirty="0" smtClean="0"/>
              <a:t>12</a:t>
            </a:r>
            <a:r>
              <a:rPr lang="ko-KR" altLang="en-US" baseline="0" dirty="0" smtClean="0"/>
              <a:t>명에서 </a:t>
            </a:r>
            <a:r>
              <a:rPr lang="en-US" altLang="ko-KR" baseline="0" dirty="0" smtClean="0"/>
              <a:t>17</a:t>
            </a:r>
            <a:r>
              <a:rPr lang="ko-KR" altLang="en-US" baseline="0" dirty="0" smtClean="0"/>
              <a:t>년부터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명씩 증가시키는 일이 또한 요청되고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546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자료는 협력조정위 자료 중 지난 운영위원회 회의록에도 잘 나타나 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말씀드렸던대로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저희는 전체 예산을 기관별로 정액을 분배하는 것이 아니라</a:t>
            </a:r>
            <a:r>
              <a:rPr lang="en-US" altLang="ko-KR" dirty="0" smtClean="0"/>
              <a:t>,</a:t>
            </a:r>
            <a:r>
              <a:rPr lang="ko-KR" altLang="en-US" dirty="0" smtClean="0"/>
              <a:t> 모든 연구비요청사안을 모두가 합의한 우선순위에 따라 일일히 모두 검증하고 조정하였는데</a:t>
            </a:r>
            <a:r>
              <a:rPr lang="en-US" altLang="ko-KR" dirty="0" smtClean="0"/>
              <a:t>,</a:t>
            </a:r>
            <a:r>
              <a:rPr lang="ko-KR" altLang="en-US" dirty="0" smtClean="0"/>
              <a:t> 그 결과가 이 표와 같습니다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기본적으로 여러번 말씀드린대로 </a:t>
            </a:r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연세대와 부산대</a:t>
            </a:r>
            <a:r>
              <a:rPr lang="en-US" altLang="ko-KR" dirty="0" smtClean="0"/>
              <a:t>-</a:t>
            </a:r>
            <a:r>
              <a:rPr lang="ko-KR" altLang="en-US" dirty="0" smtClean="0"/>
              <a:t>인하대에 대용량 칩테스트를 위한 인프라경비 </a:t>
            </a:r>
            <a:r>
              <a:rPr lang="en-US" altLang="ko-KR" dirty="0" smtClean="0"/>
              <a:t>(</a:t>
            </a:r>
            <a:r>
              <a:rPr lang="ko-KR" altLang="en-US" dirty="0" smtClean="0"/>
              <a:t>약 </a:t>
            </a:r>
            <a:r>
              <a:rPr lang="en-US" altLang="ko-KR" dirty="0" smtClean="0"/>
              <a:t>1.1</a:t>
            </a:r>
            <a:r>
              <a:rPr lang="ko-KR" altLang="en-US" dirty="0" smtClean="0"/>
              <a:t>억</a:t>
            </a:r>
            <a:r>
              <a:rPr lang="en-US" altLang="ko-KR" dirty="0" smtClean="0"/>
              <a:t>)</a:t>
            </a:r>
            <a:r>
              <a:rPr lang="ko-KR" altLang="en-US" dirty="0" smtClean="0"/>
              <a:t> 가 추가로 반드시 요구되며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결과적으로 </a:t>
            </a:r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기본연구비 </a:t>
            </a:r>
            <a:r>
              <a:rPr lang="en-US" altLang="ko-KR" dirty="0" smtClean="0"/>
              <a:t>5.9</a:t>
            </a:r>
            <a:r>
              <a:rPr lang="ko-KR" altLang="en-US" dirty="0" smtClean="0"/>
              <a:t>억원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ITS </a:t>
            </a:r>
            <a:r>
              <a:rPr lang="ko-KR" altLang="en-US" dirty="0" smtClean="0"/>
              <a:t>검출기 연구비 </a:t>
            </a:r>
            <a:r>
              <a:rPr lang="en-US" altLang="ko-KR" dirty="0" smtClean="0"/>
              <a:t>4.4</a:t>
            </a:r>
            <a:r>
              <a:rPr lang="ko-KR" altLang="en-US" dirty="0" smtClean="0"/>
              <a:t>억원 </a:t>
            </a:r>
            <a:r>
              <a:rPr lang="en-US" altLang="ko-KR" dirty="0" smtClean="0"/>
              <a:t>(</a:t>
            </a:r>
            <a:r>
              <a:rPr lang="ko-KR" altLang="en-US" dirty="0" smtClean="0"/>
              <a:t>클릭</a:t>
            </a:r>
            <a:r>
              <a:rPr lang="en-US" altLang="ko-KR" dirty="0" smtClean="0"/>
              <a:t>)</a:t>
            </a:r>
            <a:r>
              <a:rPr lang="ko-KR" altLang="en-US" dirty="0" smtClean="0"/>
              <a:t> 토탈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억 </a:t>
            </a:r>
            <a:r>
              <a:rPr lang="en-US" altLang="ko-KR" dirty="0" smtClean="0"/>
              <a:t>3</a:t>
            </a:r>
            <a:r>
              <a:rPr lang="ko-KR" altLang="en-US" dirty="0" smtClean="0"/>
              <a:t>천만원 정도의 예산이 최소한 요청되고 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112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자</a:t>
            </a:r>
            <a:r>
              <a:rPr lang="en-US" altLang="ko-KR" dirty="0" smtClean="0"/>
              <a:t>.</a:t>
            </a:r>
            <a:r>
              <a:rPr lang="ko-KR" altLang="en-US" dirty="0" smtClean="0"/>
              <a:t> 마무리하겠습니다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지난 </a:t>
            </a:r>
            <a:r>
              <a:rPr lang="en-US" altLang="ko-KR" dirty="0" smtClean="0"/>
              <a:t>3</a:t>
            </a:r>
            <a:r>
              <a:rPr lang="ko-KR" altLang="en-US" dirty="0" smtClean="0"/>
              <a:t>단계까지의 성과에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4</a:t>
            </a:r>
            <a:r>
              <a:rPr lang="ko-KR" altLang="en-US" dirty="0" smtClean="0"/>
              <a:t>단계의 목표인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연구활동 및 성과의 양적</a:t>
            </a:r>
            <a:r>
              <a:rPr lang="en-US" altLang="ko-KR" dirty="0" smtClean="0"/>
              <a:t>,</a:t>
            </a:r>
            <a:r>
              <a:rPr lang="ko-KR" altLang="en-US" dirty="0" smtClean="0"/>
              <a:t> 질적 증대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를 위하여</a:t>
            </a:r>
            <a:r>
              <a:rPr lang="en-US" altLang="ko-KR" dirty="0" smtClean="0"/>
              <a:t>,</a:t>
            </a:r>
            <a:r>
              <a:rPr lang="ko-KR" altLang="en-US" dirty="0" smtClean="0"/>
              <a:t> 향후 </a:t>
            </a:r>
            <a:r>
              <a:rPr lang="en-US" altLang="ko-KR" dirty="0" smtClean="0"/>
              <a:t>3</a:t>
            </a:r>
            <a:r>
              <a:rPr lang="ko-KR" altLang="en-US" dirty="0" smtClean="0"/>
              <a:t>년간 연구기관을 최소 </a:t>
            </a:r>
            <a:r>
              <a:rPr lang="en-US" altLang="ko-KR" dirty="0" smtClean="0"/>
              <a:t>1</a:t>
            </a:r>
            <a:r>
              <a:rPr lang="ko-KR" altLang="en-US" dirty="0" smtClean="0"/>
              <a:t>개이상 확대하고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이에 따라 업그레이드 연구비는 이번에 증액된 </a:t>
            </a:r>
            <a:r>
              <a:rPr lang="en-US" altLang="ko-KR" dirty="0" smtClean="0"/>
              <a:t>4</a:t>
            </a:r>
            <a:r>
              <a:rPr lang="ko-KR" altLang="en-US" dirty="0" smtClean="0"/>
              <a:t>억원에서 그대로 동결된다 해도</a:t>
            </a:r>
            <a:r>
              <a:rPr lang="en-US" altLang="ko-KR" dirty="0" smtClean="0"/>
              <a:t>,</a:t>
            </a:r>
            <a:r>
              <a:rPr lang="ko-KR" altLang="en-US" dirty="0" smtClean="0"/>
              <a:t> 기본연구비와 </a:t>
            </a:r>
            <a:r>
              <a:rPr lang="en-US" altLang="ko-KR" dirty="0" smtClean="0"/>
              <a:t>M&amp;O-A </a:t>
            </a:r>
            <a:r>
              <a:rPr lang="ko-KR" altLang="en-US" dirty="0" smtClean="0"/>
              <a:t>가 매년 약 </a:t>
            </a:r>
            <a:r>
              <a:rPr lang="en-US" altLang="ko-KR" dirty="0" smtClean="0"/>
              <a:t>3</a:t>
            </a:r>
            <a:r>
              <a:rPr lang="ko-KR" altLang="en-US" dirty="0" smtClean="0"/>
              <a:t>천만원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인씩 증액되면</a:t>
            </a:r>
            <a:r>
              <a:rPr lang="en-US" altLang="ko-KR" dirty="0" smtClean="0"/>
              <a:t>,</a:t>
            </a:r>
            <a:r>
              <a:rPr lang="ko-KR" altLang="en-US" dirty="0" smtClean="0"/>
              <a:t> 현재의 성과에 탄력을 받은 주저자논문과 발표 및 성공적인 업그레이드 기여가 이루어질 것으로 기대합니다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협력조정위원님들의 현명한 판단과 지원을 부탁드립니다</a:t>
            </a:r>
            <a:r>
              <a:rPr lang="en-US" altLang="ko-KR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443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870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788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243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535276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376767" y="228601"/>
            <a:ext cx="5664200" cy="4187953"/>
          </a:xfrm>
          <a:prstGeom prst="rect">
            <a:avLst/>
          </a:prstGeom>
          <a:solidFill>
            <a:srgbClr val="7A4779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9069918" y="228600"/>
            <a:ext cx="2760135" cy="2039112"/>
          </a:xfrm>
          <a:prstGeom prst="rect">
            <a:avLst/>
          </a:prstGeom>
          <a:solidFill>
            <a:srgbClr val="797BAA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6165850" y="2377440"/>
            <a:ext cx="2760135" cy="2039113"/>
          </a:xfrm>
          <a:prstGeom prst="rect">
            <a:avLst/>
          </a:prstGeom>
          <a:solidFill>
            <a:srgbClr val="A9A879"/>
          </a:solidFill>
          <a:ln w="25400"/>
        </p:spPr>
        <p:txBody>
          <a:bodyPr lIns="38100" tIns="38100" rIns="38100" bIns="38100" anchor="ctr"/>
          <a:lstStyle/>
          <a:p>
            <a:pPr algn="ctr" latinLnBrk="0" hangingPunct="0">
              <a:buClr>
                <a:srgbClr val="FFFFFF"/>
              </a:buClr>
              <a:def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18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566522" y="174813"/>
            <a:ext cx="575735" cy="276999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buClr>
                <a:srgbClr val="C68583"/>
              </a:buClr>
              <a:defRPr sz="5400" b="1">
                <a:solidFill>
                  <a:srgbClr val="C68583"/>
                </a:solidFill>
                <a:uFill>
                  <a:solidFill>
                    <a:srgbClr val="C68583"/>
                  </a:solidFill>
                </a:uFill>
              </a:defRPr>
            </a:lvl1pPr>
          </a:lstStyle>
          <a:p>
            <a:pPr latinLnBrk="0" hangingPunct="0">
              <a:defRPr sz="18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1800" kern="0">
                <a:sym typeface="Rockwell"/>
              </a:rPr>
              <a:t>+</a:t>
            </a:r>
          </a:p>
        </p:txBody>
      </p:sp>
      <p:sp>
        <p:nvSpPr>
          <p:cNvPr id="18" name="Shape 18"/>
          <p:cNvSpPr/>
          <p:nvPr/>
        </p:nvSpPr>
        <p:spPr>
          <a:xfrm>
            <a:off x="6165850" y="228600"/>
            <a:ext cx="2760135" cy="2039112"/>
          </a:xfrm>
          <a:prstGeom prst="rect">
            <a:avLst/>
          </a:prstGeom>
          <a:solidFill>
            <a:srgbClr val="B2AE00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9069918" y="2377440"/>
            <a:ext cx="2760135" cy="2039113"/>
          </a:xfrm>
          <a:prstGeom prst="rect">
            <a:avLst/>
          </a:prstGeom>
          <a:solidFill>
            <a:srgbClr val="431954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6400800" y="4624669"/>
            <a:ext cx="5384800" cy="93345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제목 텍스트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sz="quarter" idx="1"/>
          </p:nvPr>
        </p:nvSpPr>
        <p:spPr>
          <a:xfrm>
            <a:off x="6400800" y="5562598"/>
            <a:ext cx="5384800" cy="748554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3000"/>
            </a:lvl1pPr>
            <a:lvl2pPr indent="0" algn="ctr">
              <a:buSzPct val="100000"/>
            </a:lvl2pPr>
            <a:lvl3pPr marL="1143000" indent="0" algn="ctr">
              <a:buSzPct val="100000"/>
            </a:lvl3pPr>
            <a:lvl4pPr marL="1828800" indent="0" algn="ctr">
              <a:buSzPct val="100000"/>
            </a:lvl4pPr>
            <a:lvl5pPr marL="2514600" indent="0" algn="ctr">
              <a:buSzPct val="1000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11287447" y="6442075"/>
            <a:ext cx="294953" cy="287258"/>
          </a:xfrm>
          <a:prstGeom prst="rect">
            <a:avLst/>
          </a:prstGeom>
          <a:ln>
            <a:miter lim="400000"/>
          </a:ln>
        </p:spPr>
        <p:txBody>
          <a:bodyPr lIns="50800" tIns="50800" rIns="50800" bIns="50800" anchor="t"/>
          <a:lstStyle>
            <a:lvl1pPr>
              <a:defRPr sz="1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711589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213719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10889130" y="282572"/>
            <a:ext cx="931335" cy="302218"/>
          </a:xfrm>
          <a:prstGeom prst="rect">
            <a:avLst/>
          </a:prstGeom>
          <a:solidFill>
            <a:srgbClr val="7A4779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270934" y="6483038"/>
            <a:ext cx="8178801" cy="24622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buClr>
                <a:srgbClr val="6E3F6D"/>
              </a:buClr>
              <a:defRPr sz="1100">
                <a:solidFill>
                  <a:srgbClr val="6E3F6D"/>
                </a:solidFill>
                <a:uFill>
                  <a:solidFill>
                    <a:srgbClr val="6E3F6D"/>
                  </a:solidFill>
                </a:uFill>
              </a:defRPr>
            </a:lvl1pPr>
          </a:lstStyle>
          <a:p>
            <a:pPr latinLnBrk="0" hangingPunct="0">
              <a:defRPr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</a:defRPr>
            </a:pPr>
            <a:r>
              <a:rPr sz="1100" kern="0" dirty="0">
                <a:sym typeface="Rockwell"/>
              </a:rPr>
              <a:t>KoALICE </a:t>
            </a:r>
            <a:r>
              <a:rPr lang="en-US" sz="1100" kern="0" dirty="0" smtClean="0">
                <a:sym typeface="Rockwell"/>
              </a:rPr>
              <a:t>I</a:t>
            </a:r>
            <a:r>
              <a:rPr sz="1100" kern="0" dirty="0" smtClean="0">
                <a:sym typeface="Rockwell"/>
              </a:rPr>
              <a:t>II</a:t>
            </a:r>
            <a:endParaRPr sz="1100" kern="0" dirty="0">
              <a:sym typeface="Rockwell"/>
            </a:endParaRP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98837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제목 및 구분점">
    <p:bg>
      <p:bgPr>
        <a:blipFill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476250" y="1812727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48" name="Shape 48"/>
          <p:cNvSpPr/>
          <p:nvPr/>
        </p:nvSpPr>
        <p:spPr>
          <a:xfrm>
            <a:off x="476250" y="6500811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49" name="Shape 49"/>
          <p:cNvSpPr/>
          <p:nvPr/>
        </p:nvSpPr>
        <p:spPr>
          <a:xfrm>
            <a:off x="476250" y="357188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476250" y="419695"/>
            <a:ext cx="11239501" cy="1339454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ctr">
            <a:normAutofit/>
          </a:bodyPr>
          <a:lstStyle>
            <a:lvl1pPr defTabSz="584200">
              <a:lnSpc>
                <a:spcPct val="90000"/>
              </a:lnSpc>
              <a:defRPr sz="4400" cap="all">
                <a:solidFill>
                  <a:srgbClr val="606060"/>
                </a:solidFill>
                <a:uFillTx/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제목 텍스트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476250" y="2134195"/>
            <a:ext cx="11239501" cy="4027290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ctr">
            <a:normAutofit/>
          </a:bodyPr>
          <a:lstStyle>
            <a:lvl1pPr marL="2711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6902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1093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5284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19475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xfrm>
            <a:off x="11415534" y="6161484"/>
            <a:ext cx="302966" cy="256800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t"/>
          <a:lstStyle>
            <a:lvl1pPr algn="ctr" defTabSz="584200">
              <a:defRPr sz="1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72194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빈 페이지">
    <p:bg>
      <p:bgPr>
        <a:blipFill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476250" y="6500811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60" name="Shape 60"/>
          <p:cNvSpPr/>
          <p:nvPr/>
        </p:nvSpPr>
        <p:spPr>
          <a:xfrm>
            <a:off x="476250" y="357188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xfrm>
            <a:off x="11415534" y="6161484"/>
            <a:ext cx="302966" cy="256800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t"/>
          <a:lstStyle>
            <a:lvl1pPr algn="ctr" defTabSz="584200">
              <a:defRPr sz="1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634928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47401" y="282574"/>
            <a:ext cx="856129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 hangingPunct="0">
              <a:buClr>
                <a:srgbClr val="000000"/>
              </a:buClr>
            </a:pPr>
            <a:endParaRPr sz="1800" kern="0">
              <a:solidFill>
                <a:srgbClr val="FFFFFF"/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60329" y="6423586"/>
            <a:ext cx="2844800" cy="365125"/>
          </a:xfrm>
          <a:prstGeom prst="rect">
            <a:avLst/>
          </a:prstGeom>
        </p:spPr>
        <p:txBody>
          <a:bodyPr/>
          <a:lstStyle/>
          <a:p>
            <a:pPr latinLnBrk="0">
              <a:buClr>
                <a:srgbClr val="000000"/>
              </a:buClr>
            </a:pPr>
            <a:fld id="{1FB1903E-4712-480B-ADD1-E44EB1D40D2C}" type="datetime1">
              <a:rPr lang="en-US" altLang="ko-KR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pPr latinLnBrk="0">
                <a:buClr>
                  <a:srgbClr val="000000"/>
                </a:buClr>
              </a:pPr>
              <a:t>4/9/2016</a:t>
            </a:fld>
            <a:endParaRPr lang="en-US" kern="0" dirty="0">
              <a:solidFill>
                <a:srgbClr val="0365C0">
                  <a:shade val="75000"/>
                </a:srgbClr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941" y="6423586"/>
            <a:ext cx="8163859" cy="365125"/>
          </a:xfrm>
          <a:prstGeom prst="rect">
            <a:avLst/>
          </a:prstGeom>
        </p:spPr>
        <p:txBody>
          <a:bodyPr/>
          <a:lstStyle/>
          <a:p>
            <a:pPr algn="r" latinLnBrk="0">
              <a:buClr>
                <a:srgbClr val="000000"/>
              </a:buClr>
            </a:pPr>
            <a:r>
              <a:rPr lang="en-US" kern="0">
                <a:solidFill>
                  <a:srgbClr val="0365C0">
                    <a:shade val="75000"/>
                  </a:srgbClr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KoALICE II</a:t>
            </a:r>
            <a:endParaRPr lang="en-US" kern="0" dirty="0">
              <a:solidFill>
                <a:srgbClr val="0365C0">
                  <a:shade val="75000"/>
                </a:srgbClr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/>
              <a:pPr/>
              <a:t>‹#›</a:t>
            </a:fld>
            <a:endParaRPr lang="en-US" dirty="0">
              <a:solidFill>
                <a:srgbClr val="0365C0">
                  <a:shade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581" y="228600"/>
            <a:ext cx="3478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atinLnBrk="0" hangingPunct="0">
              <a:buClr>
                <a:srgbClr val="000000"/>
              </a:buClr>
            </a:pPr>
            <a:r>
              <a:rPr sz="3600" b="1" kern="0">
                <a:solidFill>
                  <a:srgbClr val="0365C0">
                    <a:lumMod val="60000"/>
                    <a:lumOff val="40000"/>
                  </a:srgbClr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757647" y="282574"/>
            <a:ext cx="12192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 hangingPunct="0">
              <a:buClr>
                <a:srgbClr val="000000"/>
              </a:buClr>
            </a:pPr>
            <a:endParaRPr sz="1800" kern="0">
              <a:solidFill>
                <a:srgbClr val="FFFFFF"/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695607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376767" y="228601"/>
            <a:ext cx="5664200" cy="4187953"/>
          </a:xfrm>
          <a:prstGeom prst="rect">
            <a:avLst/>
          </a:prstGeom>
          <a:solidFill>
            <a:srgbClr val="7A4779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9069918" y="228600"/>
            <a:ext cx="2760135" cy="2039112"/>
          </a:xfrm>
          <a:prstGeom prst="rect">
            <a:avLst/>
          </a:prstGeom>
          <a:solidFill>
            <a:srgbClr val="797BAA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6165850" y="2377440"/>
            <a:ext cx="2760135" cy="2039113"/>
          </a:xfrm>
          <a:prstGeom prst="rect">
            <a:avLst/>
          </a:prstGeom>
          <a:solidFill>
            <a:srgbClr val="A9A879"/>
          </a:solidFill>
          <a:ln w="25400"/>
        </p:spPr>
        <p:txBody>
          <a:bodyPr lIns="38100" tIns="38100" rIns="38100" bIns="38100" anchor="ctr"/>
          <a:lstStyle/>
          <a:p>
            <a:pPr algn="ctr" latinLnBrk="0" hangingPunct="0">
              <a:buClr>
                <a:srgbClr val="FFFFFF"/>
              </a:buClr>
              <a:def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18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566522" y="174813"/>
            <a:ext cx="575735" cy="276999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buClr>
                <a:srgbClr val="C68583"/>
              </a:buClr>
              <a:defRPr sz="5400" b="1">
                <a:solidFill>
                  <a:srgbClr val="C68583"/>
                </a:solidFill>
                <a:uFill>
                  <a:solidFill>
                    <a:srgbClr val="C68583"/>
                  </a:solidFill>
                </a:uFill>
              </a:defRPr>
            </a:lvl1pPr>
          </a:lstStyle>
          <a:p>
            <a:pPr latinLnBrk="0" hangingPunct="0">
              <a:defRPr sz="18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1800" kern="0">
                <a:sym typeface="Rockwell"/>
              </a:rPr>
              <a:t>+</a:t>
            </a:r>
          </a:p>
        </p:txBody>
      </p:sp>
      <p:sp>
        <p:nvSpPr>
          <p:cNvPr id="18" name="Shape 18"/>
          <p:cNvSpPr/>
          <p:nvPr/>
        </p:nvSpPr>
        <p:spPr>
          <a:xfrm>
            <a:off x="6165850" y="228600"/>
            <a:ext cx="2760135" cy="2039112"/>
          </a:xfrm>
          <a:prstGeom prst="rect">
            <a:avLst/>
          </a:prstGeom>
          <a:solidFill>
            <a:srgbClr val="B2AE00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9069918" y="2377440"/>
            <a:ext cx="2760135" cy="2039113"/>
          </a:xfrm>
          <a:prstGeom prst="rect">
            <a:avLst/>
          </a:prstGeom>
          <a:solidFill>
            <a:srgbClr val="431954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6400800" y="4624669"/>
            <a:ext cx="5384800" cy="93345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제목 텍스트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sz="quarter" idx="1"/>
          </p:nvPr>
        </p:nvSpPr>
        <p:spPr>
          <a:xfrm>
            <a:off x="6400800" y="5562598"/>
            <a:ext cx="5384800" cy="748554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3000"/>
            </a:lvl1pPr>
            <a:lvl2pPr indent="0" algn="ctr">
              <a:buSzPct val="100000"/>
            </a:lvl2pPr>
            <a:lvl3pPr marL="1143000" indent="0" algn="ctr">
              <a:buSzPct val="100000"/>
            </a:lvl3pPr>
            <a:lvl4pPr marL="1828800" indent="0" algn="ctr">
              <a:buSzPct val="100000"/>
            </a:lvl4pPr>
            <a:lvl5pPr marL="2514600" indent="0" algn="ctr">
              <a:buSzPct val="1000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11287447" y="6442075"/>
            <a:ext cx="294953" cy="287258"/>
          </a:xfrm>
          <a:prstGeom prst="rect">
            <a:avLst/>
          </a:prstGeom>
          <a:ln>
            <a:miter lim="400000"/>
          </a:ln>
        </p:spPr>
        <p:txBody>
          <a:bodyPr lIns="50800" tIns="50800" rIns="50800" bIns="50800" anchor="t"/>
          <a:lstStyle>
            <a:lvl1pPr>
              <a:defRPr sz="1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491740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9967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701580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10889130" y="282572"/>
            <a:ext cx="931335" cy="302218"/>
          </a:xfrm>
          <a:prstGeom prst="rect">
            <a:avLst/>
          </a:prstGeom>
          <a:solidFill>
            <a:srgbClr val="7A4779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270934" y="6483038"/>
            <a:ext cx="8178801" cy="24622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buClr>
                <a:srgbClr val="6E3F6D"/>
              </a:buClr>
              <a:defRPr sz="1100">
                <a:solidFill>
                  <a:srgbClr val="6E3F6D"/>
                </a:solidFill>
                <a:uFill>
                  <a:solidFill>
                    <a:srgbClr val="6E3F6D"/>
                  </a:solidFill>
                </a:uFill>
              </a:defRPr>
            </a:lvl1pPr>
          </a:lstStyle>
          <a:p>
            <a:pPr latinLnBrk="0" hangingPunct="0">
              <a:defRPr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</a:defRPr>
            </a:pPr>
            <a:r>
              <a:rPr sz="1100" kern="0" dirty="0">
                <a:sym typeface="Rockwell"/>
              </a:rPr>
              <a:t>KoALICE </a:t>
            </a:r>
            <a:r>
              <a:rPr lang="en-US" sz="1100" kern="0" dirty="0" smtClean="0">
                <a:sym typeface="Rockwell"/>
              </a:rPr>
              <a:t>I</a:t>
            </a:r>
            <a:r>
              <a:rPr sz="1100" kern="0" dirty="0" smtClean="0">
                <a:sym typeface="Rockwell"/>
              </a:rPr>
              <a:t>II</a:t>
            </a:r>
            <a:endParaRPr sz="1100" kern="0" dirty="0">
              <a:sym typeface="Rockwell"/>
            </a:endParaRP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909981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제목 및 구분점">
    <p:bg>
      <p:bgPr>
        <a:blipFill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476250" y="1812727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48" name="Shape 48"/>
          <p:cNvSpPr/>
          <p:nvPr/>
        </p:nvSpPr>
        <p:spPr>
          <a:xfrm>
            <a:off x="476250" y="6500811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49" name="Shape 49"/>
          <p:cNvSpPr/>
          <p:nvPr/>
        </p:nvSpPr>
        <p:spPr>
          <a:xfrm>
            <a:off x="476250" y="357188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476250" y="419695"/>
            <a:ext cx="11239501" cy="1339454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ctr">
            <a:normAutofit/>
          </a:bodyPr>
          <a:lstStyle>
            <a:lvl1pPr defTabSz="584200">
              <a:lnSpc>
                <a:spcPct val="90000"/>
              </a:lnSpc>
              <a:defRPr sz="4400" cap="all">
                <a:solidFill>
                  <a:srgbClr val="606060"/>
                </a:solidFill>
                <a:uFillTx/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제목 텍스트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476250" y="2134195"/>
            <a:ext cx="11239501" cy="4027290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ctr">
            <a:normAutofit/>
          </a:bodyPr>
          <a:lstStyle>
            <a:lvl1pPr marL="2711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6902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1093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5284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1947582" indent="-271182" defTabSz="584200">
              <a:spcBef>
                <a:spcPts val="4200"/>
              </a:spcBef>
              <a:buClrTx/>
              <a:buSzPct val="30000"/>
              <a:buFontTx/>
              <a:buBlip>
                <a:blip r:embed="rId3"/>
              </a:buBlip>
              <a:defRPr sz="2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xfrm>
            <a:off x="11415534" y="6161484"/>
            <a:ext cx="302966" cy="256800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t"/>
          <a:lstStyle>
            <a:lvl1pPr algn="ctr" defTabSz="584200">
              <a:defRPr sz="1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903129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빈 페이지">
    <p:bg>
      <p:bgPr>
        <a:blipFill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476250" y="6500811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60" name="Shape 60"/>
          <p:cNvSpPr/>
          <p:nvPr/>
        </p:nvSpPr>
        <p:spPr>
          <a:xfrm>
            <a:off x="476250" y="357188"/>
            <a:ext cx="1123950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457200" latinLnBrk="0" hangingPunct="0">
              <a:defRPr sz="800">
                <a:uFillTx/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endParaRPr sz="800" kern="0">
              <a:solidFill>
                <a:srgbClr val="000000"/>
              </a:solidFill>
              <a:latin typeface="Apple SD 산돌고딕 Neo 일반체"/>
              <a:ea typeface="Apple SD 산돌고딕 Neo 일반체"/>
              <a:cs typeface="Apple SD 산돌고딕 Neo 일반체"/>
              <a:sym typeface="Apple SD 산돌고딕 Neo 일반체"/>
            </a:endParaRPr>
          </a:p>
        </p:txBody>
      </p:sp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xfrm>
            <a:off x="11415534" y="6161484"/>
            <a:ext cx="302966" cy="256800"/>
          </a:xfrm>
          <a:prstGeom prst="rect">
            <a:avLst/>
          </a:prstGeom>
          <a:ln>
            <a:miter lim="400000"/>
          </a:ln>
        </p:spPr>
        <p:txBody>
          <a:bodyPr lIns="35718" tIns="35718" rIns="35718" bIns="35718" anchor="t"/>
          <a:lstStyle>
            <a:lvl1pPr algn="ctr" defTabSz="584200">
              <a:defRPr sz="1200">
                <a:solidFill>
                  <a:srgbClr val="60606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219605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47401" y="282574"/>
            <a:ext cx="856129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 hangingPunct="0">
              <a:buClr>
                <a:srgbClr val="000000"/>
              </a:buClr>
            </a:pPr>
            <a:endParaRPr sz="1800" kern="0">
              <a:solidFill>
                <a:srgbClr val="FFFFFF"/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60329" y="6423586"/>
            <a:ext cx="2844800" cy="365125"/>
          </a:xfrm>
          <a:prstGeom prst="rect">
            <a:avLst/>
          </a:prstGeom>
        </p:spPr>
        <p:txBody>
          <a:bodyPr/>
          <a:lstStyle/>
          <a:p>
            <a:pPr latinLnBrk="0">
              <a:buClr>
                <a:srgbClr val="000000"/>
              </a:buClr>
            </a:pPr>
            <a:fld id="{1FB1903E-4712-480B-ADD1-E44EB1D40D2C}" type="datetime1">
              <a:rPr lang="en-US" altLang="ko-KR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pPr latinLnBrk="0">
                <a:buClr>
                  <a:srgbClr val="000000"/>
                </a:buClr>
              </a:pPr>
              <a:t>4/9/2016</a:t>
            </a:fld>
            <a:endParaRPr lang="en-US" kern="0" dirty="0">
              <a:solidFill>
                <a:srgbClr val="0365C0">
                  <a:shade val="75000"/>
                </a:srgbClr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941" y="6423586"/>
            <a:ext cx="8163859" cy="365125"/>
          </a:xfrm>
          <a:prstGeom prst="rect">
            <a:avLst/>
          </a:prstGeom>
        </p:spPr>
        <p:txBody>
          <a:bodyPr/>
          <a:lstStyle/>
          <a:p>
            <a:pPr algn="r" latinLnBrk="0">
              <a:buClr>
                <a:srgbClr val="000000"/>
              </a:buClr>
            </a:pPr>
            <a:r>
              <a:rPr lang="en-US" kern="0">
                <a:solidFill>
                  <a:srgbClr val="0365C0">
                    <a:shade val="75000"/>
                  </a:srgbClr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KoALICE II</a:t>
            </a:r>
            <a:endParaRPr lang="en-US" kern="0" dirty="0">
              <a:solidFill>
                <a:srgbClr val="0365C0">
                  <a:shade val="75000"/>
                </a:srgbClr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/>
              <a:pPr/>
              <a:t>‹#›</a:t>
            </a:fld>
            <a:endParaRPr lang="en-US" dirty="0">
              <a:solidFill>
                <a:srgbClr val="0365C0">
                  <a:shade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581" y="228600"/>
            <a:ext cx="3478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atinLnBrk="0" hangingPunct="0">
              <a:buClr>
                <a:srgbClr val="000000"/>
              </a:buClr>
            </a:pPr>
            <a:r>
              <a:rPr sz="3600" b="1" kern="0">
                <a:solidFill>
                  <a:srgbClr val="0365C0">
                    <a:lumMod val="60000"/>
                    <a:lumOff val="40000"/>
                  </a:srgbClr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757647" y="282574"/>
            <a:ext cx="12192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 hangingPunct="0">
              <a:buClr>
                <a:srgbClr val="000000"/>
              </a:buClr>
            </a:pPr>
            <a:endParaRPr sz="1800" kern="0">
              <a:solidFill>
                <a:srgbClr val="FFFFFF"/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143577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889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042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0581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5596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801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7310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23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6180B-66D5-4DA6-9F7E-D905750FF342}" type="datetimeFigureOut">
              <a:rPr lang="ko-KR" altLang="en-US" smtClean="0"/>
              <a:t>2016-04-09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DCE12-B972-4AB4-923E-9843555A4B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448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10947400" y="282575"/>
            <a:ext cx="873064" cy="1600201"/>
          </a:xfrm>
          <a:prstGeom prst="rect">
            <a:avLst/>
          </a:prstGeom>
          <a:solidFill>
            <a:srgbClr val="7A4779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3" name="Shape 3"/>
          <p:cNvSpPr/>
          <p:nvPr/>
        </p:nvSpPr>
        <p:spPr>
          <a:xfrm>
            <a:off x="297581" y="228600"/>
            <a:ext cx="372535" cy="276999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buClr>
                <a:srgbClr val="C68583"/>
              </a:buClr>
              <a:defRPr sz="3600" b="1">
                <a:solidFill>
                  <a:srgbClr val="C68583"/>
                </a:solidFill>
                <a:uFill>
                  <a:solidFill>
                    <a:srgbClr val="C68583"/>
                  </a:solidFill>
                </a:uFill>
              </a:defRPr>
            </a:lvl1pPr>
          </a:lstStyle>
          <a:p>
            <a:pPr latinLnBrk="0" hangingPunct="0">
              <a:defRPr sz="18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1800" kern="0">
                <a:sym typeface="Rockwell"/>
              </a:rPr>
              <a:t>+</a:t>
            </a:r>
          </a:p>
        </p:txBody>
      </p:sp>
      <p:sp>
        <p:nvSpPr>
          <p:cNvPr id="4" name="Shape 4"/>
          <p:cNvSpPr/>
          <p:nvPr/>
        </p:nvSpPr>
        <p:spPr>
          <a:xfrm>
            <a:off x="10757646" y="282575"/>
            <a:ext cx="138855" cy="1600201"/>
          </a:xfrm>
          <a:prstGeom prst="rect">
            <a:avLst/>
          </a:prstGeom>
          <a:solidFill>
            <a:srgbClr val="797BAA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664631" y="484094"/>
            <a:ext cx="10075087" cy="1497106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/>
          <a:lstStyle/>
          <a:p>
            <a:r>
              <a:t>제목 텍스트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664631" y="1981199"/>
            <a:ext cx="10075087" cy="4144964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/>
          <a:lstStyle>
            <a:lvl2pPr marL="457200" indent="-228600">
              <a:spcBef>
                <a:spcPts val="600"/>
              </a:spcBef>
              <a:buClr>
                <a:srgbClr val="C68583"/>
              </a:buClr>
              <a:defRPr sz="1800"/>
            </a:lvl2pPr>
            <a:lvl3pPr marL="685800" indent="-228600">
              <a:spcBef>
                <a:spcPts val="600"/>
              </a:spcBef>
              <a:defRPr sz="1800"/>
            </a:lvl3pPr>
            <a:lvl4pPr marL="914400" indent="-228600">
              <a:spcBef>
                <a:spcPts val="600"/>
              </a:spcBef>
              <a:buClr>
                <a:srgbClr val="C68583"/>
              </a:buClr>
              <a:defRPr sz="1800"/>
            </a:lvl4pPr>
            <a:lvl5pPr marL="1143000" indent="-228600">
              <a:spcBef>
                <a:spcPts val="600"/>
              </a:spcBef>
              <a:defRPr sz="18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510152" y="321467"/>
            <a:ext cx="302967" cy="292388"/>
          </a:xfrm>
          <a:prstGeom prst="rect">
            <a:avLst/>
          </a:prstGeom>
          <a:ln w="12700"/>
        </p:spPr>
        <p:txBody>
          <a:bodyPr wrap="none" lIns="38100" tIns="38100" rIns="38100" bIns="38100" anchor="ctr">
            <a:spAutoFit/>
          </a:bodyPr>
          <a:lstStyle>
            <a:lvl1pPr algn="r">
              <a:buClrTx/>
              <a:defRPr sz="1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pPr latinLnBrk="0" hangingPunct="0"/>
            <a:fld id="{86CB4B4D-7CA3-9044-876B-883B54F8677D}" type="slidenum">
              <a:rPr kern="0">
                <a:sym typeface="Rockwell"/>
              </a:rPr>
              <a:pPr latinLnBrk="0" hangingPunct="0"/>
              <a:t>‹#›</a:t>
            </a:fld>
            <a:endParaRPr kern="0"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227600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transition spd="med"/>
  <p:txStyles>
    <p:titleStyle>
      <a:lvl1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1pPr>
      <a:lvl2pPr marL="0" marR="0" indent="228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2pPr>
      <a:lvl3pPr marL="0" marR="0" indent="457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3pPr>
      <a:lvl4pPr marL="0" marR="0" indent="6858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4pPr>
      <a:lvl5pPr marL="0" marR="0" indent="9144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5pPr>
      <a:lvl6pPr marL="0" marR="0" indent="11430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6pPr>
      <a:lvl7pPr marL="0" marR="0" indent="1371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7pPr>
      <a:lvl8pPr marL="0" marR="0" indent="1600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8pPr>
      <a:lvl9pPr marL="0" marR="0" indent="18288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9pPr>
    </p:titleStyle>
    <p:bodyStyle>
      <a:lvl1pPr marL="228600" marR="0" indent="-2286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1pPr>
      <a:lvl2pPr marL="4826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2pPr>
      <a:lvl3pPr marL="7112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3pPr>
      <a:lvl4pPr marL="9398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4pPr>
      <a:lvl5pPr marL="11684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5pPr>
      <a:lvl6pPr marL="30861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6pPr>
      <a:lvl7pPr marL="34417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7pPr>
      <a:lvl8pPr marL="37973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8pPr>
      <a:lvl9pPr marL="41529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10947400" y="282575"/>
            <a:ext cx="873064" cy="1600201"/>
          </a:xfrm>
          <a:prstGeom prst="rect">
            <a:avLst/>
          </a:prstGeom>
          <a:solidFill>
            <a:srgbClr val="7A4779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3" name="Shape 3"/>
          <p:cNvSpPr/>
          <p:nvPr/>
        </p:nvSpPr>
        <p:spPr>
          <a:xfrm>
            <a:off x="297581" y="228600"/>
            <a:ext cx="372535" cy="276999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buClr>
                <a:srgbClr val="C68583"/>
              </a:buClr>
              <a:defRPr sz="3600" b="1">
                <a:solidFill>
                  <a:srgbClr val="C68583"/>
                </a:solidFill>
                <a:uFill>
                  <a:solidFill>
                    <a:srgbClr val="C68583"/>
                  </a:solidFill>
                </a:uFill>
              </a:defRPr>
            </a:lvl1pPr>
          </a:lstStyle>
          <a:p>
            <a:pPr latinLnBrk="0" hangingPunct="0">
              <a:defRPr sz="18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1800" kern="0">
                <a:sym typeface="Rockwell"/>
              </a:rPr>
              <a:t>+</a:t>
            </a:r>
          </a:p>
        </p:txBody>
      </p:sp>
      <p:sp>
        <p:nvSpPr>
          <p:cNvPr id="4" name="Shape 4"/>
          <p:cNvSpPr/>
          <p:nvPr/>
        </p:nvSpPr>
        <p:spPr>
          <a:xfrm>
            <a:off x="10757646" y="282575"/>
            <a:ext cx="138855" cy="1600201"/>
          </a:xfrm>
          <a:prstGeom prst="rect">
            <a:avLst/>
          </a:prstGeom>
          <a:solidFill>
            <a:srgbClr val="797BAA"/>
          </a:solidFill>
          <a:ln w="25400"/>
        </p:spPr>
        <p:txBody>
          <a:bodyPr lIns="38100" tIns="38100" rIns="38100" bIns="38100" anchor="ctr"/>
          <a:lstStyle/>
          <a:p>
            <a:pPr algn="ctr" defTabSz="584200" latinLnBrk="0" hangingPunct="0">
              <a:buClr>
                <a:srgbClr val="FFFFFF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>
                <a:solidFill>
                  <a:srgbClr val="FFFFFF"/>
                </a:solidFill>
              </a:uFill>
              <a:sym typeface="Rockwell"/>
            </a:endParaRP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664631" y="484094"/>
            <a:ext cx="10075087" cy="1497106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/>
          <a:lstStyle/>
          <a:p>
            <a:r>
              <a:t>제목 텍스트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664631" y="1981199"/>
            <a:ext cx="10075087" cy="4144964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/>
          <a:lstStyle>
            <a:lvl2pPr marL="457200" indent="-228600">
              <a:spcBef>
                <a:spcPts val="600"/>
              </a:spcBef>
              <a:buClr>
                <a:srgbClr val="C68583"/>
              </a:buClr>
              <a:defRPr sz="1800"/>
            </a:lvl2pPr>
            <a:lvl3pPr marL="685800" indent="-228600">
              <a:spcBef>
                <a:spcPts val="600"/>
              </a:spcBef>
              <a:defRPr sz="1800"/>
            </a:lvl3pPr>
            <a:lvl4pPr marL="914400" indent="-228600">
              <a:spcBef>
                <a:spcPts val="600"/>
              </a:spcBef>
              <a:buClr>
                <a:srgbClr val="C68583"/>
              </a:buClr>
              <a:defRPr sz="1800"/>
            </a:lvl4pPr>
            <a:lvl5pPr marL="1143000" indent="-228600">
              <a:spcBef>
                <a:spcPts val="600"/>
              </a:spcBef>
              <a:defRPr sz="18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510152" y="321467"/>
            <a:ext cx="302967" cy="292388"/>
          </a:xfrm>
          <a:prstGeom prst="rect">
            <a:avLst/>
          </a:prstGeom>
          <a:ln w="12700"/>
        </p:spPr>
        <p:txBody>
          <a:bodyPr wrap="none" lIns="38100" tIns="38100" rIns="38100" bIns="38100" anchor="ctr">
            <a:spAutoFit/>
          </a:bodyPr>
          <a:lstStyle>
            <a:lvl1pPr algn="r">
              <a:buClrTx/>
              <a:defRPr sz="1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pPr latinLnBrk="0" hangingPunct="0"/>
            <a:fld id="{86CB4B4D-7CA3-9044-876B-883B54F8677D}" type="slidenum">
              <a:rPr kern="0">
                <a:sym typeface="Rockwell"/>
              </a:rPr>
              <a:pPr latinLnBrk="0" hangingPunct="0"/>
              <a:t>‹#›</a:t>
            </a:fld>
            <a:endParaRPr kern="0"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550995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</p:sldLayoutIdLst>
  <p:transition spd="med"/>
  <p:txStyles>
    <p:titleStyle>
      <a:lvl1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1pPr>
      <a:lvl2pPr marL="0" marR="0" indent="228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2pPr>
      <a:lvl3pPr marL="0" marR="0" indent="457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3pPr>
      <a:lvl4pPr marL="0" marR="0" indent="6858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4pPr>
      <a:lvl5pPr marL="0" marR="0" indent="9144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5pPr>
      <a:lvl6pPr marL="0" marR="0" indent="11430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6pPr>
      <a:lvl7pPr marL="0" marR="0" indent="1371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7pPr>
      <a:lvl8pPr marL="0" marR="0" indent="1600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8pPr>
      <a:lvl9pPr marL="0" marR="0" indent="18288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7A4779"/>
          </a:solidFill>
          <a:uFill>
            <a:solidFill>
              <a:srgbClr val="7A4779"/>
            </a:solidFill>
          </a:uFill>
          <a:latin typeface="+mn-lt"/>
          <a:ea typeface="+mn-ea"/>
          <a:cs typeface="+mn-cs"/>
          <a:sym typeface="Rockwell"/>
        </a:defRPr>
      </a:lvl9pPr>
    </p:titleStyle>
    <p:bodyStyle>
      <a:lvl1pPr marL="228600" marR="0" indent="-2286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1pPr>
      <a:lvl2pPr marL="4826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2pPr>
      <a:lvl3pPr marL="7112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3pPr>
      <a:lvl4pPr marL="9398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4pPr>
      <a:lvl5pPr marL="1168400" marR="0" indent="-254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75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5pPr>
      <a:lvl6pPr marL="30861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6pPr>
      <a:lvl7pPr marL="34417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7pPr>
      <a:lvl8pPr marL="37973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8pPr>
      <a:lvl9pPr marL="4152900" marR="0" indent="-635000" algn="l" defTabSz="914400" latinLnBrk="0">
        <a:lnSpc>
          <a:spcPct val="100000"/>
        </a:lnSpc>
        <a:spcBef>
          <a:spcPts val="2000"/>
        </a:spcBef>
        <a:spcAft>
          <a:spcPts val="0"/>
        </a:spcAft>
        <a:buClr>
          <a:srgbClr val="7A4779"/>
        </a:buClr>
        <a:buSzPct val="171000"/>
        <a:buFont typeface="Wingdings"/>
        <a:buChar char=""/>
        <a:tabLst/>
        <a:defRPr sz="2000" b="0" i="0" u="none" strike="noStrike" cap="none" spc="0" baseline="0">
          <a:ln>
            <a:noFill/>
          </a:ln>
          <a:solidFill>
            <a:srgbClr val="6C6C6C"/>
          </a:solidFill>
          <a:uFill>
            <a:solidFill>
              <a:srgbClr val="6C6C6C"/>
            </a:solidFill>
          </a:uFill>
          <a:latin typeface="+mn-lt"/>
          <a:ea typeface="+mn-ea"/>
          <a:cs typeface="+mn-cs"/>
          <a:sym typeface="Rockwell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Rockwel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96150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Plan</a:t>
            </a:r>
            <a:r>
              <a:rPr lang="ko-KR" altLang="en-US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en-US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2016-2017 @</a:t>
            </a:r>
            <a:r>
              <a:rPr lang="en-US" altLang="ko-KR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koALICE</a:t>
            </a:r>
            <a:endParaRPr lang="ko-KR" alt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4339988"/>
            <a:ext cx="9144000" cy="917812"/>
          </a:xfrm>
        </p:spPr>
        <p:txBody>
          <a:bodyPr/>
          <a:lstStyle/>
          <a:p>
            <a:r>
              <a:rPr lang="en-US" altLang="ko-KR" dirty="0" err="1" smtClean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Jin-Hee</a:t>
            </a:r>
            <a:r>
              <a:rPr lang="en-US" altLang="ko-KR" dirty="0" smtClean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Yoon</a:t>
            </a:r>
          </a:p>
          <a:p>
            <a:r>
              <a:rPr lang="en-US" altLang="ko-KR" dirty="0" err="1" smtClean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Inha</a:t>
            </a:r>
            <a:r>
              <a:rPr lang="en-US" altLang="ko-KR" dirty="0" smtClean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University</a:t>
            </a:r>
            <a:endParaRPr lang="ko-KR" altLang="en-US" dirty="0">
              <a:ln w="0"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8093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2</a:t>
            </a:fld>
            <a:endParaRPr/>
          </a:p>
        </p:txBody>
      </p:sp>
      <p:sp>
        <p:nvSpPr>
          <p:cNvPr id="163" name="Shape 163"/>
          <p:cNvSpPr>
            <a:spLocks noGrp="1"/>
          </p:cNvSpPr>
          <p:nvPr>
            <p:ph type="body" idx="4294967295"/>
          </p:nvPr>
        </p:nvSpPr>
        <p:spPr>
          <a:xfrm>
            <a:off x="1574799" y="1262418"/>
            <a:ext cx="9042402" cy="517777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59232" indent="-259232" defTabSz="576072">
              <a:spcBef>
                <a:spcPts val="1200"/>
              </a:spcBef>
              <a:defRPr sz="1890"/>
            </a:pPr>
            <a:r>
              <a:rPr sz="2268" dirty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협력</a:t>
            </a: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조정</a:t>
            </a: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위원회 </a:t>
            </a:r>
            <a:endParaRPr sz="2016" dirty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4/7 @ 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연구재단 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서울청사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지난 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1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년간의 성과와 계획 보고</a:t>
            </a:r>
            <a:endParaRPr lang="en-US" altLang="ko-KR" sz="2016" dirty="0" smtClean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대변인</a:t>
            </a: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인준과 </a:t>
            </a: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1 more M&amp;O-A 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인준 요청</a:t>
            </a:r>
            <a:endParaRPr sz="2016" dirty="0" smtClean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230428" indent="-230428" defTabSz="576072">
              <a:spcBef>
                <a:spcPts val="1200"/>
              </a:spcBef>
              <a:defRPr sz="1890"/>
            </a:pPr>
            <a:r>
              <a:rPr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단계평가 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(3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단계 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  <a:sym typeface="Wingdings" panose="05000000000000000000" pitchFamily="2" charset="2"/>
              </a:rPr>
              <a:t> 4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  <a:sym typeface="Wingdings" panose="05000000000000000000" pitchFamily="2" charset="2"/>
              </a:rPr>
              <a:t>단계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  <a:sym typeface="Wingdings" panose="05000000000000000000" pitchFamily="2" charset="2"/>
              </a:rPr>
              <a:t>)</a:t>
            </a:r>
            <a:endParaRPr sz="2016" dirty="0" smtClean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4/19 @ 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연구재단 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대전청사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예산 심의 및 결정</a:t>
            </a:r>
            <a:endParaRPr sz="2016" dirty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230428" indent="-230428" defTabSz="576072">
              <a:spcBef>
                <a:spcPts val="1200"/>
              </a:spcBef>
              <a:defRPr sz="1890"/>
            </a:pP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한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썬</a:t>
            </a:r>
            <a:r>
              <a:rPr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CKC &amp; RRB meeting</a:t>
            </a:r>
            <a:endParaRPr sz="2016" dirty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4/25-27 @ </a:t>
            </a:r>
            <a:r>
              <a:rPr lang="en-US" altLang="ko-KR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CERN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endParaRPr lang="en-US" altLang="ko-KR" sz="2016" dirty="0" smtClean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Report and discuss the collaboration between Korea and CERN</a:t>
            </a:r>
            <a:endParaRPr sz="2016" dirty="0">
              <a:solidFill>
                <a:schemeClr val="bg1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230428" indent="-230428" defTabSz="576072">
              <a:spcBef>
                <a:spcPts val="1200"/>
              </a:spcBef>
              <a:defRPr sz="1890" b="1"/>
            </a:pP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사무국</a:t>
            </a:r>
            <a:r>
              <a:rPr 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16" dirty="0" smtClean="0">
                <a:latin typeface="HY강B" panose="02030600000101010101" pitchFamily="18" charset="-127"/>
                <a:ea typeface="HY강B" panose="02030600000101010101" pitchFamily="18" charset="-127"/>
              </a:rPr>
              <a:t>구성</a:t>
            </a:r>
            <a:endParaRPr lang="en-US" altLang="ko-KR" sz="2016" dirty="0" smtClean="0"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459028" lvl="1" indent="-230428" defTabSz="576072">
              <a:spcBef>
                <a:spcPts val="1200"/>
              </a:spcBef>
              <a:defRPr sz="1890" b="1"/>
            </a:pPr>
            <a:r>
              <a:rPr lang="ko-KR" altLang="en-US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공간 배정 완료</a:t>
            </a:r>
            <a:r>
              <a:rPr lang="en-US" altLang="ko-KR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(9</a:t>
            </a:r>
            <a:r>
              <a:rPr lang="ko-KR" altLang="en-US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평 규모</a:t>
            </a:r>
            <a:r>
              <a:rPr lang="en-US" altLang="ko-KR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), </a:t>
            </a:r>
            <a:r>
              <a:rPr lang="ko-KR" altLang="en-US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사무국 </a:t>
            </a:r>
            <a:r>
              <a:rPr lang="en-US" altLang="ko-KR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secretary</a:t>
            </a:r>
            <a:r>
              <a:rPr lang="ko-KR" altLang="en-US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선발 완료</a:t>
            </a:r>
            <a:endParaRPr lang="en-US" altLang="ko-KR" sz="1816" dirty="0">
              <a:solidFill>
                <a:schemeClr val="tx1">
                  <a:lumMod val="50000"/>
                  <a:lumOff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459028" lvl="1" indent="-230428" defTabSz="576072">
              <a:spcBef>
                <a:spcPts val="1200"/>
              </a:spcBef>
              <a:defRPr sz="1890" b="1"/>
            </a:pPr>
            <a:r>
              <a:rPr lang="ko-KR" altLang="en-US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집기 및 장비</a:t>
            </a:r>
            <a:r>
              <a:rPr lang="en-US" altLang="ko-KR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전화 등의 시설 구축</a:t>
            </a:r>
            <a:r>
              <a:rPr lang="en-US" altLang="ko-KR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1816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예정</a:t>
            </a:r>
            <a:endParaRPr sz="1816" dirty="0">
              <a:solidFill>
                <a:schemeClr val="tx1">
                  <a:lumMod val="50000"/>
                  <a:lumOff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64" name="Shape 164"/>
          <p:cNvSpPr>
            <a:spLocks noGrp="1"/>
          </p:cNvSpPr>
          <p:nvPr>
            <p:ph type="title" idx="4294967295"/>
          </p:nvPr>
        </p:nvSpPr>
        <p:spPr>
          <a:xfrm>
            <a:off x="1524000" y="-3175"/>
            <a:ext cx="7556500" cy="111601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pPr algn="ctr"/>
            <a:r>
              <a:rPr lang="en-US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Activity</a:t>
            </a:r>
            <a:r>
              <a:rPr lang="ko-KR" altLang="en-US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en-US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so far and to do</a:t>
            </a:r>
            <a:endParaRPr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458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3</a:t>
            </a:fld>
            <a:endParaRPr/>
          </a:p>
        </p:txBody>
      </p:sp>
      <p:sp>
        <p:nvSpPr>
          <p:cNvPr id="163" name="Shape 163"/>
          <p:cNvSpPr>
            <a:spLocks noGrp="1"/>
          </p:cNvSpPr>
          <p:nvPr>
            <p:ph type="body" idx="4294967295"/>
          </p:nvPr>
        </p:nvSpPr>
        <p:spPr>
          <a:xfrm>
            <a:off x="1574799" y="1066068"/>
            <a:ext cx="9042402" cy="537412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59232" indent="-259232" defTabSz="576072">
              <a:spcBef>
                <a:spcPts val="1200"/>
              </a:spcBef>
              <a:defRPr sz="1890"/>
            </a:pPr>
            <a:r>
              <a:rPr sz="2268" dirty="0"/>
              <a:t> </a:t>
            </a:r>
            <a:r>
              <a:rPr sz="2016" dirty="0"/>
              <a:t>Data Analyses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Jet / Correlation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2 ALICE Note (50%)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ALICE</a:t>
            </a:r>
            <a:r>
              <a:rPr lang="en-US" sz="2016" dirty="0"/>
              <a:t>/PA</a:t>
            </a:r>
            <a:r>
              <a:rPr sz="2016" dirty="0"/>
              <a:t> </a:t>
            </a:r>
            <a:r>
              <a:rPr sz="2016" dirty="0"/>
              <a:t>paper </a:t>
            </a:r>
            <a:r>
              <a:rPr sz="2016" dirty="0"/>
              <a:t>(</a:t>
            </a:r>
            <a:r>
              <a:rPr lang="en-US" sz="2016" dirty="0"/>
              <a:t>50%</a:t>
            </a:r>
            <a:r>
              <a:rPr sz="2016" dirty="0"/>
              <a:t>)</a:t>
            </a:r>
            <a:endParaRPr sz="2016" dirty="0"/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Pomeron Reaction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1 ALICE Note (70%)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ALICE/PA paper (30%)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HF / Hyperons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SQM2016 (90%) </a:t>
            </a:r>
            <a:r>
              <a:rPr sz="1512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16" dirty="0"/>
              <a:t>2-4 Papers (PA) (&gt;90%)</a:t>
            </a:r>
          </a:p>
          <a:p>
            <a:pPr marL="230428" indent="-230428" defTabSz="576072">
              <a:spcBef>
                <a:spcPts val="1200"/>
              </a:spcBef>
              <a:defRPr sz="1890"/>
            </a:pPr>
            <a:r>
              <a:rPr sz="2016" dirty="0"/>
              <a:t> Detector Operation for LHC2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TOF/Muon Detector (RUN2) + Trigger Upgrade (MoU)</a:t>
            </a:r>
          </a:p>
          <a:p>
            <a:pPr marL="230428" indent="-230428" defTabSz="576072">
              <a:spcBef>
                <a:spcPts val="1200"/>
              </a:spcBef>
              <a:defRPr sz="1890"/>
            </a:pPr>
            <a:r>
              <a:rPr sz="2016" dirty="0"/>
              <a:t> ITS Upgrade R&amp;D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Pobecarde + Automatic test chip system (100%)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Chips  Characterization with source / </a:t>
            </a:r>
            <a:r>
              <a:rPr sz="2016" dirty="0">
                <a:solidFill>
                  <a:schemeClr val="accent5"/>
                </a:solidFill>
              </a:rPr>
              <a:t>PAL</a:t>
            </a:r>
            <a:r>
              <a:rPr sz="2016" dirty="0"/>
              <a:t> (100%)</a:t>
            </a: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sz="2016" dirty="0"/>
              <a:t> Module Assembly System setup (</a:t>
            </a:r>
            <a:r>
              <a:rPr sz="2016" dirty="0">
                <a:solidFill>
                  <a:schemeClr val="accent5"/>
                </a:solidFill>
              </a:rPr>
              <a:t>HIC Assembly Center</a:t>
            </a:r>
            <a:r>
              <a:rPr sz="2016" dirty="0">
                <a:solidFill>
                  <a:schemeClr val="bg1">
                    <a:lumMod val="50000"/>
                  </a:schemeClr>
                </a:solidFill>
              </a:rPr>
              <a:t>) (100</a:t>
            </a:r>
            <a:r>
              <a:rPr sz="2016" dirty="0">
                <a:solidFill>
                  <a:schemeClr val="bg1">
                    <a:lumMod val="50000"/>
                  </a:schemeClr>
                </a:solidFill>
              </a:rPr>
              <a:t>%)</a:t>
            </a:r>
            <a:endParaRPr lang="en-US" sz="2016" dirty="0">
              <a:solidFill>
                <a:schemeClr val="bg1">
                  <a:lumMod val="50000"/>
                </a:schemeClr>
              </a:solidFill>
            </a:endParaRPr>
          </a:p>
          <a:p>
            <a:pPr marL="374446" lvl="1" indent="-230428" defTabSz="576072">
              <a:spcBef>
                <a:spcPts val="1200"/>
              </a:spcBef>
              <a:defRPr sz="1890"/>
            </a:pPr>
            <a:r>
              <a:rPr lang="en-US" sz="2016" dirty="0">
                <a:solidFill>
                  <a:schemeClr val="bg1">
                    <a:lumMod val="50000"/>
                  </a:schemeClr>
                </a:solidFill>
              </a:rPr>
              <a:t>Mass Chip Test System set up and assembly</a:t>
            </a:r>
            <a:endParaRPr sz="2016" dirty="0">
              <a:solidFill>
                <a:schemeClr val="bg1">
                  <a:lumMod val="50000"/>
                </a:schemeClr>
              </a:solidFill>
            </a:endParaRPr>
          </a:p>
          <a:p>
            <a:pPr marL="230428" indent="-230428" defTabSz="576072">
              <a:spcBef>
                <a:spcPts val="1200"/>
              </a:spcBef>
              <a:defRPr sz="1890" b="1"/>
            </a:pPr>
            <a:r>
              <a:rPr sz="2016" dirty="0"/>
              <a:t>M&amp;O-A 2017 Request: </a:t>
            </a:r>
            <a:r>
              <a:rPr sz="2400" dirty="0">
                <a:solidFill>
                  <a:srgbClr val="FF0000"/>
                </a:solidFill>
              </a:rPr>
              <a:t>13</a:t>
            </a:r>
            <a:r>
              <a:rPr sz="2016" dirty="0"/>
              <a:t/>
            </a:r>
            <a:br>
              <a:rPr sz="2016" dirty="0"/>
            </a:br>
            <a:r>
              <a:rPr sz="2016" dirty="0"/>
              <a:t>PNU </a:t>
            </a:r>
            <a:r>
              <a:rPr sz="2016" dirty="0"/>
              <a:t>(</a:t>
            </a:r>
            <a:r>
              <a:rPr sz="2016" dirty="0">
                <a:solidFill>
                  <a:srgbClr val="FF2600"/>
                </a:solidFill>
              </a:rPr>
              <a:t>6</a:t>
            </a:r>
            <a:r>
              <a:rPr sz="2016" dirty="0"/>
              <a:t>) + KWNU (1) + Yonsei (2) + Sejong (2) + Inha </a:t>
            </a:r>
            <a:r>
              <a:rPr sz="2016" dirty="0"/>
              <a:t>(</a:t>
            </a:r>
            <a:r>
              <a:rPr sz="2016" dirty="0">
                <a:solidFill>
                  <a:srgbClr val="FF2600"/>
                </a:solidFill>
              </a:rPr>
              <a:t>4</a:t>
            </a:r>
            <a:r>
              <a:rPr sz="2016" dirty="0"/>
              <a:t>) + ?</a:t>
            </a:r>
            <a:r>
              <a:rPr sz="2016" dirty="0"/>
              <a:t>(</a:t>
            </a:r>
            <a:r>
              <a:rPr sz="2016" dirty="0">
                <a:solidFill>
                  <a:srgbClr val="FF2600"/>
                </a:solidFill>
              </a:rPr>
              <a:t>1</a:t>
            </a:r>
            <a:r>
              <a:rPr sz="2016" dirty="0"/>
              <a:t>) &gt; </a:t>
            </a:r>
            <a:r>
              <a:rPr sz="2016" dirty="0">
                <a:solidFill>
                  <a:srgbClr val="FF2600"/>
                </a:solidFill>
              </a:rPr>
              <a:t>13</a:t>
            </a:r>
          </a:p>
        </p:txBody>
      </p:sp>
      <p:sp>
        <p:nvSpPr>
          <p:cNvPr id="164" name="Shape 164"/>
          <p:cNvSpPr>
            <a:spLocks noGrp="1"/>
          </p:cNvSpPr>
          <p:nvPr>
            <p:ph type="title" idx="4294967295"/>
          </p:nvPr>
        </p:nvSpPr>
        <p:spPr>
          <a:xfrm>
            <a:off x="1524000" y="-3175"/>
            <a:ext cx="7556500" cy="11160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>
              <a:defRPr sz="4000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한컴돋움"/>
                <a:ea typeface="한컴돋움"/>
                <a:cs typeface="한컴돋움"/>
                <a:sym typeface="한컴돋움"/>
              </a:defRPr>
            </a:lvl1pPr>
          </a:lstStyle>
          <a:p>
            <a:r>
              <a:rPr lang="en-US" altLang="ko-KR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Plan in 2016/17 with Outlook</a:t>
            </a:r>
            <a:endParaRPr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1536700" y="5575135"/>
            <a:ext cx="9118600" cy="937341"/>
          </a:xfrm>
          <a:prstGeom prst="rect">
            <a:avLst/>
          </a:prstGeom>
          <a:ln w="50800">
            <a:solidFill>
              <a:srgbClr val="FF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 latinLnBrk="0" hangingPunct="0">
              <a:buClr>
                <a:srgbClr val="000000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 sz="4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81029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1524000" y="811"/>
            <a:ext cx="7556314" cy="111610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>
              <a:defRPr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</a:defRPr>
            </a:lvl1pPr>
          </a:lstStyle>
          <a:p>
            <a:pPr>
              <a:defRPr>
                <a:solidFill>
                  <a:srgbClr val="7A4779"/>
                </a:solidFill>
                <a:uFill>
                  <a:solidFill>
                    <a:srgbClr val="7A4779"/>
                  </a:solidFill>
                </a:uFill>
              </a:defRPr>
            </a:pPr>
            <a:r>
              <a:rPr dirty="0" err="1">
                <a:solidFill>
                  <a:schemeClr val="bg1">
                    <a:lumMod val="95000"/>
                  </a:schemeClr>
                </a:solidFill>
                <a:uFill>
                  <a:solidFill>
                    <a:srgbClr val="FFFB00"/>
                  </a:solidFill>
                </a:uFill>
              </a:rPr>
              <a:t>KoALICE</a:t>
            </a:r>
            <a:r>
              <a:rPr dirty="0">
                <a:solidFill>
                  <a:schemeClr val="bg1">
                    <a:lumMod val="95000"/>
                  </a:schemeClr>
                </a:solidFill>
                <a:uFill>
                  <a:solidFill>
                    <a:srgbClr val="FFFB00"/>
                  </a:solidFill>
                </a:uFill>
              </a:rPr>
              <a:t> Budgets 2016 (details)</a:t>
            </a:r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4</a:t>
            </a:fld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607360"/>
            <a:ext cx="9144000" cy="6250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457" y="4078226"/>
            <a:ext cx="4252680" cy="379591"/>
          </a:xfrm>
          <a:prstGeom prst="rect">
            <a:avLst/>
          </a:prstGeom>
          <a:solidFill>
            <a:srgbClr val="FF6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atinLnBrk="0" hangingPunct="0">
              <a:buClr>
                <a:srgbClr val="000000"/>
              </a:buClr>
            </a:pPr>
            <a:r>
              <a:rPr lang="en-US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ITS infra (essential): 34M</a:t>
            </a:r>
            <a:r>
              <a:rPr lang="en-US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 </a:t>
            </a:r>
            <a:r>
              <a:rPr lang="en-US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+ 46M + 34M</a:t>
            </a:r>
            <a:endParaRPr lang="en-US" kern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77592" y="3171243"/>
            <a:ext cx="1790409" cy="379591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atinLnBrk="0" hangingPunct="0">
              <a:buClr>
                <a:srgbClr val="000000"/>
              </a:buClr>
            </a:pPr>
            <a:r>
              <a:rPr lang="en-US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Basic: 590M</a:t>
            </a:r>
            <a:endParaRPr lang="en-US" kern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77592" y="5368234"/>
            <a:ext cx="1790409" cy="379591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atinLnBrk="0" hangingPunct="0">
              <a:buClr>
                <a:srgbClr val="000000"/>
              </a:buClr>
            </a:pPr>
            <a:r>
              <a:rPr lang="en-US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ITS: 437.8M</a:t>
            </a:r>
            <a:endParaRPr lang="en-US" kern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77592" y="5937621"/>
            <a:ext cx="1790409" cy="379591"/>
          </a:xfrm>
          <a:prstGeom prst="rect">
            <a:avLst/>
          </a:prstGeom>
          <a:solidFill>
            <a:srgbClr val="FF0000"/>
          </a:solidFill>
          <a:ln w="38100" cap="flat" cmpd="sng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atinLnBrk="0" hangingPunct="0">
              <a:buClr>
                <a:srgbClr val="000000"/>
              </a:buClr>
            </a:pPr>
            <a:r>
              <a:rPr lang="en-US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Rockwell"/>
              </a:rPr>
              <a:t>Total: 1,028M</a:t>
            </a:r>
            <a:endParaRPr lang="en-US" kern="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31701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152400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152400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30056" y="1295401"/>
            <a:ext cx="4256545" cy="933589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atinLnBrk="0" hangingPunct="0">
              <a:buClr>
                <a:srgbClr val="000000"/>
              </a:buClr>
            </a:pPr>
            <a:r>
              <a:rPr lang="en-US" dirty="0">
                <a:solidFill>
                  <a:srgbClr val="FFFF00"/>
                </a:solidFill>
                <a:uFill>
                  <a:solidFill>
                    <a:srgbClr val="000000"/>
                  </a:solidFill>
                </a:uFill>
                <a:latin typeface="Apple SD 산돌고딕 Neo 일반체"/>
                <a:ea typeface="Apple SD 산돌고딕 Neo 일반체"/>
                <a:cs typeface="Apple SD 산돌고딕 Neo 일반체"/>
                <a:sym typeface="Rockwell"/>
              </a:rPr>
              <a:t>&lt;4</a:t>
            </a:r>
            <a:r>
              <a:rPr lang="ko-KR" altLang="en-US" dirty="0">
                <a:solidFill>
                  <a:srgbClr val="FFFF00"/>
                </a:solidFill>
                <a:uFill>
                  <a:solidFill>
                    <a:srgbClr val="000000"/>
                  </a:solidFill>
                </a:uFill>
                <a:latin typeface="Apple SD 산돌고딕 Neo 일반체"/>
                <a:ea typeface="Apple SD 산돌고딕 Neo 일반체"/>
                <a:cs typeface="Apple SD 산돌고딕 Neo 일반체"/>
                <a:sym typeface="Rockwell"/>
              </a:rPr>
              <a:t>단계 목표</a:t>
            </a:r>
            <a:r>
              <a:rPr lang="en-US" altLang="ko-KR" dirty="0">
                <a:solidFill>
                  <a:srgbClr val="FFFF00"/>
                </a:solidFill>
                <a:uFill>
                  <a:solidFill>
                    <a:srgbClr val="000000"/>
                  </a:solidFill>
                </a:uFill>
                <a:latin typeface="Apple SD 산돌고딕 Neo 일반체"/>
                <a:ea typeface="Apple SD 산돌고딕 Neo 일반체"/>
                <a:cs typeface="Apple SD 산돌고딕 Neo 일반체"/>
                <a:sym typeface="Rockwell"/>
              </a:rPr>
              <a:t>&gt;</a:t>
            </a:r>
          </a:p>
          <a:p>
            <a:pPr latinLnBrk="0" hangingPunct="0">
              <a:buClr>
                <a:srgbClr val="000000"/>
              </a:buClr>
            </a:pPr>
            <a:r>
              <a:rPr lang="ko-KR" altLang="en-US" dirty="0">
                <a:solidFill>
                  <a:srgbClr val="FFFF00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활동과 성과의 양적</a:t>
            </a:r>
            <a:r>
              <a:rPr lang="en-US" altLang="ko-KR" dirty="0">
                <a:solidFill>
                  <a:srgbClr val="FFFF00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/</a:t>
            </a:r>
            <a:r>
              <a:rPr lang="ko-KR" altLang="en-US" dirty="0">
                <a:solidFill>
                  <a:srgbClr val="FFFF00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질적 확대</a:t>
            </a:r>
            <a:endParaRPr lang="en-US" altLang="ko-KR" dirty="0">
              <a:solidFill>
                <a:srgbClr val="FFFF00"/>
              </a:solidFill>
              <a:latin typeface="Apple SD 산돌고딕 Neo 일반체"/>
              <a:ea typeface="Apple SD 산돌고딕 Neo 일반체"/>
              <a:cs typeface="Apple SD 산돌고딕 Neo 일반체"/>
            </a:endParaRPr>
          </a:p>
          <a:p>
            <a:pPr latinLnBrk="0" hangingPunct="0">
              <a:buClr>
                <a:srgbClr val="000000"/>
              </a:buClr>
            </a:pPr>
            <a:r>
              <a:rPr lang="ko-KR" altLang="en-US" dirty="0">
                <a:solidFill>
                  <a:srgbClr val="FFFF00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검출기 센서기술의 확보와 응용</a:t>
            </a:r>
            <a:endParaRPr lang="en-US" dirty="0">
              <a:solidFill>
                <a:srgbClr val="FFFF00"/>
              </a:solidFill>
              <a:uFill>
                <a:solidFill>
                  <a:srgbClr val="000000"/>
                </a:solidFill>
              </a:uFill>
              <a:latin typeface="Apple SD 산돌고딕 Neo 일반체"/>
              <a:ea typeface="Apple SD 산돌고딕 Neo 일반체"/>
              <a:cs typeface="Apple SD 산돌고딕 Neo 일반체"/>
              <a:sym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21980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1379539"/>
            <a:ext cx="5761038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39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Rockwell"/>
        <a:ea typeface="Rockwell"/>
        <a:cs typeface="Rockwell"/>
      </a:majorFont>
      <a:minorFont>
        <a:latin typeface="Rockwell"/>
        <a:ea typeface="Rockwell"/>
        <a:cs typeface="Rockwel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Rockwel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Rockwel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Rockwell"/>
        <a:ea typeface="Rockwell"/>
        <a:cs typeface="Rockwell"/>
      </a:majorFont>
      <a:minorFont>
        <a:latin typeface="Rockwell"/>
        <a:ea typeface="Rockwell"/>
        <a:cs typeface="Rockwel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Rockwel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Rockwel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882</Words>
  <Application>Microsoft Office PowerPoint</Application>
  <PresentationFormat>와이드스크린</PresentationFormat>
  <Paragraphs>55</Paragraphs>
  <Slides>6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6</vt:i4>
      </vt:variant>
    </vt:vector>
  </HeadingPairs>
  <TitlesOfParts>
    <vt:vector size="18" baseType="lpstr">
      <vt:lpstr>Apple SD 산돌고딕 Neo 일반체</vt:lpstr>
      <vt:lpstr>Gill Sans</vt:lpstr>
      <vt:lpstr>Gill Sans Light</vt:lpstr>
      <vt:lpstr>HY강B</vt:lpstr>
      <vt:lpstr>맑은 고딕</vt:lpstr>
      <vt:lpstr>한컴돋움</vt:lpstr>
      <vt:lpstr>Arial</vt:lpstr>
      <vt:lpstr>Rockwell</vt:lpstr>
      <vt:lpstr>Wingdings</vt:lpstr>
      <vt:lpstr>Office 테마</vt:lpstr>
      <vt:lpstr>White</vt:lpstr>
      <vt:lpstr>1_White</vt:lpstr>
      <vt:lpstr>Plan 2016-2017 @koALICE</vt:lpstr>
      <vt:lpstr>Activity so far and to do</vt:lpstr>
      <vt:lpstr>Plan in 2016/17 with Outlook</vt:lpstr>
      <vt:lpstr>KoALICE Budgets 2016 (details)</vt:lpstr>
      <vt:lpstr>PowerPoint 프레젠테이션</vt:lpstr>
      <vt:lpstr>PowerPoint 프레젠테이션</vt:lpstr>
    </vt:vector>
  </TitlesOfParts>
  <Company>Inha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2016-2017 @koALICE</dc:title>
  <dc:creator>Jinhee Yoon</dc:creator>
  <cp:lastModifiedBy>Jinhee Yoon</cp:lastModifiedBy>
  <cp:revision>7</cp:revision>
  <dcterms:created xsi:type="dcterms:W3CDTF">2016-04-09T02:08:02Z</dcterms:created>
  <dcterms:modified xsi:type="dcterms:W3CDTF">2016-04-09T03:08:01Z</dcterms:modified>
</cp:coreProperties>
</file>