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charts/chart6.xml" ContentType="application/vnd.openxmlformats-officedocument.drawingml.chart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charts/chart7.xml" ContentType="application/vnd.openxmlformats-officedocument.drawingml.chart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charts/chart3.xml" ContentType="application/vnd.openxmlformats-officedocument.drawingml.chart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charts/chart4.xml" ContentType="application/vnd.openxmlformats-officedocument.drawingml.char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5.xml" ContentType="application/vnd.openxmlformats-officedocument.drawingml.char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charts/chart8.xml" ContentType="application/vnd.openxmlformats-officedocument.drawingml.chart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0" r:id="rId2"/>
  </p:sldMasterIdLst>
  <p:notesMasterIdLst>
    <p:notesMasterId r:id="rId24"/>
  </p:notesMasterIdLst>
  <p:handoutMasterIdLst>
    <p:handoutMasterId r:id="rId25"/>
  </p:handoutMasterIdLst>
  <p:sldIdLst>
    <p:sldId id="267" r:id="rId3"/>
    <p:sldId id="268" r:id="rId4"/>
    <p:sldId id="287" r:id="rId5"/>
    <p:sldId id="266" r:id="rId6"/>
    <p:sldId id="259" r:id="rId7"/>
    <p:sldId id="270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8" r:id="rId22"/>
    <p:sldId id="28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2" d="100"/>
          <a:sy n="92" d="100"/>
        </p:scale>
        <p:origin x="-6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7" Type="http://schemas.openxmlformats.org/officeDocument/2006/relationships/presProps" Target="presProps.xml"/><Relationship Id="rId14" Type="http://schemas.openxmlformats.org/officeDocument/2006/relationships/slide" Target="slides/slide12.xml"/><Relationship Id="rId23" Type="http://schemas.openxmlformats.org/officeDocument/2006/relationships/slide" Target="slides/slide21.xml"/><Relationship Id="rId4" Type="http://schemas.openxmlformats.org/officeDocument/2006/relationships/slide" Target="slides/slide2.xml"/><Relationship Id="rId28" Type="http://schemas.openxmlformats.org/officeDocument/2006/relationships/viewProps" Target="viewProps.xml"/><Relationship Id="rId26" Type="http://schemas.openxmlformats.org/officeDocument/2006/relationships/printerSettings" Target="printerSettings/printerSettings1.bin"/><Relationship Id="rId30" Type="http://schemas.openxmlformats.org/officeDocument/2006/relationships/tableStyles" Target="tableStyles.xml"/><Relationship Id="rId11" Type="http://schemas.openxmlformats.org/officeDocument/2006/relationships/slide" Target="slides/slide9.xml"/><Relationship Id="rId29" Type="http://schemas.openxmlformats.org/officeDocument/2006/relationships/theme" Target="theme/theme1.xml"/><Relationship Id="rId6" Type="http://schemas.openxmlformats.org/officeDocument/2006/relationships/slide" Target="slides/slide4.xml"/><Relationship Id="rId16" Type="http://schemas.openxmlformats.org/officeDocument/2006/relationships/slide" Target="slides/slide1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" Type="http://schemas.openxmlformats.org/officeDocument/2006/relationships/slideMaster" Target="slideMasters/slideMaster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Dx:Users:mcapeans:Documents:MARs%20WORKING%20SPACE:FP7:SLHC-PP:Administration:MemberList-100209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Dx:Users:mcapeans:Documents:MARs%20WORKING%20SPACE:FP7:SLHC-PP:Administration:MemberList-100209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Dx:Users:mcapeans:Documents:MARs%20WORKING%20SPACE:FP7:SLHC-PP:Administration:ManagementReport_FILE_24Feb09_V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HDx:Users:mcapeans:Documents:MARs%20WORKING%20SPACE:FP7:SLHC-PP:Administration:Management%20Report_090209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HDx:Users:mcapeans:Documents:MARs%20WORKING%20SPACE:FP7:SLHC-PP:Administration:Management%20Report_090209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HDx:Users:mcapeans:Documents:MARs%20WORKING%20SPACE:FP7:SLHC-PP:Administration:Management%20Report_090209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HDx:Users:mcapeans:Documents:MARs%20WORKING%20SPACE:FP7:SLHC-PP:Administration:ManagementReport_FILE_24Feb09_V2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HDx:Users:mcapeans:Documents:MARs%20WORKING%20SPACE:FP7:SLHC-PP:Administration:ManagementReport_FILE_24Feb09_V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Members </a:t>
            </a:r>
            <a:r>
              <a:rPr lang="en-US" dirty="0"/>
              <a:t>per WP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41991506679643"/>
          <c:y val="0.156617647058824"/>
          <c:w val="0.826007033530921"/>
          <c:h val="0.712754168596572"/>
        </c:manualLayout>
      </c:layout>
      <c:barChart>
        <c:barDir val="bar"/>
        <c:grouping val="clustered"/>
        <c:ser>
          <c:idx val="0"/>
          <c:order val="0"/>
          <c:tx>
            <c:v>Registered Members per WP</c:v>
          </c:tx>
          <c:spPr>
            <a:solidFill>
              <a:schemeClr val="accent2"/>
            </a:solidFill>
          </c:spPr>
          <c:dPt>
            <c:idx val="1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2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4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5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6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7"/>
            <c:spPr>
              <a:solidFill>
                <a:schemeClr val="accent5">
                  <a:lumMod val="75000"/>
                </a:schemeClr>
              </a:solidFill>
            </c:spPr>
          </c:dPt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layout/>
              <c:showVal val="1"/>
            </c:dLbl>
            <c:dLbl>
              <c:idx val="7"/>
              <c:layout/>
              <c:showVal val="1"/>
            </c:dLbl>
            <c:delete val="1"/>
          </c:dLbls>
          <c:cat>
            <c:strRef>
              <c:f>MembersList!$D$139:$D$146</c:f>
              <c:strCache>
                <c:ptCount val="8"/>
                <c:pt idx="0">
                  <c:v>WP1</c:v>
                </c:pt>
                <c:pt idx="1">
                  <c:v>WP2</c:v>
                </c:pt>
                <c:pt idx="2">
                  <c:v>WP3</c:v>
                </c:pt>
                <c:pt idx="3">
                  <c:v>WP4</c:v>
                </c:pt>
                <c:pt idx="4">
                  <c:v>WP5</c:v>
                </c:pt>
                <c:pt idx="5">
                  <c:v>WP6</c:v>
                </c:pt>
                <c:pt idx="6">
                  <c:v>WP7</c:v>
                </c:pt>
                <c:pt idx="7">
                  <c:v>WP8</c:v>
                </c:pt>
              </c:strCache>
            </c:strRef>
          </c:cat>
          <c:val>
            <c:numRef>
              <c:f>MembersList!$E$139:$E$146</c:f>
              <c:numCache>
                <c:formatCode>General</c:formatCode>
                <c:ptCount val="8"/>
                <c:pt idx="0">
                  <c:v>10.0</c:v>
                </c:pt>
                <c:pt idx="1">
                  <c:v>6.0</c:v>
                </c:pt>
                <c:pt idx="2">
                  <c:v>9.0</c:v>
                </c:pt>
                <c:pt idx="3">
                  <c:v>9.0</c:v>
                </c:pt>
                <c:pt idx="4">
                  <c:v>23.0</c:v>
                </c:pt>
                <c:pt idx="5">
                  <c:v>20.0</c:v>
                </c:pt>
                <c:pt idx="6">
                  <c:v>18.0</c:v>
                </c:pt>
                <c:pt idx="7">
                  <c:v>15.0</c:v>
                </c:pt>
              </c:numCache>
            </c:numRef>
          </c:val>
        </c:ser>
        <c:axId val="494298936"/>
        <c:axId val="493881848"/>
      </c:barChart>
      <c:catAx>
        <c:axId val="494298936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493881848"/>
        <c:crosses val="autoZero"/>
        <c:auto val="1"/>
        <c:lblAlgn val="ctr"/>
        <c:lblOffset val="100"/>
      </c:catAx>
      <c:valAx>
        <c:axId val="493881848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494298936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Members </a:t>
            </a:r>
            <a:r>
              <a:rPr lang="en-US" dirty="0"/>
              <a:t>per Beneficiary</a:t>
            </a:r>
          </a:p>
        </c:rich>
      </c:tx>
      <c:layout>
        <c:manualLayout>
          <c:xMode val="edge"/>
          <c:yMode val="edge"/>
          <c:x val="0.175856955380577"/>
          <c:y val="0.0277777777777778"/>
        </c:manualLayout>
      </c:layout>
    </c:title>
    <c:plotArea>
      <c:layout>
        <c:manualLayout>
          <c:layoutTarget val="inner"/>
          <c:xMode val="edge"/>
          <c:yMode val="edge"/>
          <c:x val="0.239100144172119"/>
          <c:y val="0.192592592592593"/>
          <c:w val="0.681401352999889"/>
          <c:h val="0.657982283464567"/>
        </c:manualLayout>
      </c:layout>
      <c:barChart>
        <c:barDir val="bar"/>
        <c:grouping val="clustered"/>
        <c:ser>
          <c:idx val="0"/>
          <c:order val="0"/>
          <c:tx>
            <c:v>P-M per Beneficiary</c:v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showVal val="1"/>
            </c:dLbl>
            <c:dLbl>
              <c:idx val="5"/>
              <c:layout/>
              <c:showVal val="1"/>
            </c:dLbl>
            <c:dLbl>
              <c:idx val="6"/>
              <c:layout/>
              <c:showVal val="1"/>
            </c:dLbl>
            <c:dLbl>
              <c:idx val="7"/>
              <c:layout/>
              <c:showVal val="1"/>
            </c:dLbl>
            <c:dLbl>
              <c:idx val="8"/>
              <c:layout/>
              <c:showVal val="1"/>
            </c:dLbl>
            <c:dLbl>
              <c:idx val="9"/>
              <c:layout/>
              <c:showVal val="1"/>
            </c:dLbl>
            <c:dLbl>
              <c:idx val="10"/>
              <c:layout/>
              <c:showVal val="1"/>
            </c:dLbl>
            <c:dLbl>
              <c:idx val="11"/>
              <c:layout/>
              <c:showVal val="1"/>
            </c:dLbl>
            <c:dLbl>
              <c:idx val="12"/>
              <c:layout/>
              <c:showVal val="1"/>
            </c:dLbl>
            <c:dLbl>
              <c:idx val="13"/>
              <c:layout/>
              <c:showVal val="1"/>
            </c:dLbl>
            <c:dLbl>
              <c:idx val="14"/>
              <c:layout/>
              <c:showVal val="1"/>
            </c:dLbl>
            <c:dLbl>
              <c:idx val="15"/>
              <c:layout/>
              <c:showVal val="1"/>
            </c:dLbl>
            <c:dLbl>
              <c:idx val="16"/>
              <c:layout/>
              <c:showVal val="1"/>
            </c:dLbl>
            <c:dLbl>
              <c:idx val="17"/>
              <c:layout/>
              <c:showVal val="1"/>
            </c:dLbl>
            <c:delete val="1"/>
          </c:dLbls>
          <c:cat>
            <c:strRef>
              <c:f>MembersList!$B$139:$B$156</c:f>
              <c:strCache>
                <c:ptCount val="18"/>
                <c:pt idx="0">
                  <c:v>CERN</c:v>
                </c:pt>
                <c:pt idx="1">
                  <c:v>AGH-UST</c:v>
                </c:pt>
                <c:pt idx="2">
                  <c:v>CEA-Saclay</c:v>
                </c:pt>
                <c:pt idx="3">
                  <c:v>CIEMAT</c:v>
                </c:pt>
                <c:pt idx="4">
                  <c:v>CNRS-IN2P3</c:v>
                </c:pt>
                <c:pt idx="5">
                  <c:v>CTU</c:v>
                </c:pt>
                <c:pt idx="6">
                  <c:v>DESY</c:v>
                </c:pt>
                <c:pt idx="7">
                  <c:v>ETH Zurich</c:v>
                </c:pt>
                <c:pt idx="8">
                  <c:v>FOM-NIKHEF</c:v>
                </c:pt>
                <c:pt idx="9">
                  <c:v>GSI</c:v>
                </c:pt>
                <c:pt idx="10">
                  <c:v>Imperial</c:v>
                </c:pt>
                <c:pt idx="11">
                  <c:v>INFN</c:v>
                </c:pt>
                <c:pt idx="12">
                  <c:v>PSI</c:v>
                </c:pt>
                <c:pt idx="13">
                  <c:v>STFC</c:v>
                </c:pt>
                <c:pt idx="14">
                  <c:v>UBONN</c:v>
                </c:pt>
                <c:pt idx="15">
                  <c:v>UNIGE</c:v>
                </c:pt>
                <c:pt idx="16">
                  <c:v>USFD</c:v>
                </c:pt>
                <c:pt idx="17">
                  <c:v>RWTH-Aachen</c:v>
                </c:pt>
              </c:strCache>
            </c:strRef>
          </c:cat>
          <c:val>
            <c:numRef>
              <c:f>MembersList!$C$139:$C$156</c:f>
              <c:numCache>
                <c:formatCode>General</c:formatCode>
                <c:ptCount val="18"/>
                <c:pt idx="0">
                  <c:v>47.0</c:v>
                </c:pt>
                <c:pt idx="1">
                  <c:v>2.0</c:v>
                </c:pt>
                <c:pt idx="2">
                  <c:v>9.0</c:v>
                </c:pt>
                <c:pt idx="3">
                  <c:v>5.0</c:v>
                </c:pt>
                <c:pt idx="5">
                  <c:v>9.0</c:v>
                </c:pt>
                <c:pt idx="6">
                  <c:v>2.0</c:v>
                </c:pt>
                <c:pt idx="7">
                  <c:v>2.0</c:v>
                </c:pt>
                <c:pt idx="8">
                  <c:v>1.0</c:v>
                </c:pt>
                <c:pt idx="9">
                  <c:v>3.0</c:v>
                </c:pt>
                <c:pt idx="10">
                  <c:v>3.0</c:v>
                </c:pt>
                <c:pt idx="11">
                  <c:v>1.0</c:v>
                </c:pt>
                <c:pt idx="12">
                  <c:v>3.0</c:v>
                </c:pt>
                <c:pt idx="13">
                  <c:v>10.0</c:v>
                </c:pt>
                <c:pt idx="14">
                  <c:v>3.0</c:v>
                </c:pt>
                <c:pt idx="15">
                  <c:v>4.0</c:v>
                </c:pt>
                <c:pt idx="16">
                  <c:v>2.0</c:v>
                </c:pt>
                <c:pt idx="17">
                  <c:v>2.0</c:v>
                </c:pt>
              </c:numCache>
            </c:numRef>
          </c:val>
        </c:ser>
        <c:axId val="494050680"/>
        <c:axId val="494265608"/>
      </c:barChart>
      <c:catAx>
        <c:axId val="494050680"/>
        <c:scaling>
          <c:orientation val="minMax"/>
        </c:scaling>
        <c:axPos val="l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494265608"/>
        <c:crosses val="autoZero"/>
        <c:auto val="1"/>
        <c:lblAlgn val="ctr"/>
        <c:lblOffset val="100"/>
        <c:tickLblSkip val="1"/>
        <c:tickMarkSkip val="1"/>
      </c:catAx>
      <c:valAx>
        <c:axId val="494265608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494050680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179430468620231"/>
          <c:y val="0.0309894771694931"/>
          <c:w val="0.776261939290331"/>
          <c:h val="0.851122745662048"/>
        </c:manualLayout>
      </c:layout>
      <c:barChart>
        <c:barDir val="bar"/>
        <c:grouping val="clustered"/>
        <c:ser>
          <c:idx val="0"/>
          <c:order val="0"/>
          <c:tx>
            <c:v>Budget (1 year)</c:v>
          </c:tx>
          <c:cat>
            <c:strRef>
              <c:f>'SLHC-PP Analysis'!$B$40:$B$50</c:f>
              <c:strCache>
                <c:ptCount val="11"/>
                <c:pt idx="0">
                  <c:v>CERN</c:v>
                </c:pt>
                <c:pt idx="1">
                  <c:v>AGH-UST</c:v>
                </c:pt>
                <c:pt idx="2">
                  <c:v>CEA-Saclay</c:v>
                </c:pt>
                <c:pt idx="3">
                  <c:v>CIEMAT</c:v>
                </c:pt>
                <c:pt idx="4">
                  <c:v>CNRS</c:v>
                </c:pt>
                <c:pt idx="5">
                  <c:v>DESY</c:v>
                </c:pt>
                <c:pt idx="6">
                  <c:v>INFN</c:v>
                </c:pt>
                <c:pt idx="7">
                  <c:v>PSI</c:v>
                </c:pt>
                <c:pt idx="8">
                  <c:v>STFC</c:v>
                </c:pt>
                <c:pt idx="9">
                  <c:v>UBONN</c:v>
                </c:pt>
                <c:pt idx="10">
                  <c:v>RWTH Aachen</c:v>
                </c:pt>
              </c:strCache>
            </c:strRef>
          </c:cat>
          <c:val>
            <c:numRef>
              <c:f>'SLHC-PP Analysis'!$L$40:$L$50</c:f>
              <c:numCache>
                <c:formatCode>0.0</c:formatCode>
                <c:ptCount val="11"/>
                <c:pt idx="0">
                  <c:v>89.3333333333333</c:v>
                </c:pt>
                <c:pt idx="1">
                  <c:v>12.0</c:v>
                </c:pt>
                <c:pt idx="2">
                  <c:v>24.0</c:v>
                </c:pt>
                <c:pt idx="3">
                  <c:v>10.0</c:v>
                </c:pt>
                <c:pt idx="4">
                  <c:v>6.0</c:v>
                </c:pt>
                <c:pt idx="5">
                  <c:v>0.666666666666667</c:v>
                </c:pt>
                <c:pt idx="6">
                  <c:v>2.333333333333333</c:v>
                </c:pt>
                <c:pt idx="7">
                  <c:v>5.333333333333332</c:v>
                </c:pt>
                <c:pt idx="8">
                  <c:v>20.0</c:v>
                </c:pt>
                <c:pt idx="9">
                  <c:v>16.0</c:v>
                </c:pt>
                <c:pt idx="10">
                  <c:v>3.333333333333333</c:v>
                </c:pt>
              </c:numCache>
            </c:numRef>
          </c:val>
        </c:ser>
        <c:ser>
          <c:idx val="1"/>
          <c:order val="1"/>
          <c:tx>
            <c:v>Actual (10 months)</c:v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layout/>
              <c:showVal val="1"/>
            </c:dLbl>
            <c:dLbl>
              <c:idx val="7"/>
              <c:layout/>
              <c:showVal val="1"/>
            </c:dLbl>
            <c:dLbl>
              <c:idx val="8"/>
              <c:layout/>
              <c:showVal val="1"/>
            </c:dLbl>
            <c:dLbl>
              <c:idx val="9"/>
              <c:layout/>
              <c:showVal val="1"/>
            </c:dLbl>
            <c:dLbl>
              <c:idx val="10"/>
              <c:layout/>
              <c:showVal val="1"/>
            </c:dLbl>
            <c:delete val="1"/>
          </c:dLbls>
          <c:cat>
            <c:strRef>
              <c:f>'SLHC-PP Analysis'!$B$40:$B$50</c:f>
              <c:strCache>
                <c:ptCount val="11"/>
                <c:pt idx="0">
                  <c:v>CERN</c:v>
                </c:pt>
                <c:pt idx="1">
                  <c:v>AGH-UST</c:v>
                </c:pt>
                <c:pt idx="2">
                  <c:v>CEA-Saclay</c:v>
                </c:pt>
                <c:pt idx="3">
                  <c:v>CIEMAT</c:v>
                </c:pt>
                <c:pt idx="4">
                  <c:v>CNRS</c:v>
                </c:pt>
                <c:pt idx="5">
                  <c:v>DESY</c:v>
                </c:pt>
                <c:pt idx="6">
                  <c:v>INFN</c:v>
                </c:pt>
                <c:pt idx="7">
                  <c:v>PSI</c:v>
                </c:pt>
                <c:pt idx="8">
                  <c:v>STFC</c:v>
                </c:pt>
                <c:pt idx="9">
                  <c:v>UBONN</c:v>
                </c:pt>
                <c:pt idx="10">
                  <c:v>RWTH Aachen</c:v>
                </c:pt>
              </c:strCache>
            </c:strRef>
          </c:cat>
          <c:val>
            <c:numRef>
              <c:f>'SLHC-PP Analysis'!$M$40:$M$50</c:f>
              <c:numCache>
                <c:formatCode>0.0</c:formatCode>
                <c:ptCount val="11"/>
                <c:pt idx="0">
                  <c:v>54.12</c:v>
                </c:pt>
                <c:pt idx="1">
                  <c:v>5.91</c:v>
                </c:pt>
                <c:pt idx="2">
                  <c:v>5.9</c:v>
                </c:pt>
                <c:pt idx="3">
                  <c:v>6.47</c:v>
                </c:pt>
                <c:pt idx="4">
                  <c:v>3.0</c:v>
                </c:pt>
                <c:pt idx="5">
                  <c:v>3.02</c:v>
                </c:pt>
                <c:pt idx="6">
                  <c:v>1.68</c:v>
                </c:pt>
                <c:pt idx="7">
                  <c:v>0.0</c:v>
                </c:pt>
                <c:pt idx="8">
                  <c:v>13.85</c:v>
                </c:pt>
                <c:pt idx="9">
                  <c:v>20.05</c:v>
                </c:pt>
                <c:pt idx="10">
                  <c:v>0.82</c:v>
                </c:pt>
              </c:numCache>
            </c:numRef>
          </c:val>
        </c:ser>
        <c:axId val="512367640"/>
        <c:axId val="512363928"/>
      </c:barChart>
      <c:catAx>
        <c:axId val="512367640"/>
        <c:scaling>
          <c:orientation val="minMax"/>
        </c:scaling>
        <c:axPos val="l"/>
        <c:tickLblPos val="nextTo"/>
        <c:crossAx val="512363928"/>
        <c:crosses val="autoZero"/>
        <c:auto val="1"/>
        <c:lblAlgn val="ctr"/>
        <c:lblOffset val="100"/>
      </c:catAx>
      <c:valAx>
        <c:axId val="512363928"/>
        <c:scaling>
          <c:orientation val="minMax"/>
        </c:scaling>
        <c:axPos val="b"/>
        <c:majorGridlines/>
        <c:numFmt formatCode="0" sourceLinked="0"/>
        <c:tickLblPos val="nextTo"/>
        <c:crossAx val="5123676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5064450076797"/>
          <c:y val="0.198125414342744"/>
          <c:w val="0.276565338903304"/>
          <c:h val="0.260029799166037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200194464328323"/>
          <c:y val="0.0873244184994117"/>
          <c:w val="0.743865783822477"/>
          <c:h val="0.775223775907322"/>
        </c:manualLayout>
      </c:layout>
      <c:barChart>
        <c:barDir val="bar"/>
        <c:grouping val="clustered"/>
        <c:ser>
          <c:idx val="0"/>
          <c:order val="0"/>
          <c:tx>
            <c:v>PM Budget (1 year)</c:v>
          </c:tx>
          <c:cat>
            <c:strRef>
              <c:f>'SLHC-PP Analysis'!$B$14:$B$22</c:f>
              <c:strCache>
                <c:ptCount val="9"/>
                <c:pt idx="0">
                  <c:v>CERN</c:v>
                </c:pt>
                <c:pt idx="1">
                  <c:v>CEA-Saclay</c:v>
                </c:pt>
                <c:pt idx="2">
                  <c:v>CIEMAT</c:v>
                </c:pt>
                <c:pt idx="3">
                  <c:v>DESY</c:v>
                </c:pt>
                <c:pt idx="4">
                  <c:v>ETHZ</c:v>
                </c:pt>
                <c:pt idx="5">
                  <c:v>FOM-Nikhef</c:v>
                </c:pt>
                <c:pt idx="6">
                  <c:v>Imperial</c:v>
                </c:pt>
                <c:pt idx="7">
                  <c:v>STFC</c:v>
                </c:pt>
                <c:pt idx="8">
                  <c:v>UNIGE</c:v>
                </c:pt>
              </c:strCache>
            </c:strRef>
          </c:cat>
          <c:val>
            <c:numRef>
              <c:f>'SLHC-PP Analysis'!$I$14:$I$22</c:f>
              <c:numCache>
                <c:formatCode>0.0</c:formatCode>
                <c:ptCount val="9"/>
                <c:pt idx="0">
                  <c:v>46.0</c:v>
                </c:pt>
                <c:pt idx="1">
                  <c:v>2.0</c:v>
                </c:pt>
                <c:pt idx="2">
                  <c:v>1.333333333333333</c:v>
                </c:pt>
                <c:pt idx="3">
                  <c:v>6.0</c:v>
                </c:pt>
                <c:pt idx="4">
                  <c:v>5.0</c:v>
                </c:pt>
                <c:pt idx="5">
                  <c:v>6.666666666666667</c:v>
                </c:pt>
                <c:pt idx="6">
                  <c:v>3.0</c:v>
                </c:pt>
                <c:pt idx="7">
                  <c:v>8.0</c:v>
                </c:pt>
                <c:pt idx="8">
                  <c:v>3.333333333333333</c:v>
                </c:pt>
              </c:numCache>
            </c:numRef>
          </c:val>
        </c:ser>
        <c:ser>
          <c:idx val="1"/>
          <c:order val="1"/>
          <c:tx>
            <c:v>Actual (10 months)</c:v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layout/>
              <c:showVal val="1"/>
            </c:dLbl>
            <c:dLbl>
              <c:idx val="7"/>
              <c:layout/>
              <c:showVal val="1"/>
            </c:dLbl>
            <c:dLbl>
              <c:idx val="8"/>
              <c:layout/>
              <c:showVal val="1"/>
            </c:dLbl>
            <c:delete val="1"/>
          </c:dLbls>
          <c:cat>
            <c:strRef>
              <c:f>'SLHC-PP Analysis'!$B$14:$B$22</c:f>
              <c:strCache>
                <c:ptCount val="9"/>
                <c:pt idx="0">
                  <c:v>CERN</c:v>
                </c:pt>
                <c:pt idx="1">
                  <c:v>CEA-Saclay</c:v>
                </c:pt>
                <c:pt idx="2">
                  <c:v>CIEMAT</c:v>
                </c:pt>
                <c:pt idx="3">
                  <c:v>DESY</c:v>
                </c:pt>
                <c:pt idx="4">
                  <c:v>ETHZ</c:v>
                </c:pt>
                <c:pt idx="5">
                  <c:v>FOM-Nikhef</c:v>
                </c:pt>
                <c:pt idx="6">
                  <c:v>Imperial</c:v>
                </c:pt>
                <c:pt idx="7">
                  <c:v>STFC</c:v>
                </c:pt>
                <c:pt idx="8">
                  <c:v>UNIGE</c:v>
                </c:pt>
              </c:strCache>
            </c:strRef>
          </c:cat>
          <c:val>
            <c:numRef>
              <c:f>'SLHC-PP Analysis'!$J$14:$J$22</c:f>
              <c:numCache>
                <c:formatCode>0.0</c:formatCode>
                <c:ptCount val="9"/>
                <c:pt idx="0">
                  <c:v>26.32</c:v>
                </c:pt>
                <c:pt idx="1">
                  <c:v>0.0</c:v>
                </c:pt>
                <c:pt idx="2">
                  <c:v>0.0</c:v>
                </c:pt>
                <c:pt idx="3">
                  <c:v>1.94</c:v>
                </c:pt>
                <c:pt idx="4">
                  <c:v>2.77</c:v>
                </c:pt>
                <c:pt idx="5">
                  <c:v>5.39</c:v>
                </c:pt>
                <c:pt idx="6">
                  <c:v>2.85</c:v>
                </c:pt>
                <c:pt idx="7">
                  <c:v>6.25</c:v>
                </c:pt>
                <c:pt idx="8">
                  <c:v>9.16</c:v>
                </c:pt>
              </c:numCache>
            </c:numRef>
          </c:val>
        </c:ser>
        <c:axId val="512297064"/>
        <c:axId val="512300088"/>
      </c:barChart>
      <c:catAx>
        <c:axId val="512297064"/>
        <c:scaling>
          <c:orientation val="minMax"/>
        </c:scaling>
        <c:axPos val="l"/>
        <c:tickLblPos val="nextTo"/>
        <c:crossAx val="512300088"/>
        <c:crosses val="autoZero"/>
        <c:auto val="1"/>
        <c:lblAlgn val="ctr"/>
        <c:lblOffset val="100"/>
      </c:catAx>
      <c:valAx>
        <c:axId val="512300088"/>
        <c:scaling>
          <c:orientation val="minMax"/>
        </c:scaling>
        <c:axPos val="b"/>
        <c:majorGridlines/>
        <c:numFmt formatCode="0" sourceLinked="0"/>
        <c:tickLblPos val="nextTo"/>
        <c:crossAx val="512297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1839457567804"/>
          <c:y val="0.194060586176728"/>
          <c:w val="0.265682488013021"/>
          <c:h val="0.173874167171411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119054988175983"/>
          <c:y val="0.0811096272396072"/>
          <c:w val="0.831133156622749"/>
          <c:h val="0.769465272064872"/>
        </c:manualLayout>
      </c:layout>
      <c:barChart>
        <c:barDir val="bar"/>
        <c:grouping val="clustered"/>
        <c:ser>
          <c:idx val="0"/>
          <c:order val="0"/>
          <c:tx>
            <c:v>Budget (1 year)</c:v>
          </c:tx>
          <c:cat>
            <c:strRef>
              <c:f>'SLHC-PP Analysis'!$B$29:$B$33</c:f>
              <c:strCache>
                <c:ptCount val="5"/>
                <c:pt idx="0">
                  <c:v>CERN</c:v>
                </c:pt>
                <c:pt idx="1">
                  <c:v>CTU</c:v>
                </c:pt>
                <c:pt idx="2">
                  <c:v>GSI</c:v>
                </c:pt>
                <c:pt idx="3">
                  <c:v>PSI</c:v>
                </c:pt>
                <c:pt idx="4">
                  <c:v>USFD</c:v>
                </c:pt>
              </c:strCache>
            </c:strRef>
          </c:cat>
          <c:val>
            <c:numRef>
              <c:f>'SLHC-PP Analysis'!$C$29:$C$33</c:f>
              <c:numCache>
                <c:formatCode>0.0</c:formatCode>
                <c:ptCount val="5"/>
                <c:pt idx="0">
                  <c:v>19.33333333333328</c:v>
                </c:pt>
                <c:pt idx="1">
                  <c:v>6.0</c:v>
                </c:pt>
                <c:pt idx="2">
                  <c:v>5.333333333333332</c:v>
                </c:pt>
                <c:pt idx="3">
                  <c:v>5.333333333333332</c:v>
                </c:pt>
                <c:pt idx="4">
                  <c:v>2.666666666666666</c:v>
                </c:pt>
              </c:numCache>
            </c:numRef>
          </c:val>
        </c:ser>
        <c:ser>
          <c:idx val="1"/>
          <c:order val="1"/>
          <c:tx>
            <c:v>Actual (10 months)</c:v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elete val="1"/>
          </c:dLbls>
          <c:cat>
            <c:strRef>
              <c:f>'SLHC-PP Analysis'!$B$29:$B$33</c:f>
              <c:strCache>
                <c:ptCount val="5"/>
                <c:pt idx="0">
                  <c:v>CERN</c:v>
                </c:pt>
                <c:pt idx="1">
                  <c:v>CTU</c:v>
                </c:pt>
                <c:pt idx="2">
                  <c:v>GSI</c:v>
                </c:pt>
                <c:pt idx="3">
                  <c:v>PSI</c:v>
                </c:pt>
                <c:pt idx="4">
                  <c:v>USFD</c:v>
                </c:pt>
              </c:strCache>
            </c:strRef>
          </c:cat>
          <c:val>
            <c:numRef>
              <c:f>'SLHC-PP Analysis'!$D$29:$D$33</c:f>
              <c:numCache>
                <c:formatCode>0.0</c:formatCode>
                <c:ptCount val="5"/>
                <c:pt idx="0">
                  <c:v>9.18</c:v>
                </c:pt>
                <c:pt idx="1">
                  <c:v>9.84</c:v>
                </c:pt>
                <c:pt idx="2">
                  <c:v>0.03</c:v>
                </c:pt>
                <c:pt idx="3">
                  <c:v>0.0</c:v>
                </c:pt>
                <c:pt idx="4">
                  <c:v>2.18</c:v>
                </c:pt>
              </c:numCache>
            </c:numRef>
          </c:val>
        </c:ser>
        <c:axId val="512175992"/>
        <c:axId val="512193912"/>
      </c:barChart>
      <c:catAx>
        <c:axId val="512175992"/>
        <c:scaling>
          <c:orientation val="minMax"/>
        </c:scaling>
        <c:axPos val="l"/>
        <c:tickLblPos val="nextTo"/>
        <c:crossAx val="512193912"/>
        <c:crosses val="autoZero"/>
        <c:auto val="1"/>
        <c:lblAlgn val="ctr"/>
        <c:lblOffset val="100"/>
      </c:catAx>
      <c:valAx>
        <c:axId val="512193912"/>
        <c:scaling>
          <c:orientation val="minMax"/>
        </c:scaling>
        <c:axPos val="b"/>
        <c:majorGridlines/>
        <c:numFmt formatCode="0" sourceLinked="0"/>
        <c:tickLblPos val="nextTo"/>
        <c:crossAx val="5121759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8235622774876"/>
          <c:y val="0.308519749142619"/>
          <c:w val="0.288191575063018"/>
          <c:h val="0.327706278913236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"/>
  <c:chart>
    <c:plotArea>
      <c:layout>
        <c:manualLayout>
          <c:layoutTarget val="inner"/>
          <c:xMode val="edge"/>
          <c:yMode val="edge"/>
          <c:x val="0.116812026681378"/>
          <c:y val="0.233415973003375"/>
          <c:w val="0.697212800323036"/>
          <c:h val="0.563218646582221"/>
        </c:manualLayout>
      </c:layout>
      <c:barChart>
        <c:barDir val="bar"/>
        <c:grouping val="clustered"/>
        <c:ser>
          <c:idx val="0"/>
          <c:order val="0"/>
          <c:tx>
            <c:v>Budget (1 year)</c:v>
          </c:tx>
          <c:dLbls>
            <c:dLbl>
              <c:idx val="0"/>
              <c:layout>
                <c:manualLayout>
                  <c:x val="-0.0865592281734014"/>
                  <c:y val="-0.00943396226415106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 lang="en-US"/>
              </a:p>
            </c:txPr>
            <c:showVal val="1"/>
          </c:dLbls>
          <c:val>
            <c:numRef>
              <c:f>'SLHC-PP Analysis'!$C$8</c:f>
              <c:numCache>
                <c:formatCode>0.0</c:formatCode>
                <c:ptCount val="1"/>
                <c:pt idx="0">
                  <c:v>16.33333333333329</c:v>
                </c:pt>
              </c:numCache>
            </c:numRef>
          </c:val>
        </c:ser>
        <c:ser>
          <c:idx val="1"/>
          <c:order val="1"/>
          <c:tx>
            <c:v>Actual (10 months)</c:v>
          </c:tx>
          <c:dLbls>
            <c:dLbl>
              <c:idx val="0"/>
              <c:layout>
                <c:manualLayout>
                  <c:x val="-0.107255520504732"/>
                  <c:y val="-0.00515463917525768"/>
                </c:manualLayout>
              </c:layout>
              <c:showVal val="1"/>
            </c:dLbl>
            <c:delete val="1"/>
          </c:dLbls>
          <c:val>
            <c:numRef>
              <c:f>'SLHC-PP Analysis'!$D$8</c:f>
              <c:numCache>
                <c:formatCode>0.0</c:formatCode>
                <c:ptCount val="1"/>
                <c:pt idx="0">
                  <c:v>13.7</c:v>
                </c:pt>
              </c:numCache>
            </c:numRef>
          </c:val>
        </c:ser>
        <c:axId val="510801784"/>
        <c:axId val="508399704"/>
      </c:barChart>
      <c:catAx>
        <c:axId val="510801784"/>
        <c:scaling>
          <c:orientation val="minMax"/>
        </c:scaling>
        <c:delete val="1"/>
        <c:axPos val="l"/>
        <c:tickLblPos val="nextTo"/>
        <c:crossAx val="508399704"/>
        <c:crosses val="autoZero"/>
        <c:auto val="1"/>
        <c:lblAlgn val="ctr"/>
        <c:lblOffset val="100"/>
      </c:catAx>
      <c:valAx>
        <c:axId val="508399704"/>
        <c:scaling>
          <c:orientation val="minMax"/>
          <c:min val="0.0"/>
        </c:scaling>
        <c:axPos val="b"/>
        <c:majorGridlines/>
        <c:numFmt formatCode="0" sourceLinked="0"/>
        <c:tickLblPos val="nextTo"/>
        <c:crossAx val="5108017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1077846038476"/>
          <c:y val="0.282444597775793"/>
          <c:w val="0.305063020968533"/>
          <c:h val="0.464987011932787"/>
        </c:manualLayout>
      </c:layout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layout/>
              <c:showVal val="1"/>
            </c:dLbl>
            <c:dLbl>
              <c:idx val="7"/>
              <c:layout/>
              <c:showVal val="1"/>
            </c:dLbl>
            <c:dLbl>
              <c:idx val="8"/>
              <c:layout/>
              <c:showVal val="1"/>
            </c:dLbl>
            <c:dLbl>
              <c:idx val="9"/>
              <c:layout/>
              <c:showVal val="1"/>
            </c:dLbl>
            <c:dLbl>
              <c:idx val="10"/>
              <c:layout/>
              <c:showVal val="1"/>
            </c:dLbl>
            <c:dLbl>
              <c:idx val="11"/>
              <c:layout/>
              <c:showVal val="1"/>
            </c:dLbl>
            <c:dLbl>
              <c:idx val="12"/>
              <c:layout/>
              <c:showVal val="1"/>
            </c:dLbl>
            <c:dLbl>
              <c:idx val="13"/>
              <c:layout/>
              <c:showVal val="1"/>
            </c:dLbl>
            <c:dLbl>
              <c:idx val="14"/>
              <c:layout/>
              <c:showVal val="1"/>
            </c:dLbl>
            <c:dLbl>
              <c:idx val="15"/>
              <c:layout/>
              <c:showVal val="1"/>
            </c:dLbl>
            <c:dLbl>
              <c:idx val="16"/>
              <c:layout/>
              <c:showVal val="1"/>
            </c:dLbl>
            <c:dLbl>
              <c:idx val="17"/>
              <c:layout/>
              <c:showVal val="1"/>
            </c:dLbl>
            <c:delete val="1"/>
          </c:dLbls>
          <c:cat>
            <c:strRef>
              <c:f>'SLHC-PP Analysis'!$B$72:$B$89</c:f>
              <c:strCache>
                <c:ptCount val="18"/>
                <c:pt idx="0">
                  <c:v>CERN</c:v>
                </c:pt>
                <c:pt idx="1">
                  <c:v>AGH-UST</c:v>
                </c:pt>
                <c:pt idx="2">
                  <c:v>CEA-Saclay</c:v>
                </c:pt>
                <c:pt idx="3">
                  <c:v>CIEMAT</c:v>
                </c:pt>
                <c:pt idx="4">
                  <c:v>CNRS-IN2P3</c:v>
                </c:pt>
                <c:pt idx="5">
                  <c:v>CTU</c:v>
                </c:pt>
                <c:pt idx="6">
                  <c:v>DESY</c:v>
                </c:pt>
                <c:pt idx="7">
                  <c:v>ETH Zürich</c:v>
                </c:pt>
                <c:pt idx="8">
                  <c:v>FOM-NIKHEF</c:v>
                </c:pt>
                <c:pt idx="9">
                  <c:v>GSI</c:v>
                </c:pt>
                <c:pt idx="10">
                  <c:v>Imperial</c:v>
                </c:pt>
                <c:pt idx="11">
                  <c:v>INFN</c:v>
                </c:pt>
                <c:pt idx="12">
                  <c:v>PSI</c:v>
                </c:pt>
                <c:pt idx="13">
                  <c:v>STFC</c:v>
                </c:pt>
                <c:pt idx="14">
                  <c:v>UBONN</c:v>
                </c:pt>
                <c:pt idx="15">
                  <c:v>UNIGE</c:v>
                </c:pt>
                <c:pt idx="16">
                  <c:v>USFD</c:v>
                </c:pt>
                <c:pt idx="17">
                  <c:v>RWTH Aachen</c:v>
                </c:pt>
              </c:strCache>
            </c:strRef>
          </c:cat>
          <c:val>
            <c:numRef>
              <c:f>'SLHC-PP Analysis'!$Y$72:$Y$89</c:f>
              <c:numCache>
                <c:formatCode>0%</c:formatCode>
                <c:ptCount val="18"/>
                <c:pt idx="0">
                  <c:v>0.20140350877193</c:v>
                </c:pt>
                <c:pt idx="1">
                  <c:v>0.164166666666667</c:v>
                </c:pt>
                <c:pt idx="2">
                  <c:v>0.0756410256410256</c:v>
                </c:pt>
                <c:pt idx="3">
                  <c:v>0.190294117647059</c:v>
                </c:pt>
                <c:pt idx="4">
                  <c:v>0.166666666666667</c:v>
                </c:pt>
                <c:pt idx="5">
                  <c:v>0.546666666666667</c:v>
                </c:pt>
                <c:pt idx="6">
                  <c:v>0.248</c:v>
                </c:pt>
                <c:pt idx="7">
                  <c:v>0.184666666666667</c:v>
                </c:pt>
                <c:pt idx="8">
                  <c:v>0.2695</c:v>
                </c:pt>
                <c:pt idx="9">
                  <c:v>0.001875</c:v>
                </c:pt>
                <c:pt idx="10">
                  <c:v>0.316666666666667</c:v>
                </c:pt>
                <c:pt idx="11">
                  <c:v>0.24</c:v>
                </c:pt>
                <c:pt idx="12">
                  <c:v>0.0</c:v>
                </c:pt>
                <c:pt idx="13">
                  <c:v>0.239285714285714</c:v>
                </c:pt>
                <c:pt idx="14">
                  <c:v>0.417708333333333</c:v>
                </c:pt>
                <c:pt idx="15">
                  <c:v>0.916</c:v>
                </c:pt>
                <c:pt idx="16">
                  <c:v>0.2725</c:v>
                </c:pt>
                <c:pt idx="17">
                  <c:v>0.082</c:v>
                </c:pt>
              </c:numCache>
            </c:numRef>
          </c:val>
        </c:ser>
        <c:axId val="512381752"/>
        <c:axId val="512385064"/>
      </c:barChart>
      <c:catAx>
        <c:axId val="512381752"/>
        <c:scaling>
          <c:orientation val="minMax"/>
        </c:scaling>
        <c:axPos val="l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512385064"/>
        <c:crosses val="autoZero"/>
        <c:auto val="1"/>
        <c:lblAlgn val="ctr"/>
        <c:lblOffset val="100"/>
      </c:catAx>
      <c:valAx>
        <c:axId val="512385064"/>
        <c:scaling>
          <c:orientation val="minMax"/>
        </c:scaling>
        <c:axPos val="b"/>
        <c:majorGridlines/>
        <c:numFmt formatCode="0%" sourceLinked="1"/>
        <c:tickLblPos val="nextTo"/>
        <c:crossAx val="51238175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146352097292186"/>
          <c:y val="0.051730400788509"/>
          <c:w val="0.794116300679806"/>
          <c:h val="0.823672768752007"/>
        </c:manualLayout>
      </c:layout>
      <c:barChart>
        <c:barDir val="bar"/>
        <c:grouping val="clustered"/>
        <c:ser>
          <c:idx val="0"/>
          <c:order val="0"/>
          <c:tx>
            <c:v>PM Budget (3 years)</c:v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layout/>
              <c:showVal val="1"/>
            </c:dLbl>
            <c:dLbl>
              <c:idx val="7"/>
              <c:layout/>
              <c:showVal val="1"/>
            </c:dLbl>
            <c:dLbl>
              <c:idx val="8"/>
              <c:layout/>
              <c:showVal val="1"/>
            </c:dLbl>
            <c:dLbl>
              <c:idx val="9"/>
              <c:layout/>
              <c:showVal val="1"/>
            </c:dLbl>
            <c:dLbl>
              <c:idx val="10"/>
              <c:layout/>
              <c:showVal val="1"/>
            </c:dLbl>
            <c:dLbl>
              <c:idx val="11"/>
              <c:layout/>
              <c:showVal val="1"/>
            </c:dLbl>
            <c:dLbl>
              <c:idx val="12"/>
              <c:layout/>
              <c:showVal val="1"/>
            </c:dLbl>
            <c:dLbl>
              <c:idx val="13"/>
              <c:layout/>
              <c:showVal val="1"/>
            </c:dLbl>
            <c:dLbl>
              <c:idx val="14"/>
              <c:layout/>
              <c:showVal val="1"/>
            </c:dLbl>
            <c:dLbl>
              <c:idx val="15"/>
              <c:layout/>
              <c:showVal val="1"/>
            </c:dLbl>
            <c:dLbl>
              <c:idx val="16"/>
              <c:layout/>
              <c:showVal val="1"/>
            </c:dLbl>
            <c:dLbl>
              <c:idx val="17"/>
              <c:layout/>
              <c:showVal val="1"/>
            </c:dLbl>
            <c:delete val="1"/>
          </c:dLbls>
          <c:cat>
            <c:strRef>
              <c:f>'SLHC-PP Analysis'!$B$72:$B$89</c:f>
              <c:strCache>
                <c:ptCount val="18"/>
                <c:pt idx="0">
                  <c:v>CERN</c:v>
                </c:pt>
                <c:pt idx="1">
                  <c:v>AGH-UST</c:v>
                </c:pt>
                <c:pt idx="2">
                  <c:v>CEA-Saclay</c:v>
                </c:pt>
                <c:pt idx="3">
                  <c:v>CIEMAT</c:v>
                </c:pt>
                <c:pt idx="4">
                  <c:v>CNRS-IN2P3</c:v>
                </c:pt>
                <c:pt idx="5">
                  <c:v>CTU</c:v>
                </c:pt>
                <c:pt idx="6">
                  <c:v>DESY</c:v>
                </c:pt>
                <c:pt idx="7">
                  <c:v>ETH Zürich</c:v>
                </c:pt>
                <c:pt idx="8">
                  <c:v>FOM-NIKHEF</c:v>
                </c:pt>
                <c:pt idx="9">
                  <c:v>GSI</c:v>
                </c:pt>
                <c:pt idx="10">
                  <c:v>Imperial</c:v>
                </c:pt>
                <c:pt idx="11">
                  <c:v>INFN</c:v>
                </c:pt>
                <c:pt idx="12">
                  <c:v>PSI</c:v>
                </c:pt>
                <c:pt idx="13">
                  <c:v>STFC</c:v>
                </c:pt>
                <c:pt idx="14">
                  <c:v>UBONN</c:v>
                </c:pt>
                <c:pt idx="15">
                  <c:v>UNIGE</c:v>
                </c:pt>
                <c:pt idx="16">
                  <c:v>USFD</c:v>
                </c:pt>
                <c:pt idx="17">
                  <c:v>RWTH Aachen</c:v>
                </c:pt>
              </c:strCache>
            </c:strRef>
          </c:cat>
          <c:val>
            <c:numRef>
              <c:f>'SLHC-PP Analysis'!$W$72:$W$89</c:f>
              <c:numCache>
                <c:formatCode>General</c:formatCode>
                <c:ptCount val="18"/>
                <c:pt idx="0">
                  <c:v>513.0</c:v>
                </c:pt>
                <c:pt idx="1">
                  <c:v>36.0</c:v>
                </c:pt>
                <c:pt idx="2">
                  <c:v>78.0</c:v>
                </c:pt>
                <c:pt idx="3">
                  <c:v>34.0</c:v>
                </c:pt>
                <c:pt idx="4">
                  <c:v>18.0</c:v>
                </c:pt>
                <c:pt idx="5">
                  <c:v>18.0</c:v>
                </c:pt>
                <c:pt idx="6">
                  <c:v>20.0</c:v>
                </c:pt>
                <c:pt idx="7">
                  <c:v>15.0</c:v>
                </c:pt>
                <c:pt idx="8">
                  <c:v>20.0</c:v>
                </c:pt>
                <c:pt idx="9">
                  <c:v>16.0</c:v>
                </c:pt>
                <c:pt idx="10">
                  <c:v>9.0</c:v>
                </c:pt>
                <c:pt idx="11">
                  <c:v>7.0</c:v>
                </c:pt>
                <c:pt idx="12">
                  <c:v>32.0</c:v>
                </c:pt>
                <c:pt idx="13">
                  <c:v>84.0</c:v>
                </c:pt>
                <c:pt idx="14">
                  <c:v>48.0</c:v>
                </c:pt>
                <c:pt idx="15">
                  <c:v>10.0</c:v>
                </c:pt>
                <c:pt idx="16">
                  <c:v>8.0</c:v>
                </c:pt>
                <c:pt idx="17">
                  <c:v>10.0</c:v>
                </c:pt>
              </c:numCache>
            </c:numRef>
          </c:val>
        </c:ser>
        <c:ser>
          <c:idx val="1"/>
          <c:order val="1"/>
          <c:tx>
            <c:v>PM Expenditure April08 - Jan 09)</c:v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layout/>
              <c:showVal val="1"/>
            </c:dLbl>
            <c:dLbl>
              <c:idx val="7"/>
              <c:layout/>
              <c:showVal val="1"/>
            </c:dLbl>
            <c:dLbl>
              <c:idx val="8"/>
              <c:layout/>
              <c:showVal val="1"/>
            </c:dLbl>
            <c:dLbl>
              <c:idx val="9"/>
              <c:layout/>
              <c:showVal val="1"/>
            </c:dLbl>
            <c:dLbl>
              <c:idx val="10"/>
              <c:layout/>
              <c:showVal val="1"/>
            </c:dLbl>
            <c:dLbl>
              <c:idx val="11"/>
              <c:layout/>
              <c:showVal val="1"/>
            </c:dLbl>
            <c:dLbl>
              <c:idx val="12"/>
              <c:layout/>
              <c:showVal val="1"/>
            </c:dLbl>
            <c:dLbl>
              <c:idx val="13"/>
              <c:layout/>
              <c:showVal val="1"/>
            </c:dLbl>
            <c:dLbl>
              <c:idx val="14"/>
              <c:layout/>
              <c:showVal val="1"/>
            </c:dLbl>
            <c:dLbl>
              <c:idx val="15"/>
              <c:layout/>
              <c:showVal val="1"/>
            </c:dLbl>
            <c:dLbl>
              <c:idx val="16"/>
              <c:layout/>
              <c:showVal val="1"/>
            </c:dLbl>
            <c:dLbl>
              <c:idx val="17"/>
              <c:layout/>
              <c:showVal val="1"/>
            </c:dLbl>
            <c:delete val="1"/>
          </c:dLbls>
          <c:cat>
            <c:strRef>
              <c:f>'SLHC-PP Analysis'!$B$72:$B$89</c:f>
              <c:strCache>
                <c:ptCount val="18"/>
                <c:pt idx="0">
                  <c:v>CERN</c:v>
                </c:pt>
                <c:pt idx="1">
                  <c:v>AGH-UST</c:v>
                </c:pt>
                <c:pt idx="2">
                  <c:v>CEA-Saclay</c:v>
                </c:pt>
                <c:pt idx="3">
                  <c:v>CIEMAT</c:v>
                </c:pt>
                <c:pt idx="4">
                  <c:v>CNRS-IN2P3</c:v>
                </c:pt>
                <c:pt idx="5">
                  <c:v>CTU</c:v>
                </c:pt>
                <c:pt idx="6">
                  <c:v>DESY</c:v>
                </c:pt>
                <c:pt idx="7">
                  <c:v>ETH Zürich</c:v>
                </c:pt>
                <c:pt idx="8">
                  <c:v>FOM-NIKHEF</c:v>
                </c:pt>
                <c:pt idx="9">
                  <c:v>GSI</c:v>
                </c:pt>
                <c:pt idx="10">
                  <c:v>Imperial</c:v>
                </c:pt>
                <c:pt idx="11">
                  <c:v>INFN</c:v>
                </c:pt>
                <c:pt idx="12">
                  <c:v>PSI</c:v>
                </c:pt>
                <c:pt idx="13">
                  <c:v>STFC</c:v>
                </c:pt>
                <c:pt idx="14">
                  <c:v>UBONN</c:v>
                </c:pt>
                <c:pt idx="15">
                  <c:v>UNIGE</c:v>
                </c:pt>
                <c:pt idx="16">
                  <c:v>USFD</c:v>
                </c:pt>
                <c:pt idx="17">
                  <c:v>RWTH Aachen</c:v>
                </c:pt>
              </c:strCache>
            </c:strRef>
          </c:cat>
          <c:val>
            <c:numRef>
              <c:f>'SLHC-PP Analysis'!$X$72:$X$89</c:f>
              <c:numCache>
                <c:formatCode>0</c:formatCode>
                <c:ptCount val="18"/>
                <c:pt idx="0">
                  <c:v>103.32</c:v>
                </c:pt>
                <c:pt idx="1">
                  <c:v>5.91</c:v>
                </c:pt>
                <c:pt idx="2">
                  <c:v>5.9</c:v>
                </c:pt>
                <c:pt idx="3">
                  <c:v>6.47</c:v>
                </c:pt>
                <c:pt idx="4">
                  <c:v>3.0</c:v>
                </c:pt>
                <c:pt idx="5">
                  <c:v>9.84</c:v>
                </c:pt>
                <c:pt idx="6">
                  <c:v>4.96</c:v>
                </c:pt>
                <c:pt idx="7">
                  <c:v>2.77</c:v>
                </c:pt>
                <c:pt idx="8">
                  <c:v>5.39</c:v>
                </c:pt>
                <c:pt idx="9">
                  <c:v>0.03</c:v>
                </c:pt>
                <c:pt idx="10">
                  <c:v>2.85</c:v>
                </c:pt>
                <c:pt idx="11">
                  <c:v>1.68</c:v>
                </c:pt>
                <c:pt idx="12">
                  <c:v>0.0</c:v>
                </c:pt>
                <c:pt idx="13">
                  <c:v>20.1</c:v>
                </c:pt>
                <c:pt idx="14">
                  <c:v>20.05</c:v>
                </c:pt>
                <c:pt idx="15">
                  <c:v>9.16</c:v>
                </c:pt>
                <c:pt idx="16">
                  <c:v>2.18</c:v>
                </c:pt>
                <c:pt idx="17">
                  <c:v>0.82</c:v>
                </c:pt>
              </c:numCache>
            </c:numRef>
          </c:val>
        </c:ser>
        <c:axId val="512472024"/>
        <c:axId val="512475336"/>
      </c:barChart>
      <c:catAx>
        <c:axId val="512472024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12475336"/>
        <c:crosses val="autoZero"/>
        <c:auto val="1"/>
        <c:lblAlgn val="ctr"/>
        <c:lblOffset val="100"/>
      </c:catAx>
      <c:valAx>
        <c:axId val="512475336"/>
        <c:scaling>
          <c:orientation val="minMax"/>
        </c:scaling>
        <c:axPos val="b"/>
        <c:majorGridlines/>
        <c:numFmt formatCode="General" sourceLinked="1"/>
        <c:tickLblPos val="nextTo"/>
        <c:crossAx val="5124720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52020410492167"/>
          <c:y val="0.399345936188356"/>
          <c:w val="0.45694344728648"/>
          <c:h val="0.148036735279863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0.04545</cdr:x>
      <cdr:y>0.34583</cdr:y>
    </cdr:from>
    <cdr:to>
      <cdr:x>0.16329</cdr:x>
      <cdr:y>0.65417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77228" y="1624223"/>
          <a:ext cx="1245297" cy="7901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sz="1800" b="1" dirty="0" smtClean="0"/>
            <a:t>CERN PM</a:t>
          </a:r>
          <a:endParaRPr lang="en-US" sz="18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FF937-03F0-9341-B0A5-C46798754994}" type="datetimeFigureOut">
              <a:rPr lang="en-US" smtClean="0"/>
              <a:pPr/>
              <a:t>2/24/09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54F5A-A1B0-5C46-BD33-4B206FD4EDA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BBC72-F729-3B4B-83DC-E0FE9990D059}" type="datetimeFigureOut">
              <a:rPr lang="en-US" smtClean="0"/>
              <a:pPr/>
              <a:t>2/24/09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04E06-3508-D04B-8021-919046CD71F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D1CCE-5F1E-634D-AB08-030014DD8800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56BAD-7B50-6048-B11C-CD850920D1CB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E51F-F588-DF44-A634-22E1C57AD6DF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0C90-E7BA-E347-98B6-A8D39F9EA3A1}" type="datetimeFigureOut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1052-3422-BD4E-AEF0-02FB6B97BF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0C90-E7BA-E347-98B6-A8D39F9EA3A1}" type="datetimeFigureOut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1052-3422-BD4E-AEF0-02FB6B97BF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0C90-E7BA-E347-98B6-A8D39F9EA3A1}" type="datetimeFigureOut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1052-3422-BD4E-AEF0-02FB6B97BF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0C90-E7BA-E347-98B6-A8D39F9EA3A1}" type="datetimeFigureOut">
              <a:rPr lang="en-US" smtClean="0"/>
              <a:pPr/>
              <a:t>2/24/09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1052-3422-BD4E-AEF0-02FB6B97BF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0C90-E7BA-E347-98B6-A8D39F9EA3A1}" type="datetimeFigureOut">
              <a:rPr lang="en-US" smtClean="0"/>
              <a:pPr/>
              <a:t>2/24/09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1052-3422-BD4E-AEF0-02FB6B97BF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0C90-E7BA-E347-98B6-A8D39F9EA3A1}" type="datetimeFigureOut">
              <a:rPr lang="en-US" smtClean="0"/>
              <a:pPr/>
              <a:t>2/24/09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1052-3422-BD4E-AEF0-02FB6B97BF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0C90-E7BA-E347-98B6-A8D39F9EA3A1}" type="datetimeFigureOut">
              <a:rPr lang="en-US" smtClean="0"/>
              <a:pPr/>
              <a:t>2/24/09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1052-3422-BD4E-AEF0-02FB6B97BF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0C90-E7BA-E347-98B6-A8D39F9EA3A1}" type="datetimeFigureOut">
              <a:rPr lang="en-US" smtClean="0"/>
              <a:pPr/>
              <a:t>2/24/09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1052-3422-BD4E-AEF0-02FB6B97BF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2EAE-14BD-5646-84D3-7A8430869E3A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0C90-E7BA-E347-98B6-A8D39F9EA3A1}" type="datetimeFigureOut">
              <a:rPr lang="en-US" smtClean="0"/>
              <a:pPr/>
              <a:t>2/24/09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1052-3422-BD4E-AEF0-02FB6B97BF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0C90-E7BA-E347-98B6-A8D39F9EA3A1}" type="datetimeFigureOut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1052-3422-BD4E-AEF0-02FB6B97BF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0C90-E7BA-E347-98B6-A8D39F9EA3A1}" type="datetimeFigureOut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1052-3422-BD4E-AEF0-02FB6B97BF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672F-8B91-4347-84F8-4203CBBF8F4B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EBE1-2A43-4941-9D6D-18705FCAC66A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3A52-CC63-814D-950E-C8B925224C00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B532F-82F8-6343-87C0-02CD0E4789EB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9A1C-6C76-C649-B1AD-ACE9D89D9EB7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682B-745A-FA4B-A144-935B2E6FF8B8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2B46-D56F-144C-A432-0AB1FE67440C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FEC7B-D7BF-804A-B62A-0B597D9F92D2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83705-002A-6F41-8311-D1ED2DF2843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30C90-E7BA-E347-98B6-A8D39F9EA3A1}" type="datetimeFigureOut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F1052-3422-BD4E-AEF0-02FB6B97BF7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3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df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44775"/>
            <a:ext cx="7772400" cy="1470025"/>
          </a:xfrm>
        </p:spPr>
        <p:txBody>
          <a:bodyPr/>
          <a:lstStyle/>
          <a:p>
            <a:r>
              <a:rPr lang="en-GB" dirty="0" smtClean="0"/>
              <a:t>SLHC-PP annual meeting</a:t>
            </a:r>
            <a:br>
              <a:rPr lang="en-GB" dirty="0" smtClean="0"/>
            </a:br>
            <a:r>
              <a:rPr lang="en-GB" dirty="0" smtClean="0"/>
              <a:t>Welcome and introduction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</p:spPr>
        <p:txBody>
          <a:bodyPr/>
          <a:lstStyle/>
          <a:p>
            <a:r>
              <a:rPr lang="en-US" dirty="0" smtClean="0"/>
              <a:t>February 25th</a:t>
            </a:r>
            <a:endParaRPr lang="en-GB" dirty="0" smtClean="0"/>
          </a:p>
          <a:p>
            <a:r>
              <a:rPr lang="en-GB" sz="2400" dirty="0" smtClean="0"/>
              <a:t>L. Linssen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2/25/09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</a:t>
            </a:r>
            <a:endParaRPr lang="en-GB"/>
          </a:p>
        </p:txBody>
      </p:sp>
      <p:pic>
        <p:nvPicPr>
          <p:cNvPr id="7" name="Picture 6" descr="Logo4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46050"/>
            <a:ext cx="2415475" cy="2216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Timescale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Collection of content by </a:t>
            </a:r>
            <a:r>
              <a:rPr lang="en-GB" b="1" dirty="0" smtClean="0">
                <a:solidFill>
                  <a:srgbClr val="000090"/>
                </a:solidFill>
              </a:rPr>
              <a:t>Colin Barras </a:t>
            </a:r>
            <a:r>
              <a:rPr lang="en-GB" dirty="0" smtClean="0"/>
              <a:t>via </a:t>
            </a:r>
            <a:r>
              <a:rPr lang="en-GB" b="1" dirty="0" smtClean="0">
                <a:solidFill>
                  <a:srgbClr val="FF0000"/>
                </a:solidFill>
              </a:rPr>
              <a:t>phone interviews</a:t>
            </a:r>
            <a:r>
              <a:rPr lang="en-GB" dirty="0" smtClean="0"/>
              <a:t> (15 min talking + one feedback call)</a:t>
            </a:r>
          </a:p>
          <a:p>
            <a:pPr lvl="1"/>
            <a:r>
              <a:rPr lang="en-GB" dirty="0" smtClean="0"/>
              <a:t>WP leaders</a:t>
            </a:r>
          </a:p>
          <a:p>
            <a:pPr lvl="1"/>
            <a:r>
              <a:rPr lang="en-GB" dirty="0" smtClean="0"/>
              <a:t>Partners</a:t>
            </a:r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953735"/>
                </a:solidFill>
              </a:rPr>
              <a:t>April</a:t>
            </a:r>
            <a:r>
              <a:rPr lang="en-GB" dirty="0" smtClean="0"/>
              <a:t>: Content finished</a:t>
            </a:r>
          </a:p>
          <a:p>
            <a:r>
              <a:rPr lang="en-GB" dirty="0" smtClean="0">
                <a:solidFill>
                  <a:srgbClr val="953735"/>
                </a:solidFill>
              </a:rPr>
              <a:t>Mid May</a:t>
            </a:r>
            <a:r>
              <a:rPr lang="en-GB" dirty="0" smtClean="0"/>
              <a:t>: Pages available to general public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SLHC-PP Management Report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April 08 </a:t>
            </a:r>
            <a:r>
              <a:rPr lang="en-US" dirty="0" smtClean="0"/>
              <a:t>–</a:t>
            </a:r>
            <a:r>
              <a:rPr lang="en-GB" dirty="0" smtClean="0"/>
              <a:t> January 09</a:t>
            </a:r>
          </a:p>
          <a:p>
            <a:r>
              <a:rPr lang="en-GB" sz="2400" dirty="0" smtClean="0"/>
              <a:t>M.Capeans, </a:t>
            </a:r>
            <a:r>
              <a:rPr lang="en-GB" sz="2400" dirty="0" err="1" smtClean="0"/>
              <a:t>N.Knoors</a:t>
            </a:r>
            <a:r>
              <a:rPr lang="en-GB" sz="2400" dirty="0" smtClean="0"/>
              <a:t>, </a:t>
            </a:r>
            <a:r>
              <a:rPr lang="en-GB" sz="2400" dirty="0" err="1" smtClean="0"/>
              <a:t>C.</a:t>
            </a:r>
            <a:r>
              <a:rPr lang="en-GB" sz="2400" dirty="0" err="1" smtClean="0"/>
              <a:t>Montagnier</a:t>
            </a:r>
            <a:r>
              <a:rPr lang="en-GB" sz="2400" dirty="0" smtClean="0"/>
              <a:t>, </a:t>
            </a:r>
            <a:r>
              <a:rPr lang="en-GB" sz="2400" dirty="0" err="1" smtClean="0"/>
              <a:t>K.Ross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D1B6C-7C3C-9C47-A239-CAC6645FF97A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SLHC-PP Membership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7001"/>
            <a:ext cx="8229600" cy="8128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Registered in PPT: 99</a:t>
            </a:r>
          </a:p>
          <a:p>
            <a:r>
              <a:rPr lang="en-GB" dirty="0" smtClean="0"/>
              <a:t>CEA and CNRS do not report in PPT, but have provided estimates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EE4FF-C1F8-394C-AF8F-61D3F81EF11F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graphicFrame>
        <p:nvGraphicFramePr>
          <p:cNvPr id="13" name="Chart 12"/>
          <p:cNvGraphicFramePr/>
          <p:nvPr/>
        </p:nvGraphicFramePr>
        <p:xfrm>
          <a:off x="4622800" y="2498725"/>
          <a:ext cx="4521200" cy="345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63500" y="2286000"/>
          <a:ext cx="4508500" cy="366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Personnel Expenses</a:t>
            </a:r>
            <a:br>
              <a:rPr lang="en-GB" dirty="0" smtClean="0"/>
            </a:br>
            <a:r>
              <a:rPr lang="en-GB" dirty="0" smtClean="0"/>
              <a:t>April 08 </a:t>
            </a:r>
            <a:r>
              <a:rPr lang="en-US" dirty="0" smtClean="0"/>
              <a:t>–</a:t>
            </a:r>
            <a:r>
              <a:rPr lang="en-GB" dirty="0" smtClean="0"/>
              <a:t> Jan 09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2743200"/>
          <a:ext cx="67818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664"/>
                <a:gridCol w="1190736"/>
                <a:gridCol w="2362200"/>
                <a:gridCol w="2362200"/>
              </a:tblGrid>
              <a:tr h="38956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WP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P-M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dirty="0" smtClean="0"/>
                        <a:t>P-M reported / P-M budgeted </a:t>
                      </a:r>
                      <a:r>
                        <a:rPr lang="en-GB" sz="1400" baseline="0" dirty="0" smtClean="0">
                          <a:solidFill>
                            <a:srgbClr val="FCD5B5"/>
                          </a:solidFill>
                        </a:rPr>
                        <a:t>for Period1</a:t>
                      </a:r>
                      <a:endParaRPr lang="en-GB" sz="1400" dirty="0">
                        <a:solidFill>
                          <a:srgbClr val="FCD5B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P-M</a:t>
                      </a:r>
                      <a:r>
                        <a:rPr lang="en-GB" sz="1400" baseline="0" dirty="0" smtClean="0"/>
                        <a:t> reported / P-M budgeted for </a:t>
                      </a:r>
                      <a:r>
                        <a:rPr lang="en-GB" sz="1400" baseline="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</a:rPr>
                        <a:t>whole Project</a:t>
                      </a:r>
                      <a:endParaRPr lang="en-GB" sz="1400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13.7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84%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28%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  <a:endParaRPr lang="en-GB" sz="1600" dirty="0">
                        <a:solidFill>
                          <a:srgbClr val="95373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3.8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22%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7%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31.1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92%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30%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19.8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66%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22%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55%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18%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6</a:t>
                      </a:r>
                      <a:endParaRPr lang="en-GB" sz="1600" dirty="0">
                        <a:solidFill>
                          <a:srgbClr val="95373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37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57%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19%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</a:t>
                      </a:r>
                      <a:endParaRPr lang="en-GB" sz="1600" dirty="0">
                        <a:solidFill>
                          <a:srgbClr val="95373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24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39%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13%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54.5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84%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28%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SUM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204.4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63% of Period1 budget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21% of whole budget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 rot="5400000">
            <a:off x="4885994" y="2598406"/>
            <a:ext cx="288000" cy="1588"/>
          </a:xfrm>
          <a:prstGeom prst="straightConnector1">
            <a:avLst/>
          </a:prstGeom>
          <a:ln>
            <a:solidFill>
              <a:srgbClr val="4F81BD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27C82-313B-B441-A518-5F6407D721BC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24000" y="1600200"/>
            <a:ext cx="2438400" cy="646331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PM from Worked Hours reported in PPT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19600" y="1600200"/>
            <a:ext cx="1979612" cy="830997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Assumption: flat spending profile </a:t>
            </a:r>
            <a:r>
              <a:rPr lang="en-GB" sz="1200" i="1" dirty="0" smtClean="0"/>
              <a:t>(year budget = total/3)</a:t>
            </a:r>
            <a:endParaRPr lang="en-GB" sz="1400" i="1" dirty="0" smtClean="0"/>
          </a:p>
        </p:txBody>
      </p:sp>
      <p:cxnSp>
        <p:nvCxnSpPr>
          <p:cNvPr id="13" name="Straight Arrow Connector 12"/>
          <p:cNvCxnSpPr>
            <a:stCxn id="10" idx="2"/>
          </p:cNvCxnSpPr>
          <p:nvPr/>
        </p:nvCxnSpPr>
        <p:spPr>
          <a:xfrm rot="5400000">
            <a:off x="2483079" y="2506652"/>
            <a:ext cx="520243" cy="1588"/>
          </a:xfrm>
          <a:prstGeom prst="straightConnector1">
            <a:avLst/>
          </a:prstGeom>
          <a:ln>
            <a:solidFill>
              <a:srgbClr val="4F81BD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24200" y="6324600"/>
            <a:ext cx="420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Full SLHC-PP project has 976 PM in Annex-I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2743998" y="6356350"/>
            <a:ext cx="380203" cy="1529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C0504D"/>
                </a:solidFill>
              </a:rPr>
              <a:t>PM for RTD Activities (WP 6 ,7, 8)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April 08 </a:t>
            </a:r>
            <a:r>
              <a:rPr lang="en-US" dirty="0" smtClean="0"/>
              <a:t>–</a:t>
            </a:r>
            <a:r>
              <a:rPr lang="en-GB" dirty="0" smtClean="0"/>
              <a:t> Jan 09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3ED38-E15B-D645-862E-031A46C7FA1C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graphicFrame>
        <p:nvGraphicFramePr>
          <p:cNvPr id="9" name="Chart 8"/>
          <p:cNvGraphicFramePr/>
          <p:nvPr/>
        </p:nvGraphicFramePr>
        <p:xfrm>
          <a:off x="685801" y="1524000"/>
          <a:ext cx="8000999" cy="4832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C0504D"/>
                </a:solidFill>
              </a:rPr>
              <a:t>PM for Coordination Activities (WP 2, 3, 4)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April 08 </a:t>
            </a:r>
            <a:r>
              <a:rPr lang="en-US" dirty="0" smtClean="0"/>
              <a:t>–</a:t>
            </a:r>
            <a:r>
              <a:rPr lang="en-GB" dirty="0" smtClean="0"/>
              <a:t> Jan 09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3ED38-E15B-D645-862E-031A46C7FA1C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graphicFrame>
        <p:nvGraphicFramePr>
          <p:cNvPr id="10" name="Chart 9"/>
          <p:cNvGraphicFramePr/>
          <p:nvPr/>
        </p:nvGraphicFramePr>
        <p:xfrm>
          <a:off x="304800" y="1676400"/>
          <a:ext cx="83820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C0504D"/>
                </a:solidFill>
              </a:rPr>
              <a:t>PM for Support Activities (WP5)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April 08 </a:t>
            </a:r>
            <a:r>
              <a:rPr lang="en-US" dirty="0" smtClean="0"/>
              <a:t>–</a:t>
            </a:r>
            <a:r>
              <a:rPr lang="en-GB" dirty="0" smtClean="0"/>
              <a:t> Jan 09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3ED38-E15B-D645-862E-031A46C7FA1C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graphicFrame>
        <p:nvGraphicFramePr>
          <p:cNvPr id="9" name="Chart 8"/>
          <p:cNvGraphicFramePr/>
          <p:nvPr/>
        </p:nvGraphicFramePr>
        <p:xfrm>
          <a:off x="647700" y="1676400"/>
          <a:ext cx="7696200" cy="467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C0504D"/>
                </a:solidFill>
              </a:rPr>
              <a:t>PM for Management Activities (WP1)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April 08 </a:t>
            </a:r>
            <a:r>
              <a:rPr lang="en-US" dirty="0" smtClean="0"/>
              <a:t>–</a:t>
            </a:r>
            <a:r>
              <a:rPr lang="en-GB" dirty="0" smtClean="0"/>
              <a:t> Jan 09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3ED38-E15B-D645-862E-031A46C7FA1C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graphicFrame>
        <p:nvGraphicFramePr>
          <p:cNvPr id="11" name="Chart 10"/>
          <p:cNvGraphicFramePr/>
          <p:nvPr/>
        </p:nvGraphicFramePr>
        <p:xfrm>
          <a:off x="1066800" y="1676400"/>
          <a:ext cx="69342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C0504D"/>
                </a:solidFill>
              </a:rPr>
              <a:t>PM / Partner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4000" dirty="0" smtClean="0"/>
              <a:t>Actual (10m) / </a:t>
            </a:r>
            <a:r>
              <a:rPr lang="en-US" sz="4000" dirty="0" smtClean="0"/>
              <a:t>Budget (3 </a:t>
            </a:r>
            <a:r>
              <a:rPr lang="en-US" sz="4000" dirty="0" err="1" smtClean="0"/>
              <a:t>y</a:t>
            </a:r>
            <a:r>
              <a:rPr lang="en-US" sz="4000" dirty="0" smtClean="0"/>
              <a:t>)</a:t>
            </a:r>
            <a:endParaRPr lang="en-GB" sz="40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3ED38-E15B-D645-862E-031A46C7FA1C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graphicFrame>
        <p:nvGraphicFramePr>
          <p:cNvPr id="9" name="Chart 8"/>
          <p:cNvGraphicFramePr/>
          <p:nvPr/>
        </p:nvGraphicFramePr>
        <p:xfrm>
          <a:off x="457200" y="1397794"/>
          <a:ext cx="8458200" cy="5281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C0504D"/>
                </a:solidFill>
              </a:rPr>
              <a:t>PM / Partner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US" dirty="0" smtClean="0"/>
              <a:t>Budget (3 </a:t>
            </a:r>
            <a:r>
              <a:rPr lang="en-US" dirty="0" err="1" smtClean="0"/>
              <a:t>y</a:t>
            </a:r>
            <a:r>
              <a:rPr lang="en-US" dirty="0" smtClean="0"/>
              <a:t>) VS Actual (10 </a:t>
            </a:r>
            <a:r>
              <a:rPr lang="en-US" dirty="0" err="1" smtClean="0"/>
              <a:t>m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3ED38-E15B-D645-862E-031A46C7FA1C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graphicFrame>
        <p:nvGraphicFramePr>
          <p:cNvPr id="10" name="Chart 9"/>
          <p:cNvGraphicFramePr/>
          <p:nvPr/>
        </p:nvGraphicFramePr>
        <p:xfrm>
          <a:off x="866774" y="1523999"/>
          <a:ext cx="7667625" cy="4743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past year….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68579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4000" b="1" dirty="0" smtClean="0">
                <a:solidFill>
                  <a:srgbClr val="0000FF"/>
                </a:solidFill>
              </a:rPr>
              <a:t>The most important is the technical progress !!!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2EAE-14BD-5646-84D3-7A8430869E3A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7" name="Picture 6" descr="CERN_Meyrinsite.ai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b="11910"/>
              <a:stretch>
                <a:fillRect/>
              </a:stretch>
            </p:blipFill>
          </mc:Choice>
          <mc:Fallback>
            <p:blipFill>
              <a:blip r:embed="rId3"/>
              <a:srcRect b="11910"/>
              <a:stretch>
                <a:fillRect/>
              </a:stretch>
            </p:blipFill>
          </mc:Fallback>
        </mc:AlternateContent>
        <p:spPr>
          <a:xfrm>
            <a:off x="762000" y="1752600"/>
            <a:ext cx="7848600" cy="4885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annual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6783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000090"/>
                </a:solidFill>
              </a:rPr>
              <a:t>Aim of the present annual meeting:</a:t>
            </a:r>
          </a:p>
          <a:p>
            <a:r>
              <a:rPr lang="en-US" dirty="0" smtClean="0"/>
              <a:t>Discuss progress of the 1</a:t>
            </a:r>
            <a:r>
              <a:rPr lang="en-US" baseline="30000" dirty="0" smtClean="0"/>
              <a:t>st</a:t>
            </a:r>
            <a:r>
              <a:rPr lang="en-US" dirty="0" smtClean="0"/>
              <a:t> year and plans for the 2</a:t>
            </a:r>
            <a:r>
              <a:rPr lang="en-US" baseline="30000" dirty="0" smtClean="0"/>
              <a:t>nd</a:t>
            </a:r>
            <a:r>
              <a:rPr lang="en-US" dirty="0" smtClean="0"/>
              <a:t> year</a:t>
            </a:r>
          </a:p>
          <a:p>
            <a:r>
              <a:rPr lang="en-US" dirty="0" smtClean="0"/>
              <a:t>Public SLHC outreach event (Thu morning)</a:t>
            </a:r>
          </a:p>
          <a:p>
            <a:r>
              <a:rPr lang="en-US" dirty="0" smtClean="0"/>
              <a:t>Preparation for the first official annual report</a:t>
            </a:r>
          </a:p>
          <a:p>
            <a:pPr lvl="1"/>
            <a:r>
              <a:rPr lang="en-US" sz="2400" dirty="0" smtClean="0">
                <a:solidFill>
                  <a:srgbClr val="000090"/>
                </a:solidFill>
              </a:rPr>
              <a:t>Presentations at the annual meeting form the seed material for the technical progress section of the annual report</a:t>
            </a:r>
          </a:p>
          <a:p>
            <a:pPr lvl="1"/>
            <a:r>
              <a:rPr lang="en-US" sz="2400" dirty="0" smtClean="0">
                <a:solidFill>
                  <a:srgbClr val="000090"/>
                </a:solidFill>
              </a:rPr>
              <a:t>Information session this afternoon at 17:30 hrs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2EAE-14BD-5646-84D3-7A8430869E3A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7" name="Picture 6" descr="Logo4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5982" y="0"/>
            <a:ext cx="1578018" cy="14478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229600" cy="55927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0090"/>
                </a:solidFill>
              </a:rPr>
              <a:t>Invitation</a:t>
            </a:r>
          </a:p>
          <a:p>
            <a:pPr>
              <a:buNone/>
            </a:pPr>
            <a:r>
              <a:rPr lang="en-US" dirty="0" smtClean="0"/>
              <a:t>This evening 18:30 hrs</a:t>
            </a:r>
          </a:p>
          <a:p>
            <a:pPr>
              <a:buNone/>
            </a:pPr>
            <a:r>
              <a:rPr lang="en-US" dirty="0" smtClean="0"/>
              <a:t>Drinks and snacks</a:t>
            </a:r>
          </a:p>
          <a:p>
            <a:pPr>
              <a:buNone/>
            </a:pPr>
            <a:r>
              <a:rPr lang="en-US" dirty="0" smtClean="0"/>
              <a:t>In the glass box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All are welcome 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…even those who forgot to register…</a:t>
            </a: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sz="6000" b="1" dirty="0" smtClean="0">
                <a:solidFill>
                  <a:srgbClr val="FF0000"/>
                </a:solidFill>
              </a:rPr>
              <a:t>h</a:t>
            </a:r>
            <a:r>
              <a:rPr lang="en-US" sz="6000" b="1" dirty="0" smtClean="0">
                <a:solidFill>
                  <a:srgbClr val="FF0000"/>
                </a:solidFill>
              </a:rPr>
              <a:t>ave a nice meeting !</a:t>
            </a:r>
            <a:endParaRPr lang="en-US" sz="7200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2EAE-14BD-5646-84D3-7A8430869E3A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7" name="Picture 6" descr="Picture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0336" y="0"/>
            <a:ext cx="4083664" cy="4267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6477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Some</a:t>
            </a:r>
            <a:r>
              <a:rPr lang="en-US" dirty="0" smtClean="0"/>
              <a:t> SLHC-PP dates 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4497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Kick-off meeting April 8 + 9, 2008</a:t>
            </a:r>
          </a:p>
          <a:p>
            <a:r>
              <a:rPr lang="en-US" dirty="0" smtClean="0"/>
              <a:t>End April 2008:</a:t>
            </a:r>
          </a:p>
          <a:p>
            <a:pPr lvl="1"/>
            <a:r>
              <a:rPr lang="en-US" dirty="0" smtClean="0"/>
              <a:t>Grant agreement signed by both EU and CERN</a:t>
            </a:r>
          </a:p>
          <a:p>
            <a:r>
              <a:rPr lang="en-US" dirty="0" smtClean="0"/>
              <a:t>End May 2008:</a:t>
            </a:r>
          </a:p>
          <a:p>
            <a:pPr lvl="1"/>
            <a:r>
              <a:rPr lang="en-US" dirty="0" smtClean="0"/>
              <a:t>Grant agreement signed by all partners</a:t>
            </a:r>
          </a:p>
          <a:p>
            <a:r>
              <a:rPr lang="en-US" dirty="0" smtClean="0"/>
              <a:t>Beginning of June 2008:</a:t>
            </a:r>
          </a:p>
          <a:p>
            <a:pPr lvl="1"/>
            <a:r>
              <a:rPr lang="en-US" dirty="0" smtClean="0"/>
              <a:t>First installment sent to all beneficiaries</a:t>
            </a:r>
          </a:p>
          <a:p>
            <a:r>
              <a:rPr lang="en-US" dirty="0" smtClean="0"/>
              <a:t>December 1</a:t>
            </a:r>
            <a:r>
              <a:rPr lang="en-US" baseline="30000" dirty="0" smtClean="0"/>
              <a:t>st</a:t>
            </a:r>
            <a:r>
              <a:rPr lang="en-US" dirty="0" smtClean="0"/>
              <a:t> 2008: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Official accession of RWTH Aachen as </a:t>
            </a:r>
            <a:r>
              <a:rPr lang="en-US" dirty="0" smtClean="0">
                <a:solidFill>
                  <a:srgbClr val="000090"/>
                </a:solidFill>
              </a:rPr>
              <a:t>beneficiary</a:t>
            </a:r>
            <a:r>
              <a:rPr lang="en-US" dirty="0" smtClean="0"/>
              <a:t> (in WP8)</a:t>
            </a:r>
          </a:p>
          <a:p>
            <a:r>
              <a:rPr lang="en-US" dirty="0" smtClean="0"/>
              <a:t>February 5</a:t>
            </a:r>
            <a:r>
              <a:rPr lang="en-US" baseline="30000" dirty="0" smtClean="0"/>
              <a:t>th</a:t>
            </a:r>
            <a:r>
              <a:rPr lang="en-US" dirty="0" smtClean="0"/>
              <a:t> 2009:</a:t>
            </a:r>
          </a:p>
          <a:p>
            <a:r>
              <a:rPr lang="en-US" dirty="0" smtClean="0"/>
              <a:t>Received official EU approval for accession RWTH Aachen (member as of 1/12/2008)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2EAE-14BD-5646-84D3-7A8430869E3A}" type="datetime1">
              <a:rPr lang="en-US" smtClean="0"/>
              <a:pPr/>
              <a:t>2/24/09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Picture 6" descr="Logo4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8525" y="0"/>
            <a:ext cx="2415475" cy="2216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Milestones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2/25/09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9" name="Content Placeholder 8" descr="Picture 5.png"/>
          <p:cNvPicPr>
            <a:picLocks noGrp="1" noChangeAspect="1"/>
          </p:cNvPicPr>
          <p:nvPr>
            <p:ph idx="1"/>
          </p:nvPr>
        </p:nvPicPr>
        <p:blipFill>
          <a:blip r:embed="rId2"/>
          <a:srcRect t="-43481" b="-43481"/>
          <a:stretch>
            <a:fillRect/>
          </a:stretch>
        </p:blipFill>
        <p:spPr/>
      </p:pic>
      <p:pic>
        <p:nvPicPr>
          <p:cNvPr id="8" name="Picture 7" descr="Logo4_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0" y="0"/>
            <a:ext cx="2146935" cy="1969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Deliverables</a:t>
            </a:r>
            <a:endParaRPr lang="en-GB" dirty="0"/>
          </a:p>
        </p:txBody>
      </p:sp>
      <p:pic>
        <p:nvPicPr>
          <p:cNvPr id="7" name="Content Placeholder 6" descr="Picture 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801" r="-801"/>
          <a:stretch>
            <a:fillRect/>
          </a:stretch>
        </p:blipFill>
        <p:spPr>
          <a:xfrm>
            <a:off x="457200" y="1722437"/>
            <a:ext cx="8229600" cy="46783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2/25/09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3705-002A-6F41-8311-D1ED2DF2843E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LL</a:t>
            </a:r>
            <a:endParaRPr lang="en-GB"/>
          </a:p>
        </p:txBody>
      </p:sp>
      <p:pic>
        <p:nvPicPr>
          <p:cNvPr id="8" name="Picture 7" descr="Logo4_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5982" y="0"/>
            <a:ext cx="1578018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SLHC-PP Public Pages Project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Work by Colin Barras</a:t>
            </a:r>
          </a:p>
          <a:p>
            <a:r>
              <a:rPr lang="en-GB" i="1" dirty="0" smtClean="0"/>
              <a:t>Science Writer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Background for General Public:</a:t>
            </a:r>
            <a:br>
              <a:rPr lang="en-GB" dirty="0" smtClean="0"/>
            </a:br>
            <a:r>
              <a:rPr lang="en-GB" dirty="0" smtClean="0"/>
              <a:t>Why, What, When?</a:t>
            </a:r>
            <a:endParaRPr lang="en-GB" dirty="0"/>
          </a:p>
        </p:txBody>
      </p:sp>
      <p:pic>
        <p:nvPicPr>
          <p:cNvPr id="4" name="Content Placeholder 3" descr="Picture 1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2928" r="-12928"/>
          <a:stretch>
            <a:fillRect/>
          </a:stretch>
        </p:blipFill>
        <p:spPr>
          <a:xfrm>
            <a:off x="277006" y="1646238"/>
            <a:ext cx="8866994" cy="5211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Technical Information for General Public</a:t>
            </a:r>
            <a:endParaRPr lang="en-GB" sz="3600" dirty="0"/>
          </a:p>
        </p:txBody>
      </p:sp>
      <p:pic>
        <p:nvPicPr>
          <p:cNvPr id="4" name="Content Placeholder 3" descr="Picture 1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479" r="-479"/>
          <a:stretch>
            <a:fillRect/>
          </a:stretch>
        </p:blipFill>
        <p:spPr/>
      </p:pic>
      <p:sp>
        <p:nvSpPr>
          <p:cNvPr id="5" name="Left Arrow 4"/>
          <p:cNvSpPr/>
          <p:nvPr/>
        </p:nvSpPr>
        <p:spPr>
          <a:xfrm rot="2554925">
            <a:off x="6402866" y="4867001"/>
            <a:ext cx="2602603" cy="973247"/>
          </a:xfrm>
          <a:prstGeom prst="leftArrow">
            <a:avLst/>
          </a:prstGeom>
          <a:solidFill>
            <a:srgbClr val="77933C"/>
          </a:solidFill>
          <a:ln>
            <a:solidFill>
              <a:srgbClr val="779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Work Packages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GB" sz="2800" dirty="0" smtClean="0"/>
              <a:t>WP8: Tracking Detector Power Distribution</a:t>
            </a:r>
            <a:br>
              <a:rPr lang="en-GB" sz="2800" dirty="0" smtClean="0"/>
            </a:br>
            <a:r>
              <a:rPr lang="en-GB" sz="2800" dirty="0">
                <a:solidFill>
                  <a:srgbClr val="953735"/>
                </a:solidFill>
              </a:rPr>
              <a:t>c</a:t>
            </a:r>
            <a:r>
              <a:rPr lang="en-GB" sz="2800" dirty="0" smtClean="0">
                <a:solidFill>
                  <a:srgbClr val="953735"/>
                </a:solidFill>
              </a:rPr>
              <a:t>onverted to</a:t>
            </a:r>
            <a:r>
              <a:rPr lang="en-GB" sz="2800" dirty="0" smtClean="0"/>
              <a:t> </a:t>
            </a:r>
            <a:r>
              <a:rPr lang="en-GB" sz="2800" dirty="0" smtClean="0">
                <a:solidFill>
                  <a:srgbClr val="953735"/>
                </a:solidFill>
              </a:rPr>
              <a:t>“Power Issues” &gt;&gt; </a:t>
            </a:r>
            <a:r>
              <a:rPr lang="en-GB" sz="2800" i="1" dirty="0" smtClean="0">
                <a:solidFill>
                  <a:srgbClr val="953735"/>
                </a:solidFill>
              </a:rPr>
              <a:t>thanks to </a:t>
            </a:r>
            <a:r>
              <a:rPr lang="en-GB" sz="2800" i="1" dirty="0" err="1" smtClean="0">
                <a:solidFill>
                  <a:srgbClr val="953735"/>
                </a:solidFill>
              </a:rPr>
              <a:t>M.Weber</a:t>
            </a:r>
            <a:endParaRPr lang="en-GB" sz="2800" i="1" dirty="0">
              <a:solidFill>
                <a:srgbClr val="953735"/>
              </a:solidFill>
            </a:endParaRPr>
          </a:p>
        </p:txBody>
      </p:sp>
      <p:pic>
        <p:nvPicPr>
          <p:cNvPr id="4" name="Content Placeholder 3" descr="Picture 1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073" r="-17073"/>
          <a:stretch>
            <a:fillRect/>
          </a:stretch>
        </p:blipFill>
        <p:spPr>
          <a:xfrm>
            <a:off x="76200" y="1524000"/>
            <a:ext cx="8991600" cy="510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755</Words>
  <Application>Microsoft Macintosh PowerPoint</Application>
  <PresentationFormat>On-screen Show (4:3)</PresentationFormat>
  <Paragraphs>264</Paragraphs>
  <Slides>21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1_Office Theme</vt:lpstr>
      <vt:lpstr>SLHC-PP annual meeting Welcome and introduction</vt:lpstr>
      <vt:lpstr>The past year….</vt:lpstr>
      <vt:lpstr>Some SLHC-PP dates …..</vt:lpstr>
      <vt:lpstr>Milestones</vt:lpstr>
      <vt:lpstr>Deliverables</vt:lpstr>
      <vt:lpstr>SLHC-PP Public Pages Project</vt:lpstr>
      <vt:lpstr>Background for General Public: Why, What, When?</vt:lpstr>
      <vt:lpstr>Technical Information for General Public</vt:lpstr>
      <vt:lpstr>WP8: Tracking Detector Power Distribution converted to “Power Issues” &gt;&gt; thanks to M.Weber</vt:lpstr>
      <vt:lpstr>Timescale</vt:lpstr>
      <vt:lpstr>SLHC-PP Management Report</vt:lpstr>
      <vt:lpstr>SLHC-PP Membership</vt:lpstr>
      <vt:lpstr>Personnel Expenses April 08 – Jan 09</vt:lpstr>
      <vt:lpstr>PM for RTD Activities (WP 6 ,7, 8)  April 08 – Jan 09</vt:lpstr>
      <vt:lpstr>PM for Coordination Activities (WP 2, 3, 4)  April 08 – Jan 09</vt:lpstr>
      <vt:lpstr>PM for Support Activities (WP5)  April 08 – Jan 09</vt:lpstr>
      <vt:lpstr>PM for Management Activities (WP1)  April 08 – Jan 09</vt:lpstr>
      <vt:lpstr>PM / Partner Actual (10m) / Budget (3 y)</vt:lpstr>
      <vt:lpstr>PM / Partner Budget (3 y) VS Actual (10 m)</vt:lpstr>
      <vt:lpstr>The annual meeting</vt:lpstr>
      <vt:lpstr>Slide 21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SLHC-PP Management Report</dc:title>
  <dc:creator>mar capeans</dc:creator>
  <cp:lastModifiedBy>L. Linssen</cp:lastModifiedBy>
  <cp:revision>26</cp:revision>
  <cp:lastPrinted>2009-02-19T13:26:05Z</cp:lastPrinted>
  <dcterms:created xsi:type="dcterms:W3CDTF">2009-02-24T20:41:15Z</dcterms:created>
  <dcterms:modified xsi:type="dcterms:W3CDTF">2009-02-24T21:24:42Z</dcterms:modified>
</cp:coreProperties>
</file>