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4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D5E4813-1F26-4018-9924-802A6BD5108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C1DAB9-810B-4103-8F3C-D021F08F49A6}" type="slidenum">
              <a:rPr lang="en-US"/>
              <a:pPr/>
              <a:t>1</a:t>
            </a:fld>
            <a:endParaRPr lang="en-US"/>
          </a:p>
        </p:txBody>
      </p:sp>
      <p:sp>
        <p:nvSpPr>
          <p:cNvPr id="122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6F3B10-06E1-4497-B0D2-704000FECDD4}" type="slidenum">
              <a:rPr lang="en-US"/>
              <a:pPr/>
              <a:t>2</a:t>
            </a:fld>
            <a:endParaRPr lang="en-US"/>
          </a:p>
        </p:txBody>
      </p:sp>
      <p:sp>
        <p:nvSpPr>
          <p:cNvPr id="4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3E2DA8-152B-4378-A8B6-816CEAD4FC94}" type="slidenum">
              <a:rPr lang="en-US"/>
              <a:pPr/>
              <a:t>3</a:t>
            </a:fld>
            <a:endParaRPr lang="en-US"/>
          </a:p>
        </p:txBody>
      </p:sp>
      <p:sp>
        <p:nvSpPr>
          <p:cNvPr id="9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FEF19-CCC0-42F4-9226-ECFA95FFC4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D6F956-64FB-4AE8-871D-A912415B7C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341F9-8C0C-4BF7-AA10-AB256D5ED6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904AA-4F1D-47AB-8325-A46544CC57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6DC9A0-3B25-4048-A1D4-83B09EC9CC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EAD5B-E130-481B-A2DE-C0458D44FD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F04FB-4B80-46BD-B66B-6BB7EA61B0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83C2A1-6297-44DC-A338-C2E5512251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500C9-69DF-46E3-BC53-83F509B63E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44A8B-0DCB-4D0E-B81D-CD8A5C36F6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F064F-24AC-4C49-9389-5E4697DE60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1E48133-37B6-4327-9FD8-FCBF8623D6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emf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576263"/>
          </a:xfrm>
        </p:spPr>
        <p:txBody>
          <a:bodyPr/>
          <a:lstStyle/>
          <a:p>
            <a:r>
              <a:rPr lang="en-US"/>
              <a:t>RF tests of TRASCO cavities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838200"/>
            <a:ext cx="7543800" cy="572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57200" y="5791200"/>
            <a:ext cx="4572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 sz="2000" b="1"/>
              <a:t>E</a:t>
            </a:r>
            <a:r>
              <a:rPr lang="it-IT" sz="2000" b="1" baseline="-25000"/>
              <a:t>p</a:t>
            </a:r>
            <a:r>
              <a:rPr lang="it-IT" sz="2000" b="1"/>
              <a:t>/E</a:t>
            </a:r>
            <a:r>
              <a:rPr lang="it-IT" sz="2000" b="1" baseline="-25000"/>
              <a:t>acc </a:t>
            </a:r>
            <a:r>
              <a:rPr lang="it-IT" sz="2000" b="1"/>
              <a:t>= 3.57</a:t>
            </a:r>
          </a:p>
          <a:p>
            <a:r>
              <a:rPr lang="it-IT" sz="2000" b="1"/>
              <a:t>B</a:t>
            </a:r>
            <a:r>
              <a:rPr lang="it-IT" sz="2000" b="1" baseline="-25000"/>
              <a:t>p</a:t>
            </a:r>
            <a:r>
              <a:rPr lang="it-IT" sz="2000" b="1"/>
              <a:t>/E</a:t>
            </a:r>
            <a:r>
              <a:rPr lang="it-IT" sz="2000" b="1" baseline="-25000"/>
              <a:t>acc </a:t>
            </a:r>
            <a:r>
              <a:rPr lang="it-IT" sz="2000" b="1"/>
              <a:t>= 5.88  mT/(MV/M)</a:t>
            </a:r>
            <a:endParaRPr lang="en-US" sz="2000" b="1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962400" y="4724400"/>
            <a:ext cx="3209925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Z501 – @ TJNAF 31/03/2004</a:t>
            </a:r>
          </a:p>
          <a:p>
            <a:r>
              <a:rPr lang="it-IT"/>
              <a:t>Z502 – @ Saclay 24/06/2004 </a:t>
            </a:r>
            <a:endParaRPr lang="en-US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23850" y="1341438"/>
            <a:ext cx="1981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 sz="2000" b="1"/>
              <a:t>E</a:t>
            </a:r>
            <a:r>
              <a:rPr lang="it-IT" sz="2000" b="1" baseline="-25000"/>
              <a:t>max </a:t>
            </a:r>
            <a:r>
              <a:rPr lang="it-IT" sz="2000" b="1"/>
              <a:t>= 17 MV/m</a:t>
            </a:r>
          </a:p>
          <a:p>
            <a:r>
              <a:rPr lang="it-IT" sz="2000" b="1"/>
              <a:t>B</a:t>
            </a:r>
            <a:r>
              <a:rPr lang="it-IT" sz="2000" b="1" baseline="-25000"/>
              <a:t>p</a:t>
            </a:r>
            <a:r>
              <a:rPr lang="it-IT" sz="2000" b="1"/>
              <a:t> = 100 mT</a:t>
            </a:r>
          </a:p>
          <a:p>
            <a:r>
              <a:rPr lang="it-IT" sz="2000" b="1"/>
              <a:t>E</a:t>
            </a:r>
            <a:r>
              <a:rPr lang="it-IT" sz="2000" b="1" baseline="-25000"/>
              <a:t>p</a:t>
            </a:r>
            <a:r>
              <a:rPr lang="it-IT" sz="2000" b="1"/>
              <a:t> = 60 MV/m</a:t>
            </a:r>
            <a:endParaRPr lang="en-US" sz="2000" b="1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33400" y="3657600"/>
            <a:ext cx="1752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 sz="2000" b="1">
                <a:solidFill>
                  <a:srgbClr val="FF3300"/>
                </a:solidFill>
              </a:rPr>
              <a:t>Equivalent </a:t>
            </a:r>
            <a:br>
              <a:rPr lang="it-IT" sz="2000" b="1">
                <a:solidFill>
                  <a:srgbClr val="FF3300"/>
                </a:solidFill>
              </a:rPr>
            </a:br>
            <a:r>
              <a:rPr lang="it-IT" sz="2000" b="1">
                <a:solidFill>
                  <a:srgbClr val="FF3300"/>
                </a:solidFill>
              </a:rPr>
              <a:t>to </a:t>
            </a:r>
            <a:r>
              <a:rPr lang="it-IT" b="1">
                <a:solidFill>
                  <a:srgbClr val="FF3300"/>
                </a:solidFill>
              </a:rPr>
              <a:t>TTF @</a:t>
            </a:r>
          </a:p>
          <a:p>
            <a:r>
              <a:rPr lang="it-IT" sz="2000" b="1">
                <a:solidFill>
                  <a:srgbClr val="FF3300"/>
                </a:solidFill>
              </a:rPr>
              <a:t>25-30 MV/m</a:t>
            </a:r>
            <a:endParaRPr lang="en-US" sz="2000" b="1">
              <a:solidFill>
                <a:srgbClr val="FF3300"/>
              </a:solidFill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79388" y="2787650"/>
            <a:ext cx="1809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Vertical cryostat</a:t>
            </a:r>
            <a:br>
              <a:rPr lang="en-US"/>
            </a:br>
            <a:r>
              <a:rPr lang="en-US"/>
              <a:t>bare cavity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229600" cy="1143000"/>
          </a:xfrm>
        </p:spPr>
        <p:txBody>
          <a:bodyPr/>
          <a:lstStyle/>
          <a:p>
            <a:pPr algn="l"/>
            <a:r>
              <a:rPr lang="en-US" sz="4000"/>
              <a:t>Progress during HIPPI</a:t>
            </a:r>
          </a:p>
        </p:txBody>
      </p:sp>
      <p:pic>
        <p:nvPicPr>
          <p:cNvPr id="2055" name="Picture 7" descr="DSCN008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188913"/>
            <a:ext cx="3200400" cy="2400300"/>
          </a:xfrm>
          <a:prstGeom prst="rect">
            <a:avLst/>
          </a:prstGeom>
          <a:noFill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492375"/>
            <a:ext cx="4968875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 descr="DSCN010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27638" y="2636838"/>
            <a:ext cx="3736975" cy="4064000"/>
          </a:xfrm>
          <a:prstGeom prst="rect">
            <a:avLst/>
          </a:prstGeom>
          <a:noFill/>
        </p:spPr>
      </p:pic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5651500" y="2133600"/>
            <a:ext cx="283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INTERNAL MAG SHIELD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231775" y="1360488"/>
            <a:ext cx="30924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Tuner development</a:t>
            </a:r>
          </a:p>
          <a:p>
            <a:r>
              <a:rPr lang="en-US"/>
              <a:t>Magnetic shield inner to tank</a:t>
            </a:r>
          </a:p>
          <a:p>
            <a:r>
              <a:rPr lang="en-US"/>
              <a:t>He Tank integration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785225" cy="490537"/>
          </a:xfrm>
        </p:spPr>
        <p:txBody>
          <a:bodyPr/>
          <a:lstStyle/>
          <a:p>
            <a:r>
              <a:rPr lang="en-US" sz="4000"/>
              <a:t>2008: preparation for horizontal tests</a:t>
            </a:r>
          </a:p>
        </p:txBody>
      </p:sp>
      <p:pic>
        <p:nvPicPr>
          <p:cNvPr id="8197" name="Picture 5" descr="DSC0386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629025"/>
            <a:ext cx="3573462" cy="2032000"/>
          </a:xfrm>
          <a:prstGeom prst="rect">
            <a:avLst/>
          </a:prstGeom>
          <a:noFill/>
        </p:spPr>
      </p:pic>
      <p:pic>
        <p:nvPicPr>
          <p:cNvPr id="8199" name="Picture 7" descr="DSC0387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893763"/>
            <a:ext cx="3573462" cy="2679700"/>
          </a:xfrm>
          <a:prstGeom prst="rect">
            <a:avLst/>
          </a:prstGeom>
          <a:noFill/>
        </p:spPr>
      </p:pic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03213" y="914400"/>
            <a:ext cx="3219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He Tank EBW and TIG seals</a:t>
            </a:r>
          </a:p>
        </p:txBody>
      </p:sp>
      <p:pic>
        <p:nvPicPr>
          <p:cNvPr id="8201" name="Picture 9" descr="pi mode banda final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4427538"/>
            <a:ext cx="3240088" cy="2430462"/>
          </a:xfrm>
          <a:prstGeom prst="rect">
            <a:avLst/>
          </a:prstGeom>
          <a:noFill/>
        </p:spPr>
      </p:pic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6083300" y="6165850"/>
            <a:ext cx="2470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702.5 MHz at RT in air</a:t>
            </a:r>
          </a:p>
        </p:txBody>
      </p:sp>
      <p:pic>
        <p:nvPicPr>
          <p:cNvPr id="8205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79838" y="890588"/>
            <a:ext cx="5364162" cy="3475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58750" y="5753100"/>
            <a:ext cx="49339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Next steps:</a:t>
            </a:r>
          </a:p>
          <a:p>
            <a:r>
              <a:rPr lang="en-US"/>
              <a:t>Warm check of dressed cavity at INFN (March)</a:t>
            </a:r>
          </a:p>
          <a:p>
            <a:r>
              <a:rPr lang="en-US"/>
              <a:t>Shipment to Saclay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93</Words>
  <Application>Microsoft Office PowerPoint</Application>
  <PresentationFormat>On-screen Show (4:3)</PresentationFormat>
  <Paragraphs>25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Default Design</vt:lpstr>
      <vt:lpstr>RF tests of TRASCO cavities</vt:lpstr>
      <vt:lpstr>Progress during HIPPI</vt:lpstr>
      <vt:lpstr>2008: preparation for horizontal tests</vt:lpstr>
    </vt:vector>
  </TitlesOfParts>
  <Company>INFN Milano LASA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Paolo Pierini</dc:creator>
  <cp:lastModifiedBy>scrivens</cp:lastModifiedBy>
  <cp:revision>3</cp:revision>
  <dcterms:created xsi:type="dcterms:W3CDTF">2009-02-24T18:53:50Z</dcterms:created>
  <dcterms:modified xsi:type="dcterms:W3CDTF">2009-02-25T11:56:28Z</dcterms:modified>
</cp:coreProperties>
</file>