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69" r:id="rId2"/>
    <p:sldId id="272" r:id="rId3"/>
    <p:sldId id="273" r:id="rId4"/>
    <p:sldId id="274" r:id="rId5"/>
    <p:sldId id="276" r:id="rId6"/>
    <p:sldId id="275" r:id="rId7"/>
    <p:sldId id="282" r:id="rId8"/>
    <p:sldId id="283" r:id="rId9"/>
    <p:sldId id="284" r:id="rId10"/>
    <p:sldId id="285" r:id="rId11"/>
    <p:sldId id="279" r:id="rId12"/>
    <p:sldId id="280" r:id="rId13"/>
    <p:sldId id="281" r:id="rId14"/>
    <p:sldId id="286" r:id="rId15"/>
    <p:sldId id="287" r:id="rId16"/>
    <p:sldId id="288" r:id="rId17"/>
    <p:sldId id="290" r:id="rId18"/>
    <p:sldId id="278" r:id="rId19"/>
    <p:sldId id="268" r:id="rId20"/>
    <p:sldId id="267" r:id="rId21"/>
    <p:sldId id="256" r:id="rId22"/>
    <p:sldId id="259" r:id="rId23"/>
    <p:sldId id="257" r:id="rId24"/>
    <p:sldId id="270" r:id="rId25"/>
    <p:sldId id="27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73" d="100"/>
          <a:sy n="73" d="100"/>
        </p:scale>
        <p:origin x="-107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pfessia\Local%20Settings\Temporary%20Internet%20Files\Content.Outlook\V1SFBT0A\fields_quality_mqxc%20(6).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000" b="1" i="0" u="none" strike="noStrike" baseline="0">
                <a:solidFill>
                  <a:srgbClr val="000000"/>
                </a:solidFill>
                <a:latin typeface="Arial"/>
                <a:ea typeface="Arial"/>
                <a:cs typeface="Arial"/>
              </a:defRPr>
            </a:pPr>
            <a:r>
              <a:rPr lang="en-US"/>
              <a:t>Real iron</a:t>
            </a:r>
          </a:p>
        </c:rich>
      </c:tx>
      <c:layout>
        <c:manualLayout>
          <c:xMode val="edge"/>
          <c:yMode val="edge"/>
          <c:x val="0.44015444015444044"/>
          <c:y val="3.2828363785224822E-2"/>
        </c:manualLayout>
      </c:layout>
      <c:spPr>
        <a:noFill/>
        <a:ln w="25400">
          <a:noFill/>
        </a:ln>
      </c:spPr>
    </c:title>
    <c:plotArea>
      <c:layout>
        <c:manualLayout>
          <c:layoutTarget val="inner"/>
          <c:xMode val="edge"/>
          <c:yMode val="edge"/>
          <c:x val="0.13127413127413126"/>
          <c:y val="0.15909130142070488"/>
          <c:w val="0.74710424710424705"/>
          <c:h val="0.72727452078036359"/>
        </c:manualLayout>
      </c:layout>
      <c:scatterChart>
        <c:scatterStyle val="smoothMarker"/>
        <c:ser>
          <c:idx val="0"/>
          <c:order val="0"/>
          <c:tx>
            <c:v>b6</c:v>
          </c:tx>
          <c:spPr>
            <a:ln w="12700">
              <a:solidFill>
                <a:srgbClr val="00CCFF"/>
              </a:solidFill>
              <a:prstDash val="solid"/>
            </a:ln>
          </c:spPr>
          <c:marker>
            <c:symbol val="diamond"/>
            <c:size val="7"/>
            <c:spPr>
              <a:solidFill>
                <a:srgbClr val="00CCFF"/>
              </a:solidFill>
              <a:ln>
                <a:solidFill>
                  <a:srgbClr val="00CCFF"/>
                </a:solidFill>
                <a:prstDash val="solid"/>
              </a:ln>
            </c:spPr>
          </c:marker>
          <c:xVal>
            <c:numRef>
              <c:f>Head!$B$96:$B$135</c:f>
              <c:numCache>
                <c:formatCode>0</c:formatCode>
                <c:ptCount val="40"/>
                <c:pt idx="0">
                  <c:v>-100</c:v>
                </c:pt>
                <c:pt idx="1">
                  <c:v>-89.743591308600003</c:v>
                </c:pt>
                <c:pt idx="2">
                  <c:v>-79.487182617200006</c:v>
                </c:pt>
                <c:pt idx="3">
                  <c:v>-69.230766296399963</c:v>
                </c:pt>
                <c:pt idx="4">
                  <c:v>-58.974357604999994</c:v>
                </c:pt>
                <c:pt idx="5">
                  <c:v>-48.717948913600004</c:v>
                </c:pt>
                <c:pt idx="6">
                  <c:v>-38.4615402222</c:v>
                </c:pt>
                <c:pt idx="7">
                  <c:v>-28.205127716100002</c:v>
                </c:pt>
                <c:pt idx="8">
                  <c:v>-17.948717117299989</c:v>
                </c:pt>
                <c:pt idx="9">
                  <c:v>-7.6923074721999978</c:v>
                </c:pt>
                <c:pt idx="10">
                  <c:v>2.5641026497000001</c:v>
                </c:pt>
                <c:pt idx="11">
                  <c:v>12.820512771600002</c:v>
                </c:pt>
                <c:pt idx="12">
                  <c:v>23.076923370399989</c:v>
                </c:pt>
                <c:pt idx="13">
                  <c:v>33.3333320618</c:v>
                </c:pt>
                <c:pt idx="14">
                  <c:v>43.589744567899977</c:v>
                </c:pt>
                <c:pt idx="15">
                  <c:v>53.846153259299996</c:v>
                </c:pt>
                <c:pt idx="16">
                  <c:v>64.102561950699908</c:v>
                </c:pt>
                <c:pt idx="17">
                  <c:v>74.358970642099933</c:v>
                </c:pt>
                <c:pt idx="18">
                  <c:v>84.615386962899933</c:v>
                </c:pt>
                <c:pt idx="19">
                  <c:v>94.871795654300001</c:v>
                </c:pt>
                <c:pt idx="20">
                  <c:v>105.1282043457</c:v>
                </c:pt>
                <c:pt idx="21">
                  <c:v>115.38461303710002</c:v>
                </c:pt>
                <c:pt idx="22">
                  <c:v>125.64102935790002</c:v>
                </c:pt>
                <c:pt idx="23">
                  <c:v>135.89743041990016</c:v>
                </c:pt>
                <c:pt idx="24">
                  <c:v>146.15383911130002</c:v>
                </c:pt>
                <c:pt idx="25">
                  <c:v>156.41026306149999</c:v>
                </c:pt>
                <c:pt idx="26">
                  <c:v>166.66667175289999</c:v>
                </c:pt>
                <c:pt idx="27">
                  <c:v>176.92308044429998</c:v>
                </c:pt>
                <c:pt idx="28">
                  <c:v>187.17948913569998</c:v>
                </c:pt>
                <c:pt idx="29">
                  <c:v>197.43589782710001</c:v>
                </c:pt>
                <c:pt idx="30">
                  <c:v>207.69230651860016</c:v>
                </c:pt>
                <c:pt idx="31">
                  <c:v>217.94871520999999</c:v>
                </c:pt>
                <c:pt idx="32">
                  <c:v>228.20512390139999</c:v>
                </c:pt>
                <c:pt idx="33">
                  <c:v>238.46153259279998</c:v>
                </c:pt>
                <c:pt idx="34">
                  <c:v>248.71794128419998</c:v>
                </c:pt>
                <c:pt idx="35">
                  <c:v>258.97436523440001</c:v>
                </c:pt>
                <c:pt idx="36">
                  <c:v>269.23077392579984</c:v>
                </c:pt>
                <c:pt idx="37">
                  <c:v>279.48718261719984</c:v>
                </c:pt>
                <c:pt idx="38">
                  <c:v>289.74359130859983</c:v>
                </c:pt>
                <c:pt idx="39">
                  <c:v>300</c:v>
                </c:pt>
              </c:numCache>
            </c:numRef>
          </c:xVal>
          <c:yVal>
            <c:numRef>
              <c:f>Head!$C$96:$C$135</c:f>
              <c:numCache>
                <c:formatCode>0.00</c:formatCode>
                <c:ptCount val="40"/>
                <c:pt idx="0">
                  <c:v>0.52225393060000003</c:v>
                </c:pt>
                <c:pt idx="1">
                  <c:v>0.53663933280000031</c:v>
                </c:pt>
                <c:pt idx="2">
                  <c:v>0.54979950190000004</c:v>
                </c:pt>
                <c:pt idx="3">
                  <c:v>0.5607432127000006</c:v>
                </c:pt>
                <c:pt idx="4">
                  <c:v>0.56785047050000048</c:v>
                </c:pt>
                <c:pt idx="5">
                  <c:v>0.56786519290000004</c:v>
                </c:pt>
                <c:pt idx="6">
                  <c:v>0.55324029919999995</c:v>
                </c:pt>
                <c:pt idx="7">
                  <c:v>0.50638961790000003</c:v>
                </c:pt>
                <c:pt idx="8">
                  <c:v>0.39284309740000017</c:v>
                </c:pt>
                <c:pt idx="9">
                  <c:v>0.17822298410000009</c:v>
                </c:pt>
                <c:pt idx="10">
                  <c:v>-4.9927521500000023E-2</c:v>
                </c:pt>
                <c:pt idx="11">
                  <c:v>0.18933676180000009</c:v>
                </c:pt>
                <c:pt idx="12">
                  <c:v>1.8538528680999999</c:v>
                </c:pt>
                <c:pt idx="13">
                  <c:v>6.0737586020999998</c:v>
                </c:pt>
                <c:pt idx="14">
                  <c:v>15.6340360641</c:v>
                </c:pt>
                <c:pt idx="15">
                  <c:v>36.589462280299998</c:v>
                </c:pt>
                <c:pt idx="16">
                  <c:v>62.988800048800002</c:v>
                </c:pt>
                <c:pt idx="17">
                  <c:v>78.147766113299909</c:v>
                </c:pt>
                <c:pt idx="18">
                  <c:v>90.372665405299998</c:v>
                </c:pt>
                <c:pt idx="19">
                  <c:v>96.268737792999929</c:v>
                </c:pt>
                <c:pt idx="20">
                  <c:v>58.688140869100003</c:v>
                </c:pt>
                <c:pt idx="21">
                  <c:v>-23.251308441199999</c:v>
                </c:pt>
                <c:pt idx="22">
                  <c:v>-105.11997985839996</c:v>
                </c:pt>
                <c:pt idx="23">
                  <c:v>-144.1376953125</c:v>
                </c:pt>
                <c:pt idx="24">
                  <c:v>-132.76509094240001</c:v>
                </c:pt>
                <c:pt idx="25">
                  <c:v>-82.413269043000085</c:v>
                </c:pt>
                <c:pt idx="26">
                  <c:v>-31.020095825199999</c:v>
                </c:pt>
                <c:pt idx="27">
                  <c:v>-7.5230607986000004</c:v>
                </c:pt>
                <c:pt idx="28">
                  <c:v>-1.4395803213</c:v>
                </c:pt>
                <c:pt idx="29">
                  <c:v>-0.30950099230000033</c:v>
                </c:pt>
                <c:pt idx="30">
                  <c:v>-0.17967350779999997</c:v>
                </c:pt>
                <c:pt idx="31">
                  <c:v>-0.2016036062999999</c:v>
                </c:pt>
                <c:pt idx="32">
                  <c:v>-0.22673381870000001</c:v>
                </c:pt>
                <c:pt idx="33">
                  <c:v>-0.2390545607</c:v>
                </c:pt>
                <c:pt idx="34">
                  <c:v>-0.24233233930000009</c:v>
                </c:pt>
                <c:pt idx="35">
                  <c:v>-0.2406856567</c:v>
                </c:pt>
                <c:pt idx="36">
                  <c:v>-0.23658719660000008</c:v>
                </c:pt>
                <c:pt idx="37">
                  <c:v>-0.23144996170000012</c:v>
                </c:pt>
                <c:pt idx="38">
                  <c:v>-0.22618731859999999</c:v>
                </c:pt>
                <c:pt idx="39">
                  <c:v>-0.22143584490000001</c:v>
                </c:pt>
              </c:numCache>
            </c:numRef>
          </c:yVal>
          <c:smooth val="1"/>
        </c:ser>
        <c:ser>
          <c:idx val="1"/>
          <c:order val="1"/>
          <c:tx>
            <c:v>b10</c:v>
          </c:tx>
          <c:spPr>
            <a:ln w="12700">
              <a:solidFill>
                <a:srgbClr val="0000FF"/>
              </a:solidFill>
              <a:prstDash val="solid"/>
            </a:ln>
          </c:spPr>
          <c:marker>
            <c:symbol val="square"/>
            <c:size val="5"/>
            <c:spPr>
              <a:solidFill>
                <a:srgbClr val="0000FF"/>
              </a:solidFill>
              <a:ln>
                <a:solidFill>
                  <a:srgbClr val="0000FF"/>
                </a:solidFill>
                <a:prstDash val="solid"/>
              </a:ln>
            </c:spPr>
          </c:marker>
          <c:xVal>
            <c:numRef>
              <c:f>Head!$B$96:$B$135</c:f>
              <c:numCache>
                <c:formatCode>0</c:formatCode>
                <c:ptCount val="40"/>
                <c:pt idx="0">
                  <c:v>-100</c:v>
                </c:pt>
                <c:pt idx="1">
                  <c:v>-89.743591308600003</c:v>
                </c:pt>
                <c:pt idx="2">
                  <c:v>-79.487182617200006</c:v>
                </c:pt>
                <c:pt idx="3">
                  <c:v>-69.230766296399963</c:v>
                </c:pt>
                <c:pt idx="4">
                  <c:v>-58.974357604999994</c:v>
                </c:pt>
                <c:pt idx="5">
                  <c:v>-48.717948913600004</c:v>
                </c:pt>
                <c:pt idx="6">
                  <c:v>-38.4615402222</c:v>
                </c:pt>
                <c:pt idx="7">
                  <c:v>-28.205127716100002</c:v>
                </c:pt>
                <c:pt idx="8">
                  <c:v>-17.948717117299989</c:v>
                </c:pt>
                <c:pt idx="9">
                  <c:v>-7.6923074721999978</c:v>
                </c:pt>
                <c:pt idx="10">
                  <c:v>2.5641026497000001</c:v>
                </c:pt>
                <c:pt idx="11">
                  <c:v>12.820512771600002</c:v>
                </c:pt>
                <c:pt idx="12">
                  <c:v>23.076923370399989</c:v>
                </c:pt>
                <c:pt idx="13">
                  <c:v>33.3333320618</c:v>
                </c:pt>
                <c:pt idx="14">
                  <c:v>43.589744567899977</c:v>
                </c:pt>
                <c:pt idx="15">
                  <c:v>53.846153259299996</c:v>
                </c:pt>
                <c:pt idx="16">
                  <c:v>64.102561950699908</c:v>
                </c:pt>
                <c:pt idx="17">
                  <c:v>74.358970642099933</c:v>
                </c:pt>
                <c:pt idx="18">
                  <c:v>84.615386962899933</c:v>
                </c:pt>
                <c:pt idx="19">
                  <c:v>94.871795654300001</c:v>
                </c:pt>
                <c:pt idx="20">
                  <c:v>105.1282043457</c:v>
                </c:pt>
                <c:pt idx="21">
                  <c:v>115.38461303710002</c:v>
                </c:pt>
                <c:pt idx="22">
                  <c:v>125.64102935790002</c:v>
                </c:pt>
                <c:pt idx="23">
                  <c:v>135.89743041990016</c:v>
                </c:pt>
                <c:pt idx="24">
                  <c:v>146.15383911130002</c:v>
                </c:pt>
                <c:pt idx="25">
                  <c:v>156.41026306149999</c:v>
                </c:pt>
                <c:pt idx="26">
                  <c:v>166.66667175289999</c:v>
                </c:pt>
                <c:pt idx="27">
                  <c:v>176.92308044429998</c:v>
                </c:pt>
                <c:pt idx="28">
                  <c:v>187.17948913569998</c:v>
                </c:pt>
                <c:pt idx="29">
                  <c:v>197.43589782710001</c:v>
                </c:pt>
                <c:pt idx="30">
                  <c:v>207.69230651860016</c:v>
                </c:pt>
                <c:pt idx="31">
                  <c:v>217.94871520999999</c:v>
                </c:pt>
                <c:pt idx="32">
                  <c:v>228.20512390139999</c:v>
                </c:pt>
                <c:pt idx="33">
                  <c:v>238.46153259279998</c:v>
                </c:pt>
                <c:pt idx="34">
                  <c:v>248.71794128419998</c:v>
                </c:pt>
                <c:pt idx="35">
                  <c:v>258.97436523440001</c:v>
                </c:pt>
                <c:pt idx="36">
                  <c:v>269.23077392579984</c:v>
                </c:pt>
                <c:pt idx="37">
                  <c:v>279.48718261719984</c:v>
                </c:pt>
                <c:pt idx="38">
                  <c:v>289.74359130859983</c:v>
                </c:pt>
                <c:pt idx="39">
                  <c:v>300</c:v>
                </c:pt>
              </c:numCache>
            </c:numRef>
          </c:xVal>
          <c:yVal>
            <c:numRef>
              <c:f>Head!$D$96:$D$135</c:f>
              <c:numCache>
                <c:formatCode>0.000</c:formatCode>
                <c:ptCount val="40"/>
                <c:pt idx="0">
                  <c:v>-3.0146006500000006E-2</c:v>
                </c:pt>
                <c:pt idx="1">
                  <c:v>-3.003462220000001E-2</c:v>
                </c:pt>
                <c:pt idx="2">
                  <c:v>-2.9912102999999999E-2</c:v>
                </c:pt>
                <c:pt idx="3">
                  <c:v>-2.9779229300000001E-2</c:v>
                </c:pt>
                <c:pt idx="4">
                  <c:v>-2.9627936000000011E-2</c:v>
                </c:pt>
                <c:pt idx="5">
                  <c:v>-2.9373906600000013E-2</c:v>
                </c:pt>
                <c:pt idx="6">
                  <c:v>-2.8478810600000015E-2</c:v>
                </c:pt>
                <c:pt idx="7">
                  <c:v>-2.4187367400000024E-2</c:v>
                </c:pt>
                <c:pt idx="8">
                  <c:v>-5.0653121000000028E-3</c:v>
                </c:pt>
                <c:pt idx="9">
                  <c:v>6.4436890199999999E-2</c:v>
                </c:pt>
                <c:pt idx="10">
                  <c:v>0.25388804080000016</c:v>
                </c:pt>
                <c:pt idx="11">
                  <c:v>0.61119520660000082</c:v>
                </c:pt>
                <c:pt idx="12">
                  <c:v>1.0365608930999994</c:v>
                </c:pt>
                <c:pt idx="13">
                  <c:v>1.3004168272000001</c:v>
                </c:pt>
                <c:pt idx="14">
                  <c:v>1.0389195681000001</c:v>
                </c:pt>
                <c:pt idx="15">
                  <c:v>-1.3103387356</c:v>
                </c:pt>
                <c:pt idx="16">
                  <c:v>-6.1007227897999998</c:v>
                </c:pt>
                <c:pt idx="17">
                  <c:v>-8.4770517349000016</c:v>
                </c:pt>
                <c:pt idx="18">
                  <c:v>-9.6695766449000047</c:v>
                </c:pt>
                <c:pt idx="19">
                  <c:v>-14.699904441799999</c:v>
                </c:pt>
                <c:pt idx="20">
                  <c:v>-18.98837471009999</c:v>
                </c:pt>
                <c:pt idx="21">
                  <c:v>-18.975173950199984</c:v>
                </c:pt>
                <c:pt idx="22">
                  <c:v>-15.916489601100006</c:v>
                </c:pt>
                <c:pt idx="23">
                  <c:v>-12.706169128399999</c:v>
                </c:pt>
                <c:pt idx="24">
                  <c:v>-6.7371349334999966</c:v>
                </c:pt>
                <c:pt idx="25">
                  <c:v>-0.24059352279999999</c:v>
                </c:pt>
                <c:pt idx="26">
                  <c:v>0.93752360340000029</c:v>
                </c:pt>
                <c:pt idx="27">
                  <c:v>0.24466116730000001</c:v>
                </c:pt>
                <c:pt idx="28">
                  <c:v>3.1554762299999997E-2</c:v>
                </c:pt>
                <c:pt idx="29">
                  <c:v>2.1771786000000012E-3</c:v>
                </c:pt>
                <c:pt idx="30">
                  <c:v>-7.7514790000000053E-4</c:v>
                </c:pt>
                <c:pt idx="31">
                  <c:v>-9.7525380000000128E-4</c:v>
                </c:pt>
                <c:pt idx="32">
                  <c:v>-9.748974000000001E-4</c:v>
                </c:pt>
                <c:pt idx="33">
                  <c:v>-9.8573040000000099E-4</c:v>
                </c:pt>
                <c:pt idx="34">
                  <c:v>-1.0089272E-3</c:v>
                </c:pt>
                <c:pt idx="35">
                  <c:v>-1.0322052000000001E-3</c:v>
                </c:pt>
                <c:pt idx="36">
                  <c:v>-1.0431689000000007E-3</c:v>
                </c:pt>
                <c:pt idx="37">
                  <c:v>-1.0319119E-3</c:v>
                </c:pt>
                <c:pt idx="38">
                  <c:v>-9.9450050000000076E-4</c:v>
                </c:pt>
                <c:pt idx="39">
                  <c:v>-9.3466860000000122E-4</c:v>
                </c:pt>
              </c:numCache>
            </c:numRef>
          </c:yVal>
          <c:smooth val="1"/>
        </c:ser>
        <c:ser>
          <c:idx val="2"/>
          <c:order val="2"/>
          <c:tx>
            <c:v>b14</c:v>
          </c:tx>
          <c:spPr>
            <a:ln w="12700">
              <a:solidFill>
                <a:srgbClr val="FF0000"/>
              </a:solidFill>
              <a:prstDash val="solid"/>
            </a:ln>
          </c:spPr>
          <c:marker>
            <c:symbol val="triangle"/>
            <c:size val="5"/>
            <c:spPr>
              <a:solidFill>
                <a:srgbClr val="FF0000"/>
              </a:solidFill>
              <a:ln>
                <a:solidFill>
                  <a:srgbClr val="FF0000"/>
                </a:solidFill>
                <a:prstDash val="solid"/>
              </a:ln>
            </c:spPr>
          </c:marker>
          <c:xVal>
            <c:numRef>
              <c:f>Head!$B$96:$B$135</c:f>
              <c:numCache>
                <c:formatCode>0</c:formatCode>
                <c:ptCount val="40"/>
                <c:pt idx="0">
                  <c:v>-100</c:v>
                </c:pt>
                <c:pt idx="1">
                  <c:v>-89.743591308600003</c:v>
                </c:pt>
                <c:pt idx="2">
                  <c:v>-79.487182617200006</c:v>
                </c:pt>
                <c:pt idx="3">
                  <c:v>-69.230766296399963</c:v>
                </c:pt>
                <c:pt idx="4">
                  <c:v>-58.974357604999994</c:v>
                </c:pt>
                <c:pt idx="5">
                  <c:v>-48.717948913600004</c:v>
                </c:pt>
                <c:pt idx="6">
                  <c:v>-38.4615402222</c:v>
                </c:pt>
                <c:pt idx="7">
                  <c:v>-28.205127716100002</c:v>
                </c:pt>
                <c:pt idx="8">
                  <c:v>-17.948717117299989</c:v>
                </c:pt>
                <c:pt idx="9">
                  <c:v>-7.6923074721999978</c:v>
                </c:pt>
                <c:pt idx="10">
                  <c:v>2.5641026497000001</c:v>
                </c:pt>
                <c:pt idx="11">
                  <c:v>12.820512771600002</c:v>
                </c:pt>
                <c:pt idx="12">
                  <c:v>23.076923370399989</c:v>
                </c:pt>
                <c:pt idx="13">
                  <c:v>33.3333320618</c:v>
                </c:pt>
                <c:pt idx="14">
                  <c:v>43.589744567899977</c:v>
                </c:pt>
                <c:pt idx="15">
                  <c:v>53.846153259299996</c:v>
                </c:pt>
                <c:pt idx="16">
                  <c:v>64.102561950699908</c:v>
                </c:pt>
                <c:pt idx="17">
                  <c:v>74.358970642099933</c:v>
                </c:pt>
                <c:pt idx="18">
                  <c:v>84.615386962899933</c:v>
                </c:pt>
                <c:pt idx="19">
                  <c:v>94.871795654300001</c:v>
                </c:pt>
                <c:pt idx="20">
                  <c:v>105.1282043457</c:v>
                </c:pt>
                <c:pt idx="21">
                  <c:v>115.38461303710002</c:v>
                </c:pt>
                <c:pt idx="22">
                  <c:v>125.64102935790002</c:v>
                </c:pt>
                <c:pt idx="23">
                  <c:v>135.89743041990016</c:v>
                </c:pt>
                <c:pt idx="24">
                  <c:v>146.15383911130002</c:v>
                </c:pt>
                <c:pt idx="25">
                  <c:v>156.41026306149999</c:v>
                </c:pt>
                <c:pt idx="26">
                  <c:v>166.66667175289999</c:v>
                </c:pt>
                <c:pt idx="27">
                  <c:v>176.92308044429998</c:v>
                </c:pt>
                <c:pt idx="28">
                  <c:v>187.17948913569998</c:v>
                </c:pt>
                <c:pt idx="29">
                  <c:v>197.43589782710001</c:v>
                </c:pt>
                <c:pt idx="30">
                  <c:v>207.69230651860016</c:v>
                </c:pt>
                <c:pt idx="31">
                  <c:v>217.94871520999999</c:v>
                </c:pt>
                <c:pt idx="32">
                  <c:v>228.20512390139999</c:v>
                </c:pt>
                <c:pt idx="33">
                  <c:v>238.46153259279998</c:v>
                </c:pt>
                <c:pt idx="34">
                  <c:v>248.71794128419998</c:v>
                </c:pt>
                <c:pt idx="35">
                  <c:v>258.97436523440001</c:v>
                </c:pt>
                <c:pt idx="36">
                  <c:v>269.23077392579984</c:v>
                </c:pt>
                <c:pt idx="37">
                  <c:v>279.48718261719984</c:v>
                </c:pt>
                <c:pt idx="38">
                  <c:v>289.74359130859983</c:v>
                </c:pt>
                <c:pt idx="39">
                  <c:v>300</c:v>
                </c:pt>
              </c:numCache>
            </c:numRef>
          </c:xVal>
          <c:yVal>
            <c:numRef>
              <c:f>Head!$E$96:$E$135</c:f>
              <c:numCache>
                <c:formatCode>0.00</c:formatCode>
                <c:ptCount val="40"/>
                <c:pt idx="0">
                  <c:v>-7.7778697000000035E-2</c:v>
                </c:pt>
                <c:pt idx="1">
                  <c:v>-7.7780269099999993E-2</c:v>
                </c:pt>
                <c:pt idx="2">
                  <c:v>-7.7781654900000052E-2</c:v>
                </c:pt>
                <c:pt idx="3">
                  <c:v>-7.7782750100000048E-2</c:v>
                </c:pt>
                <c:pt idx="4">
                  <c:v>-7.7783435600000048E-2</c:v>
                </c:pt>
                <c:pt idx="5">
                  <c:v>-7.7783420699999994E-2</c:v>
                </c:pt>
                <c:pt idx="6">
                  <c:v>-7.7781640000000041E-2</c:v>
                </c:pt>
                <c:pt idx="7">
                  <c:v>-7.7777072799999999E-2</c:v>
                </c:pt>
                <c:pt idx="8">
                  <c:v>-7.7806882600000002E-2</c:v>
                </c:pt>
                <c:pt idx="9">
                  <c:v>-7.8307494500000047E-2</c:v>
                </c:pt>
                <c:pt idx="10">
                  <c:v>-8.1750385500000078E-2</c:v>
                </c:pt>
                <c:pt idx="11">
                  <c:v>-9.4370759999999998E-2</c:v>
                </c:pt>
                <c:pt idx="12">
                  <c:v>-0.1173436046</c:v>
                </c:pt>
                <c:pt idx="13">
                  <c:v>-0.14400306339999999</c:v>
                </c:pt>
                <c:pt idx="14">
                  <c:v>-0.24745933710000023</c:v>
                </c:pt>
                <c:pt idx="15">
                  <c:v>-0.37832751870000025</c:v>
                </c:pt>
                <c:pt idx="16">
                  <c:v>-8.1811174799999997E-2</c:v>
                </c:pt>
                <c:pt idx="17">
                  <c:v>-0.31576228140000018</c:v>
                </c:pt>
                <c:pt idx="18">
                  <c:v>-1.4842796325999994</c:v>
                </c:pt>
                <c:pt idx="19">
                  <c:v>-1.8507945537999992</c:v>
                </c:pt>
                <c:pt idx="20">
                  <c:v>-1.2089254855999993</c:v>
                </c:pt>
                <c:pt idx="21">
                  <c:v>-0.68059033160000004</c:v>
                </c:pt>
                <c:pt idx="22">
                  <c:v>-0.9965466261</c:v>
                </c:pt>
                <c:pt idx="23">
                  <c:v>-1.0392733811999992</c:v>
                </c:pt>
                <c:pt idx="24">
                  <c:v>-0.12960243229999999</c:v>
                </c:pt>
                <c:pt idx="25">
                  <c:v>0.21622802320000001</c:v>
                </c:pt>
                <c:pt idx="26">
                  <c:v>1.7279954600000001E-2</c:v>
                </c:pt>
                <c:pt idx="27">
                  <c:v>-4.6578808999999978E-3</c:v>
                </c:pt>
                <c:pt idx="28">
                  <c:v>-5.4664740000000028E-4</c:v>
                </c:pt>
                <c:pt idx="29">
                  <c:v>-3.6046600000000035E-5</c:v>
                </c:pt>
                <c:pt idx="30">
                  <c:v>-3.0930000000000033E-6</c:v>
                </c:pt>
                <c:pt idx="31">
                  <c:v>-1.0090000000000006E-6</c:v>
                </c:pt>
                <c:pt idx="32">
                  <c:v>-4.6450000000000033E-7</c:v>
                </c:pt>
                <c:pt idx="33">
                  <c:v>-5.660000000000005E-8</c:v>
                </c:pt>
                <c:pt idx="34">
                  <c:v>2.5050000000000034E-7</c:v>
                </c:pt>
                <c:pt idx="35">
                  <c:v>4.3830000000000053E-7</c:v>
                </c:pt>
                <c:pt idx="36">
                  <c:v>5.0950000000000048E-7</c:v>
                </c:pt>
                <c:pt idx="37">
                  <c:v>5.0580000000000041E-7</c:v>
                </c:pt>
                <c:pt idx="38">
                  <c:v>4.9860000000000072E-7</c:v>
                </c:pt>
                <c:pt idx="39">
                  <c:v>5.4370000000000072E-7</c:v>
                </c:pt>
              </c:numCache>
            </c:numRef>
          </c:yVal>
          <c:smooth val="1"/>
        </c:ser>
        <c:axId val="163352576"/>
        <c:axId val="163354880"/>
      </c:scatterChart>
      <c:scatterChart>
        <c:scatterStyle val="lineMarker"/>
        <c:ser>
          <c:idx val="3"/>
          <c:order val="3"/>
          <c:tx>
            <c:v>G</c:v>
          </c:tx>
          <c:spPr>
            <a:ln w="12700">
              <a:solidFill>
                <a:srgbClr val="000000"/>
              </a:solidFill>
              <a:prstDash val="solid"/>
            </a:ln>
          </c:spPr>
          <c:marker>
            <c:symbol val="x"/>
            <c:size val="5"/>
            <c:spPr>
              <a:noFill/>
              <a:ln>
                <a:solidFill>
                  <a:srgbClr val="000000"/>
                </a:solidFill>
                <a:prstDash val="solid"/>
              </a:ln>
            </c:spPr>
          </c:marker>
          <c:xVal>
            <c:numRef>
              <c:f>Head!$B$96:$B$135</c:f>
              <c:numCache>
                <c:formatCode>0</c:formatCode>
                <c:ptCount val="40"/>
                <c:pt idx="0">
                  <c:v>-100</c:v>
                </c:pt>
                <c:pt idx="1">
                  <c:v>-89.743591308600003</c:v>
                </c:pt>
                <c:pt idx="2">
                  <c:v>-79.487182617200006</c:v>
                </c:pt>
                <c:pt idx="3">
                  <c:v>-69.230766296399963</c:v>
                </c:pt>
                <c:pt idx="4">
                  <c:v>-58.974357604999994</c:v>
                </c:pt>
                <c:pt idx="5">
                  <c:v>-48.717948913600004</c:v>
                </c:pt>
                <c:pt idx="6">
                  <c:v>-38.4615402222</c:v>
                </c:pt>
                <c:pt idx="7">
                  <c:v>-28.205127716100002</c:v>
                </c:pt>
                <c:pt idx="8">
                  <c:v>-17.948717117299989</c:v>
                </c:pt>
                <c:pt idx="9">
                  <c:v>-7.6923074721999978</c:v>
                </c:pt>
                <c:pt idx="10">
                  <c:v>2.5641026497000001</c:v>
                </c:pt>
                <c:pt idx="11">
                  <c:v>12.820512771600002</c:v>
                </c:pt>
                <c:pt idx="12">
                  <c:v>23.076923370399989</c:v>
                </c:pt>
                <c:pt idx="13">
                  <c:v>33.3333320618</c:v>
                </c:pt>
                <c:pt idx="14">
                  <c:v>43.589744567899977</c:v>
                </c:pt>
                <c:pt idx="15">
                  <c:v>53.846153259299996</c:v>
                </c:pt>
                <c:pt idx="16">
                  <c:v>64.102561950699908</c:v>
                </c:pt>
                <c:pt idx="17">
                  <c:v>74.358970642099933</c:v>
                </c:pt>
                <c:pt idx="18">
                  <c:v>84.615386962899933</c:v>
                </c:pt>
                <c:pt idx="19">
                  <c:v>94.871795654300001</c:v>
                </c:pt>
                <c:pt idx="20">
                  <c:v>105.1282043457</c:v>
                </c:pt>
                <c:pt idx="21">
                  <c:v>115.38461303710002</c:v>
                </c:pt>
                <c:pt idx="22">
                  <c:v>125.64102935790002</c:v>
                </c:pt>
                <c:pt idx="23">
                  <c:v>135.89743041990016</c:v>
                </c:pt>
                <c:pt idx="24">
                  <c:v>146.15383911130002</c:v>
                </c:pt>
                <c:pt idx="25">
                  <c:v>156.41026306149999</c:v>
                </c:pt>
                <c:pt idx="26">
                  <c:v>166.66667175289999</c:v>
                </c:pt>
                <c:pt idx="27">
                  <c:v>176.92308044429998</c:v>
                </c:pt>
                <c:pt idx="28">
                  <c:v>187.17948913569998</c:v>
                </c:pt>
                <c:pt idx="29">
                  <c:v>197.43589782710001</c:v>
                </c:pt>
                <c:pt idx="30">
                  <c:v>207.69230651860016</c:v>
                </c:pt>
                <c:pt idx="31">
                  <c:v>217.94871520999999</c:v>
                </c:pt>
                <c:pt idx="32">
                  <c:v>228.20512390139999</c:v>
                </c:pt>
                <c:pt idx="33">
                  <c:v>238.46153259279998</c:v>
                </c:pt>
                <c:pt idx="34">
                  <c:v>248.71794128419998</c:v>
                </c:pt>
                <c:pt idx="35">
                  <c:v>258.97436523440001</c:v>
                </c:pt>
                <c:pt idx="36">
                  <c:v>269.23077392579984</c:v>
                </c:pt>
                <c:pt idx="37">
                  <c:v>279.48718261719984</c:v>
                </c:pt>
                <c:pt idx="38">
                  <c:v>289.74359130859983</c:v>
                </c:pt>
                <c:pt idx="39">
                  <c:v>300</c:v>
                </c:pt>
              </c:numCache>
            </c:numRef>
          </c:xVal>
          <c:yVal>
            <c:numRef>
              <c:f>Head!$G$96:$G$135</c:f>
              <c:numCache>
                <c:formatCode>General</c:formatCode>
                <c:ptCount val="40"/>
                <c:pt idx="0">
                  <c:v>120.13489008000002</c:v>
                </c:pt>
                <c:pt idx="1">
                  <c:v>120.15420198500004</c:v>
                </c:pt>
                <c:pt idx="2">
                  <c:v>120.17209529999995</c:v>
                </c:pt>
                <c:pt idx="3">
                  <c:v>120.18766403250001</c:v>
                </c:pt>
                <c:pt idx="4">
                  <c:v>120.19939422499998</c:v>
                </c:pt>
                <c:pt idx="5">
                  <c:v>120.20422220249998</c:v>
                </c:pt>
                <c:pt idx="6">
                  <c:v>120.19573449999996</c:v>
                </c:pt>
                <c:pt idx="7">
                  <c:v>120.16056775999998</c:v>
                </c:pt>
                <c:pt idx="8">
                  <c:v>120.07224559749993</c:v>
                </c:pt>
                <c:pt idx="9">
                  <c:v>119.8821783074999</c:v>
                </c:pt>
                <c:pt idx="10">
                  <c:v>119.51231956499998</c:v>
                </c:pt>
                <c:pt idx="11">
                  <c:v>118.86018514749993</c:v>
                </c:pt>
                <c:pt idx="12">
                  <c:v>117.8216695775</c:v>
                </c:pt>
                <c:pt idx="13">
                  <c:v>116.29793643999999</c:v>
                </c:pt>
                <c:pt idx="14">
                  <c:v>114.10803794749988</c:v>
                </c:pt>
                <c:pt idx="15">
                  <c:v>110.9463930125</c:v>
                </c:pt>
                <c:pt idx="16">
                  <c:v>106.78006410500002</c:v>
                </c:pt>
                <c:pt idx="17">
                  <c:v>101.65899992</c:v>
                </c:pt>
                <c:pt idx="18">
                  <c:v>95.005840062499914</c:v>
                </c:pt>
                <c:pt idx="19">
                  <c:v>86.693739889999989</c:v>
                </c:pt>
                <c:pt idx="20">
                  <c:v>77.025294305000003</c:v>
                </c:pt>
                <c:pt idx="21">
                  <c:v>65.320038794999945</c:v>
                </c:pt>
                <c:pt idx="22">
                  <c:v>51.019418240000022</c:v>
                </c:pt>
                <c:pt idx="23">
                  <c:v>35.264152287500025</c:v>
                </c:pt>
                <c:pt idx="24">
                  <c:v>20.679773390000001</c:v>
                </c:pt>
                <c:pt idx="25">
                  <c:v>9.6711464224999997</c:v>
                </c:pt>
                <c:pt idx="26">
                  <c:v>3.3348482099999979</c:v>
                </c:pt>
                <c:pt idx="27">
                  <c:v>0.68297106750000025</c:v>
                </c:pt>
                <c:pt idx="28">
                  <c:v>0.20294571250000012</c:v>
                </c:pt>
                <c:pt idx="29">
                  <c:v>0.46768891750000013</c:v>
                </c:pt>
                <c:pt idx="30">
                  <c:v>0.53458148499999969</c:v>
                </c:pt>
                <c:pt idx="31">
                  <c:v>0.54032592999999962</c:v>
                </c:pt>
                <c:pt idx="32">
                  <c:v>0.52879043000000048</c:v>
                </c:pt>
                <c:pt idx="33">
                  <c:v>0.51394072250000034</c:v>
                </c:pt>
                <c:pt idx="34">
                  <c:v>0.49977437500000033</c:v>
                </c:pt>
                <c:pt idx="35">
                  <c:v>0.48698834250000012</c:v>
                </c:pt>
                <c:pt idx="36">
                  <c:v>0.47531607500000028</c:v>
                </c:pt>
                <c:pt idx="37">
                  <c:v>0.46432316250000016</c:v>
                </c:pt>
                <c:pt idx="38">
                  <c:v>0.45363111499999981</c:v>
                </c:pt>
                <c:pt idx="39">
                  <c:v>0.44294735499999999</c:v>
                </c:pt>
              </c:numCache>
            </c:numRef>
          </c:yVal>
        </c:ser>
        <c:axId val="124584704"/>
        <c:axId val="124586240"/>
      </c:scatterChart>
      <c:valAx>
        <c:axId val="163352576"/>
        <c:scaling>
          <c:orientation val="minMax"/>
          <c:max val="200"/>
          <c:min val="-100"/>
        </c:scaling>
        <c:axPos val="b"/>
        <c:title>
          <c:tx>
            <c:rich>
              <a:bodyPr/>
              <a:lstStyle/>
              <a:p>
                <a:pPr>
                  <a:defRPr sz="825" b="1" i="0" u="none" strike="noStrike" baseline="0">
                    <a:solidFill>
                      <a:srgbClr val="000000"/>
                    </a:solidFill>
                    <a:latin typeface="Arial"/>
                    <a:ea typeface="Arial"/>
                    <a:cs typeface="Arial"/>
                  </a:defRPr>
                </a:pPr>
                <a:r>
                  <a:rPr lang="en-US"/>
                  <a:t>z (mm)</a:t>
                </a:r>
              </a:p>
            </c:rich>
          </c:tx>
          <c:layout>
            <c:manualLayout>
              <c:xMode val="edge"/>
              <c:yMode val="edge"/>
              <c:x val="0.46332046332046417"/>
              <c:y val="0.91161840972816477"/>
            </c:manualLayout>
          </c:layout>
          <c:spPr>
            <a:noFill/>
            <a:ln w="25400">
              <a:noFill/>
            </a:ln>
          </c:spPr>
        </c:title>
        <c:numFmt formatCode="0" sourceLinked="0"/>
        <c:tickLblPos val="nextTo"/>
        <c:spPr>
          <a:ln w="3175">
            <a:solidFill>
              <a:srgbClr val="000000"/>
            </a:solidFill>
            <a:prstDash val="solid"/>
          </a:ln>
        </c:spPr>
        <c:txPr>
          <a:bodyPr rot="0" vert="horz"/>
          <a:lstStyle/>
          <a:p>
            <a:pPr>
              <a:defRPr sz="825" b="0" i="0" u="none" strike="noStrike" baseline="0">
                <a:solidFill>
                  <a:srgbClr val="000000"/>
                </a:solidFill>
                <a:latin typeface="Arial"/>
                <a:ea typeface="Arial"/>
                <a:cs typeface="Arial"/>
              </a:defRPr>
            </a:pPr>
            <a:endParaRPr lang="en-US"/>
          </a:p>
        </c:txPr>
        <c:crossAx val="163354880"/>
        <c:crosses val="autoZero"/>
        <c:crossBetween val="midCat"/>
      </c:valAx>
      <c:valAx>
        <c:axId val="163354880"/>
        <c:scaling>
          <c:orientation val="minMax"/>
        </c:scaling>
        <c:axPos val="l"/>
        <c:majorGridlines>
          <c:spPr>
            <a:ln w="3175">
              <a:solidFill>
                <a:srgbClr val="000000"/>
              </a:solidFill>
              <a:prstDash val="sysDash"/>
            </a:ln>
          </c:spPr>
        </c:majorGridlines>
        <c:title>
          <c:tx>
            <c:rich>
              <a:bodyPr/>
              <a:lstStyle/>
              <a:p>
                <a:pPr>
                  <a:defRPr sz="825" b="1" i="0" u="none" strike="noStrike" baseline="0">
                    <a:solidFill>
                      <a:srgbClr val="000000"/>
                    </a:solidFill>
                    <a:latin typeface="Arial"/>
                    <a:ea typeface="Arial"/>
                    <a:cs typeface="Arial"/>
                  </a:defRPr>
                </a:pPr>
                <a:r>
                  <a:rPr lang="en-US"/>
                  <a:t>Multipole unit</a:t>
                </a:r>
              </a:p>
            </c:rich>
          </c:tx>
          <c:layout>
            <c:manualLayout>
              <c:xMode val="edge"/>
              <c:yMode val="edge"/>
              <c:x val="2.3166023166023172E-2"/>
              <c:y val="0.43939502297146998"/>
            </c:manualLayout>
          </c:layout>
          <c:spPr>
            <a:noFill/>
            <a:ln w="25400">
              <a:noFill/>
            </a:ln>
          </c:spPr>
        </c:title>
        <c:numFmt formatCode="0" sourceLinked="0"/>
        <c:tickLblPos val="nextTo"/>
        <c:spPr>
          <a:ln w="3175">
            <a:solidFill>
              <a:srgbClr val="000000"/>
            </a:solidFill>
            <a:prstDash val="solid"/>
          </a:ln>
        </c:spPr>
        <c:txPr>
          <a:bodyPr rot="0" vert="horz"/>
          <a:lstStyle/>
          <a:p>
            <a:pPr>
              <a:defRPr sz="825" b="0" i="0" u="none" strike="noStrike" baseline="0">
                <a:solidFill>
                  <a:srgbClr val="000000"/>
                </a:solidFill>
                <a:latin typeface="Arial"/>
                <a:ea typeface="Arial"/>
                <a:cs typeface="Arial"/>
              </a:defRPr>
            </a:pPr>
            <a:endParaRPr lang="en-US"/>
          </a:p>
        </c:txPr>
        <c:crossAx val="163352576"/>
        <c:crossesAt val="-150"/>
        <c:crossBetween val="midCat"/>
      </c:valAx>
      <c:valAx>
        <c:axId val="124584704"/>
        <c:scaling>
          <c:orientation val="minMax"/>
        </c:scaling>
        <c:delete val="1"/>
        <c:axPos val="b"/>
        <c:numFmt formatCode="0" sourceLinked="1"/>
        <c:tickLblPos val="nextTo"/>
        <c:crossAx val="124586240"/>
        <c:crosses val="autoZero"/>
        <c:crossBetween val="midCat"/>
      </c:valAx>
      <c:valAx>
        <c:axId val="124586240"/>
        <c:scaling>
          <c:orientation val="minMax"/>
          <c:max val="130"/>
          <c:min val="0"/>
        </c:scaling>
        <c:axPos val="r"/>
        <c:title>
          <c:tx>
            <c:rich>
              <a:bodyPr/>
              <a:lstStyle/>
              <a:p>
                <a:pPr>
                  <a:defRPr sz="825" b="1" i="0" u="none" strike="noStrike" baseline="0">
                    <a:solidFill>
                      <a:srgbClr val="000000"/>
                    </a:solidFill>
                    <a:latin typeface="Arial"/>
                    <a:ea typeface="Arial"/>
                    <a:cs typeface="Arial"/>
                  </a:defRPr>
                </a:pPr>
                <a:r>
                  <a:rPr lang="en-US"/>
                  <a:t>G (T)</a:t>
                </a:r>
              </a:p>
            </c:rich>
          </c:tx>
          <c:layout>
            <c:manualLayout>
              <c:xMode val="edge"/>
              <c:yMode val="edge"/>
              <c:x val="0.93243243243243268"/>
              <c:y val="0.48990019802566243"/>
            </c:manualLayout>
          </c:layout>
          <c:spPr>
            <a:noFill/>
            <a:ln w="25400">
              <a:noFill/>
            </a:ln>
          </c:spPr>
        </c:title>
        <c:numFmt formatCode="0" sourceLinked="0"/>
        <c:majorTickMark val="cross"/>
        <c:tickLblPos val="nextTo"/>
        <c:spPr>
          <a:ln w="3175">
            <a:solidFill>
              <a:srgbClr val="000000"/>
            </a:solidFill>
            <a:prstDash val="solid"/>
          </a:ln>
        </c:spPr>
        <c:txPr>
          <a:bodyPr rot="0" vert="horz"/>
          <a:lstStyle/>
          <a:p>
            <a:pPr>
              <a:defRPr sz="825" b="0" i="0" u="none" strike="noStrike" baseline="0">
                <a:solidFill>
                  <a:srgbClr val="000000"/>
                </a:solidFill>
                <a:latin typeface="Arial"/>
                <a:ea typeface="Arial"/>
                <a:cs typeface="Arial"/>
              </a:defRPr>
            </a:pPr>
            <a:endParaRPr lang="en-US"/>
          </a:p>
        </c:txPr>
        <c:crossAx val="124584704"/>
        <c:crosses val="max"/>
        <c:crossBetween val="midCat"/>
      </c:valAx>
      <c:spPr>
        <a:solidFill>
          <a:srgbClr val="FFFFFF"/>
        </a:solidFill>
        <a:ln w="12700">
          <a:solidFill>
            <a:srgbClr val="808080"/>
          </a:solidFill>
          <a:prstDash val="solid"/>
        </a:ln>
      </c:spPr>
    </c:plotArea>
    <c:legend>
      <c:legendPos val="r"/>
      <c:layout>
        <c:manualLayout>
          <c:xMode val="edge"/>
          <c:yMode val="edge"/>
          <c:x val="0.71627113471281201"/>
          <c:y val="7.5757809685554026E-2"/>
          <c:w val="0.10810810810810811"/>
          <c:h val="0.19444492395863902"/>
        </c:manualLayout>
      </c:layout>
      <c:spPr>
        <a:solidFill>
          <a:srgbClr val="FFFFFF"/>
        </a:solidFill>
        <a:ln w="3175">
          <a:solidFill>
            <a:srgbClr val="000000"/>
          </a:solidFill>
          <a:prstDash val="solid"/>
        </a:ln>
      </c:spPr>
      <c:txPr>
        <a:bodyPr/>
        <a:lstStyle/>
        <a:p>
          <a:pPr>
            <a:defRPr sz="755" b="0" i="0" u="none" strike="noStrike" baseline="0">
              <a:solidFill>
                <a:srgbClr val="000000"/>
              </a:solidFill>
              <a:latin typeface="Arial"/>
              <a:ea typeface="Arial"/>
              <a:cs typeface="Arial"/>
            </a:defRPr>
          </a:pPr>
          <a:endParaRPr lang="en-US"/>
        </a:p>
      </c:txPr>
    </c:legend>
    <c:plotVisOnly val="1"/>
    <c:dispBlanksAs val="gap"/>
  </c:chart>
  <c:spPr>
    <a:solidFill>
      <a:srgbClr val="FFFFFF"/>
    </a:solidFill>
    <a:ln w="3175">
      <a:solidFill>
        <a:srgbClr val="000000"/>
      </a:solidFill>
      <a:prstDash val="solid"/>
    </a:ln>
  </c:spPr>
  <c:txPr>
    <a:bodyPr/>
    <a:lstStyle/>
    <a:p>
      <a:pPr>
        <a:defRPr sz="825" b="0" i="0" u="none" strike="noStrike" baseline="0">
          <a:solidFill>
            <a:srgbClr val="000000"/>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B77C7E-3986-4259-84E6-6155DE933D5E}" type="datetimeFigureOut">
              <a:rPr lang="en-US" smtClean="0"/>
              <a:t>2/25/2009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1417B7-2A35-4BD5-87EC-76528B1CF9B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D06EA7-2305-40B3-AAF6-B87D33871D39}" type="slidenum">
              <a:rPr lang="en-US"/>
              <a:pPr/>
              <a:t>8</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D96FD9-B837-4A9D-9D23-ADB9330E0D57}" type="slidenum">
              <a:rPr lang="en-US"/>
              <a:pPr/>
              <a:t>9</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3270CE-CC6C-48CF-9FA2-AAAFDC3E17CB}" type="slidenum">
              <a:rPr lang="en-US"/>
              <a:pPr fontAlgn="base">
                <a:spcBef>
                  <a:spcPct val="0"/>
                </a:spcBef>
                <a:spcAft>
                  <a:spcPct val="0"/>
                </a:spcAft>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77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C939D82-A01A-4967-88A3-3DF78DDBA4C8}" type="slidenum">
              <a:rPr lang="en-US"/>
              <a:pPr fontAlgn="base">
                <a:spcBef>
                  <a:spcPct val="0"/>
                </a:spcBef>
                <a:spcAft>
                  <a:spcPct val="0"/>
                </a:spcAft>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39DCF4-E372-974E-A7E5-39062E807B4B}" type="datetimeFigureOut">
              <a:rPr lang="en-US" smtClean="0"/>
              <a:pPr/>
              <a:t>2/25/2009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39DCF4-E372-974E-A7E5-39062E807B4B}" type="datetimeFigureOut">
              <a:rPr lang="en-US" smtClean="0"/>
              <a:pPr/>
              <a:t>2/25/2009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39DCF4-E372-974E-A7E5-39062E807B4B}" type="datetimeFigureOut">
              <a:rPr lang="en-US" smtClean="0"/>
              <a:pPr/>
              <a:t>2/25/2009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876300" y="96838"/>
            <a:ext cx="7678738" cy="904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66700" y="1190625"/>
            <a:ext cx="4262438" cy="5240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1538" y="1190625"/>
            <a:ext cx="4262437" cy="2543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1538" y="3886200"/>
            <a:ext cx="4262437" cy="2544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altLang="en-US"/>
              <a:t>MQXC V24</a:t>
            </a: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393BDFFC-A767-43DC-8375-F35C7CE578C7}"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39DCF4-E372-974E-A7E5-39062E807B4B}" type="datetimeFigureOut">
              <a:rPr lang="en-US" smtClean="0"/>
              <a:pPr/>
              <a:t>2/25/2009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39DCF4-E372-974E-A7E5-39062E807B4B}" type="datetimeFigureOut">
              <a:rPr lang="en-US" smtClean="0"/>
              <a:pPr/>
              <a:t>2/25/2009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39DCF4-E372-974E-A7E5-39062E807B4B}" type="datetimeFigureOut">
              <a:rPr lang="en-US" smtClean="0"/>
              <a:pPr/>
              <a:t>2/25/2009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39DCF4-E372-974E-A7E5-39062E807B4B}" type="datetimeFigureOut">
              <a:rPr lang="en-US" smtClean="0"/>
              <a:pPr/>
              <a:t>2/25/2009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39DCF4-E372-974E-A7E5-39062E807B4B}" type="datetimeFigureOut">
              <a:rPr lang="en-US" smtClean="0"/>
              <a:pPr/>
              <a:t>2/25/2009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9DCF4-E372-974E-A7E5-39062E807B4B}" type="datetimeFigureOut">
              <a:rPr lang="en-US" smtClean="0"/>
              <a:pPr/>
              <a:t>2/25/2009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39DCF4-E372-974E-A7E5-39062E807B4B}" type="datetimeFigureOut">
              <a:rPr lang="en-US" smtClean="0"/>
              <a:pPr/>
              <a:t>2/25/2009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39DCF4-E372-974E-A7E5-39062E807B4B}" type="datetimeFigureOut">
              <a:rPr lang="en-US" smtClean="0"/>
              <a:pPr/>
              <a:t>2/25/2009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70FE-6ED1-0E4E-9DE7-B811FB7F66D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39DCF4-E372-974E-A7E5-39062E807B4B}" type="datetimeFigureOut">
              <a:rPr lang="en-US" smtClean="0"/>
              <a:pPr/>
              <a:t>2/25/2009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9D70FE-6ED1-0E4E-9DE7-B811FB7F66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0.emf"/><Relationship Id="rId5" Type="http://schemas.openxmlformats.org/officeDocument/2006/relationships/image" Target="../media/image19.jpeg"/><Relationship Id="rId4" Type="http://schemas.openxmlformats.org/officeDocument/2006/relationships/oleObject" Target="../embeddings/Microsoft_Office_Excel_97-2003_Worksheet1.xls"/></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d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df"/><Relationship Id="rId2" Type="http://schemas.openxmlformats.org/officeDocument/2006/relationships/image" Target="../media/image26.pn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WP6 status</a:t>
            </a:r>
            <a:endParaRPr lang="en-US" dirty="0"/>
          </a:p>
        </p:txBody>
      </p:sp>
      <p:sp>
        <p:nvSpPr>
          <p:cNvPr id="3" name="Subtitle 2"/>
          <p:cNvSpPr>
            <a:spLocks noGrp="1"/>
          </p:cNvSpPr>
          <p:nvPr>
            <p:ph type="subTitle" idx="1"/>
          </p:nvPr>
        </p:nvSpPr>
        <p:spPr/>
        <p:txBody>
          <a:bodyPr/>
          <a:lstStyle/>
          <a:p>
            <a:r>
              <a:rPr lang="en-US" dirty="0" smtClean="0"/>
              <a:t>Paolo Fessia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ooter Placeholder 5"/>
          <p:cNvSpPr>
            <a:spLocks noGrp="1"/>
          </p:cNvSpPr>
          <p:nvPr>
            <p:ph type="ftr" sz="quarter" idx="11"/>
          </p:nvPr>
        </p:nvSpPr>
        <p:spPr/>
        <p:txBody>
          <a:bodyPr/>
          <a:lstStyle/>
          <a:p>
            <a:r>
              <a:rPr lang="en-US" altLang="en-US"/>
              <a:t>MQXC V24</a:t>
            </a:r>
          </a:p>
        </p:txBody>
      </p:sp>
      <p:sp>
        <p:nvSpPr>
          <p:cNvPr id="105474" name="Rectangle 2"/>
          <p:cNvSpPr>
            <a:spLocks noGrp="1" noChangeArrowheads="1"/>
          </p:cNvSpPr>
          <p:nvPr>
            <p:ph type="title"/>
          </p:nvPr>
        </p:nvSpPr>
        <p:spPr/>
        <p:txBody>
          <a:bodyPr>
            <a:normAutofit fontScale="90000"/>
          </a:bodyPr>
          <a:lstStyle/>
          <a:p>
            <a:r>
              <a:rPr lang="en-US" sz="3800"/>
              <a:t>Effect of a slot in the iron on the magnetic field quality </a:t>
            </a:r>
          </a:p>
        </p:txBody>
      </p:sp>
      <p:sp>
        <p:nvSpPr>
          <p:cNvPr id="105475" name="Rectangle 3"/>
          <p:cNvSpPr>
            <a:spLocks noGrp="1" noChangeArrowheads="1"/>
          </p:cNvSpPr>
          <p:nvPr>
            <p:ph type="body" sz="half" idx="1"/>
          </p:nvPr>
        </p:nvSpPr>
        <p:spPr/>
        <p:txBody>
          <a:bodyPr/>
          <a:lstStyle/>
          <a:p>
            <a:r>
              <a:rPr lang="en-US" sz="1600"/>
              <a:t>Odd multipoles are not affected</a:t>
            </a:r>
          </a:p>
          <a:p>
            <a:r>
              <a:rPr lang="en-US" sz="1600"/>
              <a:t>Only even multipoles </a:t>
            </a:r>
            <a:r>
              <a:rPr lang="en-US" sz="1600" i="1"/>
              <a:t>b</a:t>
            </a:r>
            <a:r>
              <a:rPr lang="en-US" sz="1600" i="1" baseline="-25000"/>
              <a:t>4</a:t>
            </a:r>
            <a:r>
              <a:rPr lang="en-US" sz="1600"/>
              <a:t>, </a:t>
            </a:r>
            <a:r>
              <a:rPr lang="en-US" sz="1600" i="1"/>
              <a:t>b</a:t>
            </a:r>
            <a:r>
              <a:rPr lang="en-US" sz="1600" i="1" baseline="-25000"/>
              <a:t>6</a:t>
            </a:r>
            <a:r>
              <a:rPr lang="en-US" sz="1600"/>
              <a:t>, </a:t>
            </a:r>
            <a:r>
              <a:rPr lang="en-US" sz="1600" i="1"/>
              <a:t>b</a:t>
            </a:r>
            <a:r>
              <a:rPr lang="en-US" sz="1600" i="1" baseline="-25000"/>
              <a:t>8</a:t>
            </a:r>
            <a:r>
              <a:rPr lang="en-US" sz="1600"/>
              <a:t> and </a:t>
            </a:r>
            <a:r>
              <a:rPr lang="en-US" sz="1600" i="1"/>
              <a:t>b</a:t>
            </a:r>
            <a:r>
              <a:rPr lang="en-US" sz="1600" i="1" baseline="-25000"/>
              <a:t>10</a:t>
            </a:r>
            <a:r>
              <a:rPr lang="en-US" sz="1600"/>
              <a:t> are affected (multipole variation higher than 0.0001 unit) </a:t>
            </a:r>
          </a:p>
        </p:txBody>
      </p:sp>
      <p:pic>
        <p:nvPicPr>
          <p:cNvPr id="105476" name="Picture 4"/>
          <p:cNvPicPr>
            <a:picLocks noChangeAspect="1" noChangeArrowheads="1"/>
          </p:cNvPicPr>
          <p:nvPr/>
        </p:nvPicPr>
        <p:blipFill>
          <a:blip r:embed="rId2"/>
          <a:srcRect/>
          <a:stretch>
            <a:fillRect/>
          </a:stretch>
        </p:blipFill>
        <p:spPr bwMode="auto">
          <a:xfrm>
            <a:off x="5543550" y="1160463"/>
            <a:ext cx="3238500" cy="3095625"/>
          </a:xfrm>
          <a:prstGeom prst="rect">
            <a:avLst/>
          </a:prstGeom>
          <a:noFill/>
        </p:spPr>
      </p:pic>
      <p:graphicFrame>
        <p:nvGraphicFramePr>
          <p:cNvPr id="105610" name="Group 138"/>
          <p:cNvGraphicFramePr>
            <a:graphicFrameLocks noGrp="1"/>
          </p:cNvGraphicFramePr>
          <p:nvPr>
            <p:ph sz="half" idx="2"/>
          </p:nvPr>
        </p:nvGraphicFramePr>
        <p:xfrm>
          <a:off x="5470525" y="4365625"/>
          <a:ext cx="3673475" cy="1371600"/>
        </p:xfrm>
        <a:graphic>
          <a:graphicData uri="http://schemas.openxmlformats.org/drawingml/2006/table">
            <a:tbl>
              <a:tblPr/>
              <a:tblGrid>
                <a:gridCol w="895350"/>
                <a:gridCol w="895350"/>
                <a:gridCol w="893763"/>
                <a:gridCol w="989012"/>
              </a:tblGrid>
              <a:tr h="254000">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 </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gap 1mm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gap 2mm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gap 3mm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2542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Δ b4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0.0340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0.0656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0.0978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2383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Δ b6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-0.0174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-0.0362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-0.0536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2542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Δ b8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0.0010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0.0020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0.0029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2383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Δ b10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-0.0002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-0.0004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-0.0006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105607" name="Line 135"/>
          <p:cNvSpPr>
            <a:spLocks noChangeShapeType="1"/>
          </p:cNvSpPr>
          <p:nvPr/>
        </p:nvSpPr>
        <p:spPr bwMode="auto">
          <a:xfrm>
            <a:off x="5580063" y="2636838"/>
            <a:ext cx="144462" cy="0"/>
          </a:xfrm>
          <a:prstGeom prst="line">
            <a:avLst/>
          </a:prstGeom>
          <a:noFill/>
          <a:ln w="12700">
            <a:solidFill>
              <a:schemeClr val="tx1"/>
            </a:solidFill>
            <a:round/>
            <a:headEnd type="triangle" w="sm" len="sm"/>
            <a:tailEnd type="triangle" w="sm" len="sm"/>
          </a:ln>
          <a:effectLst/>
        </p:spPr>
        <p:txBody>
          <a:bodyPr/>
          <a:lstStyle/>
          <a:p>
            <a:endParaRPr lang="en-US"/>
          </a:p>
        </p:txBody>
      </p:sp>
      <p:sp>
        <p:nvSpPr>
          <p:cNvPr id="105608" name="Text Box 136"/>
          <p:cNvSpPr txBox="1">
            <a:spLocks noChangeArrowheads="1"/>
          </p:cNvSpPr>
          <p:nvPr/>
        </p:nvSpPr>
        <p:spPr bwMode="auto">
          <a:xfrm>
            <a:off x="5472113" y="2312988"/>
            <a:ext cx="479425" cy="304800"/>
          </a:xfrm>
          <a:prstGeom prst="rect">
            <a:avLst/>
          </a:prstGeom>
          <a:noFill/>
          <a:ln w="9525">
            <a:noFill/>
            <a:miter lim="800000"/>
            <a:headEnd/>
            <a:tailEnd/>
          </a:ln>
          <a:effectLst/>
        </p:spPr>
        <p:txBody>
          <a:bodyPr wrap="none">
            <a:spAutoFit/>
          </a:bodyPr>
          <a:lstStyle/>
          <a:p>
            <a:pPr eaLnBrk="0" hangingPunct="0"/>
            <a:r>
              <a:rPr lang="en-US" sz="1400">
                <a:latin typeface="Book Antiqua" pitchFamily="18" charset="0"/>
                <a:ea typeface="ＭＳ Ｐゴシック" pitchFamily="1" charset="-128"/>
              </a:rPr>
              <a:t>gap</a:t>
            </a:r>
          </a:p>
        </p:txBody>
      </p:sp>
      <p:pic>
        <p:nvPicPr>
          <p:cNvPr id="105612" name="Picture 140"/>
          <p:cNvPicPr>
            <a:picLocks noChangeAspect="1" noChangeArrowheads="1"/>
          </p:cNvPicPr>
          <p:nvPr/>
        </p:nvPicPr>
        <p:blipFill>
          <a:blip r:embed="rId3"/>
          <a:srcRect/>
          <a:stretch>
            <a:fillRect/>
          </a:stretch>
        </p:blipFill>
        <p:spPr bwMode="auto">
          <a:xfrm>
            <a:off x="34925" y="2816225"/>
            <a:ext cx="5400675" cy="3140075"/>
          </a:xfrm>
          <a:prstGeom prst="rect">
            <a:avLst/>
          </a:prstGeom>
          <a:noFill/>
          <a:ln w="12700">
            <a:noFill/>
            <a:miter lim="800000"/>
            <a:headEnd type="none" w="sm" len="sm"/>
            <a:tailEnd type="none" w="sm" len="sm"/>
          </a:ln>
          <a:effectLst/>
        </p:spPr>
      </p:pic>
      <p:sp>
        <p:nvSpPr>
          <p:cNvPr id="10" name="TextBox 9"/>
          <p:cNvSpPr txBox="1"/>
          <p:nvPr/>
        </p:nvSpPr>
        <p:spPr>
          <a:xfrm>
            <a:off x="6830129" y="6488668"/>
            <a:ext cx="2313903" cy="369332"/>
          </a:xfrm>
          <a:prstGeom prst="rect">
            <a:avLst/>
          </a:prstGeom>
          <a:noFill/>
        </p:spPr>
        <p:txBody>
          <a:bodyPr wrap="none" rtlCol="0">
            <a:spAutoFit/>
          </a:bodyPr>
          <a:lstStyle/>
          <a:p>
            <a:r>
              <a:rPr lang="en-US" dirty="0" smtClean="0"/>
              <a:t>C</a:t>
            </a:r>
            <a:r>
              <a:rPr lang="en-US" dirty="0" smtClean="0"/>
              <a:t>ourtesy F. Borgnolutti</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NCS head design</a:t>
            </a:r>
            <a:endParaRPr lang="en-US" dirty="0"/>
          </a:p>
        </p:txBody>
      </p:sp>
      <p:pic>
        <p:nvPicPr>
          <p:cNvPr id="4" name="Picture 5"/>
          <p:cNvPicPr>
            <a:picLocks noChangeAspect="1" noChangeArrowheads="1"/>
          </p:cNvPicPr>
          <p:nvPr/>
        </p:nvPicPr>
        <p:blipFill>
          <a:blip r:embed="rId2"/>
          <a:srcRect/>
          <a:stretch>
            <a:fillRect/>
          </a:stretch>
        </p:blipFill>
        <p:spPr bwMode="auto">
          <a:xfrm>
            <a:off x="0" y="914400"/>
            <a:ext cx="4876800" cy="3009900"/>
          </a:xfrm>
          <a:prstGeom prst="rect">
            <a:avLst/>
          </a:prstGeom>
          <a:noFill/>
        </p:spPr>
      </p:pic>
      <p:pic>
        <p:nvPicPr>
          <p:cNvPr id="5" name="Picture 4"/>
          <p:cNvPicPr>
            <a:picLocks noChangeAspect="1" noChangeArrowheads="1"/>
          </p:cNvPicPr>
          <p:nvPr/>
        </p:nvPicPr>
        <p:blipFill>
          <a:blip r:embed="rId3"/>
          <a:srcRect/>
          <a:stretch>
            <a:fillRect/>
          </a:stretch>
        </p:blipFill>
        <p:spPr bwMode="auto">
          <a:xfrm>
            <a:off x="228600" y="3810000"/>
            <a:ext cx="3457575" cy="3048000"/>
          </a:xfrm>
          <a:prstGeom prst="rect">
            <a:avLst/>
          </a:prstGeom>
          <a:noFill/>
        </p:spPr>
      </p:pic>
      <p:pic>
        <p:nvPicPr>
          <p:cNvPr id="6" name="Picture 4"/>
          <p:cNvPicPr>
            <a:picLocks noChangeAspect="1" noChangeArrowheads="1"/>
          </p:cNvPicPr>
          <p:nvPr/>
        </p:nvPicPr>
        <p:blipFill>
          <a:blip r:embed="rId4"/>
          <a:srcRect/>
          <a:stretch>
            <a:fillRect/>
          </a:stretch>
        </p:blipFill>
        <p:spPr bwMode="auto">
          <a:xfrm>
            <a:off x="4810125" y="2438400"/>
            <a:ext cx="4333875" cy="4419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Peak field in the head,</a:t>
            </a:r>
            <a:br>
              <a:rPr lang="en-US" dirty="0" smtClean="0"/>
            </a:br>
            <a:r>
              <a:rPr lang="en-US" dirty="0" smtClean="0"/>
              <a:t>30 mm of coil more and a lot more of margin in the head</a:t>
            </a:r>
            <a:endParaRPr lang="en-US" dirty="0"/>
          </a:p>
        </p:txBody>
      </p:sp>
      <p:graphicFrame>
        <p:nvGraphicFramePr>
          <p:cNvPr id="5" name="Table 4"/>
          <p:cNvGraphicFramePr>
            <a:graphicFrameLocks noGrp="1"/>
          </p:cNvGraphicFramePr>
          <p:nvPr/>
        </p:nvGraphicFramePr>
        <p:xfrm>
          <a:off x="152400" y="1828800"/>
          <a:ext cx="5410200" cy="2667002"/>
        </p:xfrm>
        <a:graphic>
          <a:graphicData uri="http://schemas.openxmlformats.org/drawingml/2006/table">
            <a:tbl>
              <a:tblPr/>
              <a:tblGrid>
                <a:gridCol w="676275"/>
                <a:gridCol w="676275"/>
                <a:gridCol w="676275"/>
                <a:gridCol w="676275"/>
                <a:gridCol w="676275"/>
                <a:gridCol w="676275"/>
                <a:gridCol w="676275"/>
                <a:gridCol w="676275"/>
              </a:tblGrid>
              <a:tr h="205154">
                <a:tc>
                  <a:txBody>
                    <a:bodyPr/>
                    <a:lstStyle/>
                    <a:p>
                      <a:pPr algn="ctr" fontAlgn="b"/>
                      <a:endParaRPr lang="en-US" sz="1200" b="0" i="0" u="none" strike="noStrike" dirty="0">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b"/>
                      <a:r>
                        <a:rPr lang="en-US" sz="1200" b="0" i="0" u="none" strike="noStrike">
                          <a:latin typeface="Arial"/>
                        </a:rPr>
                        <a:t>straight part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200" b="0" i="0" u="none" strike="noStrike">
                          <a:latin typeface="Arial"/>
                        </a:rPr>
                        <a:t>head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 peak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ss field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 ss cur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154">
                <a:tc rowSpan="4">
                  <a:txBody>
                    <a:bodyPr/>
                    <a:lstStyle/>
                    <a:p>
                      <a:pPr algn="l" fontAlgn="b"/>
                      <a:r>
                        <a:rPr lang="en-US" sz="1200" b="0" i="0" u="none" strike="noStrike">
                          <a:latin typeface="Arial"/>
                        </a:rPr>
                        <a:t>no Iron Yoke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fontAlgn="b"/>
                      <a:r>
                        <a:rPr lang="en-US" sz="1200" b="0" i="0" u="none" strike="noStrike">
                          <a:latin typeface="Arial"/>
                        </a:rPr>
                        <a:t>cable 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1" i="0" u="none" strike="noStrike">
                          <a:latin typeface="Arial"/>
                        </a:rPr>
                        <a:t>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5154">
                <a:tc vMerge="1">
                  <a:txBody>
                    <a:bodyPr/>
                    <a:lstStyle/>
                    <a:p>
                      <a:endParaRPr lang="en-US"/>
                    </a:p>
                  </a:txBody>
                  <a:tcPr/>
                </a:tc>
                <a:tc rowSpan="2">
                  <a:txBody>
                    <a:bodyPr/>
                    <a:lstStyle/>
                    <a:p>
                      <a:pPr algn="l" fontAlgn="b"/>
                      <a:r>
                        <a:rPr lang="en-US" sz="1200" b="0" i="0" u="none" strike="noStrike">
                          <a:latin typeface="Arial"/>
                        </a:rPr>
                        <a:t>cable 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1" i="0" u="none" strike="noStrike">
                          <a:latin typeface="Arial"/>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5154">
                <a:tc rowSpan="4">
                  <a:txBody>
                    <a:bodyPr/>
                    <a:lstStyle/>
                    <a:p>
                      <a:pPr algn="l" fontAlgn="b"/>
                      <a:r>
                        <a:rPr lang="en-US" sz="1200" b="0" i="0" u="none" strike="noStrike">
                          <a:latin typeface="Arial"/>
                        </a:rPr>
                        <a:t>unsat Yoke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fontAlgn="b"/>
                      <a:r>
                        <a:rPr lang="en-US" sz="1200" b="0" i="0" u="none" strike="noStrike">
                          <a:latin typeface="Arial"/>
                        </a:rPr>
                        <a:t>cable 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1" i="0" u="none" strike="noStrike">
                          <a:latin typeface="Arial"/>
                        </a:rPr>
                        <a:t>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5154">
                <a:tc vMerge="1">
                  <a:txBody>
                    <a:bodyPr/>
                    <a:lstStyle/>
                    <a:p>
                      <a:endParaRPr lang="en-US"/>
                    </a:p>
                  </a:txBody>
                  <a:tcPr/>
                </a:tc>
                <a:tc rowSpan="2">
                  <a:txBody>
                    <a:bodyPr/>
                    <a:lstStyle/>
                    <a:p>
                      <a:pPr algn="l" fontAlgn="b"/>
                      <a:r>
                        <a:rPr lang="en-US" sz="1200" b="0" i="0" u="none" strike="noStrike">
                          <a:latin typeface="Arial"/>
                        </a:rPr>
                        <a:t>cable 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1" i="0" u="none" strike="noStrike">
                          <a:latin typeface="Arial"/>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5154">
                <a:tc rowSpan="4">
                  <a:txBody>
                    <a:bodyPr/>
                    <a:lstStyle/>
                    <a:p>
                      <a:pPr algn="l" fontAlgn="b"/>
                      <a:r>
                        <a:rPr lang="en-US" sz="1200" b="0" i="0" u="none" strike="noStrike">
                          <a:latin typeface="Arial"/>
                        </a:rPr>
                        <a:t>real Yoke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fontAlgn="b"/>
                      <a:r>
                        <a:rPr lang="en-US" sz="1200" b="0" i="0" u="none" strike="noStrike">
                          <a:latin typeface="Arial"/>
                        </a:rPr>
                        <a:t>cable 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7.9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a:latin typeface="Arial"/>
                        </a:rPr>
                        <a:t>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5154">
                <a:tc vMerge="1">
                  <a:txBody>
                    <a:bodyPr/>
                    <a:lstStyle/>
                    <a:p>
                      <a:endParaRPr lang="en-US"/>
                    </a:p>
                  </a:txBody>
                  <a:tcPr/>
                </a:tc>
                <a:tc rowSpan="2">
                  <a:txBody>
                    <a:bodyPr/>
                    <a:lstStyle/>
                    <a:p>
                      <a:pPr algn="l" fontAlgn="b"/>
                      <a:r>
                        <a:rPr lang="en-US" sz="1200" b="0" i="0" u="none" strike="noStrike">
                          <a:latin typeface="Arial"/>
                        </a:rPr>
                        <a:t>cable 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BS3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latin typeface="Arial"/>
                        </a:rPr>
                        <a:t>cb02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05154">
                <a:tc vMerge="1">
                  <a:txBody>
                    <a:bodyPr/>
                    <a:lstStyle/>
                    <a:p>
                      <a:endParaRPr lang="en-US"/>
                    </a:p>
                  </a:txBody>
                  <a:tcPr/>
                </a:tc>
                <a:tc vMerge="1">
                  <a:txBody>
                    <a:bodyPr/>
                    <a:lstStyle/>
                    <a:p>
                      <a:endParaRPr lang="en-US"/>
                    </a:p>
                  </a:txBody>
                  <a:tcPr/>
                </a:tc>
                <a:tc>
                  <a:txBody>
                    <a:bodyPr/>
                    <a:lstStyle/>
                    <a:p>
                      <a:pPr algn="ctr" fontAlgn="b"/>
                      <a:r>
                        <a:rPr lang="en-US" sz="1200" b="0" i="0" u="none" strike="noStrike">
                          <a:latin typeface="Arial"/>
                        </a:rPr>
                        <a:t>BS4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sz="1200" b="0" i="0" u="none" strike="noStrike">
                          <a:latin typeface="Arial"/>
                        </a:rPr>
                        <a:t>7.03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81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grpSp>
        <p:nvGrpSpPr>
          <p:cNvPr id="3" name="Group 14"/>
          <p:cNvGrpSpPr/>
          <p:nvPr/>
        </p:nvGrpSpPr>
        <p:grpSpPr>
          <a:xfrm>
            <a:off x="6172200" y="1728787"/>
            <a:ext cx="2590800" cy="2843213"/>
            <a:chOff x="238125" y="0"/>
            <a:chExt cx="2590800" cy="2843213"/>
          </a:xfrm>
        </p:grpSpPr>
        <p:grpSp>
          <p:nvGrpSpPr>
            <p:cNvPr id="4" name="Group 15"/>
            <p:cNvGrpSpPr/>
            <p:nvPr/>
          </p:nvGrpSpPr>
          <p:grpSpPr>
            <a:xfrm>
              <a:off x="238125" y="0"/>
              <a:ext cx="2590800" cy="2843213"/>
              <a:chOff x="238125" y="0"/>
              <a:chExt cx="2590800" cy="2843213"/>
            </a:xfrm>
          </p:grpSpPr>
          <p:grpSp>
            <p:nvGrpSpPr>
              <p:cNvPr id="6" name="Group 17"/>
              <p:cNvGrpSpPr/>
              <p:nvPr/>
            </p:nvGrpSpPr>
            <p:grpSpPr>
              <a:xfrm>
                <a:off x="238125" y="0"/>
                <a:ext cx="2590800" cy="2843213"/>
                <a:chOff x="238125" y="0"/>
                <a:chExt cx="2590800" cy="2843213"/>
              </a:xfrm>
            </p:grpSpPr>
            <p:pic>
              <p:nvPicPr>
                <p:cNvPr id="20" name="Picture 19"/>
                <p:cNvPicPr>
                  <a:picLocks noChangeAspect="1" noChangeArrowheads="1"/>
                </p:cNvPicPr>
                <p:nvPr/>
              </p:nvPicPr>
              <p:blipFill>
                <a:blip r:embed="rId2"/>
                <a:srcRect/>
                <a:stretch>
                  <a:fillRect/>
                </a:stretch>
              </p:blipFill>
              <p:spPr bwMode="auto">
                <a:xfrm>
                  <a:off x="238125" y="0"/>
                  <a:ext cx="2590800" cy="2843213"/>
                </a:xfrm>
                <a:prstGeom prst="rect">
                  <a:avLst/>
                </a:prstGeom>
                <a:noFill/>
              </p:spPr>
            </p:pic>
            <p:sp>
              <p:nvSpPr>
                <p:cNvPr id="21" name="TextBox 2"/>
                <p:cNvSpPr txBox="1"/>
                <p:nvPr/>
              </p:nvSpPr>
              <p:spPr>
                <a:xfrm>
                  <a:off x="1228725" y="1838324"/>
                  <a:ext cx="66675" cy="264560"/>
                </a:xfrm>
                <a:prstGeom prst="rect">
                  <a:avLst/>
                </a:prstGeom>
                <a:solidFill>
                  <a:schemeClr val="bg1"/>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dirty="0"/>
                    <a:t>1</a:t>
                  </a:r>
                </a:p>
              </p:txBody>
            </p:sp>
            <p:sp>
              <p:nvSpPr>
                <p:cNvPr id="22" name="TextBox 3"/>
                <p:cNvSpPr txBox="1"/>
                <p:nvPr/>
              </p:nvSpPr>
              <p:spPr>
                <a:xfrm>
                  <a:off x="838200" y="723899"/>
                  <a:ext cx="85724" cy="264560"/>
                </a:xfrm>
                <a:prstGeom prst="rect">
                  <a:avLst/>
                </a:prstGeom>
                <a:solidFill>
                  <a:schemeClr val="bg1"/>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dirty="0"/>
                    <a:t>2</a:t>
                  </a:r>
                </a:p>
              </p:txBody>
            </p:sp>
            <p:sp>
              <p:nvSpPr>
                <p:cNvPr id="23" name="TextBox 5"/>
                <p:cNvSpPr txBox="1"/>
                <p:nvPr/>
              </p:nvSpPr>
              <p:spPr>
                <a:xfrm flipH="1">
                  <a:off x="1752600" y="623648"/>
                  <a:ext cx="152401" cy="264559"/>
                </a:xfrm>
                <a:prstGeom prst="rect">
                  <a:avLst/>
                </a:prstGeom>
                <a:solidFill>
                  <a:schemeClr val="bg1"/>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dirty="0"/>
                    <a:t>4</a:t>
                  </a:r>
                </a:p>
              </p:txBody>
            </p:sp>
          </p:grpSp>
          <p:sp>
            <p:nvSpPr>
              <p:cNvPr id="19" name="TextBox 8"/>
              <p:cNvSpPr txBox="1"/>
              <p:nvPr/>
            </p:nvSpPr>
            <p:spPr>
              <a:xfrm flipH="1">
                <a:off x="685799" y="485775"/>
                <a:ext cx="152401" cy="264559"/>
              </a:xfrm>
              <a:prstGeom prst="rect">
                <a:avLst/>
              </a:prstGeom>
              <a:solidFill>
                <a:schemeClr val="bg1"/>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100"/>
              </a:p>
            </p:txBody>
          </p:sp>
        </p:grpSp>
        <p:sp>
          <p:nvSpPr>
            <p:cNvPr id="17" name="TextBox 10"/>
            <p:cNvSpPr txBox="1"/>
            <p:nvPr/>
          </p:nvSpPr>
          <p:spPr>
            <a:xfrm flipH="1">
              <a:off x="1981199" y="1040607"/>
              <a:ext cx="152401" cy="264559"/>
            </a:xfrm>
            <a:prstGeom prst="rect">
              <a:avLst/>
            </a:prstGeom>
            <a:solidFill>
              <a:schemeClr val="bg1"/>
            </a:solidFill>
          </p:spPr>
          <p:style>
            <a:lnRef idx="0">
              <a:scrgbClr r="0" g="0" b="0"/>
            </a:lnRef>
            <a:fillRef idx="0">
              <a:scrgbClr r="0" g="0" b="0"/>
            </a:fillRef>
            <a:effectRef idx="0">
              <a:scrgbClr r="0" g="0" b="0"/>
            </a:effectRef>
            <a:fontRef idx="minor">
              <a:schemeClr val="tx1"/>
            </a:fontRef>
          </p:style>
          <p:txBody>
            <a:bodyPr wrap="squar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sz="1100"/>
            </a:p>
          </p:txBody>
        </p:sp>
      </p:grpSp>
      <p:graphicFrame>
        <p:nvGraphicFramePr>
          <p:cNvPr id="24" name="Table 23"/>
          <p:cNvGraphicFramePr>
            <a:graphicFrameLocks noGrp="1"/>
          </p:cNvGraphicFramePr>
          <p:nvPr/>
        </p:nvGraphicFramePr>
        <p:xfrm>
          <a:off x="1447800" y="4800600"/>
          <a:ext cx="4495800" cy="182880"/>
        </p:xfrm>
        <a:graphic>
          <a:graphicData uri="http://schemas.openxmlformats.org/drawingml/2006/table">
            <a:tbl>
              <a:tblPr/>
              <a:tblGrid>
                <a:gridCol w="838200"/>
                <a:gridCol w="1219200"/>
                <a:gridCol w="1219200"/>
                <a:gridCol w="1219200"/>
              </a:tblGrid>
              <a:tr h="161925">
                <a:tc>
                  <a:txBody>
                    <a:bodyPr/>
                    <a:lstStyle/>
                    <a:p>
                      <a:pPr algn="ctr" fontAlgn="b"/>
                      <a:r>
                        <a:rPr lang="en-US" sz="1200" b="0" i="0" u="none" strike="noStrike">
                          <a:latin typeface="Arial"/>
                        </a:rPr>
                        <a:t>Lmag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104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117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116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5" name="Table 24"/>
          <p:cNvGraphicFramePr>
            <a:graphicFrameLocks noGrp="1"/>
          </p:cNvGraphicFramePr>
          <p:nvPr/>
        </p:nvGraphicFramePr>
        <p:xfrm>
          <a:off x="2286000" y="4572000"/>
          <a:ext cx="3657600" cy="161925"/>
        </p:xfrm>
        <a:graphic>
          <a:graphicData uri="http://schemas.openxmlformats.org/drawingml/2006/table">
            <a:tbl>
              <a:tblPr/>
              <a:tblGrid>
                <a:gridCol w="1219200"/>
                <a:gridCol w="1219200"/>
                <a:gridCol w="1219200"/>
              </a:tblGrid>
              <a:tr h="161925">
                <a:tc>
                  <a:txBody>
                    <a:bodyPr/>
                    <a:lstStyle/>
                    <a:p>
                      <a:pPr algn="ctr" fontAlgn="b"/>
                      <a:r>
                        <a:rPr lang="en-US" sz="1000" b="0" i="0" u="none" strike="noStrike" dirty="0">
                          <a:latin typeface="Arial"/>
                        </a:rPr>
                        <a:t>no yoke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unsat yoke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real iron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7" name="TextBox 26"/>
          <p:cNvSpPr txBox="1"/>
          <p:nvPr/>
        </p:nvSpPr>
        <p:spPr>
          <a:xfrm>
            <a:off x="0" y="5638800"/>
            <a:ext cx="8649676" cy="1200329"/>
          </a:xfrm>
          <a:prstGeom prst="rect">
            <a:avLst/>
          </a:prstGeom>
          <a:noFill/>
        </p:spPr>
        <p:txBody>
          <a:bodyPr wrap="none" rtlCol="0">
            <a:spAutoFit/>
          </a:bodyPr>
          <a:lstStyle/>
          <a:p>
            <a:r>
              <a:rPr lang="en-US" dirty="0" smtClean="0"/>
              <a:t>Uncertainty: systematic coil length error 3 mm-&gt; shift between heads-&gt;+/-0.9 </a:t>
            </a:r>
            <a:r>
              <a:rPr lang="el-GR" dirty="0" smtClean="0"/>
              <a:t>Δ</a:t>
            </a:r>
            <a:r>
              <a:rPr lang="en-US" dirty="0" smtClean="0"/>
              <a:t>b6</a:t>
            </a:r>
          </a:p>
          <a:p>
            <a:r>
              <a:rPr lang="en-US" dirty="0" smtClean="0"/>
              <a:t>Random: variation coil length 1</a:t>
            </a:r>
            <a:r>
              <a:rPr lang="el-GR" dirty="0" smtClean="0"/>
              <a:t>σ</a:t>
            </a:r>
            <a:r>
              <a:rPr lang="en-US" dirty="0" smtClean="0"/>
              <a:t> 2mm-&gt; shift between heads-&gt;+/-0.6 </a:t>
            </a:r>
            <a:r>
              <a:rPr lang="el-GR" dirty="0" smtClean="0"/>
              <a:t>Δ</a:t>
            </a:r>
            <a:r>
              <a:rPr lang="en-US" dirty="0" smtClean="0"/>
              <a:t>b6</a:t>
            </a:r>
          </a:p>
          <a:p>
            <a:r>
              <a:rPr lang="en-US" dirty="0" smtClean="0"/>
              <a:t>This gives an uncertainty of +/- 0.03 for a straight part of 7000 mm and a random of 0.02. </a:t>
            </a:r>
          </a:p>
          <a:p>
            <a:r>
              <a:rPr lang="en-US" dirty="0" smtClean="0"/>
              <a:t>We will neglect it</a:t>
            </a:r>
            <a:endParaRPr lang="en-US" dirty="0"/>
          </a:p>
        </p:txBody>
      </p:sp>
      <p:graphicFrame>
        <p:nvGraphicFramePr>
          <p:cNvPr id="28" name="Table 27"/>
          <p:cNvGraphicFramePr>
            <a:graphicFrameLocks noGrp="1"/>
          </p:cNvGraphicFramePr>
          <p:nvPr/>
        </p:nvGraphicFramePr>
        <p:xfrm>
          <a:off x="1447799" y="5029200"/>
          <a:ext cx="4533901" cy="548640"/>
        </p:xfrm>
        <a:graphic>
          <a:graphicData uri="http://schemas.openxmlformats.org/drawingml/2006/table">
            <a:tbl>
              <a:tblPr/>
              <a:tblGrid>
                <a:gridCol w="838201"/>
                <a:gridCol w="1219200"/>
                <a:gridCol w="1219200"/>
                <a:gridCol w="1257300"/>
              </a:tblGrid>
              <a:tr h="161925">
                <a:tc>
                  <a:txBody>
                    <a:bodyPr/>
                    <a:lstStyle/>
                    <a:p>
                      <a:pPr algn="ctr" fontAlgn="b"/>
                      <a:r>
                        <a:rPr lang="en-US" sz="1200" b="0" i="0" u="none" strike="noStrike" dirty="0">
                          <a:latin typeface="Arial"/>
                        </a:rPr>
                        <a:t>b6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1200" b="0" i="0" u="none" strike="noStrike">
                          <a:latin typeface="Arial"/>
                        </a:rPr>
                        <a:t>b10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1200" b="0" i="0" u="none" strike="noStrike">
                          <a:latin typeface="Arial"/>
                        </a:rPr>
                        <a:t>b14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latin typeface="Arial"/>
                        </a:rPr>
                        <a:t>-0.4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latin typeface="Arial"/>
                        </a:rPr>
                        <a:t>-0.3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p:cNvPicPr>
            <a:picLocks noChangeAspect="1" noChangeArrowheads="1"/>
          </p:cNvPicPr>
          <p:nvPr/>
        </p:nvPicPr>
        <p:blipFill>
          <a:blip r:embed="rId2"/>
          <a:srcRect/>
          <a:stretch>
            <a:fillRect/>
          </a:stretch>
        </p:blipFill>
        <p:spPr bwMode="auto">
          <a:xfrm>
            <a:off x="1" y="1"/>
            <a:ext cx="4495800" cy="3580804"/>
          </a:xfrm>
          <a:prstGeom prst="rect">
            <a:avLst/>
          </a:prstGeom>
          <a:noFill/>
          <a:ln w="9525">
            <a:noFill/>
            <a:miter lim="800000"/>
            <a:headEnd/>
            <a:tailEnd/>
          </a:ln>
          <a:effectLst/>
        </p:spPr>
      </p:pic>
      <p:pic>
        <p:nvPicPr>
          <p:cNvPr id="19465" name="Picture 9"/>
          <p:cNvPicPr>
            <a:picLocks noChangeAspect="1" noChangeArrowheads="1"/>
          </p:cNvPicPr>
          <p:nvPr/>
        </p:nvPicPr>
        <p:blipFill>
          <a:blip r:embed="rId3"/>
          <a:srcRect/>
          <a:stretch>
            <a:fillRect/>
          </a:stretch>
        </p:blipFill>
        <p:spPr bwMode="auto">
          <a:xfrm>
            <a:off x="4572000" y="0"/>
            <a:ext cx="4572000" cy="3615070"/>
          </a:xfrm>
          <a:prstGeom prst="rect">
            <a:avLst/>
          </a:prstGeom>
          <a:noFill/>
          <a:ln w="9525">
            <a:noFill/>
            <a:miter lim="800000"/>
            <a:headEnd/>
            <a:tailEnd/>
          </a:ln>
          <a:effectLst/>
        </p:spPr>
      </p:pic>
      <p:graphicFrame>
        <p:nvGraphicFramePr>
          <p:cNvPr id="14" name="Chart 13"/>
          <p:cNvGraphicFramePr>
            <a:graphicFrameLocks/>
          </p:cNvGraphicFramePr>
          <p:nvPr/>
        </p:nvGraphicFramePr>
        <p:xfrm>
          <a:off x="2209800" y="3505200"/>
          <a:ext cx="4267200" cy="3352800"/>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6830129" y="6488668"/>
            <a:ext cx="2313903" cy="369332"/>
          </a:xfrm>
          <a:prstGeom prst="rect">
            <a:avLst/>
          </a:prstGeom>
          <a:noFill/>
        </p:spPr>
        <p:txBody>
          <a:bodyPr wrap="none" rtlCol="0">
            <a:spAutoFit/>
          </a:bodyPr>
          <a:lstStyle/>
          <a:p>
            <a:r>
              <a:rPr lang="en-US" dirty="0" smtClean="0"/>
              <a:t>C</a:t>
            </a:r>
            <a:r>
              <a:rPr lang="en-US" dirty="0" smtClean="0"/>
              <a:t>ourtesy F. Borgnolutti</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4"/>
          <p:cNvSpPr>
            <a:spLocks noGrp="1"/>
          </p:cNvSpPr>
          <p:nvPr>
            <p:ph type="title"/>
          </p:nvPr>
        </p:nvSpPr>
        <p:spPr>
          <a:xfrm>
            <a:off x="500034" y="0"/>
            <a:ext cx="8229600" cy="857232"/>
          </a:xfrm>
        </p:spPr>
        <p:txBody>
          <a:bodyPr/>
          <a:lstStyle/>
          <a:p>
            <a:r>
              <a:rPr lang="en-US" dirty="0" smtClean="0"/>
              <a:t>Protection Study</a:t>
            </a:r>
          </a:p>
        </p:txBody>
      </p:sp>
      <p:graphicFrame>
        <p:nvGraphicFramePr>
          <p:cNvPr id="7" name="Content Placeholder 6"/>
          <p:cNvGraphicFramePr>
            <a:graphicFrameLocks noGrp="1"/>
          </p:cNvGraphicFramePr>
          <p:nvPr>
            <p:ph idx="1"/>
          </p:nvPr>
        </p:nvGraphicFramePr>
        <p:xfrm>
          <a:off x="388620" y="822961"/>
          <a:ext cx="8572502" cy="5845884"/>
        </p:xfrm>
        <a:graphic>
          <a:graphicData uri="http://schemas.openxmlformats.org/drawingml/2006/table">
            <a:tbl>
              <a:tblPr firstRow="1" bandRow="1">
                <a:tableStyleId>{69CF1AB2-1976-4502-BF36-3FF5EA218861}</a:tableStyleId>
              </a:tblPr>
              <a:tblGrid>
                <a:gridCol w="1803182"/>
                <a:gridCol w="1803182"/>
                <a:gridCol w="851337"/>
                <a:gridCol w="960120"/>
                <a:gridCol w="822960"/>
                <a:gridCol w="754380"/>
                <a:gridCol w="1577341"/>
              </a:tblGrid>
              <a:tr h="379301">
                <a:tc>
                  <a:txBody>
                    <a:bodyPr/>
                    <a:lstStyle/>
                    <a:p>
                      <a:endParaRPr lang="en-US" sz="1600" dirty="0">
                        <a:solidFill>
                          <a:schemeClr val="tx1"/>
                        </a:solidFill>
                      </a:endParaRPr>
                    </a:p>
                  </a:txBody>
                  <a:tcPr marL="82296" marR="82296" marT="41148" marB="41148">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gridSpan="2">
                  <a:txBody>
                    <a:bodyPr/>
                    <a:lstStyle/>
                    <a:p>
                      <a:r>
                        <a:rPr lang="en-US" sz="1600" dirty="0" smtClean="0">
                          <a:solidFill>
                            <a:schemeClr val="tx1"/>
                          </a:solidFill>
                        </a:rPr>
                        <a:t>Nominal</a:t>
                      </a:r>
                      <a:r>
                        <a:rPr lang="en-US" sz="1600" baseline="0" dirty="0" smtClean="0">
                          <a:solidFill>
                            <a:schemeClr val="tx1"/>
                          </a:solidFill>
                        </a:rPr>
                        <a:t> Current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gridSpan="2">
                  <a:txBody>
                    <a:bodyPr/>
                    <a:lstStyle/>
                    <a:p>
                      <a:r>
                        <a:rPr lang="en-US" sz="1600" dirty="0" smtClean="0">
                          <a:solidFill>
                            <a:schemeClr val="tx1"/>
                          </a:solidFill>
                        </a:rPr>
                        <a:t>Half Current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9301">
                <a:tc gridSpan="2">
                  <a:txBody>
                    <a:bodyPr/>
                    <a:lstStyle/>
                    <a:p>
                      <a:r>
                        <a:rPr lang="en-US" sz="1600" b="1" dirty="0" smtClean="0">
                          <a:solidFill>
                            <a:schemeClr val="tx1"/>
                          </a:solidFill>
                        </a:rPr>
                        <a:t>Setup</a:t>
                      </a:r>
                      <a:endParaRPr lang="en-US" sz="1600" b="1" dirty="0">
                        <a:solidFill>
                          <a:schemeClr val="tx1"/>
                        </a:solidFill>
                      </a:endParaRPr>
                    </a:p>
                  </a:txBody>
                  <a:tcPr marL="82296" marR="82296" marT="41148" marB="41148">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noFill/>
                      </a:endParaRPr>
                    </a:p>
                  </a:txBody>
                  <a:tcPr>
                    <a:lnR w="12700" cap="flat" cmpd="sng" algn="ctr">
                      <a:solidFill>
                        <a:scrgbClr r="0" g="0" b="0"/>
                      </a:solidFill>
                      <a:prstDash val="solid"/>
                      <a:round/>
                      <a:headEnd type="none" w="med" len="med"/>
                      <a:tailEnd type="none" w="med" len="med"/>
                    </a:lnR>
                  </a:tcPr>
                </a:tc>
                <a:tc>
                  <a:txBody>
                    <a:bodyPr/>
                    <a:lstStyle/>
                    <a:p>
                      <a:r>
                        <a:rPr lang="en-US" sz="1600" b="1" dirty="0" smtClean="0">
                          <a:solidFill>
                            <a:schemeClr val="tx1"/>
                          </a:solidFill>
                        </a:rPr>
                        <a:t>T peak</a:t>
                      </a:r>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err="1" smtClean="0">
                          <a:solidFill>
                            <a:schemeClr val="tx1"/>
                          </a:solidFill>
                        </a:rPr>
                        <a:t>MIITs</a:t>
                      </a:r>
                      <a:endParaRPr lang="en-US" sz="1600" b="1"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smtClean="0">
                          <a:solidFill>
                            <a:schemeClr val="tx1"/>
                          </a:solidFill>
                        </a:rPr>
                        <a:t>T peak</a:t>
                      </a:r>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1" dirty="0" err="1" smtClean="0">
                          <a:solidFill>
                            <a:schemeClr val="tx1"/>
                          </a:solidFill>
                        </a:rPr>
                        <a:t>MIITs</a:t>
                      </a:r>
                      <a:endParaRPr lang="en-US" sz="1600" b="1"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b="1"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607650">
                <a:tc gridSpan="2">
                  <a:txBody>
                    <a:bodyPr/>
                    <a:lstStyle/>
                    <a:p>
                      <a:r>
                        <a:rPr lang="en-US" sz="1600" dirty="0" smtClean="0">
                          <a:solidFill>
                            <a:schemeClr val="tx1"/>
                          </a:solidFill>
                        </a:rPr>
                        <a:t>Dump resistor 40 </a:t>
                      </a:r>
                      <a:r>
                        <a:rPr lang="en-US" sz="1600" dirty="0" err="1" smtClean="0">
                          <a:solidFill>
                            <a:schemeClr val="tx1"/>
                          </a:solidFill>
                        </a:rPr>
                        <a:t>mOhm</a:t>
                      </a:r>
                      <a:r>
                        <a:rPr lang="en-US" sz="1600" dirty="0" smtClean="0">
                          <a:solidFill>
                            <a:schemeClr val="tx1"/>
                          </a:solidFill>
                        </a:rPr>
                        <a:t>, 10 ms delay</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a:txBody>
                    <a:bodyPr/>
                    <a:lstStyle/>
                    <a:p>
                      <a:r>
                        <a:rPr lang="en-US" sz="1600" dirty="0" smtClean="0">
                          <a:solidFill>
                            <a:schemeClr val="tx1"/>
                          </a:solidFill>
                        </a:rPr>
                        <a:t>117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33.6</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27992">
                <a:tc rowSpan="3">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157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33.3</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78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23.0</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576072">
                <a:tc vMerge="1">
                  <a:txBody>
                    <a:bodyPr/>
                    <a:lstStyle/>
                    <a:p>
                      <a:endParaRPr lang="en-US" dirty="0"/>
                    </a:p>
                  </a:txBody>
                  <a:tcPr/>
                </a:tc>
                <a:tc>
                  <a:txBody>
                    <a:bodyPr/>
                    <a:lstStyle/>
                    <a:p>
                      <a:r>
                        <a:rPr lang="en-US" sz="1600" dirty="0" smtClean="0">
                          <a:solidFill>
                            <a:schemeClr val="tx1"/>
                          </a:solidFill>
                        </a:rPr>
                        <a:t>20ms extra delay</a:t>
                      </a:r>
                    </a:p>
                    <a:p>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157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36.4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78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23.7</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400" dirty="0" smtClean="0">
                          <a:solidFill>
                            <a:schemeClr val="tx1"/>
                          </a:solidFill>
                        </a:rPr>
                        <a:t>Hot spot in outer layer</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r h="607650">
                <a:tc vMerge="1">
                  <a:txBody>
                    <a:bodyPr/>
                    <a:lstStyle/>
                    <a:p>
                      <a:endParaRPr lang="en-US" dirty="0"/>
                    </a:p>
                  </a:txBody>
                  <a:tcPr/>
                </a:tc>
                <a:tc>
                  <a:txBody>
                    <a:bodyPr/>
                    <a:lstStyle/>
                    <a:p>
                      <a:r>
                        <a:rPr lang="en-US" sz="1600" dirty="0" smtClean="0">
                          <a:solidFill>
                            <a:schemeClr val="tx1"/>
                          </a:solidFill>
                        </a:rPr>
                        <a:t>only half of the heaters</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220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38.1</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103</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27.5</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r h="468896">
                <a:tc rowSpan="3">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180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35.2</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86</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24.5</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576072">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20ms extra delay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217</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38.0</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104</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27.6</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r h="607650">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only half of the heaters</a:t>
                      </a: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221</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43.4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102</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600" dirty="0" smtClean="0">
                          <a:solidFill>
                            <a:schemeClr val="tx1"/>
                          </a:solidFill>
                        </a:rPr>
                        <a:t>30.8</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r h="607650">
                <a:tc rowSpan="2">
                  <a:txBody>
                    <a:bodyPr/>
                    <a:lstStyle/>
                    <a:p>
                      <a:endParaRPr lang="en-US" sz="1600" dirty="0">
                        <a:solidFill>
                          <a:schemeClr val="tx1"/>
                        </a:solidFill>
                      </a:endParaRPr>
                    </a:p>
                  </a:txBody>
                  <a:tcPr marL="82296" marR="82296" marT="41148" marB="41148">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 Dump Resistor</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118</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29.4</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50</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600" dirty="0" smtClean="0">
                          <a:solidFill>
                            <a:schemeClr val="tx1"/>
                          </a:solidFill>
                        </a:rPr>
                        <a:t>15.2</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lang="en-US" sz="1400" dirty="0" smtClean="0">
                          <a:solidFill>
                            <a:schemeClr val="tx1"/>
                          </a:solidFill>
                        </a:rPr>
                        <a:t>Hot spot close to heater</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607650">
                <a:tc vMerge="1">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 Dump Resistor,</a:t>
                      </a:r>
                      <a:r>
                        <a:rPr lang="en-US" sz="1600" baseline="0" dirty="0" smtClean="0">
                          <a:solidFill>
                            <a:schemeClr val="tx1"/>
                          </a:solidFill>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rPr>
                        <a:t>half of heaters </a:t>
                      </a:r>
                      <a:endParaRPr lang="en-US" sz="1600" dirty="0" smtClean="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136</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29.8</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tcPr>
                </a:tc>
                <a:tc>
                  <a:txBody>
                    <a:bodyPr/>
                    <a:lstStyle/>
                    <a:p>
                      <a:r>
                        <a:rPr lang="en-US" sz="1600" dirty="0" smtClean="0">
                          <a:solidFill>
                            <a:schemeClr val="tx1"/>
                          </a:solidFill>
                        </a:rPr>
                        <a:t>--</a:t>
                      </a:r>
                      <a:endParaRPr lang="en-US" sz="1600" dirty="0">
                        <a:solidFill>
                          <a:schemeClr val="tx1"/>
                        </a:solidFill>
                      </a:endParaRPr>
                    </a:p>
                  </a:txBody>
                  <a:tcPr marL="82296" marR="82296" marT="41148" marB="41148">
                    <a:lnR w="12700" cap="flat" cmpd="sng" algn="ctr">
                      <a:solidFill>
                        <a:scrgbClr r="0" g="0" b="0"/>
                      </a:solidFill>
                      <a:prstDash val="solid"/>
                      <a:round/>
                      <a:headEnd type="none" w="med" len="med"/>
                      <a:tailEnd type="none" w="med" len="med"/>
                    </a:lnR>
                  </a:tcPr>
                </a:tc>
                <a:tc>
                  <a:txBody>
                    <a:bodyPr/>
                    <a:lstStyle/>
                    <a:p>
                      <a:r>
                        <a:rPr lang="en-US" sz="1400" dirty="0" smtClean="0">
                          <a:solidFill>
                            <a:schemeClr val="tx1"/>
                          </a:solidFill>
                        </a:rPr>
                        <a:t>Heater failure uncritical</a:t>
                      </a:r>
                      <a:endParaRPr lang="en-US" sz="1400" dirty="0">
                        <a:solidFill>
                          <a:schemeClr val="tx1"/>
                        </a:solidFill>
                      </a:endParaRPr>
                    </a:p>
                  </a:txBody>
                  <a:tcPr marL="82296" marR="82296" marT="41148" marB="41148">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sp>
        <p:nvSpPr>
          <p:cNvPr id="17412" name="Slide Number Placeholder 3"/>
          <p:cNvSpPr>
            <a:spLocks noGrp="1"/>
          </p:cNvSpPr>
          <p:nvPr>
            <p:ph type="sldNum" sz="quarter" idx="10"/>
          </p:nvPr>
        </p:nvSpPr>
        <p:spPr>
          <a:noFill/>
        </p:spPr>
        <p:txBody>
          <a:bodyPr/>
          <a:lstStyle/>
          <a:p>
            <a:fld id="{EDD2EF5F-4A11-4C57-A312-84DD10739263}" type="slidenum">
              <a:rPr lang="en-US"/>
              <a:pPr/>
              <a:t>14</a:t>
            </a:fld>
            <a:endParaRPr lang="en-US"/>
          </a:p>
        </p:txBody>
      </p:sp>
      <p:pic>
        <p:nvPicPr>
          <p:cNvPr id="17413" name="Picture 10" descr="Picture 7.png"/>
          <p:cNvPicPr>
            <a:picLocks noChangeAspect="1"/>
          </p:cNvPicPr>
          <p:nvPr/>
        </p:nvPicPr>
        <p:blipFill>
          <a:blip r:embed="rId2">
            <a:clrChange>
              <a:clrFrom>
                <a:srgbClr val="FFFFFF"/>
              </a:clrFrom>
              <a:clrTo>
                <a:srgbClr val="FFFFFF">
                  <a:alpha val="0"/>
                </a:srgbClr>
              </a:clrTo>
            </a:clrChange>
          </a:blip>
          <a:srcRect l="49770"/>
          <a:stretch>
            <a:fillRect/>
          </a:stretch>
        </p:blipFill>
        <p:spPr bwMode="auto">
          <a:xfrm>
            <a:off x="457200" y="3703320"/>
            <a:ext cx="1645920" cy="1365885"/>
          </a:xfrm>
          <a:prstGeom prst="rect">
            <a:avLst/>
          </a:prstGeom>
          <a:noFill/>
          <a:ln w="9525">
            <a:noFill/>
            <a:miter lim="800000"/>
            <a:headEnd/>
            <a:tailEnd/>
          </a:ln>
        </p:spPr>
      </p:pic>
      <p:pic>
        <p:nvPicPr>
          <p:cNvPr id="17414" name="Picture 10" descr="Picture 7.png"/>
          <p:cNvPicPr>
            <a:picLocks noChangeAspect="1"/>
          </p:cNvPicPr>
          <p:nvPr/>
        </p:nvPicPr>
        <p:blipFill>
          <a:blip r:embed="rId2">
            <a:clrChange>
              <a:clrFrom>
                <a:srgbClr val="FFFFFF"/>
              </a:clrFrom>
              <a:clrTo>
                <a:srgbClr val="FFFFFF">
                  <a:alpha val="0"/>
                </a:srgbClr>
              </a:clrTo>
            </a:clrChange>
          </a:blip>
          <a:srcRect r="50230"/>
          <a:stretch>
            <a:fillRect/>
          </a:stretch>
        </p:blipFill>
        <p:spPr bwMode="auto">
          <a:xfrm>
            <a:off x="457200" y="2263140"/>
            <a:ext cx="1630204" cy="1365885"/>
          </a:xfrm>
          <a:prstGeom prst="rect">
            <a:avLst/>
          </a:prstGeom>
          <a:noFill/>
          <a:ln w="9525">
            <a:noFill/>
            <a:miter lim="800000"/>
            <a:headEnd/>
            <a:tailEnd/>
          </a:ln>
        </p:spPr>
      </p:pic>
      <p:pic>
        <p:nvPicPr>
          <p:cNvPr id="17415" name="Picture 10" descr="Picture 7.png"/>
          <p:cNvPicPr>
            <a:picLocks noChangeAspect="1"/>
          </p:cNvPicPr>
          <p:nvPr/>
        </p:nvPicPr>
        <p:blipFill>
          <a:blip r:embed="rId2">
            <a:clrChange>
              <a:clrFrom>
                <a:srgbClr val="FFFFFF"/>
              </a:clrFrom>
              <a:clrTo>
                <a:srgbClr val="FFFFFF">
                  <a:alpha val="0"/>
                </a:srgbClr>
              </a:clrTo>
            </a:clrChange>
          </a:blip>
          <a:srcRect r="50230"/>
          <a:stretch>
            <a:fillRect/>
          </a:stretch>
        </p:blipFill>
        <p:spPr bwMode="auto">
          <a:xfrm>
            <a:off x="457200" y="5217795"/>
            <a:ext cx="1630204" cy="1365885"/>
          </a:xfrm>
          <a:prstGeom prst="rect">
            <a:avLst/>
          </a:prstGeom>
          <a:noFill/>
          <a:ln w="9525">
            <a:noFill/>
            <a:miter lim="800000"/>
            <a:headEnd/>
            <a:tailEnd/>
          </a:ln>
        </p:spPr>
      </p:pic>
      <p:sp>
        <p:nvSpPr>
          <p:cNvPr id="8" name="TextBox 7"/>
          <p:cNvSpPr txBox="1"/>
          <p:nvPr/>
        </p:nvSpPr>
        <p:spPr>
          <a:xfrm>
            <a:off x="6830129" y="6488668"/>
            <a:ext cx="2112438" cy="369332"/>
          </a:xfrm>
          <a:prstGeom prst="rect">
            <a:avLst/>
          </a:prstGeom>
          <a:noFill/>
        </p:spPr>
        <p:txBody>
          <a:bodyPr wrap="none" rtlCol="0">
            <a:spAutoFit/>
          </a:bodyPr>
          <a:lstStyle/>
          <a:p>
            <a:r>
              <a:rPr lang="en-US" dirty="0" smtClean="0"/>
              <a:t>C</a:t>
            </a:r>
            <a:r>
              <a:rPr lang="en-US" dirty="0" smtClean="0"/>
              <a:t>ourtesy N. Schwerg</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srcRect/>
          <a:stretch>
            <a:fillRect/>
          </a:stretch>
        </p:blipFill>
        <p:spPr bwMode="auto">
          <a:xfrm>
            <a:off x="0" y="981075"/>
            <a:ext cx="6645275" cy="4133850"/>
          </a:xfrm>
          <a:prstGeom prst="rect">
            <a:avLst/>
          </a:prstGeom>
          <a:noFill/>
          <a:ln w="9525">
            <a:noFill/>
            <a:miter lim="800000"/>
            <a:headEnd/>
            <a:tailEnd/>
          </a:ln>
        </p:spPr>
      </p:pic>
      <p:sp>
        <p:nvSpPr>
          <p:cNvPr id="3" name="Title 3"/>
          <p:cNvSpPr txBox="1">
            <a:spLocks/>
          </p:cNvSpPr>
          <p:nvPr/>
        </p:nvSpPr>
        <p:spPr>
          <a:xfrm>
            <a:off x="0" y="0"/>
            <a:ext cx="8429652" cy="763565"/>
          </a:xfrm>
          <a:prstGeom prst="rect">
            <a:avLst/>
          </a:prstGeom>
        </p:spPr>
        <p:txBody>
          <a:bodyPr/>
          <a:lstStyle/>
          <a:p>
            <a:r>
              <a:rPr lang="en-US" sz="3800" dirty="0" smtClean="0">
                <a:latin typeface="+mj-lt"/>
              </a:rPr>
              <a:t>Collar thickness </a:t>
            </a:r>
            <a:r>
              <a:rPr lang="en-US" sz="3800" dirty="0">
                <a:latin typeface="+mj-lt"/>
              </a:rPr>
              <a:t>s</a:t>
            </a:r>
            <a:r>
              <a:rPr lang="en-US" sz="3800" dirty="0" smtClean="0">
                <a:latin typeface="+mj-lt"/>
              </a:rPr>
              <a:t>caling </a:t>
            </a:r>
            <a:r>
              <a:rPr lang="en-US" sz="3800" dirty="0">
                <a:latin typeface="+mj-lt"/>
              </a:rPr>
              <a:t>based on MQXB</a:t>
            </a:r>
          </a:p>
        </p:txBody>
      </p:sp>
      <p:graphicFrame>
        <p:nvGraphicFramePr>
          <p:cNvPr id="13346" name="Group 34"/>
          <p:cNvGraphicFramePr>
            <a:graphicFrameLocks noGrp="1"/>
          </p:cNvGraphicFramePr>
          <p:nvPr/>
        </p:nvGraphicFramePr>
        <p:xfrm>
          <a:off x="3643306" y="5286388"/>
          <a:ext cx="4059237" cy="1339852"/>
        </p:xfrm>
        <a:graphic>
          <a:graphicData uri="http://schemas.openxmlformats.org/drawingml/2006/table">
            <a:tbl>
              <a:tblPr/>
              <a:tblGrid>
                <a:gridCol w="1995487"/>
                <a:gridCol w="2063750"/>
              </a:tblGrid>
              <a:tr h="334963">
                <a:tc>
                  <a:txBody>
                    <a:bodyPr/>
                    <a:lstStyle/>
                    <a:p>
                      <a:pPr marL="0" marR="0" lvl="0" indent="0" algn="l" defTabSz="914400" rtl="0" eaLnBrk="1" fontAlgn="base" latinLnBrk="0" hangingPunct="1">
                        <a:lnSpc>
                          <a:spcPct val="100000"/>
                        </a:lnSpc>
                        <a:spcBef>
                          <a:spcPct val="0"/>
                        </a:spcBef>
                        <a:spcAft>
                          <a:spcPct val="0"/>
                        </a:spcAft>
                        <a:buClrTx/>
                        <a:buSzPct val="65000"/>
                        <a:buFontTx/>
                        <a:buNone/>
                        <a:tabLst/>
                      </a:pPr>
                      <a:r>
                        <a:rPr kumimoji="0" lang="en-US" sz="1400" b="1" i="0" u="none" strike="noStrike" cap="none" normalizeH="0" baseline="0" dirty="0" smtClean="0">
                          <a:ln>
                            <a:noFill/>
                          </a:ln>
                          <a:solidFill>
                            <a:srgbClr val="FFFFFF"/>
                          </a:solidFill>
                          <a:effectLst/>
                          <a:latin typeface="Book Antiqua" pitchFamily="18" charset="0"/>
                        </a:rPr>
                        <a:t>Aperture  radius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Pct val="65000"/>
                        <a:buFontTx/>
                        <a:buNone/>
                        <a:tabLst/>
                      </a:pPr>
                      <a:r>
                        <a:rPr kumimoji="0" lang="en-US" sz="1400" b="1" i="0" u="none" strike="noStrike" cap="none" normalizeH="0" baseline="0" smtClean="0">
                          <a:ln>
                            <a:noFill/>
                          </a:ln>
                          <a:solidFill>
                            <a:srgbClr val="FFFFFF"/>
                          </a:solidFill>
                          <a:effectLst/>
                          <a:latin typeface="Book Antiqua" pitchFamily="18" charset="0"/>
                        </a:rPr>
                        <a:t>Collar thickness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60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39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34963">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smtClean="0">
                          <a:ln>
                            <a:noFill/>
                          </a:ln>
                          <a:solidFill>
                            <a:srgbClr val="000000"/>
                          </a:solidFill>
                          <a:effectLst/>
                          <a:latin typeface="Book Antiqua" pitchFamily="18" charset="0"/>
                        </a:rPr>
                        <a:t>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Pct val="65000"/>
                        <a:buFontTx/>
                        <a:buNone/>
                        <a:tabLst/>
                      </a:pPr>
                      <a:r>
                        <a:rPr kumimoji="0" lang="en-US" sz="1400" b="0" i="0" u="none" strike="noStrike" cap="none" normalizeH="0" baseline="0" dirty="0" smtClean="0">
                          <a:ln>
                            <a:noFill/>
                          </a:ln>
                          <a:solidFill>
                            <a:srgbClr val="000000"/>
                          </a:solidFill>
                          <a:effectLst/>
                          <a:latin typeface="Book Antiqua" pitchFamily="18" charset="0"/>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333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pic>
        <p:nvPicPr>
          <p:cNvPr id="13334"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189663" y="3241675"/>
            <a:ext cx="2954337" cy="642938"/>
          </a:xfrm>
          <a:prstGeom prst="rect">
            <a:avLst/>
          </a:prstGeom>
          <a:solidFill>
            <a:schemeClr val="bg1"/>
          </a:solidFill>
          <a:ln w="9525">
            <a:noFill/>
            <a:miter lim="800000"/>
            <a:headEnd/>
            <a:tailEnd/>
          </a:ln>
        </p:spPr>
      </p:pic>
      <p:sp>
        <p:nvSpPr>
          <p:cNvPr id="13344" name="Rectangle 32"/>
          <p:cNvSpPr>
            <a:spLocks noChangeArrowheads="1"/>
          </p:cNvSpPr>
          <p:nvPr/>
        </p:nvSpPr>
        <p:spPr bwMode="auto">
          <a:xfrm>
            <a:off x="5435600" y="1303338"/>
            <a:ext cx="3708400" cy="2232025"/>
          </a:xfrm>
          <a:prstGeom prst="rect">
            <a:avLst/>
          </a:prstGeom>
          <a:noFill/>
          <a:ln w="9525">
            <a:noFill/>
            <a:miter lim="800000"/>
            <a:headEnd/>
            <a:tailEnd/>
          </a:ln>
          <a:effectLst/>
        </p:spPr>
        <p:txBody>
          <a:bodyPr/>
          <a:lstStyle/>
          <a:p>
            <a:pPr marL="342900" indent="-342900">
              <a:spcBef>
                <a:spcPct val="20000"/>
              </a:spcBef>
              <a:buSzPct val="65000"/>
            </a:pPr>
            <a:endParaRPr lang="en-US" sz="2400">
              <a:latin typeface="Book Antiqua" pitchFamily="18" charset="0"/>
            </a:endParaRPr>
          </a:p>
          <a:p>
            <a:pPr marL="1143000" lvl="2" indent="-228600">
              <a:spcBef>
                <a:spcPct val="20000"/>
              </a:spcBef>
              <a:buSzPct val="65000"/>
              <a:buFontTx/>
              <a:buBlip>
                <a:blip r:embed="rId5"/>
              </a:buBlip>
            </a:pPr>
            <a:r>
              <a:rPr lang="en-US">
                <a:latin typeface="Book Antiqua" pitchFamily="18" charset="0"/>
              </a:rPr>
              <a:t>Scaling based on radial collar displacement</a:t>
            </a:r>
          </a:p>
          <a:p>
            <a:pPr marL="1143000" lvl="2" indent="-228600">
              <a:spcBef>
                <a:spcPct val="20000"/>
              </a:spcBef>
              <a:buSzPct val="65000"/>
              <a:buFontTx/>
              <a:buBlip>
                <a:blip r:embed="rId5"/>
              </a:buBlip>
            </a:pPr>
            <a:r>
              <a:rPr lang="en-US">
                <a:latin typeface="Book Antiqua" pitchFamily="18" charset="0"/>
              </a:rPr>
              <a:t>The collar width is obtained by solving: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533400" y="14354175"/>
            <a:ext cx="9315450" cy="6429375"/>
            <a:chOff x="56" y="1507"/>
            <a:chExt cx="978" cy="675"/>
          </a:xfrm>
        </p:grpSpPr>
        <p:graphicFrame>
          <p:nvGraphicFramePr>
            <p:cNvPr id="2050" name="Object 2"/>
            <p:cNvGraphicFramePr>
              <a:graphicFrameLocks noChangeAspect="1"/>
            </p:cNvGraphicFramePr>
            <p:nvPr/>
          </p:nvGraphicFramePr>
          <p:xfrm>
            <a:off x="56" y="1507"/>
            <a:ext cx="978" cy="675"/>
          </p:xfrm>
          <a:graphic>
            <a:graphicData uri="http://schemas.openxmlformats.org/presentationml/2006/ole">
              <p:oleObj spid="_x0000_s2050" name="Chart" r:id="rId4" imgW="8410683" imgH="6276929" progId="Excel.Sheet.8">
                <p:embed/>
              </p:oleObj>
            </a:graphicData>
          </a:graphic>
        </p:graphicFrame>
        <p:pic>
          <p:nvPicPr>
            <p:cNvPr id="2054" name="Picture 6" descr="coil_points"/>
            <p:cNvPicPr>
              <a:picLocks noChangeAspect="1" noChangeArrowheads="1"/>
            </p:cNvPicPr>
            <p:nvPr/>
          </p:nvPicPr>
          <p:blipFill>
            <a:blip r:embed="rId5"/>
            <a:srcRect/>
            <a:stretch>
              <a:fillRect/>
            </a:stretch>
          </p:blipFill>
          <p:spPr bwMode="auto">
            <a:xfrm>
              <a:off x="789" y="1544"/>
              <a:ext cx="213" cy="278"/>
            </a:xfrm>
            <a:prstGeom prst="rect">
              <a:avLst/>
            </a:prstGeom>
            <a:noFill/>
            <a:ln w="9525">
              <a:noFill/>
              <a:miter lim="800000"/>
              <a:headEnd/>
              <a:tailEnd/>
            </a:ln>
          </p:spPr>
        </p:pic>
      </p:grpSp>
      <p:sp>
        <p:nvSpPr>
          <p:cNvPr id="2059" name="Title 1"/>
          <p:cNvSpPr>
            <a:spLocks/>
          </p:cNvSpPr>
          <p:nvPr/>
        </p:nvSpPr>
        <p:spPr bwMode="auto">
          <a:xfrm>
            <a:off x="0" y="0"/>
            <a:ext cx="7678738" cy="904875"/>
          </a:xfrm>
          <a:prstGeom prst="rect">
            <a:avLst/>
          </a:prstGeom>
          <a:noFill/>
          <a:ln w="9525">
            <a:noFill/>
            <a:miter lim="800000"/>
            <a:headEnd/>
            <a:tailEnd/>
          </a:ln>
          <a:effectLst/>
        </p:spPr>
        <p:txBody>
          <a:bodyPr anchor="ctr"/>
          <a:lstStyle/>
          <a:p>
            <a:pPr algn="ctr"/>
            <a:r>
              <a:rPr lang="en-US" sz="4400" dirty="0">
                <a:latin typeface="+mj-lt"/>
              </a:rPr>
              <a:t>FE analysis – radial displacement</a:t>
            </a:r>
          </a:p>
        </p:txBody>
      </p:sp>
      <p:pic>
        <p:nvPicPr>
          <p:cNvPr id="2060" name="Picture 12"/>
          <p:cNvPicPr>
            <a:picLocks noChangeAspect="1" noChangeArrowheads="1"/>
          </p:cNvPicPr>
          <p:nvPr/>
        </p:nvPicPr>
        <p:blipFill>
          <a:blip r:embed="rId6"/>
          <a:srcRect/>
          <a:stretch>
            <a:fillRect/>
          </a:stretch>
        </p:blipFill>
        <p:spPr bwMode="auto">
          <a:xfrm>
            <a:off x="571472" y="1785926"/>
            <a:ext cx="7202487" cy="4252912"/>
          </a:xfrm>
          <a:prstGeom prst="rect">
            <a:avLst/>
          </a:prstGeom>
          <a:noFill/>
        </p:spPr>
      </p:pic>
      <p:sp>
        <p:nvSpPr>
          <p:cNvPr id="8" name="TextBox 7"/>
          <p:cNvSpPr txBox="1"/>
          <p:nvPr/>
        </p:nvSpPr>
        <p:spPr>
          <a:xfrm>
            <a:off x="7395957" y="6488668"/>
            <a:ext cx="1747210" cy="369332"/>
          </a:xfrm>
          <a:prstGeom prst="rect">
            <a:avLst/>
          </a:prstGeom>
          <a:noFill/>
        </p:spPr>
        <p:txBody>
          <a:bodyPr wrap="none" rtlCol="0">
            <a:spAutoFit/>
          </a:bodyPr>
          <a:lstStyle/>
          <a:p>
            <a:r>
              <a:rPr lang="en-US" dirty="0" smtClean="0"/>
              <a:t>C</a:t>
            </a:r>
            <a:r>
              <a:rPr lang="en-US" dirty="0" smtClean="0"/>
              <a:t>ourtesy F. Regis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p:cNvPicPr>
            <a:picLocks noChangeAspect="1" noChangeArrowheads="1"/>
          </p:cNvPicPr>
          <p:nvPr/>
        </p:nvPicPr>
        <p:blipFill>
          <a:blip r:embed="rId2"/>
          <a:srcRect/>
          <a:stretch>
            <a:fillRect/>
          </a:stretch>
        </p:blipFill>
        <p:spPr bwMode="auto">
          <a:xfrm>
            <a:off x="1123950" y="1219200"/>
            <a:ext cx="6896100" cy="4419600"/>
          </a:xfrm>
          <a:prstGeom prst="rect">
            <a:avLst/>
          </a:prstGeom>
          <a:noFill/>
          <a:ln w="9525">
            <a:noFill/>
            <a:miter lim="800000"/>
            <a:headEnd/>
            <a:tailEnd/>
          </a:ln>
          <a:effectLst/>
        </p:spPr>
      </p:pic>
      <p:sp>
        <p:nvSpPr>
          <p:cNvPr id="3" name="Title 2"/>
          <p:cNvSpPr>
            <a:spLocks noGrp="1"/>
          </p:cNvSpPr>
          <p:nvPr>
            <p:ph type="title"/>
          </p:nvPr>
        </p:nvSpPr>
        <p:spPr/>
        <p:txBody>
          <a:bodyPr/>
          <a:lstStyle/>
          <a:p>
            <a:r>
              <a:rPr lang="en-US" dirty="0" smtClean="0"/>
              <a:t>Studying options</a:t>
            </a:r>
            <a:endParaRPr lang="en-US" dirty="0"/>
          </a:p>
        </p:txBody>
      </p:sp>
      <p:sp>
        <p:nvSpPr>
          <p:cNvPr id="4" name="TextBox 3"/>
          <p:cNvSpPr txBox="1"/>
          <p:nvPr/>
        </p:nvSpPr>
        <p:spPr>
          <a:xfrm>
            <a:off x="6830129" y="6488668"/>
            <a:ext cx="2097305" cy="369332"/>
          </a:xfrm>
          <a:prstGeom prst="rect">
            <a:avLst/>
          </a:prstGeom>
          <a:noFill/>
        </p:spPr>
        <p:txBody>
          <a:bodyPr wrap="none" rtlCol="0">
            <a:spAutoFit/>
          </a:bodyPr>
          <a:lstStyle/>
          <a:p>
            <a:r>
              <a:rPr lang="en-US" dirty="0" smtClean="0"/>
              <a:t>C</a:t>
            </a:r>
            <a:r>
              <a:rPr lang="en-US" dirty="0" smtClean="0"/>
              <a:t>ourtesy M. </a:t>
            </a:r>
            <a:r>
              <a:rPr lang="en-US" dirty="0" err="1" smtClean="0"/>
              <a:t>Segretti</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Confirming 1</a:t>
            </a:r>
            <a:r>
              <a:rPr lang="en-US" baseline="30000" dirty="0" smtClean="0"/>
              <a:t>st</a:t>
            </a:r>
            <a:r>
              <a:rPr lang="en-US" dirty="0" smtClean="0"/>
              <a:t> analysis and going beyond</a:t>
            </a:r>
            <a:endParaRPr lang="en-US" dirty="0"/>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1814513" y="1624013"/>
            <a:ext cx="5514975" cy="3609975"/>
          </a:xfrm>
          <a:prstGeom prst="rect">
            <a:avLst/>
          </a:prstGeom>
          <a:noFill/>
          <a:ln w="9525">
            <a:noFill/>
            <a:miter lim="800000"/>
            <a:headEnd/>
            <a:tailEnd/>
          </a:ln>
          <a:effectLst/>
        </p:spPr>
      </p:pic>
      <p:sp>
        <p:nvSpPr>
          <p:cNvPr id="5" name="TextBox 4"/>
          <p:cNvSpPr txBox="1"/>
          <p:nvPr/>
        </p:nvSpPr>
        <p:spPr>
          <a:xfrm>
            <a:off x="6830129" y="6488668"/>
            <a:ext cx="2097305" cy="369332"/>
          </a:xfrm>
          <a:prstGeom prst="rect">
            <a:avLst/>
          </a:prstGeom>
          <a:noFill/>
        </p:spPr>
        <p:txBody>
          <a:bodyPr wrap="none" rtlCol="0">
            <a:spAutoFit/>
          </a:bodyPr>
          <a:lstStyle/>
          <a:p>
            <a:r>
              <a:rPr lang="en-US" dirty="0" smtClean="0"/>
              <a:t>C</a:t>
            </a:r>
            <a:r>
              <a:rPr lang="en-US" dirty="0" smtClean="0"/>
              <a:t>ourtesy M. </a:t>
            </a:r>
            <a:r>
              <a:rPr lang="en-US" dirty="0" err="1" smtClean="0"/>
              <a:t>Segretti</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Correctors</a:t>
            </a:r>
            <a:endParaRPr lang="en-US" dirty="0"/>
          </a:p>
        </p:txBody>
      </p:sp>
      <p:sp>
        <p:nvSpPr>
          <p:cNvPr id="3" name="Subtitle 2"/>
          <p:cNvSpPr>
            <a:spLocks noGrp="1"/>
          </p:cNvSpPr>
          <p:nvPr>
            <p:ph type="subTitle" idx="1"/>
          </p:nvPr>
        </p:nvSpPr>
        <p:spPr/>
        <p:txBody>
          <a:bodyPr/>
          <a:lstStyle/>
          <a:p>
            <a:r>
              <a:rPr lang="en-US" dirty="0" smtClean="0"/>
              <a:t>CERN CIEMAT STFC</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Status of the WP6 and change of WP coordinator</a:t>
            </a:r>
          </a:p>
          <a:p>
            <a:r>
              <a:rPr lang="en-US" dirty="0" smtClean="0"/>
              <a:t>Low</a:t>
            </a:r>
            <a:r>
              <a:rPr lang="el-GR" dirty="0" smtClean="0"/>
              <a:t>β</a:t>
            </a:r>
            <a:r>
              <a:rPr lang="en-US" dirty="0" smtClean="0"/>
              <a:t> </a:t>
            </a:r>
            <a:r>
              <a:rPr lang="en-US" dirty="0" err="1" smtClean="0"/>
              <a:t>quadrupole</a:t>
            </a:r>
            <a:r>
              <a:rPr lang="en-US" dirty="0" smtClean="0"/>
              <a:t> status</a:t>
            </a:r>
          </a:p>
          <a:p>
            <a:r>
              <a:rPr lang="en-US" dirty="0" smtClean="0"/>
              <a:t>Corrector status</a:t>
            </a:r>
          </a:p>
          <a:p>
            <a:r>
              <a:rPr lang="en-US" dirty="0" smtClean="0"/>
              <a:t>Cryostat status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riplet ir-p1 10324_corr.jpg"/>
          <p:cNvPicPr>
            <a:picLocks noChangeAspect="1"/>
          </p:cNvPicPr>
          <p:nvPr/>
        </p:nvPicPr>
        <p:blipFill>
          <a:blip r:embed="rId2"/>
          <a:srcRect l="6667" r="20000"/>
          <a:stretch>
            <a:fillRect/>
          </a:stretch>
        </p:blipFill>
        <p:spPr>
          <a:xfrm>
            <a:off x="990600" y="665256"/>
            <a:ext cx="6705600" cy="6040344"/>
          </a:xfrm>
          <a:prstGeom prst="rect">
            <a:avLst/>
          </a:prstGeom>
        </p:spPr>
      </p:pic>
      <p:sp>
        <p:nvSpPr>
          <p:cNvPr id="4" name="Title 3"/>
          <p:cNvSpPr>
            <a:spLocks noGrp="1"/>
          </p:cNvSpPr>
          <p:nvPr>
            <p:ph type="title"/>
          </p:nvPr>
        </p:nvSpPr>
        <p:spPr>
          <a:xfrm>
            <a:off x="228600" y="228600"/>
            <a:ext cx="8229600" cy="639762"/>
          </a:xfrm>
        </p:spPr>
        <p:txBody>
          <a:bodyPr>
            <a:normAutofit fontScale="90000"/>
          </a:bodyPr>
          <a:lstStyle/>
          <a:p>
            <a:r>
              <a:rPr lang="en-US" dirty="0" smtClean="0"/>
              <a:t>Corrector Package: Status</a:t>
            </a:r>
            <a:endParaRPr lang="en-US" dirty="0"/>
          </a:p>
        </p:txBody>
      </p:sp>
      <p:sp>
        <p:nvSpPr>
          <p:cNvPr id="6" name="TextBox 5"/>
          <p:cNvSpPr txBox="1"/>
          <p:nvPr/>
        </p:nvSpPr>
        <p:spPr>
          <a:xfrm>
            <a:off x="6809002" y="6488668"/>
            <a:ext cx="2334998" cy="369332"/>
          </a:xfrm>
          <a:prstGeom prst="rect">
            <a:avLst/>
          </a:prstGeom>
          <a:noFill/>
        </p:spPr>
        <p:txBody>
          <a:bodyPr wrap="none" rtlCol="0">
            <a:spAutoFit/>
          </a:bodyPr>
          <a:lstStyle/>
          <a:p>
            <a:r>
              <a:rPr lang="en-US" dirty="0" smtClean="0"/>
              <a:t>C</a:t>
            </a:r>
            <a:r>
              <a:rPr lang="en-US" dirty="0" smtClean="0"/>
              <a:t>ourtesy M. Karppinen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038600" y="1033431"/>
          <a:ext cx="4820405" cy="5214969"/>
        </p:xfrm>
        <a:graphic>
          <a:graphicData uri="http://schemas.openxmlformats.org/drawingml/2006/table">
            <a:tbl>
              <a:tblPr/>
              <a:tblGrid>
                <a:gridCol w="2438400"/>
                <a:gridCol w="762000"/>
                <a:gridCol w="1620005"/>
              </a:tblGrid>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DFE9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128"/>
                        </a:rPr>
                        <a:t>Unit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FFFFFF"/>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Integrated field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Nominal field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7757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Mag. length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1.42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128"/>
                        </a:rPr>
                        <a:t>Nominal current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2500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Stored energy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kJ</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240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128"/>
                        </a:rPr>
                        <a:t>Self inductance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000000"/>
                          </a:solidFill>
                          <a:effectLst/>
                          <a:latin typeface="Arial" charset="0"/>
                          <a:ea typeface="ＭＳ Ｐゴシック" charset="-128"/>
                        </a:rPr>
                        <a:t>mH</a:t>
                      </a:r>
                      <a:endParaRPr kumimoji="0" lang="en-US" sz="16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7758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Working point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charset="0"/>
                        <a:ea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&lt;75%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3275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Cable width/mid-height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128"/>
                        </a:rPr>
                        <a:t>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4.37 / 0.845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1582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128"/>
                        </a:rPr>
                        <a:t>Total length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128"/>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DFE9FF"/>
                      </a:solidFill>
                      <a:prstDash val="solid"/>
                      <a:round/>
                      <a:headEnd type="none" w="med" len="med"/>
                      <a:tailEnd type="none" w="med" len="med"/>
                    </a:lnB>
                    <a:lnTlToBr>
                      <a:noFill/>
                    </a:lnTlToBr>
                    <a:lnBlToTr>
                      <a:noFill/>
                    </a:lnBlToTr>
                    <a:solidFill>
                      <a:srgbClr val="EAEEFF"/>
                    </a:solidFill>
                  </a:tcPr>
                </a:tc>
              </a:tr>
              <a:tr h="42146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128"/>
                        </a:rPr>
                        <a:t>Aperture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128"/>
                        </a:rPr>
                        <a:t>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Ø140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DFE9FF"/>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r h="42711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128"/>
                        </a:rPr>
                        <a:t>Total mass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128"/>
                        </a:rPr>
                        <a:t>kg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BFE"/>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charset="0"/>
                          <a:ea typeface="ＭＳ Ｐゴシック" charset="-128"/>
                        </a:rPr>
                        <a:t>~2700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EEFF"/>
                    </a:solidFill>
                  </a:tcPr>
                </a:tc>
              </a:tr>
            </a:tbl>
          </a:graphicData>
        </a:graphic>
      </p:graphicFrame>
      <p:sp>
        <p:nvSpPr>
          <p:cNvPr id="5" name="TextBox 4"/>
          <p:cNvSpPr txBox="1"/>
          <p:nvPr/>
        </p:nvSpPr>
        <p:spPr>
          <a:xfrm>
            <a:off x="152400" y="4495800"/>
            <a:ext cx="3852337" cy="1938992"/>
          </a:xfrm>
          <a:prstGeom prst="rect">
            <a:avLst/>
          </a:prstGeom>
          <a:noFill/>
        </p:spPr>
        <p:txBody>
          <a:bodyPr wrap="none" rtlCol="0">
            <a:spAutoFit/>
          </a:bodyPr>
          <a:lstStyle/>
          <a:p>
            <a:r>
              <a:rPr lang="en-US" sz="2000" dirty="0" smtClean="0"/>
              <a:t>Cable: </a:t>
            </a:r>
          </a:p>
          <a:p>
            <a:pPr>
              <a:buFont typeface="Arial"/>
              <a:buChar char="•"/>
            </a:pPr>
            <a:r>
              <a:rPr lang="en-US" sz="2000" dirty="0" smtClean="0"/>
              <a:t>18 X ø0.48 mm strand </a:t>
            </a:r>
          </a:p>
          <a:p>
            <a:pPr>
              <a:buFont typeface="Arial"/>
              <a:buChar char="•"/>
            </a:pPr>
            <a:r>
              <a:rPr lang="en-US" sz="2000" dirty="0" smtClean="0"/>
              <a:t>ø6 µ</a:t>
            </a:r>
            <a:r>
              <a:rPr lang="en-US" sz="2000" dirty="0" err="1" smtClean="0"/>
              <a:t>m</a:t>
            </a:r>
            <a:r>
              <a:rPr lang="en-US" sz="2000" dirty="0" smtClean="0"/>
              <a:t> filaments</a:t>
            </a:r>
          </a:p>
          <a:p>
            <a:pPr>
              <a:buFont typeface="Arial"/>
              <a:buChar char="•"/>
            </a:pPr>
            <a:r>
              <a:rPr lang="en-US" sz="2000" dirty="0" smtClean="0"/>
              <a:t>Cu/Sc = 1.75</a:t>
            </a:r>
          </a:p>
          <a:p>
            <a:pPr>
              <a:buFont typeface="Arial"/>
              <a:buChar char="•"/>
            </a:pPr>
            <a:r>
              <a:rPr lang="en-US" sz="2000" dirty="0" smtClean="0"/>
              <a:t>Polyimide insulation (80 µ</a:t>
            </a:r>
            <a:r>
              <a:rPr lang="en-US" sz="2000" dirty="0" err="1" smtClean="0"/>
              <a:t>m</a:t>
            </a:r>
            <a:r>
              <a:rPr lang="en-US" sz="2000" dirty="0" smtClean="0"/>
              <a:t>)</a:t>
            </a:r>
          </a:p>
          <a:p>
            <a:pPr>
              <a:buFont typeface="Arial"/>
              <a:buChar char="•"/>
            </a:pPr>
            <a:r>
              <a:rPr lang="en-US" sz="2000" dirty="0" smtClean="0"/>
              <a:t>Strand stock for 13-14 off magnets</a:t>
            </a:r>
          </a:p>
        </p:txBody>
      </p:sp>
      <p:pic>
        <p:nvPicPr>
          <p:cNvPr id="6" name="Picture 5" descr="B_Inom.png"/>
          <p:cNvPicPr>
            <a:picLocks noChangeAspect="1"/>
          </p:cNvPicPr>
          <p:nvPr/>
        </p:nvPicPr>
        <p:blipFill>
          <a:blip r:embed="rId2"/>
          <a:srcRect l="19804" t="17778" r="11176" b="27778"/>
          <a:stretch>
            <a:fillRect/>
          </a:stretch>
        </p:blipFill>
        <p:spPr>
          <a:xfrm>
            <a:off x="228600" y="685800"/>
            <a:ext cx="3810000" cy="3889375"/>
          </a:xfrm>
          <a:prstGeom prst="rect">
            <a:avLst/>
          </a:prstGeom>
        </p:spPr>
      </p:pic>
      <p:sp>
        <p:nvSpPr>
          <p:cNvPr id="7" name="Title 6"/>
          <p:cNvSpPr>
            <a:spLocks noGrp="1"/>
          </p:cNvSpPr>
          <p:nvPr>
            <p:ph type="title"/>
          </p:nvPr>
        </p:nvSpPr>
        <p:spPr>
          <a:xfrm>
            <a:off x="457200" y="122238"/>
            <a:ext cx="8229600" cy="944562"/>
          </a:xfrm>
        </p:spPr>
        <p:txBody>
          <a:bodyPr/>
          <a:lstStyle/>
          <a:p>
            <a:r>
              <a:rPr lang="en-US" dirty="0" smtClean="0"/>
              <a:t>MCBX Parameters</a:t>
            </a:r>
            <a:endParaRPr lang="en-US" dirty="0"/>
          </a:p>
        </p:txBody>
      </p:sp>
      <p:sp>
        <p:nvSpPr>
          <p:cNvPr id="8" name="TextBox 7"/>
          <p:cNvSpPr txBox="1"/>
          <p:nvPr/>
        </p:nvSpPr>
        <p:spPr>
          <a:xfrm>
            <a:off x="6809002" y="6488668"/>
            <a:ext cx="2334998" cy="369332"/>
          </a:xfrm>
          <a:prstGeom prst="rect">
            <a:avLst/>
          </a:prstGeom>
          <a:noFill/>
        </p:spPr>
        <p:txBody>
          <a:bodyPr wrap="none" rtlCol="0">
            <a:spAutoFit/>
          </a:bodyPr>
          <a:lstStyle/>
          <a:p>
            <a:r>
              <a:rPr lang="en-US" dirty="0" smtClean="0"/>
              <a:t>C</a:t>
            </a:r>
            <a:r>
              <a:rPr lang="en-US" dirty="0" smtClean="0"/>
              <a:t>ourtesy M. Karppinen</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Date Placeholder 2"/>
          <p:cNvSpPr>
            <a:spLocks noGrp="1"/>
          </p:cNvSpPr>
          <p:nvPr>
            <p:ph type="dt" sz="half" idx="10"/>
          </p:nvPr>
        </p:nvSpPr>
        <p:spPr/>
        <p:txBody>
          <a:bodyPr/>
          <a:lstStyle/>
          <a:p>
            <a:r>
              <a:rPr lang="en-US" smtClean="0"/>
              <a:t>Oct-2008</a:t>
            </a:r>
            <a:endParaRPr lang="en-US"/>
          </a:p>
        </p:txBody>
      </p:sp>
      <p:sp>
        <p:nvSpPr>
          <p:cNvPr id="36868" name="Footer Placeholder 3"/>
          <p:cNvSpPr>
            <a:spLocks noGrp="1"/>
          </p:cNvSpPr>
          <p:nvPr>
            <p:ph type="ftr" sz="quarter" idx="11"/>
          </p:nvPr>
        </p:nvSpPr>
        <p:spPr/>
        <p:txBody>
          <a:bodyPr/>
          <a:lstStyle/>
          <a:p>
            <a:r>
              <a:rPr lang="en-US" smtClean="0"/>
              <a:t>M. Karppinen AT/MCS</a:t>
            </a:r>
          </a:p>
        </p:txBody>
      </p:sp>
      <p:sp>
        <p:nvSpPr>
          <p:cNvPr id="10" name="Slide Number Placeholder 3"/>
          <p:cNvSpPr>
            <a:spLocks noGrp="1"/>
          </p:cNvSpPr>
          <p:nvPr>
            <p:ph type="sldNum" sz="quarter" idx="12"/>
          </p:nvPr>
        </p:nvSpPr>
        <p:spPr/>
        <p:txBody>
          <a:bodyPr/>
          <a:lstStyle/>
          <a:p>
            <a:pPr>
              <a:defRPr/>
            </a:pPr>
            <a:fld id="{9E9B35D3-1C07-44BE-B6C9-CDE4DF9A7DF9}" type="slidenum">
              <a:rPr lang="en-US" smtClean="0"/>
              <a:pPr>
                <a:defRPr/>
              </a:pPr>
              <a:t>22</a:t>
            </a:fld>
            <a:endParaRPr lang="en-US" dirty="0"/>
          </a:p>
        </p:txBody>
      </p:sp>
      <p:sp>
        <p:nvSpPr>
          <p:cNvPr id="178180" name="Rectangle 4"/>
          <p:cNvSpPr>
            <a:spLocks noGrp="1" noChangeArrowheads="1"/>
          </p:cNvSpPr>
          <p:nvPr>
            <p:ph type="title" idx="4294967295"/>
          </p:nvPr>
        </p:nvSpPr>
        <p:spPr>
          <a:xfrm>
            <a:off x="1371600" y="274638"/>
            <a:ext cx="7772400" cy="715962"/>
          </a:xfrm>
        </p:spPr>
        <p:txBody>
          <a:bodyPr>
            <a:normAutofit fontScale="90000"/>
          </a:bodyPr>
          <a:lstStyle/>
          <a:p>
            <a:r>
              <a:rPr lang="en-US" dirty="0" smtClean="0"/>
              <a:t>MQSX: Low current version</a:t>
            </a:r>
            <a:endParaRPr lang="en-US" dirty="0"/>
          </a:p>
        </p:txBody>
      </p:sp>
      <p:graphicFrame>
        <p:nvGraphicFramePr>
          <p:cNvPr id="9" name="Table 8"/>
          <p:cNvGraphicFramePr>
            <a:graphicFrameLocks noGrp="1"/>
          </p:cNvGraphicFramePr>
          <p:nvPr/>
        </p:nvGraphicFramePr>
        <p:xfrm>
          <a:off x="1143000" y="4765040"/>
          <a:ext cx="6705600" cy="1483360"/>
        </p:xfrm>
        <a:graphic>
          <a:graphicData uri="http://schemas.openxmlformats.org/drawingml/2006/table">
            <a:tbl>
              <a:tblPr firstRow="1" bandRow="1">
                <a:tableStyleId>{5C22544A-7EE6-4342-B048-85BDC9FD1C3A}</a:tableStyleId>
              </a:tblPr>
              <a:tblGrid>
                <a:gridCol w="2493108"/>
                <a:gridCol w="1977292"/>
                <a:gridCol w="2235200"/>
              </a:tblGrid>
              <a:tr h="370840">
                <a:tc>
                  <a:txBody>
                    <a:bodyPr/>
                    <a:lstStyle/>
                    <a:p>
                      <a:r>
                        <a:rPr lang="en-US" dirty="0" smtClean="0"/>
                        <a:t>Field</a:t>
                      </a:r>
                      <a:r>
                        <a:rPr lang="en-US" baseline="0" dirty="0" smtClean="0"/>
                        <a:t> errors @ 40 mm</a:t>
                      </a:r>
                      <a:endParaRPr lang="en-US" dirty="0"/>
                    </a:p>
                  </a:txBody>
                  <a:tcPr/>
                </a:tc>
                <a:tc>
                  <a:txBody>
                    <a:bodyPr/>
                    <a:lstStyle/>
                    <a:p>
                      <a:pPr algn="ctr"/>
                      <a:r>
                        <a:rPr lang="en-US" dirty="0" smtClean="0"/>
                        <a:t>10 % of </a:t>
                      </a:r>
                      <a:r>
                        <a:rPr lang="en-US" dirty="0" err="1" smtClean="0"/>
                        <a:t>I</a:t>
                      </a:r>
                      <a:r>
                        <a:rPr lang="en-US" baseline="-25000" dirty="0" err="1" smtClean="0"/>
                        <a:t>nom</a:t>
                      </a:r>
                      <a:endParaRPr lang="en-US" baseline="-25000" dirty="0"/>
                    </a:p>
                  </a:txBody>
                  <a:tcPr/>
                </a:tc>
                <a:tc>
                  <a:txBody>
                    <a:bodyPr/>
                    <a:lstStyle/>
                    <a:p>
                      <a:pPr algn="ctr"/>
                      <a:r>
                        <a:rPr lang="en-US" dirty="0" err="1" smtClean="0"/>
                        <a:t>I</a:t>
                      </a:r>
                      <a:r>
                        <a:rPr lang="en-US" baseline="-25000" dirty="0" err="1" smtClean="0"/>
                        <a:t>nom</a:t>
                      </a:r>
                      <a:endParaRPr lang="en-US" baseline="-25000" dirty="0"/>
                    </a:p>
                  </a:txBody>
                  <a:tcPr/>
                </a:tc>
              </a:tr>
              <a:tr h="370840">
                <a:tc>
                  <a:txBody>
                    <a:bodyPr/>
                    <a:lstStyle/>
                    <a:p>
                      <a:r>
                        <a:rPr lang="en-US" dirty="0" smtClean="0"/>
                        <a:t>a</a:t>
                      </a:r>
                      <a:r>
                        <a:rPr lang="en-US" baseline="-25000" dirty="0" smtClean="0"/>
                        <a:t>6</a:t>
                      </a:r>
                      <a:r>
                        <a:rPr lang="en-US" baseline="0" dirty="0" smtClean="0"/>
                        <a:t>(units)</a:t>
                      </a:r>
                      <a:endParaRPr lang="en-US" baseline="-25000" dirty="0"/>
                    </a:p>
                  </a:txBody>
                  <a:tcPr/>
                </a:tc>
                <a:tc>
                  <a:txBody>
                    <a:bodyPr/>
                    <a:lstStyle/>
                    <a:p>
                      <a:pPr algn="ctr"/>
                      <a:r>
                        <a:rPr lang="en-US" dirty="0" smtClean="0"/>
                        <a:t>0.007</a:t>
                      </a:r>
                      <a:endParaRPr lang="en-US" dirty="0"/>
                    </a:p>
                  </a:txBody>
                  <a:tcPr/>
                </a:tc>
                <a:tc>
                  <a:txBody>
                    <a:bodyPr/>
                    <a:lstStyle/>
                    <a:p>
                      <a:pPr algn="ctr"/>
                      <a:r>
                        <a:rPr lang="en-US" b="1" dirty="0" smtClean="0">
                          <a:solidFill>
                            <a:srgbClr val="FF0000"/>
                          </a:solidFill>
                        </a:rPr>
                        <a:t>-11.9</a:t>
                      </a:r>
                      <a:endParaRPr lang="en-US" b="1" dirty="0">
                        <a:solidFill>
                          <a:srgbClr val="FF0000"/>
                        </a:solidFill>
                      </a:endParaRPr>
                    </a:p>
                  </a:txBody>
                  <a:tcPr/>
                </a:tc>
              </a:tr>
              <a:tr h="370840">
                <a:tc>
                  <a:txBody>
                    <a:bodyPr/>
                    <a:lstStyle/>
                    <a:p>
                      <a:r>
                        <a:rPr lang="en-US" dirty="0" smtClean="0"/>
                        <a:t>a</a:t>
                      </a:r>
                      <a:r>
                        <a:rPr lang="en-US" baseline="-25000" dirty="0" smtClean="0"/>
                        <a:t>10</a:t>
                      </a:r>
                      <a:r>
                        <a:rPr lang="en-US" baseline="0" dirty="0" smtClean="0"/>
                        <a:t>(units)</a:t>
                      </a:r>
                      <a:endParaRPr lang="en-US" baseline="-25000" dirty="0"/>
                    </a:p>
                  </a:txBody>
                  <a:tcPr/>
                </a:tc>
                <a:tc>
                  <a:txBody>
                    <a:bodyPr/>
                    <a:lstStyle/>
                    <a:p>
                      <a:pPr algn="ctr"/>
                      <a:r>
                        <a:rPr lang="en-US" dirty="0" smtClean="0">
                          <a:solidFill>
                            <a:schemeClr val="tx1"/>
                          </a:solidFill>
                        </a:rPr>
                        <a:t>-0.002</a:t>
                      </a:r>
                      <a:endParaRPr lang="en-US" dirty="0">
                        <a:solidFill>
                          <a:schemeClr val="tx1"/>
                        </a:solidFill>
                      </a:endParaRPr>
                    </a:p>
                  </a:txBody>
                  <a:tcPr/>
                </a:tc>
                <a:tc>
                  <a:txBody>
                    <a:bodyPr/>
                    <a:lstStyle/>
                    <a:p>
                      <a:pPr algn="ctr"/>
                      <a:r>
                        <a:rPr lang="en-US" dirty="0" smtClean="0"/>
                        <a:t>-0.210</a:t>
                      </a:r>
                      <a:endParaRPr lang="en-US" dirty="0"/>
                    </a:p>
                  </a:txBody>
                  <a:tcPr/>
                </a:tc>
              </a:tr>
              <a:tr h="370840">
                <a:tc>
                  <a:txBody>
                    <a:bodyPr/>
                    <a:lstStyle/>
                    <a:p>
                      <a:r>
                        <a:rPr lang="en-US" dirty="0" smtClean="0"/>
                        <a:t>a</a:t>
                      </a:r>
                      <a:r>
                        <a:rPr lang="en-US" baseline="-25000" dirty="0" smtClean="0"/>
                        <a:t>14</a:t>
                      </a:r>
                      <a:r>
                        <a:rPr lang="en-US" baseline="0" dirty="0" smtClean="0"/>
                        <a:t>(units)</a:t>
                      </a:r>
                      <a:endParaRPr lang="en-US" baseline="-25000" dirty="0"/>
                    </a:p>
                  </a:txBody>
                  <a:tcPr/>
                </a:tc>
                <a:tc>
                  <a:txBody>
                    <a:bodyPr/>
                    <a:lstStyle/>
                    <a:p>
                      <a:pPr algn="ctr"/>
                      <a:r>
                        <a:rPr lang="en-US" dirty="0" smtClean="0"/>
                        <a:t>-0.076</a:t>
                      </a:r>
                      <a:endParaRPr lang="en-US" dirty="0"/>
                    </a:p>
                  </a:txBody>
                  <a:tcPr/>
                </a:tc>
                <a:tc>
                  <a:txBody>
                    <a:bodyPr/>
                    <a:lstStyle/>
                    <a:p>
                      <a:pPr algn="ctr"/>
                      <a:r>
                        <a:rPr lang="en-US" dirty="0" smtClean="0"/>
                        <a:t>-0.050</a:t>
                      </a:r>
                      <a:endParaRPr lang="en-US" dirty="0"/>
                    </a:p>
                  </a:txBody>
                  <a:tcPr/>
                </a:tc>
              </a:tr>
            </a:tbl>
          </a:graphicData>
        </a:graphic>
      </p:graphicFrame>
      <p:pic>
        <p:nvPicPr>
          <p:cNvPr id="11" name="Picture 10" descr="MQSX2BL_70RIB.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2"/>
              <a:srcRect l="22680" t="18889" r="12614" b="32222"/>
              <a:stretch>
                <a:fillRect/>
              </a:stretch>
            </p:blipFill>
          </mc:Choice>
          <mc:Fallback>
            <p:blipFill>
              <a:blip r:embed="rId3"/>
              <a:srcRect l="22680" t="18889" r="12614" b="32222"/>
              <a:stretch>
                <a:fillRect/>
              </a:stretch>
            </p:blipFill>
          </mc:Fallback>
        </mc:AlternateContent>
        <p:spPr>
          <a:xfrm>
            <a:off x="2743200" y="1066799"/>
            <a:ext cx="3810000" cy="3725333"/>
          </a:xfrm>
          <a:prstGeom prst="rect">
            <a:avLst/>
          </a:prstGeom>
        </p:spPr>
      </p:pic>
      <p:sp>
        <p:nvSpPr>
          <p:cNvPr id="8" name="TextBox 7"/>
          <p:cNvSpPr txBox="1"/>
          <p:nvPr/>
        </p:nvSpPr>
        <p:spPr>
          <a:xfrm>
            <a:off x="6809002" y="6488668"/>
            <a:ext cx="2334998" cy="369332"/>
          </a:xfrm>
          <a:prstGeom prst="rect">
            <a:avLst/>
          </a:prstGeom>
          <a:noFill/>
        </p:spPr>
        <p:txBody>
          <a:bodyPr wrap="none" rtlCol="0">
            <a:spAutoFit/>
          </a:bodyPr>
          <a:lstStyle/>
          <a:p>
            <a:r>
              <a:rPr lang="en-US" dirty="0" smtClean="0"/>
              <a:t>C</a:t>
            </a:r>
            <a:r>
              <a:rPr lang="en-US" dirty="0" smtClean="0"/>
              <a:t>ourtesy M. Karppinen</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QSX3BL_70ALS_Page_6.png"/>
          <p:cNvPicPr>
            <a:picLocks noChangeAspect="1"/>
          </p:cNvPicPr>
          <p:nvPr/>
        </p:nvPicPr>
        <p:blipFill>
          <a:blip r:embed="rId2"/>
          <a:srcRect l="19804" t="31111" r="12614" b="26074"/>
          <a:stretch>
            <a:fillRect/>
          </a:stretch>
        </p:blipFill>
        <p:spPr>
          <a:xfrm>
            <a:off x="3352800" y="1143000"/>
            <a:ext cx="2881230" cy="2362200"/>
          </a:xfrm>
          <a:prstGeom prst="rect">
            <a:avLst/>
          </a:prstGeom>
        </p:spPr>
      </p:pic>
      <p:sp>
        <p:nvSpPr>
          <p:cNvPr id="2" name="Title 1"/>
          <p:cNvSpPr>
            <a:spLocks noGrp="1"/>
          </p:cNvSpPr>
          <p:nvPr>
            <p:ph type="title"/>
          </p:nvPr>
        </p:nvSpPr>
        <p:spPr>
          <a:xfrm>
            <a:off x="152400" y="76200"/>
            <a:ext cx="8229600" cy="1143000"/>
          </a:xfrm>
        </p:spPr>
        <p:txBody>
          <a:bodyPr/>
          <a:lstStyle/>
          <a:p>
            <a:r>
              <a:rPr lang="en-US" dirty="0" smtClean="0"/>
              <a:t>MQSX: High current version</a:t>
            </a:r>
            <a:endParaRPr lang="en-US" dirty="0"/>
          </a:p>
        </p:txBody>
      </p:sp>
      <p:pic>
        <p:nvPicPr>
          <p:cNvPr id="4" name="Picture 3" descr="MQSX_Altom630_Cable.pdf"/>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3"/>
              <a:srcRect l="13836" t="8889" r="49018" b="57121"/>
              <a:stretch>
                <a:fillRect/>
              </a:stretch>
            </p:blipFill>
          </mc:Choice>
          <mc:Fallback>
            <p:blipFill>
              <a:blip r:embed="rId4"/>
              <a:srcRect l="13836" t="8889" r="49018" b="57121"/>
              <a:stretch>
                <a:fillRect/>
              </a:stretch>
            </p:blipFill>
          </mc:Fallback>
        </mc:AlternateContent>
        <p:spPr>
          <a:xfrm>
            <a:off x="6145619" y="990600"/>
            <a:ext cx="2998381" cy="3882655"/>
          </a:xfrm>
          <a:prstGeom prst="rect">
            <a:avLst/>
          </a:prstGeom>
        </p:spPr>
      </p:pic>
      <p:graphicFrame>
        <p:nvGraphicFramePr>
          <p:cNvPr id="5" name="Table 4"/>
          <p:cNvGraphicFramePr>
            <a:graphicFrameLocks noGrp="1"/>
          </p:cNvGraphicFramePr>
          <p:nvPr/>
        </p:nvGraphicFramePr>
        <p:xfrm>
          <a:off x="914400" y="5069840"/>
          <a:ext cx="7162800" cy="1483360"/>
        </p:xfrm>
        <a:graphic>
          <a:graphicData uri="http://schemas.openxmlformats.org/drawingml/2006/table">
            <a:tbl>
              <a:tblPr firstRow="1" bandRow="1">
                <a:tableStyleId>{5C22544A-7EE6-4342-B048-85BDC9FD1C3A}</a:tableStyleId>
              </a:tblPr>
              <a:tblGrid>
                <a:gridCol w="2387600"/>
                <a:gridCol w="2387600"/>
                <a:gridCol w="2387600"/>
              </a:tblGrid>
              <a:tr h="370840">
                <a:tc>
                  <a:txBody>
                    <a:bodyPr/>
                    <a:lstStyle/>
                    <a:p>
                      <a:r>
                        <a:rPr lang="en-US" dirty="0" smtClean="0"/>
                        <a:t>Field</a:t>
                      </a:r>
                      <a:r>
                        <a:rPr lang="en-US" baseline="0" dirty="0" smtClean="0"/>
                        <a:t> errors @ 40 mm</a:t>
                      </a:r>
                      <a:endParaRPr lang="en-US" dirty="0"/>
                    </a:p>
                  </a:txBody>
                  <a:tcPr/>
                </a:tc>
                <a:tc>
                  <a:txBody>
                    <a:bodyPr/>
                    <a:lstStyle/>
                    <a:p>
                      <a:pPr algn="ctr"/>
                      <a:r>
                        <a:rPr lang="en-US" dirty="0" smtClean="0"/>
                        <a:t>10 % of </a:t>
                      </a:r>
                      <a:r>
                        <a:rPr lang="en-US" dirty="0" err="1" smtClean="0"/>
                        <a:t>I</a:t>
                      </a:r>
                      <a:r>
                        <a:rPr lang="en-US" baseline="-25000" dirty="0" err="1" smtClean="0"/>
                        <a:t>nom</a:t>
                      </a:r>
                      <a:endParaRPr lang="en-US" baseline="-25000" dirty="0"/>
                    </a:p>
                  </a:txBody>
                  <a:tcPr/>
                </a:tc>
                <a:tc>
                  <a:txBody>
                    <a:bodyPr/>
                    <a:lstStyle/>
                    <a:p>
                      <a:pPr algn="ctr"/>
                      <a:r>
                        <a:rPr lang="en-US" dirty="0" err="1" smtClean="0"/>
                        <a:t>I</a:t>
                      </a:r>
                      <a:r>
                        <a:rPr lang="en-US" baseline="-25000" dirty="0" err="1" smtClean="0"/>
                        <a:t>nom</a:t>
                      </a:r>
                      <a:endParaRPr lang="en-US" baseline="-25000" dirty="0"/>
                    </a:p>
                  </a:txBody>
                  <a:tcPr/>
                </a:tc>
              </a:tr>
              <a:tr h="370840">
                <a:tc>
                  <a:txBody>
                    <a:bodyPr/>
                    <a:lstStyle/>
                    <a:p>
                      <a:r>
                        <a:rPr lang="en-US" dirty="0" smtClean="0"/>
                        <a:t>a</a:t>
                      </a:r>
                      <a:r>
                        <a:rPr lang="en-US" baseline="-25000" dirty="0" smtClean="0"/>
                        <a:t>6</a:t>
                      </a:r>
                      <a:r>
                        <a:rPr lang="en-US" baseline="0" dirty="0" smtClean="0"/>
                        <a:t>(units)</a:t>
                      </a:r>
                      <a:endParaRPr lang="en-US" baseline="-25000" dirty="0"/>
                    </a:p>
                  </a:txBody>
                  <a:tcPr/>
                </a:tc>
                <a:tc>
                  <a:txBody>
                    <a:bodyPr/>
                    <a:lstStyle/>
                    <a:p>
                      <a:pPr algn="ctr"/>
                      <a:r>
                        <a:rPr lang="en-US" dirty="0" smtClean="0"/>
                        <a:t>0.050</a:t>
                      </a:r>
                      <a:endParaRPr lang="en-US" dirty="0"/>
                    </a:p>
                  </a:txBody>
                  <a:tcPr/>
                </a:tc>
                <a:tc>
                  <a:txBody>
                    <a:bodyPr/>
                    <a:lstStyle/>
                    <a:p>
                      <a:pPr algn="ctr"/>
                      <a:r>
                        <a:rPr lang="en-US" b="0" dirty="0" smtClean="0">
                          <a:solidFill>
                            <a:schemeClr val="tx1"/>
                          </a:solidFill>
                        </a:rPr>
                        <a:t>-0.639</a:t>
                      </a:r>
                      <a:endParaRPr lang="en-US" b="0" dirty="0">
                        <a:solidFill>
                          <a:schemeClr val="tx1"/>
                        </a:solidFill>
                      </a:endParaRPr>
                    </a:p>
                  </a:txBody>
                  <a:tcPr/>
                </a:tc>
              </a:tr>
              <a:tr h="370840">
                <a:tc>
                  <a:txBody>
                    <a:bodyPr/>
                    <a:lstStyle/>
                    <a:p>
                      <a:r>
                        <a:rPr lang="en-US" dirty="0" smtClean="0"/>
                        <a:t>a</a:t>
                      </a:r>
                      <a:r>
                        <a:rPr lang="en-US" baseline="-25000" dirty="0" smtClean="0"/>
                        <a:t>10</a:t>
                      </a:r>
                      <a:r>
                        <a:rPr lang="en-US" baseline="0" dirty="0" smtClean="0"/>
                        <a:t>(units)</a:t>
                      </a:r>
                      <a:endParaRPr lang="en-US" baseline="-25000" dirty="0"/>
                    </a:p>
                  </a:txBody>
                  <a:tcPr/>
                </a:tc>
                <a:tc>
                  <a:txBody>
                    <a:bodyPr/>
                    <a:lstStyle/>
                    <a:p>
                      <a:pPr algn="ctr"/>
                      <a:r>
                        <a:rPr lang="en-US" dirty="0" smtClean="0">
                          <a:solidFill>
                            <a:schemeClr val="tx1"/>
                          </a:solidFill>
                        </a:rPr>
                        <a:t>0.004</a:t>
                      </a:r>
                      <a:endParaRPr lang="en-US" dirty="0">
                        <a:solidFill>
                          <a:schemeClr val="tx1"/>
                        </a:solidFill>
                      </a:endParaRPr>
                    </a:p>
                  </a:txBody>
                  <a:tcPr/>
                </a:tc>
                <a:tc>
                  <a:txBody>
                    <a:bodyPr/>
                    <a:lstStyle/>
                    <a:p>
                      <a:pPr algn="ctr"/>
                      <a:r>
                        <a:rPr lang="en-US" dirty="0" smtClean="0"/>
                        <a:t>-0.003</a:t>
                      </a:r>
                      <a:endParaRPr lang="en-US" dirty="0"/>
                    </a:p>
                  </a:txBody>
                  <a:tcPr/>
                </a:tc>
              </a:tr>
              <a:tr h="370840">
                <a:tc>
                  <a:txBody>
                    <a:bodyPr/>
                    <a:lstStyle/>
                    <a:p>
                      <a:r>
                        <a:rPr lang="en-US" dirty="0" smtClean="0"/>
                        <a:t>a</a:t>
                      </a:r>
                      <a:r>
                        <a:rPr lang="en-US" baseline="-25000" dirty="0" smtClean="0"/>
                        <a:t>14</a:t>
                      </a:r>
                      <a:r>
                        <a:rPr lang="en-US" baseline="0" dirty="0" smtClean="0"/>
                        <a:t>(units)</a:t>
                      </a:r>
                      <a:endParaRPr lang="en-US" baseline="-25000" dirty="0"/>
                    </a:p>
                  </a:txBody>
                  <a:tcPr/>
                </a:tc>
                <a:tc>
                  <a:txBody>
                    <a:bodyPr/>
                    <a:lstStyle/>
                    <a:p>
                      <a:pPr algn="ctr"/>
                      <a:r>
                        <a:rPr lang="en-US" dirty="0" smtClean="0"/>
                        <a:t>-0.109</a:t>
                      </a:r>
                      <a:endParaRPr lang="en-US" dirty="0"/>
                    </a:p>
                  </a:txBody>
                  <a:tcPr/>
                </a:tc>
                <a:tc>
                  <a:txBody>
                    <a:bodyPr/>
                    <a:lstStyle/>
                    <a:p>
                      <a:pPr algn="ctr"/>
                      <a:r>
                        <a:rPr lang="en-US" dirty="0" smtClean="0"/>
                        <a:t>-0.109</a:t>
                      </a:r>
                      <a:endParaRPr lang="en-US" dirty="0"/>
                    </a:p>
                  </a:txBody>
                  <a:tcPr/>
                </a:tc>
              </a:tr>
            </a:tbl>
          </a:graphicData>
        </a:graphic>
      </p:graphicFrame>
      <p:pic>
        <p:nvPicPr>
          <p:cNvPr id="6" name="Picture 5" descr="MQSX3BL_70ALS_Page_4.png"/>
          <p:cNvPicPr>
            <a:picLocks noChangeAspect="1"/>
          </p:cNvPicPr>
          <p:nvPr/>
        </p:nvPicPr>
        <p:blipFill>
          <a:blip r:embed="rId5"/>
          <a:srcRect l="19804" t="17778" r="12614" b="28940"/>
          <a:stretch>
            <a:fillRect/>
          </a:stretch>
        </p:blipFill>
        <p:spPr>
          <a:xfrm>
            <a:off x="76200" y="1219200"/>
            <a:ext cx="3581400" cy="3654055"/>
          </a:xfrm>
          <a:prstGeom prst="rect">
            <a:avLst/>
          </a:prstGeom>
        </p:spPr>
      </p:pic>
      <p:sp>
        <p:nvSpPr>
          <p:cNvPr id="8" name="TextBox 7"/>
          <p:cNvSpPr txBox="1"/>
          <p:nvPr/>
        </p:nvSpPr>
        <p:spPr>
          <a:xfrm>
            <a:off x="6809002" y="6488668"/>
            <a:ext cx="2334998" cy="369332"/>
          </a:xfrm>
          <a:prstGeom prst="rect">
            <a:avLst/>
          </a:prstGeom>
          <a:noFill/>
        </p:spPr>
        <p:txBody>
          <a:bodyPr wrap="none" rtlCol="0">
            <a:spAutoFit/>
          </a:bodyPr>
          <a:lstStyle/>
          <a:p>
            <a:r>
              <a:rPr lang="en-US" dirty="0" smtClean="0"/>
              <a:t>C</a:t>
            </a:r>
            <a:r>
              <a:rPr lang="en-US" dirty="0" smtClean="0"/>
              <a:t>ourtesy M. Karppinen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Cryostat</a:t>
            </a:r>
            <a:endParaRPr lang="en-US" dirty="0"/>
          </a:p>
        </p:txBody>
      </p:sp>
      <p:sp>
        <p:nvSpPr>
          <p:cNvPr id="4" name="Subtitle 3"/>
          <p:cNvSpPr>
            <a:spLocks noGrp="1"/>
          </p:cNvSpPr>
          <p:nvPr>
            <p:ph type="subTitle" idx="1"/>
          </p:nvPr>
        </p:nvSpPr>
        <p:spPr/>
        <p:txBody>
          <a:bodyPr/>
          <a:lstStyle/>
          <a:p>
            <a:r>
              <a:rPr lang="en-US" dirty="0" smtClean="0"/>
              <a:t>CNRS CERN support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3" name="Picture 6"/>
          <p:cNvPicPr>
            <a:picLocks noChangeAspect="1" noChangeArrowheads="1"/>
          </p:cNvPicPr>
          <p:nvPr/>
        </p:nvPicPr>
        <p:blipFill>
          <a:blip r:embed="rId2"/>
          <a:srcRect/>
          <a:stretch>
            <a:fillRect/>
          </a:stretch>
        </p:blipFill>
        <p:spPr bwMode="auto">
          <a:xfrm>
            <a:off x="1285852" y="549274"/>
            <a:ext cx="7000924" cy="4967517"/>
          </a:xfrm>
          <a:prstGeom prst="rect">
            <a:avLst/>
          </a:prstGeom>
          <a:noFill/>
          <a:ln w="9525" algn="ctr">
            <a:noFill/>
            <a:miter lim="800000"/>
            <a:headEnd/>
            <a:tailEnd/>
          </a:ln>
        </p:spPr>
      </p:pic>
      <p:sp>
        <p:nvSpPr>
          <p:cNvPr id="43014" name="TextBox 8"/>
          <p:cNvSpPr txBox="1">
            <a:spLocks noChangeArrowheads="1"/>
          </p:cNvSpPr>
          <p:nvPr/>
        </p:nvSpPr>
        <p:spPr bwMode="auto">
          <a:xfrm>
            <a:off x="2714612" y="5838825"/>
            <a:ext cx="3830638" cy="517525"/>
          </a:xfrm>
          <a:prstGeom prst="rect">
            <a:avLst/>
          </a:prstGeom>
          <a:noFill/>
          <a:ln w="9525">
            <a:noFill/>
            <a:miter lim="800000"/>
            <a:headEnd/>
            <a:tailEnd/>
          </a:ln>
        </p:spPr>
        <p:txBody>
          <a:bodyPr wrap="none">
            <a:spAutoFit/>
          </a:bodyPr>
          <a:lstStyle/>
          <a:p>
            <a:r>
              <a:rPr lang="en-US" sz="1400" dirty="0">
                <a:solidFill>
                  <a:schemeClr val="tx1"/>
                </a:solidFill>
              </a:rPr>
              <a:t>INNER TRIPLET QUADRUPOLE CRYOSTAT</a:t>
            </a:r>
          </a:p>
          <a:p>
            <a:r>
              <a:rPr lang="en-US" sz="1400" dirty="0">
                <a:solidFill>
                  <a:schemeClr val="tx1"/>
                </a:solidFill>
              </a:rPr>
              <a:t>First draft drawing from CNRS</a:t>
            </a:r>
            <a:endParaRPr lang="en-GB" sz="1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change of WP6 leader </a:t>
            </a:r>
            <a:r>
              <a:rPr lang="en-US" dirty="0" smtClean="0"/>
              <a:t>I</a:t>
            </a:r>
            <a:endParaRPr lang="en-US" dirty="0"/>
          </a:p>
        </p:txBody>
      </p:sp>
      <p:sp>
        <p:nvSpPr>
          <p:cNvPr id="3" name="Content Placeholder 2"/>
          <p:cNvSpPr>
            <a:spLocks noGrp="1"/>
          </p:cNvSpPr>
          <p:nvPr>
            <p:ph idx="1"/>
          </p:nvPr>
        </p:nvSpPr>
        <p:spPr/>
        <p:txBody>
          <a:bodyPr/>
          <a:lstStyle/>
          <a:p>
            <a:r>
              <a:rPr lang="en-US" dirty="0" smtClean="0"/>
              <a:t>Milestones</a:t>
            </a:r>
          </a:p>
          <a:p>
            <a:pPr lvl="1"/>
            <a:r>
              <a:rPr lang="en-US" dirty="0" smtClean="0"/>
              <a:t>6.1 “ Component qualification” fulfilled</a:t>
            </a:r>
          </a:p>
          <a:p>
            <a:pPr lvl="1"/>
            <a:r>
              <a:rPr lang="en-US" dirty="0" smtClean="0"/>
              <a:t>6.2 “ Basic magnet design” in preparation (delay 1 month)</a:t>
            </a:r>
          </a:p>
          <a:p>
            <a:r>
              <a:rPr lang="en-US" dirty="0" smtClean="0"/>
              <a:t>Deliverable</a:t>
            </a:r>
          </a:p>
          <a:p>
            <a:pPr lvl="1"/>
            <a:r>
              <a:rPr lang="en-US" dirty="0" smtClean="0"/>
              <a:t>6.1 “Basic Triplet Design” Main report written and published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change of WP6 leader II</a:t>
            </a:r>
            <a:endParaRPr lang="en-US" dirty="0"/>
          </a:p>
        </p:txBody>
      </p:sp>
      <p:sp>
        <p:nvSpPr>
          <p:cNvPr id="3" name="Content Placeholder 2"/>
          <p:cNvSpPr>
            <a:spLocks noGrp="1"/>
          </p:cNvSpPr>
          <p:nvPr>
            <p:ph idx="1"/>
          </p:nvPr>
        </p:nvSpPr>
        <p:spPr/>
        <p:txBody>
          <a:bodyPr/>
          <a:lstStyle/>
          <a:p>
            <a:r>
              <a:rPr lang="en-US" dirty="0" smtClean="0"/>
              <a:t>Stephan </a:t>
            </a:r>
            <a:r>
              <a:rPr lang="en-US" dirty="0" smtClean="0"/>
              <a:t>Russenschuck is taking over the responsibility in order to guarantee adequate follow up despite 3-4 consolidation activities</a:t>
            </a:r>
          </a:p>
          <a:p>
            <a:r>
              <a:rPr lang="en-US" dirty="0" smtClean="0"/>
              <a:t>Due to the 3-4 incident 6 months delay have been matured up to now. It is very probable that with the partners we need to revise the plan for this work package according to the possible re-scheduling of project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Low</a:t>
            </a:r>
            <a:r>
              <a:rPr lang="el-GR" dirty="0" smtClean="0"/>
              <a:t>β</a:t>
            </a:r>
            <a:r>
              <a:rPr lang="en-US" dirty="0" smtClean="0"/>
              <a:t> </a:t>
            </a:r>
            <a:r>
              <a:rPr lang="en-US" dirty="0" err="1" smtClean="0"/>
              <a:t>quadrupole</a:t>
            </a:r>
            <a:endParaRPr lang="en-US" dirty="0"/>
          </a:p>
        </p:txBody>
      </p:sp>
      <p:sp>
        <p:nvSpPr>
          <p:cNvPr id="3" name="Subtitle 2"/>
          <p:cNvSpPr>
            <a:spLocks noGrp="1"/>
          </p:cNvSpPr>
          <p:nvPr>
            <p:ph type="subTitle" idx="1"/>
          </p:nvPr>
        </p:nvSpPr>
        <p:spPr/>
        <p:txBody>
          <a:bodyPr/>
          <a:lstStyle/>
          <a:p>
            <a:r>
              <a:rPr lang="en-US" dirty="0" smtClean="0"/>
              <a:t>CERN CIEMAT STFC</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Enhanced insulation</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0" y="1383016"/>
            <a:ext cx="9131440" cy="3930078"/>
          </a:xfrm>
          <a:prstGeom prst="rect">
            <a:avLst/>
          </a:prstGeom>
          <a:noFill/>
          <a:ln w="9525">
            <a:noFill/>
            <a:miter lim="800000"/>
            <a:headEnd/>
            <a:tailEnd/>
          </a:ln>
          <a:effectLst/>
        </p:spPr>
      </p:pic>
      <p:sp>
        <p:nvSpPr>
          <p:cNvPr id="5" name="TextBox 4"/>
          <p:cNvSpPr txBox="1"/>
          <p:nvPr/>
        </p:nvSpPr>
        <p:spPr>
          <a:xfrm>
            <a:off x="5572132" y="6488668"/>
            <a:ext cx="3559308" cy="369332"/>
          </a:xfrm>
          <a:prstGeom prst="rect">
            <a:avLst/>
          </a:prstGeom>
          <a:noFill/>
        </p:spPr>
        <p:txBody>
          <a:bodyPr wrap="none" rtlCol="0">
            <a:spAutoFit/>
          </a:bodyPr>
          <a:lstStyle/>
          <a:p>
            <a:r>
              <a:rPr lang="en-US" dirty="0" smtClean="0"/>
              <a:t>C</a:t>
            </a:r>
            <a:r>
              <a:rPr lang="en-US" dirty="0" smtClean="0"/>
              <a:t>ourtesy D. Richter P. Paolo Granieri</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1332" name="Rectangle 4"/>
          <p:cNvSpPr>
            <a:spLocks noGrp="1" noChangeArrowheads="1"/>
          </p:cNvSpPr>
          <p:nvPr>
            <p:ph type="title"/>
          </p:nvPr>
        </p:nvSpPr>
        <p:spPr>
          <a:xfrm>
            <a:off x="0" y="166671"/>
            <a:ext cx="8215338" cy="1047751"/>
          </a:xfrm>
          <a:noFill/>
          <a:ln/>
        </p:spPr>
        <p:txBody>
          <a:bodyPr>
            <a:noAutofit/>
          </a:bodyPr>
          <a:lstStyle/>
          <a:p>
            <a:r>
              <a:rPr lang="en-US" sz="4000" dirty="0" smtClean="0"/>
              <a:t>MQXC </a:t>
            </a:r>
            <a:r>
              <a:rPr lang="en-US" sz="4000" dirty="0"/>
              <a:t>cross sections and iron </a:t>
            </a:r>
            <a:r>
              <a:rPr lang="en-US" sz="4000" dirty="0" smtClean="0"/>
              <a:t>yoke </a:t>
            </a:r>
            <a:br>
              <a:rPr lang="en-US" sz="4000" dirty="0" smtClean="0"/>
            </a:br>
            <a:r>
              <a:rPr lang="en-US" sz="4000" dirty="0" smtClean="0"/>
              <a:t>with heat exchanger(s</a:t>
            </a:r>
            <a:r>
              <a:rPr lang="en-US" sz="4000" dirty="0" smtClean="0"/>
              <a:t>)</a:t>
            </a:r>
            <a:endParaRPr lang="en-US" sz="4000" dirty="0"/>
          </a:p>
        </p:txBody>
      </p:sp>
      <p:sp>
        <p:nvSpPr>
          <p:cNvPr id="1251334"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6"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1251339"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pic>
        <p:nvPicPr>
          <p:cNvPr id="1251857" name="Picture 529"/>
          <p:cNvPicPr>
            <a:picLocks noChangeAspect="1" noChangeArrowheads="1"/>
          </p:cNvPicPr>
          <p:nvPr/>
        </p:nvPicPr>
        <p:blipFill>
          <a:blip r:embed="rId2"/>
          <a:srcRect/>
          <a:stretch>
            <a:fillRect/>
          </a:stretch>
        </p:blipFill>
        <p:spPr bwMode="auto">
          <a:xfrm>
            <a:off x="6357950" y="1285860"/>
            <a:ext cx="2571768" cy="2295352"/>
          </a:xfrm>
          <a:prstGeom prst="rect">
            <a:avLst/>
          </a:prstGeom>
          <a:noFill/>
        </p:spPr>
      </p:pic>
      <p:pic>
        <p:nvPicPr>
          <p:cNvPr id="11" name="Picture 43"/>
          <p:cNvPicPr>
            <a:picLocks noChangeAspect="1" noChangeArrowheads="1"/>
          </p:cNvPicPr>
          <p:nvPr/>
        </p:nvPicPr>
        <p:blipFill>
          <a:blip r:embed="rId3"/>
          <a:srcRect/>
          <a:stretch>
            <a:fillRect/>
          </a:stretch>
        </p:blipFill>
        <p:spPr bwMode="auto">
          <a:xfrm>
            <a:off x="6429388" y="4000504"/>
            <a:ext cx="2573337" cy="2559050"/>
          </a:xfrm>
          <a:prstGeom prst="rect">
            <a:avLst/>
          </a:prstGeom>
          <a:noFill/>
        </p:spPr>
      </p:pic>
      <p:sp>
        <p:nvSpPr>
          <p:cNvPr id="15" name="Rectangle 14"/>
          <p:cNvSpPr/>
          <p:nvPr/>
        </p:nvSpPr>
        <p:spPr>
          <a:xfrm>
            <a:off x="0" y="1357298"/>
            <a:ext cx="6286512" cy="52149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solidFill>
                  <a:schemeClr val="tx1"/>
                </a:solidFill>
              </a:rPr>
              <a:t>Two possible solutions for heat exchanger proposed by the cryogenic team:</a:t>
            </a:r>
          </a:p>
          <a:p>
            <a:pPr marL="342900" indent="-342900" algn="just">
              <a:buAutoNum type="arabicParenR"/>
            </a:pPr>
            <a:r>
              <a:rPr lang="en-US" dirty="0" smtClean="0">
                <a:solidFill>
                  <a:schemeClr val="tx1"/>
                </a:solidFill>
              </a:rPr>
              <a:t>2 heat exchanger in parallel inner diameter 71 mm (1</a:t>
            </a:r>
            <a:r>
              <a:rPr lang="en-US" baseline="30000" dirty="0" smtClean="0">
                <a:solidFill>
                  <a:schemeClr val="tx1"/>
                </a:solidFill>
              </a:rPr>
              <a:t>st</a:t>
            </a:r>
            <a:r>
              <a:rPr lang="en-US" dirty="0" smtClean="0">
                <a:solidFill>
                  <a:schemeClr val="tx1"/>
                </a:solidFill>
              </a:rPr>
              <a:t> </a:t>
            </a:r>
            <a:r>
              <a:rPr lang="en-US" dirty="0" err="1" smtClean="0">
                <a:solidFill>
                  <a:schemeClr val="tx1"/>
                </a:solidFill>
              </a:rPr>
              <a:t>eval</a:t>
            </a:r>
            <a:r>
              <a:rPr lang="en-US" dirty="0" smtClean="0">
                <a:solidFill>
                  <a:schemeClr val="tx1"/>
                </a:solidFill>
              </a:rPr>
              <a:t>. wall thickness 2.5 mm). Hole diameter 80 mm</a:t>
            </a:r>
          </a:p>
          <a:p>
            <a:pPr marL="342900" indent="-342900" algn="just">
              <a:buAutoNum type="arabicParenR"/>
            </a:pPr>
            <a:r>
              <a:rPr lang="en-US" dirty="0" smtClean="0">
                <a:solidFill>
                  <a:schemeClr val="tx1"/>
                </a:solidFill>
              </a:rPr>
              <a:t>1 heat exchanger inner diameter 100 mm (1</a:t>
            </a:r>
            <a:r>
              <a:rPr lang="en-US" baseline="30000" dirty="0" smtClean="0">
                <a:solidFill>
                  <a:schemeClr val="tx1"/>
                </a:solidFill>
              </a:rPr>
              <a:t>st</a:t>
            </a:r>
            <a:r>
              <a:rPr lang="en-US" dirty="0" smtClean="0">
                <a:solidFill>
                  <a:schemeClr val="tx1"/>
                </a:solidFill>
              </a:rPr>
              <a:t> </a:t>
            </a:r>
            <a:r>
              <a:rPr lang="en-US" dirty="0" err="1" smtClean="0">
                <a:solidFill>
                  <a:schemeClr val="tx1"/>
                </a:solidFill>
              </a:rPr>
              <a:t>eval</a:t>
            </a:r>
            <a:r>
              <a:rPr lang="en-US" dirty="0" smtClean="0">
                <a:solidFill>
                  <a:schemeClr val="tx1"/>
                </a:solidFill>
              </a:rPr>
              <a:t>. wall thickness 3.5 mm). Hole diameter 110 mm</a:t>
            </a:r>
          </a:p>
          <a:p>
            <a:pPr marL="342900" indent="-342900" algn="just">
              <a:buAutoNum type="arabicParenR"/>
            </a:pPr>
            <a:endParaRPr lang="en-US" dirty="0" smtClean="0">
              <a:solidFill>
                <a:schemeClr val="tx1"/>
              </a:solidFill>
            </a:endParaRPr>
          </a:p>
          <a:p>
            <a:pPr marL="342900" indent="-342900" algn="just"/>
            <a:r>
              <a:rPr lang="en-US" dirty="0" smtClean="0">
                <a:solidFill>
                  <a:schemeClr val="tx1"/>
                </a:solidFill>
              </a:rPr>
              <a:t>Both are large holes in the iron that affect transfer function and field quality</a:t>
            </a:r>
          </a:p>
          <a:p>
            <a:pPr marL="342900" indent="-342900" algn="just"/>
            <a:r>
              <a:rPr lang="en-US" dirty="0" smtClean="0">
                <a:solidFill>
                  <a:schemeClr val="tx1"/>
                </a:solidFill>
              </a:rPr>
              <a:t>We can consider 2 possible configurations</a:t>
            </a:r>
          </a:p>
          <a:p>
            <a:pPr marL="342900" indent="-342900" algn="just">
              <a:buAutoNum type="arabicParenR"/>
            </a:pPr>
            <a:r>
              <a:rPr lang="en-US" dirty="0" smtClean="0">
                <a:solidFill>
                  <a:schemeClr val="tx1"/>
                </a:solidFill>
              </a:rPr>
              <a:t>Holes along the 2 mid-planes (larger effect on the transfer function)</a:t>
            </a:r>
          </a:p>
          <a:p>
            <a:pPr marL="342900" indent="-342900" algn="just">
              <a:buAutoNum type="arabicParenR"/>
            </a:pPr>
            <a:r>
              <a:rPr lang="en-US" dirty="0" smtClean="0">
                <a:solidFill>
                  <a:schemeClr val="tx1"/>
                </a:solidFill>
              </a:rPr>
              <a:t>Holes at 45 ⁰</a:t>
            </a:r>
          </a:p>
          <a:p>
            <a:pPr marL="342900" indent="-342900" algn="just"/>
            <a:endParaRPr lang="en-US" dirty="0" smtClean="0">
              <a:solidFill>
                <a:schemeClr val="tx1"/>
              </a:solidFill>
            </a:endParaRPr>
          </a:p>
          <a:p>
            <a:pPr marL="342900" indent="-342900" algn="just"/>
            <a:r>
              <a:rPr lang="en-US" dirty="0" smtClean="0">
                <a:solidFill>
                  <a:schemeClr val="tx1"/>
                </a:solidFill>
              </a:rPr>
              <a:t>We prefer solution with 1 heat exchanger on the vertical mid plane because of</a:t>
            </a:r>
          </a:p>
          <a:p>
            <a:pPr marL="342900" indent="-342900" algn="just">
              <a:buAutoNum type="arabicParenR"/>
            </a:pPr>
            <a:r>
              <a:rPr lang="en-US" dirty="0" smtClean="0">
                <a:solidFill>
                  <a:schemeClr val="tx1"/>
                </a:solidFill>
              </a:rPr>
              <a:t>Simpler interconnect</a:t>
            </a:r>
          </a:p>
          <a:p>
            <a:pPr marL="342900" indent="-342900" algn="just">
              <a:buAutoNum type="arabicParenR"/>
            </a:pPr>
            <a:r>
              <a:rPr lang="en-US" dirty="0" smtClean="0">
                <a:solidFill>
                  <a:schemeClr val="tx1"/>
                </a:solidFill>
              </a:rPr>
              <a:t>Standardization of cold masses respect 1 heat exchanger at 45 ⁰</a:t>
            </a:r>
            <a:endParaRPr lang="en-US" dirty="0">
              <a:solidFill>
                <a:schemeClr val="tx1"/>
              </a:solidFill>
            </a:endParaRPr>
          </a:p>
        </p:txBody>
      </p:sp>
      <p:sp>
        <p:nvSpPr>
          <p:cNvPr id="9" name="TextBox 8"/>
          <p:cNvSpPr txBox="1"/>
          <p:nvPr/>
        </p:nvSpPr>
        <p:spPr>
          <a:xfrm>
            <a:off x="6830129" y="6488668"/>
            <a:ext cx="2313903" cy="369332"/>
          </a:xfrm>
          <a:prstGeom prst="rect">
            <a:avLst/>
          </a:prstGeom>
          <a:noFill/>
        </p:spPr>
        <p:txBody>
          <a:bodyPr wrap="none" rtlCol="0">
            <a:spAutoFit/>
          </a:bodyPr>
          <a:lstStyle/>
          <a:p>
            <a:r>
              <a:rPr lang="en-US" dirty="0" smtClean="0"/>
              <a:t>C</a:t>
            </a:r>
            <a:r>
              <a:rPr lang="en-US" dirty="0" smtClean="0"/>
              <a:t>ourtesy F. Borgnolutti</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ooter Placeholder 5"/>
          <p:cNvSpPr>
            <a:spLocks noGrp="1"/>
          </p:cNvSpPr>
          <p:nvPr>
            <p:ph type="ftr" sz="quarter" idx="11"/>
          </p:nvPr>
        </p:nvSpPr>
        <p:spPr/>
        <p:txBody>
          <a:bodyPr/>
          <a:lstStyle/>
          <a:p>
            <a:r>
              <a:rPr lang="en-US" altLang="en-US"/>
              <a:t>MQXC V24</a:t>
            </a:r>
          </a:p>
        </p:txBody>
      </p:sp>
      <p:pic>
        <p:nvPicPr>
          <p:cNvPr id="68759" name="Picture 151"/>
          <p:cNvPicPr>
            <a:picLocks noChangeAspect="1" noChangeArrowheads="1"/>
          </p:cNvPicPr>
          <p:nvPr/>
        </p:nvPicPr>
        <p:blipFill>
          <a:blip r:embed="rId3"/>
          <a:srcRect/>
          <a:stretch>
            <a:fillRect/>
          </a:stretch>
        </p:blipFill>
        <p:spPr bwMode="auto">
          <a:xfrm>
            <a:off x="6400800" y="3860800"/>
            <a:ext cx="2743200" cy="2251075"/>
          </a:xfrm>
          <a:prstGeom prst="rect">
            <a:avLst/>
          </a:prstGeom>
          <a:noFill/>
        </p:spPr>
      </p:pic>
      <p:sp>
        <p:nvSpPr>
          <p:cNvPr id="68610" name="Rectangle 2"/>
          <p:cNvSpPr>
            <a:spLocks noGrp="1" noChangeArrowheads="1"/>
          </p:cNvSpPr>
          <p:nvPr>
            <p:ph type="title"/>
          </p:nvPr>
        </p:nvSpPr>
        <p:spPr/>
        <p:txBody>
          <a:bodyPr/>
          <a:lstStyle/>
          <a:p>
            <a:r>
              <a:rPr lang="en-US"/>
              <a:t>Cables and Insulations Dimensions</a:t>
            </a:r>
          </a:p>
        </p:txBody>
      </p:sp>
      <p:sp>
        <p:nvSpPr>
          <p:cNvPr id="68611" name="Rectangle 3"/>
          <p:cNvSpPr>
            <a:spLocks noGrp="1" noChangeArrowheads="1"/>
          </p:cNvSpPr>
          <p:nvPr>
            <p:ph type="body" sz="half" idx="1"/>
          </p:nvPr>
        </p:nvSpPr>
        <p:spPr>
          <a:xfrm>
            <a:off x="457200" y="1600200"/>
            <a:ext cx="8458200" cy="4530725"/>
          </a:xfrm>
        </p:spPr>
        <p:txBody>
          <a:bodyPr/>
          <a:lstStyle/>
          <a:p>
            <a:pPr>
              <a:lnSpc>
                <a:spcPct val="90000"/>
              </a:lnSpc>
            </a:pPr>
            <a:r>
              <a:rPr lang="en-US" sz="2600"/>
              <a:t>Cables dimensions</a:t>
            </a:r>
          </a:p>
          <a:p>
            <a:pPr>
              <a:lnSpc>
                <a:spcPct val="90000"/>
              </a:lnSpc>
            </a:pPr>
            <a:endParaRPr lang="en-US" sz="2600"/>
          </a:p>
          <a:p>
            <a:pPr>
              <a:lnSpc>
                <a:spcPct val="90000"/>
              </a:lnSpc>
            </a:pPr>
            <a:endParaRPr lang="en-US" sz="2600"/>
          </a:p>
          <a:p>
            <a:pPr>
              <a:lnSpc>
                <a:spcPct val="90000"/>
              </a:lnSpc>
            </a:pPr>
            <a:endParaRPr lang="en-US" sz="2600"/>
          </a:p>
          <a:p>
            <a:pPr>
              <a:lnSpc>
                <a:spcPct val="90000"/>
              </a:lnSpc>
            </a:pPr>
            <a:r>
              <a:rPr lang="en-US" sz="2600"/>
              <a:t>Critical current</a:t>
            </a:r>
          </a:p>
          <a:p>
            <a:pPr lvl="1">
              <a:lnSpc>
                <a:spcPct val="90000"/>
              </a:lnSpc>
            </a:pPr>
            <a:r>
              <a:rPr lang="en-US" sz="1600"/>
              <a:t>Cable 01 (inner layer):  14800 A  @ 10T (4680 A/T)</a:t>
            </a:r>
          </a:p>
          <a:p>
            <a:pPr lvl="1">
              <a:lnSpc>
                <a:spcPct val="90000"/>
              </a:lnSpc>
            </a:pPr>
            <a:r>
              <a:rPr lang="en-US" sz="1600"/>
              <a:t>Cable 02 (outer layer):  14650 A @ 9T  (4050 A/T)</a:t>
            </a:r>
          </a:p>
          <a:p>
            <a:pPr lvl="1">
              <a:lnSpc>
                <a:spcPct val="90000"/>
              </a:lnSpc>
            </a:pPr>
            <a:endParaRPr lang="en-US" sz="1600"/>
          </a:p>
          <a:p>
            <a:pPr>
              <a:lnSpc>
                <a:spcPct val="90000"/>
              </a:lnSpc>
            </a:pPr>
            <a:r>
              <a:rPr lang="en-US" sz="2600"/>
              <a:t>Mid-plane and inter-layer thickness</a:t>
            </a:r>
          </a:p>
          <a:p>
            <a:pPr lvl="1">
              <a:lnSpc>
                <a:spcPct val="90000"/>
              </a:lnSpc>
            </a:pPr>
            <a:r>
              <a:rPr lang="en-US" sz="1600"/>
              <a:t>Inter-layer thickness of 0.5mm</a:t>
            </a:r>
          </a:p>
          <a:p>
            <a:pPr lvl="1">
              <a:lnSpc>
                <a:spcPct val="90000"/>
              </a:lnSpc>
            </a:pPr>
            <a:r>
              <a:rPr lang="en-US" sz="1600"/>
              <a:t>Mid-plane thickness</a:t>
            </a:r>
          </a:p>
          <a:p>
            <a:pPr lvl="2">
              <a:lnSpc>
                <a:spcPct val="90000"/>
              </a:lnSpc>
            </a:pPr>
            <a:r>
              <a:rPr lang="en-US" sz="1500"/>
              <a:t>Layer 1 : 0.220 mm</a:t>
            </a:r>
          </a:p>
          <a:p>
            <a:pPr lvl="2">
              <a:lnSpc>
                <a:spcPct val="90000"/>
              </a:lnSpc>
            </a:pPr>
            <a:r>
              <a:rPr lang="en-US" sz="1500"/>
              <a:t>Layer 2 : 0.245 mm</a:t>
            </a:r>
          </a:p>
          <a:p>
            <a:pPr lvl="1">
              <a:lnSpc>
                <a:spcPct val="90000"/>
              </a:lnSpc>
            </a:pPr>
            <a:endParaRPr lang="en-US" sz="1600"/>
          </a:p>
          <a:p>
            <a:pPr lvl="2">
              <a:lnSpc>
                <a:spcPct val="90000"/>
              </a:lnSpc>
              <a:buFont typeface="Wingdings" pitchFamily="2" charset="2"/>
              <a:buNone/>
            </a:pPr>
            <a:endParaRPr lang="en-US" sz="1600"/>
          </a:p>
          <a:p>
            <a:pPr lvl="2">
              <a:lnSpc>
                <a:spcPct val="90000"/>
              </a:lnSpc>
              <a:buFont typeface="Wingdings" pitchFamily="2" charset="2"/>
              <a:buNone/>
            </a:pPr>
            <a:endParaRPr lang="en-US" sz="1600"/>
          </a:p>
        </p:txBody>
      </p:sp>
      <p:graphicFrame>
        <p:nvGraphicFramePr>
          <p:cNvPr id="68762" name="Group 154"/>
          <p:cNvGraphicFramePr>
            <a:graphicFrameLocks noGrp="1"/>
          </p:cNvGraphicFramePr>
          <p:nvPr>
            <p:ph sz="half" idx="2"/>
          </p:nvPr>
        </p:nvGraphicFramePr>
        <p:xfrm>
          <a:off x="228600" y="2133600"/>
          <a:ext cx="4876800" cy="1005840"/>
        </p:xfrm>
        <a:graphic>
          <a:graphicData uri="http://schemas.openxmlformats.org/drawingml/2006/table">
            <a:tbl>
              <a:tblPr/>
              <a:tblGrid>
                <a:gridCol w="854075"/>
                <a:gridCol w="850900"/>
                <a:gridCol w="854075"/>
                <a:gridCol w="852488"/>
                <a:gridCol w="801687"/>
                <a:gridCol w="663575"/>
              </a:tblGrid>
              <a:tr h="40481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cap="flat">
                      <a:noFill/>
                    </a:lnL>
                    <a:lnR w="12700" cap="flat" cmpd="sng" algn="ctr">
                      <a:solidFill>
                        <a:srgbClr val="000000"/>
                      </a:solidFill>
                      <a:prstDash val="solid"/>
                      <a:round/>
                      <a:headEnd type="none" w="sm" len="sm"/>
                      <a:tailEnd type="none" w="sm" len="sm"/>
                    </a:lnR>
                    <a:lnT cap="flat">
                      <a:noFill/>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w (mm)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thick in</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thick out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rad</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az </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793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cable 01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15.100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1.736</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2.064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0.160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0.135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r>
              <a:tr h="17780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cable 02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15.100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1.362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1.598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0.160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0.145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r>
            </a:tbl>
          </a:graphicData>
        </a:graphic>
      </p:graphicFrame>
      <p:grpSp>
        <p:nvGrpSpPr>
          <p:cNvPr id="2" name="Group 125"/>
          <p:cNvGrpSpPr>
            <a:grpSpLocks noChangeAspect="1"/>
          </p:cNvGrpSpPr>
          <p:nvPr/>
        </p:nvGrpSpPr>
        <p:grpSpPr bwMode="auto">
          <a:xfrm>
            <a:off x="5037138" y="914400"/>
            <a:ext cx="4106862" cy="3086100"/>
            <a:chOff x="2038" y="3877"/>
            <a:chExt cx="5390" cy="4165"/>
          </a:xfrm>
        </p:grpSpPr>
        <p:sp>
          <p:nvSpPr>
            <p:cNvPr id="68734" name="AutoShape 126"/>
            <p:cNvSpPr>
              <a:spLocks noChangeAspect="1" noChangeArrowheads="1"/>
            </p:cNvSpPr>
            <p:nvPr/>
          </p:nvSpPr>
          <p:spPr bwMode="auto">
            <a:xfrm>
              <a:off x="2038" y="3877"/>
              <a:ext cx="5390" cy="4165"/>
            </a:xfrm>
            <a:prstGeom prst="rect">
              <a:avLst/>
            </a:prstGeom>
            <a:noFill/>
            <a:ln w="9525">
              <a:noFill/>
              <a:miter lim="800000"/>
              <a:headEnd/>
              <a:tailEnd/>
            </a:ln>
          </p:spPr>
          <p:txBody>
            <a:bodyPr/>
            <a:lstStyle/>
            <a:p>
              <a:endParaRPr lang="en-US"/>
            </a:p>
          </p:txBody>
        </p:sp>
        <p:sp>
          <p:nvSpPr>
            <p:cNvPr id="68735" name="AutoShape 127"/>
            <p:cNvSpPr>
              <a:spLocks noChangeArrowheads="1"/>
            </p:cNvSpPr>
            <p:nvPr/>
          </p:nvSpPr>
          <p:spPr bwMode="auto">
            <a:xfrm rot="5400000">
              <a:off x="4298" y="5295"/>
              <a:ext cx="463" cy="194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FFFF"/>
            </a:solidFill>
            <a:ln w="9525">
              <a:solidFill>
                <a:srgbClr val="000000"/>
              </a:solidFill>
              <a:miter lim="800000"/>
              <a:headEnd/>
              <a:tailEnd/>
            </a:ln>
          </p:spPr>
          <p:txBody>
            <a:bodyPr/>
            <a:lstStyle/>
            <a:p>
              <a:endParaRPr lang="en-US"/>
            </a:p>
          </p:txBody>
        </p:sp>
        <p:sp>
          <p:nvSpPr>
            <p:cNvPr id="68736" name="AutoShape 128"/>
            <p:cNvSpPr>
              <a:spLocks noChangeArrowheads="1"/>
            </p:cNvSpPr>
            <p:nvPr/>
          </p:nvSpPr>
          <p:spPr bwMode="auto">
            <a:xfrm rot="5400000">
              <a:off x="4144" y="5144"/>
              <a:ext cx="771" cy="225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FFFF">
                <a:alpha val="0"/>
              </a:srgbClr>
            </a:solidFill>
            <a:ln w="9525">
              <a:solidFill>
                <a:srgbClr val="000000"/>
              </a:solidFill>
              <a:miter lim="800000"/>
              <a:headEnd/>
              <a:tailEnd/>
            </a:ln>
          </p:spPr>
          <p:txBody>
            <a:bodyPr/>
            <a:lstStyle/>
            <a:p>
              <a:endParaRPr lang="en-US"/>
            </a:p>
          </p:txBody>
        </p:sp>
        <p:sp>
          <p:nvSpPr>
            <p:cNvPr id="68737" name="Line 129"/>
            <p:cNvSpPr>
              <a:spLocks noChangeShapeType="1"/>
            </p:cNvSpPr>
            <p:nvPr/>
          </p:nvSpPr>
          <p:spPr bwMode="auto">
            <a:xfrm>
              <a:off x="4395" y="5617"/>
              <a:ext cx="30" cy="358"/>
            </a:xfrm>
            <a:prstGeom prst="line">
              <a:avLst/>
            </a:prstGeom>
            <a:noFill/>
            <a:ln w="9525">
              <a:solidFill>
                <a:srgbClr val="000000"/>
              </a:solidFill>
              <a:round/>
              <a:headEnd/>
              <a:tailEnd type="triangle" w="med" len="med"/>
            </a:ln>
          </p:spPr>
          <p:txBody>
            <a:bodyPr/>
            <a:lstStyle/>
            <a:p>
              <a:endParaRPr lang="en-US"/>
            </a:p>
          </p:txBody>
        </p:sp>
        <p:sp>
          <p:nvSpPr>
            <p:cNvPr id="68738" name="Line 130"/>
            <p:cNvSpPr>
              <a:spLocks noChangeShapeType="1"/>
            </p:cNvSpPr>
            <p:nvPr/>
          </p:nvSpPr>
          <p:spPr bwMode="auto">
            <a:xfrm flipH="1" flipV="1">
              <a:off x="4430" y="6097"/>
              <a:ext cx="12" cy="288"/>
            </a:xfrm>
            <a:prstGeom prst="line">
              <a:avLst/>
            </a:prstGeom>
            <a:noFill/>
            <a:ln w="9525">
              <a:solidFill>
                <a:srgbClr val="000000"/>
              </a:solidFill>
              <a:round/>
              <a:headEnd/>
              <a:tailEnd type="triangle" w="med" len="med"/>
            </a:ln>
          </p:spPr>
          <p:txBody>
            <a:bodyPr/>
            <a:lstStyle/>
            <a:p>
              <a:endParaRPr lang="en-US"/>
            </a:p>
          </p:txBody>
        </p:sp>
        <p:sp>
          <p:nvSpPr>
            <p:cNvPr id="68739" name="Text Box 131"/>
            <p:cNvSpPr txBox="1">
              <a:spLocks noChangeArrowheads="1"/>
            </p:cNvSpPr>
            <p:nvPr/>
          </p:nvSpPr>
          <p:spPr bwMode="auto">
            <a:xfrm>
              <a:off x="4372" y="5425"/>
              <a:ext cx="548" cy="360"/>
            </a:xfrm>
            <a:prstGeom prst="rect">
              <a:avLst/>
            </a:prstGeom>
            <a:solidFill>
              <a:srgbClr val="FF6600">
                <a:alpha val="0"/>
              </a:srgbClr>
            </a:solidFill>
            <a:ln w="9525">
              <a:noFill/>
              <a:miter lim="800000"/>
              <a:headEnd/>
              <a:tailEnd/>
            </a:ln>
          </p:spPr>
          <p:txBody>
            <a:bodyPr/>
            <a:lstStyle/>
            <a:p>
              <a:r>
                <a:rPr lang="en-US" sz="1200"/>
                <a:t>az</a:t>
              </a:r>
            </a:p>
          </p:txBody>
        </p:sp>
        <p:sp>
          <p:nvSpPr>
            <p:cNvPr id="68740" name="Line 132"/>
            <p:cNvSpPr>
              <a:spLocks noChangeShapeType="1"/>
            </p:cNvSpPr>
            <p:nvPr/>
          </p:nvSpPr>
          <p:spPr bwMode="auto">
            <a:xfrm>
              <a:off x="5153" y="6277"/>
              <a:ext cx="339" cy="0"/>
            </a:xfrm>
            <a:prstGeom prst="line">
              <a:avLst/>
            </a:prstGeom>
            <a:noFill/>
            <a:ln w="9525">
              <a:solidFill>
                <a:srgbClr val="000000"/>
              </a:solidFill>
              <a:round/>
              <a:headEnd/>
              <a:tailEnd type="triangle" w="med" len="med"/>
            </a:ln>
          </p:spPr>
          <p:txBody>
            <a:bodyPr/>
            <a:lstStyle/>
            <a:p>
              <a:endParaRPr lang="en-US"/>
            </a:p>
          </p:txBody>
        </p:sp>
        <p:sp>
          <p:nvSpPr>
            <p:cNvPr id="68741" name="Line 133"/>
            <p:cNvSpPr>
              <a:spLocks noChangeShapeType="1"/>
            </p:cNvSpPr>
            <p:nvPr/>
          </p:nvSpPr>
          <p:spPr bwMode="auto">
            <a:xfrm flipH="1">
              <a:off x="5667" y="6277"/>
              <a:ext cx="361" cy="0"/>
            </a:xfrm>
            <a:prstGeom prst="line">
              <a:avLst/>
            </a:prstGeom>
            <a:noFill/>
            <a:ln w="9525">
              <a:solidFill>
                <a:srgbClr val="000000"/>
              </a:solidFill>
              <a:round/>
              <a:headEnd/>
              <a:tailEnd type="triangle" w="med" len="med"/>
            </a:ln>
          </p:spPr>
          <p:txBody>
            <a:bodyPr/>
            <a:lstStyle/>
            <a:p>
              <a:endParaRPr lang="en-US"/>
            </a:p>
          </p:txBody>
        </p:sp>
        <p:sp>
          <p:nvSpPr>
            <p:cNvPr id="68742" name="Text Box 134"/>
            <p:cNvSpPr txBox="1">
              <a:spLocks noChangeArrowheads="1"/>
            </p:cNvSpPr>
            <p:nvPr/>
          </p:nvSpPr>
          <p:spPr bwMode="auto">
            <a:xfrm>
              <a:off x="5748" y="6013"/>
              <a:ext cx="549" cy="360"/>
            </a:xfrm>
            <a:prstGeom prst="rect">
              <a:avLst/>
            </a:prstGeom>
            <a:solidFill>
              <a:srgbClr val="FF6600">
                <a:alpha val="0"/>
              </a:srgbClr>
            </a:solidFill>
            <a:ln w="9525">
              <a:noFill/>
              <a:miter lim="800000"/>
              <a:headEnd/>
              <a:tailEnd/>
            </a:ln>
          </p:spPr>
          <p:txBody>
            <a:bodyPr/>
            <a:lstStyle/>
            <a:p>
              <a:r>
                <a:rPr lang="en-US" sz="1200">
                  <a:latin typeface="Times New Roman" pitchFamily="18" charset="0"/>
                </a:rPr>
                <a:t>rad</a:t>
              </a:r>
              <a:endParaRPr lang="en-US"/>
            </a:p>
          </p:txBody>
        </p:sp>
        <p:sp>
          <p:nvSpPr>
            <p:cNvPr id="68743" name="Line 135"/>
            <p:cNvSpPr>
              <a:spLocks noChangeShapeType="1"/>
            </p:cNvSpPr>
            <p:nvPr/>
          </p:nvSpPr>
          <p:spPr bwMode="auto">
            <a:xfrm>
              <a:off x="3543" y="6385"/>
              <a:ext cx="0" cy="743"/>
            </a:xfrm>
            <a:prstGeom prst="line">
              <a:avLst/>
            </a:prstGeom>
            <a:noFill/>
            <a:ln w="9525">
              <a:solidFill>
                <a:srgbClr val="000000"/>
              </a:solidFill>
              <a:prstDash val="dash"/>
              <a:round/>
              <a:headEnd/>
              <a:tailEnd/>
            </a:ln>
          </p:spPr>
          <p:txBody>
            <a:bodyPr/>
            <a:lstStyle/>
            <a:p>
              <a:endParaRPr lang="en-US"/>
            </a:p>
          </p:txBody>
        </p:sp>
        <p:sp>
          <p:nvSpPr>
            <p:cNvPr id="68744" name="Line 136"/>
            <p:cNvSpPr>
              <a:spLocks noChangeShapeType="1"/>
            </p:cNvSpPr>
            <p:nvPr/>
          </p:nvSpPr>
          <p:spPr bwMode="auto">
            <a:xfrm>
              <a:off x="5492" y="6397"/>
              <a:ext cx="1" cy="742"/>
            </a:xfrm>
            <a:prstGeom prst="line">
              <a:avLst/>
            </a:prstGeom>
            <a:noFill/>
            <a:ln w="9525">
              <a:solidFill>
                <a:srgbClr val="000000"/>
              </a:solidFill>
              <a:prstDash val="dash"/>
              <a:round/>
              <a:headEnd/>
              <a:tailEnd/>
            </a:ln>
          </p:spPr>
          <p:txBody>
            <a:bodyPr/>
            <a:lstStyle/>
            <a:p>
              <a:endParaRPr lang="en-US"/>
            </a:p>
          </p:txBody>
        </p:sp>
        <p:sp>
          <p:nvSpPr>
            <p:cNvPr id="68745" name="Line 137"/>
            <p:cNvSpPr>
              <a:spLocks noChangeShapeType="1"/>
            </p:cNvSpPr>
            <p:nvPr/>
          </p:nvSpPr>
          <p:spPr bwMode="auto">
            <a:xfrm>
              <a:off x="3555" y="7116"/>
              <a:ext cx="1925" cy="0"/>
            </a:xfrm>
            <a:prstGeom prst="line">
              <a:avLst/>
            </a:prstGeom>
            <a:noFill/>
            <a:ln w="9525">
              <a:solidFill>
                <a:srgbClr val="000000"/>
              </a:solidFill>
              <a:round/>
              <a:headEnd type="triangle" w="med" len="med"/>
              <a:tailEnd type="triangle" w="med" len="med"/>
            </a:ln>
          </p:spPr>
          <p:txBody>
            <a:bodyPr/>
            <a:lstStyle/>
            <a:p>
              <a:endParaRPr lang="en-US"/>
            </a:p>
          </p:txBody>
        </p:sp>
        <p:sp>
          <p:nvSpPr>
            <p:cNvPr id="68746" name="Text Box 138"/>
            <p:cNvSpPr txBox="1">
              <a:spLocks noChangeArrowheads="1"/>
            </p:cNvSpPr>
            <p:nvPr/>
          </p:nvSpPr>
          <p:spPr bwMode="auto">
            <a:xfrm>
              <a:off x="4313" y="6781"/>
              <a:ext cx="549" cy="357"/>
            </a:xfrm>
            <a:prstGeom prst="rect">
              <a:avLst/>
            </a:prstGeom>
            <a:solidFill>
              <a:srgbClr val="FF6600">
                <a:alpha val="0"/>
              </a:srgbClr>
            </a:solidFill>
            <a:ln w="9525">
              <a:noFill/>
              <a:miter lim="800000"/>
              <a:headEnd/>
              <a:tailEnd/>
            </a:ln>
          </p:spPr>
          <p:txBody>
            <a:bodyPr/>
            <a:lstStyle/>
            <a:p>
              <a:r>
                <a:rPr lang="en-US" sz="1200">
                  <a:latin typeface="Times New Roman" pitchFamily="18" charset="0"/>
                </a:rPr>
                <a:t>w</a:t>
              </a:r>
              <a:endParaRPr lang="en-US"/>
            </a:p>
          </p:txBody>
        </p:sp>
        <p:sp>
          <p:nvSpPr>
            <p:cNvPr id="68747" name="Line 139"/>
            <p:cNvSpPr>
              <a:spLocks noChangeShapeType="1"/>
            </p:cNvSpPr>
            <p:nvPr/>
          </p:nvSpPr>
          <p:spPr bwMode="auto">
            <a:xfrm flipH="1">
              <a:off x="3100" y="6157"/>
              <a:ext cx="420" cy="0"/>
            </a:xfrm>
            <a:prstGeom prst="line">
              <a:avLst/>
            </a:prstGeom>
            <a:noFill/>
            <a:ln w="9525">
              <a:solidFill>
                <a:srgbClr val="000000"/>
              </a:solidFill>
              <a:prstDash val="dash"/>
              <a:round/>
              <a:headEnd/>
              <a:tailEnd/>
            </a:ln>
          </p:spPr>
          <p:txBody>
            <a:bodyPr/>
            <a:lstStyle/>
            <a:p>
              <a:endParaRPr lang="en-US"/>
            </a:p>
          </p:txBody>
        </p:sp>
        <p:sp>
          <p:nvSpPr>
            <p:cNvPr id="68748" name="Line 140"/>
            <p:cNvSpPr>
              <a:spLocks noChangeShapeType="1"/>
            </p:cNvSpPr>
            <p:nvPr/>
          </p:nvSpPr>
          <p:spPr bwMode="auto">
            <a:xfrm flipH="1">
              <a:off x="3123" y="6373"/>
              <a:ext cx="420" cy="1"/>
            </a:xfrm>
            <a:prstGeom prst="line">
              <a:avLst/>
            </a:prstGeom>
            <a:noFill/>
            <a:ln w="9525">
              <a:solidFill>
                <a:srgbClr val="000000"/>
              </a:solidFill>
              <a:prstDash val="dash"/>
              <a:round/>
              <a:headEnd/>
              <a:tailEnd/>
            </a:ln>
          </p:spPr>
          <p:txBody>
            <a:bodyPr/>
            <a:lstStyle/>
            <a:p>
              <a:endParaRPr lang="en-US"/>
            </a:p>
          </p:txBody>
        </p:sp>
        <p:sp>
          <p:nvSpPr>
            <p:cNvPr id="68749" name="Line 141"/>
            <p:cNvSpPr>
              <a:spLocks noChangeShapeType="1"/>
            </p:cNvSpPr>
            <p:nvPr/>
          </p:nvSpPr>
          <p:spPr bwMode="auto">
            <a:xfrm flipH="1" flipV="1">
              <a:off x="5480" y="6494"/>
              <a:ext cx="898" cy="11"/>
            </a:xfrm>
            <a:prstGeom prst="line">
              <a:avLst/>
            </a:prstGeom>
            <a:noFill/>
            <a:ln w="9525">
              <a:solidFill>
                <a:srgbClr val="000000"/>
              </a:solidFill>
              <a:prstDash val="dash"/>
              <a:round/>
              <a:headEnd/>
              <a:tailEnd/>
            </a:ln>
          </p:spPr>
          <p:txBody>
            <a:bodyPr/>
            <a:lstStyle/>
            <a:p>
              <a:endParaRPr lang="en-US"/>
            </a:p>
          </p:txBody>
        </p:sp>
        <p:sp>
          <p:nvSpPr>
            <p:cNvPr id="68750" name="Line 142"/>
            <p:cNvSpPr>
              <a:spLocks noChangeShapeType="1"/>
            </p:cNvSpPr>
            <p:nvPr/>
          </p:nvSpPr>
          <p:spPr bwMode="auto">
            <a:xfrm flipH="1" flipV="1">
              <a:off x="5468" y="6049"/>
              <a:ext cx="899" cy="11"/>
            </a:xfrm>
            <a:prstGeom prst="line">
              <a:avLst/>
            </a:prstGeom>
            <a:noFill/>
            <a:ln w="9525">
              <a:solidFill>
                <a:srgbClr val="000000"/>
              </a:solidFill>
              <a:prstDash val="dash"/>
              <a:round/>
              <a:headEnd/>
              <a:tailEnd/>
            </a:ln>
          </p:spPr>
          <p:txBody>
            <a:bodyPr/>
            <a:lstStyle/>
            <a:p>
              <a:endParaRPr lang="en-US"/>
            </a:p>
          </p:txBody>
        </p:sp>
        <p:sp>
          <p:nvSpPr>
            <p:cNvPr id="68751" name="Line 143"/>
            <p:cNvSpPr>
              <a:spLocks noChangeShapeType="1"/>
            </p:cNvSpPr>
            <p:nvPr/>
          </p:nvSpPr>
          <p:spPr bwMode="auto">
            <a:xfrm>
              <a:off x="3193" y="6013"/>
              <a:ext cx="0" cy="504"/>
            </a:xfrm>
            <a:prstGeom prst="line">
              <a:avLst/>
            </a:prstGeom>
            <a:noFill/>
            <a:ln w="9525">
              <a:solidFill>
                <a:srgbClr val="000000"/>
              </a:solidFill>
              <a:round/>
              <a:headEnd/>
              <a:tailEnd/>
            </a:ln>
          </p:spPr>
          <p:txBody>
            <a:bodyPr/>
            <a:lstStyle/>
            <a:p>
              <a:endParaRPr lang="en-US"/>
            </a:p>
          </p:txBody>
        </p:sp>
        <p:sp>
          <p:nvSpPr>
            <p:cNvPr id="68752" name="Line 144"/>
            <p:cNvSpPr>
              <a:spLocks noChangeShapeType="1"/>
            </p:cNvSpPr>
            <p:nvPr/>
          </p:nvSpPr>
          <p:spPr bwMode="auto">
            <a:xfrm>
              <a:off x="3193" y="5581"/>
              <a:ext cx="1" cy="576"/>
            </a:xfrm>
            <a:prstGeom prst="line">
              <a:avLst/>
            </a:prstGeom>
            <a:noFill/>
            <a:ln w="9525">
              <a:solidFill>
                <a:srgbClr val="000000"/>
              </a:solidFill>
              <a:round/>
              <a:headEnd/>
              <a:tailEnd type="triangle" w="med" len="med"/>
            </a:ln>
          </p:spPr>
          <p:txBody>
            <a:bodyPr/>
            <a:lstStyle/>
            <a:p>
              <a:endParaRPr lang="en-US"/>
            </a:p>
          </p:txBody>
        </p:sp>
        <p:sp>
          <p:nvSpPr>
            <p:cNvPr id="68753" name="Line 145"/>
            <p:cNvSpPr>
              <a:spLocks noChangeShapeType="1"/>
            </p:cNvSpPr>
            <p:nvPr/>
          </p:nvSpPr>
          <p:spPr bwMode="auto">
            <a:xfrm flipV="1">
              <a:off x="3193" y="6397"/>
              <a:ext cx="0" cy="563"/>
            </a:xfrm>
            <a:prstGeom prst="line">
              <a:avLst/>
            </a:prstGeom>
            <a:noFill/>
            <a:ln w="9525">
              <a:solidFill>
                <a:srgbClr val="000000"/>
              </a:solidFill>
              <a:round/>
              <a:headEnd/>
              <a:tailEnd type="triangle" w="med" len="med"/>
            </a:ln>
          </p:spPr>
          <p:txBody>
            <a:bodyPr/>
            <a:lstStyle/>
            <a:p>
              <a:endParaRPr lang="en-US"/>
            </a:p>
          </p:txBody>
        </p:sp>
        <p:sp>
          <p:nvSpPr>
            <p:cNvPr id="68754" name="Text Box 146"/>
            <p:cNvSpPr txBox="1">
              <a:spLocks noChangeArrowheads="1"/>
            </p:cNvSpPr>
            <p:nvPr/>
          </p:nvSpPr>
          <p:spPr bwMode="auto">
            <a:xfrm>
              <a:off x="2271" y="6085"/>
              <a:ext cx="969" cy="360"/>
            </a:xfrm>
            <a:prstGeom prst="rect">
              <a:avLst/>
            </a:prstGeom>
            <a:solidFill>
              <a:srgbClr val="FF6600">
                <a:alpha val="0"/>
              </a:srgbClr>
            </a:solidFill>
            <a:ln w="9525">
              <a:noFill/>
              <a:miter lim="800000"/>
              <a:headEnd/>
              <a:tailEnd/>
            </a:ln>
          </p:spPr>
          <p:txBody>
            <a:bodyPr/>
            <a:lstStyle/>
            <a:p>
              <a:r>
                <a:rPr lang="en-US" sz="1200">
                  <a:latin typeface="Times New Roman" pitchFamily="18" charset="0"/>
                </a:rPr>
                <a:t>Thick in</a:t>
              </a:r>
              <a:endParaRPr lang="en-US"/>
            </a:p>
          </p:txBody>
        </p:sp>
        <p:sp>
          <p:nvSpPr>
            <p:cNvPr id="68755" name="Line 147"/>
            <p:cNvSpPr>
              <a:spLocks noChangeShapeType="1"/>
            </p:cNvSpPr>
            <p:nvPr/>
          </p:nvSpPr>
          <p:spPr bwMode="auto">
            <a:xfrm>
              <a:off x="6355" y="6061"/>
              <a:ext cx="0" cy="456"/>
            </a:xfrm>
            <a:prstGeom prst="line">
              <a:avLst/>
            </a:prstGeom>
            <a:noFill/>
            <a:ln w="9525">
              <a:solidFill>
                <a:srgbClr val="000000"/>
              </a:solidFill>
              <a:round/>
              <a:headEnd type="triangle" w="med" len="med"/>
              <a:tailEnd type="triangle" w="med" len="med"/>
            </a:ln>
          </p:spPr>
          <p:txBody>
            <a:bodyPr/>
            <a:lstStyle/>
            <a:p>
              <a:endParaRPr lang="en-US"/>
            </a:p>
          </p:txBody>
        </p:sp>
        <p:sp>
          <p:nvSpPr>
            <p:cNvPr id="68756" name="Text Box 148"/>
            <p:cNvSpPr txBox="1">
              <a:spLocks noChangeArrowheads="1"/>
            </p:cNvSpPr>
            <p:nvPr/>
          </p:nvSpPr>
          <p:spPr bwMode="auto">
            <a:xfrm>
              <a:off x="6331" y="6109"/>
              <a:ext cx="1062" cy="360"/>
            </a:xfrm>
            <a:prstGeom prst="rect">
              <a:avLst/>
            </a:prstGeom>
            <a:solidFill>
              <a:srgbClr val="FF6600">
                <a:alpha val="0"/>
              </a:srgbClr>
            </a:solidFill>
            <a:ln w="9525">
              <a:noFill/>
              <a:miter lim="800000"/>
              <a:headEnd/>
              <a:tailEnd/>
            </a:ln>
          </p:spPr>
          <p:txBody>
            <a:bodyPr/>
            <a:lstStyle/>
            <a:p>
              <a:r>
                <a:rPr lang="en-US" sz="1200">
                  <a:latin typeface="Times New Roman" pitchFamily="18" charset="0"/>
                </a:rPr>
                <a:t>Thick out</a:t>
              </a:r>
              <a:endParaRPr lang="en-US"/>
            </a:p>
          </p:txBody>
        </p:sp>
      </p:grpSp>
      <p:sp>
        <p:nvSpPr>
          <p:cNvPr id="68760" name="Text Box 152"/>
          <p:cNvSpPr txBox="1">
            <a:spLocks noChangeArrowheads="1"/>
          </p:cNvSpPr>
          <p:nvPr/>
        </p:nvSpPr>
        <p:spPr bwMode="auto">
          <a:xfrm>
            <a:off x="8316913" y="4437063"/>
            <a:ext cx="827087" cy="244475"/>
          </a:xfrm>
          <a:prstGeom prst="rect">
            <a:avLst/>
          </a:prstGeom>
          <a:solidFill>
            <a:srgbClr val="FFFFFF"/>
          </a:solidFill>
          <a:ln w="12700">
            <a:noFill/>
            <a:miter lim="800000"/>
            <a:headEnd type="none" w="sm" len="sm"/>
            <a:tailEnd type="none" w="sm" len="sm"/>
          </a:ln>
          <a:effectLst/>
        </p:spPr>
        <p:txBody>
          <a:bodyPr>
            <a:spAutoFit/>
          </a:bodyPr>
          <a:lstStyle/>
          <a:p>
            <a:r>
              <a:rPr lang="en-US" sz="1000" b="1">
                <a:solidFill>
                  <a:srgbClr val="0000FF"/>
                </a:solidFill>
              </a:rPr>
              <a:t>0.10 mm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ooter Placeholder 5"/>
          <p:cNvSpPr>
            <a:spLocks noGrp="1"/>
          </p:cNvSpPr>
          <p:nvPr>
            <p:ph type="ftr" sz="quarter" idx="11"/>
          </p:nvPr>
        </p:nvSpPr>
        <p:spPr/>
        <p:txBody>
          <a:bodyPr/>
          <a:lstStyle/>
          <a:p>
            <a:r>
              <a:rPr lang="en-US" altLang="en-US"/>
              <a:t>MQXC V24</a:t>
            </a:r>
          </a:p>
        </p:txBody>
      </p:sp>
      <p:pic>
        <p:nvPicPr>
          <p:cNvPr id="70177" name="Picture 545"/>
          <p:cNvPicPr>
            <a:picLocks noChangeAspect="1" noChangeArrowheads="1"/>
          </p:cNvPicPr>
          <p:nvPr/>
        </p:nvPicPr>
        <p:blipFill>
          <a:blip r:embed="rId3"/>
          <a:srcRect/>
          <a:stretch>
            <a:fillRect/>
          </a:stretch>
        </p:blipFill>
        <p:spPr bwMode="auto">
          <a:xfrm>
            <a:off x="6443663" y="1557338"/>
            <a:ext cx="1933575" cy="2000250"/>
          </a:xfrm>
          <a:prstGeom prst="rect">
            <a:avLst/>
          </a:prstGeom>
          <a:noFill/>
          <a:ln w="1">
            <a:noFill/>
            <a:miter lim="800000"/>
            <a:headEnd/>
            <a:tailEnd/>
          </a:ln>
          <a:effectLst/>
        </p:spPr>
      </p:pic>
      <p:sp>
        <p:nvSpPr>
          <p:cNvPr id="69634" name="Rectangle 2"/>
          <p:cNvSpPr>
            <a:spLocks noGrp="1" noChangeArrowheads="1"/>
          </p:cNvSpPr>
          <p:nvPr>
            <p:ph type="title"/>
          </p:nvPr>
        </p:nvSpPr>
        <p:spPr/>
        <p:txBody>
          <a:bodyPr/>
          <a:lstStyle/>
          <a:p>
            <a:r>
              <a:rPr lang="en-US"/>
              <a:t>Coil Cross-Section</a:t>
            </a:r>
          </a:p>
        </p:txBody>
      </p:sp>
      <p:sp>
        <p:nvSpPr>
          <p:cNvPr id="69635" name="Rectangle 3"/>
          <p:cNvSpPr>
            <a:spLocks noGrp="1" noChangeArrowheads="1"/>
          </p:cNvSpPr>
          <p:nvPr>
            <p:ph type="body" sz="half" idx="1"/>
          </p:nvPr>
        </p:nvSpPr>
        <p:spPr>
          <a:xfrm>
            <a:off x="457200" y="1600200"/>
            <a:ext cx="8458200" cy="4530725"/>
          </a:xfrm>
        </p:spPr>
        <p:txBody>
          <a:bodyPr/>
          <a:lstStyle/>
          <a:p>
            <a:r>
              <a:rPr lang="en-US" sz="2600"/>
              <a:t>Coil blocks features</a:t>
            </a:r>
          </a:p>
          <a:p>
            <a:endParaRPr lang="en-US" sz="2600"/>
          </a:p>
          <a:p>
            <a:endParaRPr lang="en-US" sz="2600"/>
          </a:p>
          <a:p>
            <a:endParaRPr lang="en-US" sz="2600"/>
          </a:p>
          <a:p>
            <a:endParaRPr lang="en-US" sz="2600"/>
          </a:p>
          <a:p>
            <a:r>
              <a:rPr lang="en-US" sz="2600"/>
              <a:t>Angular position of the point 1 &amp; 2</a:t>
            </a:r>
          </a:p>
          <a:p>
            <a:pPr lvl="1">
              <a:buFont typeface="Wingdings" pitchFamily="2" charset="2"/>
              <a:buNone/>
            </a:pPr>
            <a:r>
              <a:rPr lang="en-US" sz="1800"/>
              <a:t>  (mechanical requirement: angles &lt; 41º)</a:t>
            </a:r>
          </a:p>
          <a:p>
            <a:pPr lvl="1"/>
            <a:r>
              <a:rPr lang="en-US" sz="2200"/>
              <a:t>Point 1: ~35º</a:t>
            </a:r>
          </a:p>
          <a:p>
            <a:pPr lvl="1"/>
            <a:r>
              <a:rPr lang="en-US" sz="2200"/>
              <a:t>Point 2: ~26º</a:t>
            </a:r>
          </a:p>
        </p:txBody>
      </p:sp>
      <p:sp>
        <p:nvSpPr>
          <p:cNvPr id="69963" name="Text Box 331"/>
          <p:cNvSpPr txBox="1">
            <a:spLocks noChangeArrowheads="1"/>
          </p:cNvSpPr>
          <p:nvPr/>
        </p:nvSpPr>
        <p:spPr bwMode="auto">
          <a:xfrm>
            <a:off x="6985000" y="3681413"/>
            <a:ext cx="1117600" cy="304800"/>
          </a:xfrm>
          <a:prstGeom prst="rect">
            <a:avLst/>
          </a:prstGeom>
          <a:noFill/>
          <a:ln w="9525">
            <a:noFill/>
            <a:miter lim="800000"/>
            <a:headEnd/>
            <a:tailEnd/>
          </a:ln>
          <a:effectLst/>
        </p:spPr>
        <p:txBody>
          <a:bodyPr wrap="none">
            <a:spAutoFit/>
          </a:bodyPr>
          <a:lstStyle/>
          <a:p>
            <a:pPr eaLnBrk="0" hangingPunct="0"/>
            <a:r>
              <a:rPr lang="en-US" sz="1400" b="1">
                <a:latin typeface="Book Antiqua" pitchFamily="18" charset="0"/>
                <a:ea typeface="ＭＳ Ｐゴシック" pitchFamily="1" charset="-128"/>
              </a:rPr>
              <a:t>MQXC V24</a:t>
            </a:r>
          </a:p>
        </p:txBody>
      </p:sp>
      <p:sp>
        <p:nvSpPr>
          <p:cNvPr id="69964" name="Oval 332"/>
          <p:cNvSpPr>
            <a:spLocks noChangeArrowheads="1"/>
          </p:cNvSpPr>
          <p:nvPr/>
        </p:nvSpPr>
        <p:spPr bwMode="auto">
          <a:xfrm>
            <a:off x="7699375" y="2632075"/>
            <a:ext cx="76200" cy="76200"/>
          </a:xfrm>
          <a:prstGeom prst="ellipse">
            <a:avLst/>
          </a:prstGeom>
          <a:solidFill>
            <a:srgbClr val="FF0000"/>
          </a:solidFill>
          <a:ln w="12700">
            <a:solidFill>
              <a:srgbClr val="FF0000"/>
            </a:solidFill>
            <a:round/>
            <a:headEnd type="none" w="sm" len="sm"/>
            <a:tailEnd type="none" w="sm" len="sm"/>
          </a:ln>
          <a:effectLst/>
        </p:spPr>
        <p:txBody>
          <a:bodyPr wrap="none" anchor="ctr"/>
          <a:lstStyle/>
          <a:p>
            <a:endParaRPr lang="en-US"/>
          </a:p>
        </p:txBody>
      </p:sp>
      <p:sp>
        <p:nvSpPr>
          <p:cNvPr id="69965" name="Oval 333"/>
          <p:cNvSpPr>
            <a:spLocks noChangeArrowheads="1"/>
          </p:cNvSpPr>
          <p:nvPr/>
        </p:nvSpPr>
        <p:spPr bwMode="auto">
          <a:xfrm>
            <a:off x="7340600" y="2597150"/>
            <a:ext cx="76200" cy="76200"/>
          </a:xfrm>
          <a:prstGeom prst="ellipse">
            <a:avLst/>
          </a:prstGeom>
          <a:solidFill>
            <a:srgbClr val="FF0000"/>
          </a:solidFill>
          <a:ln w="12700">
            <a:solidFill>
              <a:srgbClr val="FF0000"/>
            </a:solidFill>
            <a:round/>
            <a:headEnd type="none" w="sm" len="sm"/>
            <a:tailEnd type="none" w="sm" len="sm"/>
          </a:ln>
          <a:effectLst/>
        </p:spPr>
        <p:txBody>
          <a:bodyPr wrap="none" anchor="ctr"/>
          <a:lstStyle/>
          <a:p>
            <a:endParaRPr lang="en-US"/>
          </a:p>
        </p:txBody>
      </p:sp>
      <p:sp>
        <p:nvSpPr>
          <p:cNvPr id="69967" name="Text Box 335"/>
          <p:cNvSpPr txBox="1">
            <a:spLocks noChangeArrowheads="1"/>
          </p:cNvSpPr>
          <p:nvPr/>
        </p:nvSpPr>
        <p:spPr bwMode="auto">
          <a:xfrm>
            <a:off x="7127875" y="2312988"/>
            <a:ext cx="311150" cy="366712"/>
          </a:xfrm>
          <a:prstGeom prst="rect">
            <a:avLst/>
          </a:prstGeom>
          <a:noFill/>
          <a:ln w="12700">
            <a:noFill/>
            <a:miter lim="800000"/>
            <a:headEnd type="none" w="sm" len="sm"/>
            <a:tailEnd type="none" w="sm" len="sm"/>
          </a:ln>
          <a:effectLst/>
        </p:spPr>
        <p:txBody>
          <a:bodyPr wrap="none">
            <a:spAutoFit/>
          </a:bodyPr>
          <a:lstStyle/>
          <a:p>
            <a:r>
              <a:rPr lang="en-US">
                <a:solidFill>
                  <a:srgbClr val="CC0000"/>
                </a:solidFill>
              </a:rPr>
              <a:t>1</a:t>
            </a:r>
          </a:p>
        </p:txBody>
      </p:sp>
      <p:sp>
        <p:nvSpPr>
          <p:cNvPr id="69968" name="Text Box 336"/>
          <p:cNvSpPr txBox="1">
            <a:spLocks noChangeArrowheads="1"/>
          </p:cNvSpPr>
          <p:nvPr/>
        </p:nvSpPr>
        <p:spPr bwMode="auto">
          <a:xfrm>
            <a:off x="7596188" y="2312988"/>
            <a:ext cx="311150" cy="366712"/>
          </a:xfrm>
          <a:prstGeom prst="rect">
            <a:avLst/>
          </a:prstGeom>
          <a:noFill/>
          <a:ln w="12700">
            <a:noFill/>
            <a:miter lim="800000"/>
            <a:headEnd type="none" w="sm" len="sm"/>
            <a:tailEnd type="none" w="sm" len="sm"/>
          </a:ln>
          <a:effectLst/>
        </p:spPr>
        <p:txBody>
          <a:bodyPr wrap="none">
            <a:spAutoFit/>
          </a:bodyPr>
          <a:lstStyle/>
          <a:p>
            <a:r>
              <a:rPr lang="en-US">
                <a:solidFill>
                  <a:srgbClr val="CC0000"/>
                </a:solidFill>
              </a:rPr>
              <a:t>2</a:t>
            </a:r>
          </a:p>
        </p:txBody>
      </p:sp>
      <p:graphicFrame>
        <p:nvGraphicFramePr>
          <p:cNvPr id="70175" name="Group 543"/>
          <p:cNvGraphicFramePr>
            <a:graphicFrameLocks noGrp="1"/>
          </p:cNvGraphicFramePr>
          <p:nvPr>
            <p:ph sz="half" idx="2"/>
          </p:nvPr>
        </p:nvGraphicFramePr>
        <p:xfrm>
          <a:off x="287338" y="2205038"/>
          <a:ext cx="5616575" cy="1396048"/>
        </p:xfrm>
        <a:graphic>
          <a:graphicData uri="http://schemas.openxmlformats.org/drawingml/2006/table">
            <a:tbl>
              <a:tblPr/>
              <a:tblGrid>
                <a:gridCol w="915987"/>
                <a:gridCol w="912813"/>
                <a:gridCol w="914400"/>
                <a:gridCol w="914400"/>
                <a:gridCol w="914400"/>
                <a:gridCol w="1044575"/>
              </a:tblGrid>
              <a:tr h="198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Block Nº</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Nb Cond</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r (mm)</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φ (º)</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γ (º)</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cable type</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0002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60.00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0.2101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Cable 01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984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5</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60.00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25.728</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27.757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rPr>
                        <a:t>Cable 01</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575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3</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17</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75.92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0.1849</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0.000</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rPr>
                        <a:t>Cable 02</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7338">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4</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75.92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23.501</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22.762</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rPr>
                        <a:t>Cable 02</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12" name="TextBox 11"/>
          <p:cNvSpPr txBox="1"/>
          <p:nvPr/>
        </p:nvSpPr>
        <p:spPr>
          <a:xfrm>
            <a:off x="6830129" y="6488668"/>
            <a:ext cx="2313903" cy="369332"/>
          </a:xfrm>
          <a:prstGeom prst="rect">
            <a:avLst/>
          </a:prstGeom>
          <a:noFill/>
        </p:spPr>
        <p:txBody>
          <a:bodyPr wrap="none" rtlCol="0">
            <a:spAutoFit/>
          </a:bodyPr>
          <a:lstStyle/>
          <a:p>
            <a:r>
              <a:rPr lang="en-US" dirty="0" smtClean="0"/>
              <a:t>C</a:t>
            </a:r>
            <a:r>
              <a:rPr lang="en-US" dirty="0" smtClean="0"/>
              <a:t>ourtesy F. Borgnolutti</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1089</Words>
  <Application>Microsoft Macintosh PowerPoint</Application>
  <PresentationFormat>On-screen Show (4:3)</PresentationFormat>
  <Paragraphs>426</Paragraphs>
  <Slides>25</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Chart</vt:lpstr>
      <vt:lpstr>WP6 status</vt:lpstr>
      <vt:lpstr>Summary</vt:lpstr>
      <vt:lpstr>Status and change of WP6 leader I</vt:lpstr>
      <vt:lpstr>Status and change of WP6 leader II</vt:lpstr>
      <vt:lpstr>Lowβ quadrupole</vt:lpstr>
      <vt:lpstr>Enhanced insulation</vt:lpstr>
      <vt:lpstr>MQXC cross sections and iron yoke  with heat exchanger(s)</vt:lpstr>
      <vt:lpstr>Cables and Insulations Dimensions</vt:lpstr>
      <vt:lpstr>Coil Cross-Section</vt:lpstr>
      <vt:lpstr>Effect of a slot in the iron on the magnetic field quality </vt:lpstr>
      <vt:lpstr>NCS head design</vt:lpstr>
      <vt:lpstr>Peak field in the head, 30 mm of coil more and a lot more of margin in the head</vt:lpstr>
      <vt:lpstr>Slide 13</vt:lpstr>
      <vt:lpstr>Protection Study</vt:lpstr>
      <vt:lpstr>Slide 15</vt:lpstr>
      <vt:lpstr>Slide 16</vt:lpstr>
      <vt:lpstr>Studying options</vt:lpstr>
      <vt:lpstr>Confirming 1st analysis and going beyond</vt:lpstr>
      <vt:lpstr>Correctors</vt:lpstr>
      <vt:lpstr>Corrector Package: Status</vt:lpstr>
      <vt:lpstr>MCBX Parameters</vt:lpstr>
      <vt:lpstr>MQSX: Low current version</vt:lpstr>
      <vt:lpstr>MQSX: High current version</vt:lpstr>
      <vt:lpstr>Cryostat</vt:lpstr>
      <vt:lpstr>Slide 25</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MCBX Parameters</dc:title>
  <dc:creator>Mikko Karppinen</dc:creator>
  <cp:lastModifiedBy>pfessia</cp:lastModifiedBy>
  <cp:revision>20</cp:revision>
  <dcterms:created xsi:type="dcterms:W3CDTF">2008-11-27T10:48:08Z</dcterms:created>
  <dcterms:modified xsi:type="dcterms:W3CDTF">2009-02-25T20:16:23Z</dcterms:modified>
</cp:coreProperties>
</file>