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48" r:id="rId2"/>
    <p:sldMasterId id="2147483651" r:id="rId3"/>
  </p:sldMasterIdLst>
  <p:notesMasterIdLst>
    <p:notesMasterId r:id="rId21"/>
  </p:notesMasterIdLst>
  <p:handoutMasterIdLst>
    <p:handoutMasterId r:id="rId22"/>
  </p:handoutMasterIdLst>
  <p:sldIdLst>
    <p:sldId id="319" r:id="rId4"/>
    <p:sldId id="380" r:id="rId5"/>
    <p:sldId id="390" r:id="rId6"/>
    <p:sldId id="388" r:id="rId7"/>
    <p:sldId id="391" r:id="rId8"/>
    <p:sldId id="400" r:id="rId9"/>
    <p:sldId id="399" r:id="rId10"/>
    <p:sldId id="402" r:id="rId11"/>
    <p:sldId id="401" r:id="rId12"/>
    <p:sldId id="403" r:id="rId13"/>
    <p:sldId id="396" r:id="rId14"/>
    <p:sldId id="397" r:id="rId15"/>
    <p:sldId id="392" r:id="rId16"/>
    <p:sldId id="404" r:id="rId17"/>
    <p:sldId id="395" r:id="rId18"/>
    <p:sldId id="393" r:id="rId19"/>
    <p:sldId id="394" r:id="rId2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990033"/>
    <a:srgbClr val="F63ADB"/>
    <a:srgbClr val="3C8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75" autoAdjust="0"/>
    <p:restoredTop sz="94707" autoAdjust="0"/>
  </p:normalViewPr>
  <p:slideViewPr>
    <p:cSldViewPr>
      <p:cViewPr varScale="1">
        <p:scale>
          <a:sx n="101" d="100"/>
          <a:sy n="101" d="100"/>
        </p:scale>
        <p:origin x="15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1950" y="-78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74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198" y="0"/>
            <a:ext cx="2945874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98"/>
            <a:ext cx="2945874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198" y="9429898"/>
            <a:ext cx="2945874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0AF5A1C-758C-405C-95DD-3E6E999CC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54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74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198" y="0"/>
            <a:ext cx="2945874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48" y="4716547"/>
            <a:ext cx="5438782" cy="446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98"/>
            <a:ext cx="2945874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198" y="9429898"/>
            <a:ext cx="2945874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32" tIns="46566" rIns="93132" bIns="4656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ABBB331-807E-414C-A715-D158A750F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20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BBB331-807E-414C-A715-D158A750F8B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07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BBB331-807E-414C-A715-D158A750F8B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6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74496-02FD-432D-B0F5-E96CA3E7E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3399E-153B-4D4A-81F2-56BA02ECA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AB68D-8028-4FDC-8A2B-E6250A74C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CELHC2_07-08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28600" y="2286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18CDB-EB79-4B7D-9BEC-619414372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F69A5-33DB-4FC1-842D-3E5ADAFBEA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5975B-F761-4DED-ADCA-8441E10D5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6AE65-A901-49C0-A50A-DDA9F71C6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A9173-EAC6-4993-840D-0E86289B7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FF57F-BF48-43EA-9B12-F86BC0B49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3B98E-6756-484B-A949-247BEE7A8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8A9A4-7FA4-42E4-AF8C-06F048F25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35980-2CE7-41D8-8BA0-1BA1FFDDD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7791-8424-40E1-933A-FD4309C6A1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6EAEB-8E23-4013-95F2-AB884BC5C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A90DB-D76F-4A4F-A0DC-3C4969283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B1985-A2C8-4BCE-BA73-E924F218AB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235F0-2C7E-4B06-BA26-6CA5EA9108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33960-CF0E-4BAD-935D-3FF954141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261E1-487D-4C5B-909E-A0D61FF5D6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C2C4A-5F30-496E-B359-C617A5740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A05E1-1AC1-4BC1-9CDC-0DA732381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66B96-73CC-4AED-91F9-3F1408E2C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F23A5-8441-4273-8101-27AFCDC81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5A497-5B53-4CDF-8CD3-55B2B495B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75DCB-CBC6-4EA9-9169-7BA419A99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89F3B-CDD4-4B09-ABC6-E2769BEF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9A78B-CA0E-4040-87A2-D15504255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5DADB-9F56-4D68-8CE3-34D21B568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20843-F710-44A6-ACA4-923D104D9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AC1-80EF-4F2F-AE37-A119F4681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8BAC0-F384-451E-BC32-90A245FA2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ECF5F-4ACE-4B7B-9790-470D0180A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44940-552B-4390-BD5C-DDEF556F8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44ABC-9F43-4766-B35B-77794443FD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64240-9C7E-45AC-B568-757B398A4A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36B09-4326-47DA-93BD-D23560073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675D0-1FAD-4EC9-809D-503F23AE0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94525-8F2B-4A80-BB74-F86014A4CA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A5020FE-9D98-41B3-B60B-CA4ED9169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40295" name="Picture 7"/>
          <p:cNvPicPr>
            <a:picLocks noChangeAspect="1" noChangeArrowheads="1"/>
          </p:cNvPicPr>
          <p:nvPr userDrawn="1"/>
        </p:nvPicPr>
        <p:blipFill>
          <a:blip r:embed="rId13" cstate="print">
            <a:lum bright="42000" contrast="-6000"/>
          </a:blip>
          <a:srcRect b="9435"/>
          <a:stretch>
            <a:fillRect/>
          </a:stretch>
        </p:blipFill>
        <p:spPr bwMode="auto">
          <a:xfrm>
            <a:off x="457200" y="304800"/>
            <a:ext cx="8229600" cy="6400800"/>
          </a:xfrm>
          <a:prstGeom prst="rect">
            <a:avLst/>
          </a:prstGeom>
          <a:noFill/>
          <a:ln w="28575">
            <a:solidFill>
              <a:srgbClr val="CC3399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CCELHC2_07-08"/>
          <p:cNvPicPr>
            <a:picLocks noChangeAspect="1" noChangeArrowheads="1"/>
          </p:cNvPicPr>
          <p:nvPr userDrawn="1"/>
        </p:nvPicPr>
        <p:blipFill>
          <a:blip r:embed="rId18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28600" y="2286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5FF3A93-B61B-4DB3-B0AC-76428AA3B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146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146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5E31376-649D-4181-B7C5-EA1BEF0B9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SPS </a:t>
            </a:r>
            <a:r>
              <a:rPr lang="en-US" sz="3600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i</a:t>
            </a:r>
            <a:r>
              <a:rPr lang="en-US" sz="3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ntensity </a:t>
            </a:r>
            <a:r>
              <a:rPr lang="en-US" sz="3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limitations</a:t>
            </a:r>
            <a:endParaRPr lang="en-US" sz="3600" dirty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algn="r"/>
            <a:r>
              <a:rPr lang="en-US" sz="20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E. Shaposhnikova </a:t>
            </a:r>
          </a:p>
          <a:p>
            <a:pPr algn="r"/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LIU WG </a:t>
            </a:r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meeting  </a:t>
            </a:r>
          </a:p>
          <a:p>
            <a:pPr algn="r"/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18 March</a:t>
            </a:r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2016 </a:t>
            </a:r>
            <a:endParaRPr lang="en-US" sz="2000" dirty="0" smtClean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  <a:p>
            <a:pPr algn="l"/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With input from</a:t>
            </a:r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T. Argyropoulos, </a:t>
            </a:r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J</a:t>
            </a:r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. Esteban </a:t>
            </a:r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Muller, A. Lasheen, J. Repond</a:t>
            </a:r>
            <a:endParaRPr lang="en-US" sz="1800" dirty="0" smtClean="0">
              <a:latin typeface="Tahoma" pitchFamily="34" charset="0"/>
              <a:cs typeface="Tahoma" pitchFamily="34" charset="0"/>
            </a:endParaRPr>
          </a:p>
          <a:p>
            <a:pPr algn="r"/>
            <a:r>
              <a:rPr lang="en-US" sz="2400" dirty="0" smtClean="0">
                <a:latin typeface="Tahoma" pitchFamily="34" charset="0"/>
                <a:cs typeface="Tahoma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Next steps for simulations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Further refinement of realistic impedance and its reduction (main RF impedance, HOMs, unshielded PP, correct Q,…)</a:t>
            </a:r>
          </a:p>
          <a:p>
            <a:r>
              <a:rPr lang="en-GB" sz="2400" dirty="0" smtClean="0"/>
              <a:t>Ramp simulation</a:t>
            </a:r>
          </a:p>
          <a:p>
            <a:r>
              <a:rPr lang="en-GB" sz="2400" dirty="0"/>
              <a:t>B</a:t>
            </a:r>
            <a:r>
              <a:rPr lang="en-GB" sz="2400" dirty="0" smtClean="0"/>
              <a:t>unch-by-bunch intensity and length variation in the batch</a:t>
            </a:r>
          </a:p>
          <a:p>
            <a:r>
              <a:rPr lang="en-GB" sz="2400" dirty="0" smtClean="0"/>
              <a:t>Increased 800 MHz voltage (+FB): 10% =&gt; 20%</a:t>
            </a:r>
          </a:p>
          <a:p>
            <a:r>
              <a:rPr lang="en-GB" sz="2400" dirty="0" smtClean="0"/>
              <a:t>Bunch rotation (optimal minimum voltage)</a:t>
            </a:r>
          </a:p>
          <a:p>
            <a:r>
              <a:rPr lang="en-GB" sz="2400" dirty="0" smtClean="0"/>
              <a:t>…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02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latin typeface="+mn-lt"/>
              </a:rPr>
              <a:t>200 MHz power requirements during ramp </a:t>
            </a:r>
            <a:r>
              <a:rPr lang="en-GB" sz="3600" dirty="0" smtClean="0">
                <a:latin typeface="+mn-lt"/>
              </a:rPr>
              <a:t>with </a:t>
            </a:r>
            <a:r>
              <a:rPr lang="en-GB" sz="3600" dirty="0">
                <a:latin typeface="+mn-lt"/>
              </a:rPr>
              <a:t>emittance blow-up</a:t>
            </a:r>
            <a:endParaRPr lang="en-GB" sz="3600" dirty="0">
              <a:latin typeface="+mn-lt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5800" y="1981200"/>
            <a:ext cx="3653165" cy="35814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987924"/>
            <a:ext cx="3581546" cy="357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570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latin typeface="+mn-lt"/>
              </a:rPr>
              <a:t>200 MHz power requirements during ramp without emittance blow-up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81138"/>
            <a:ext cx="4034776" cy="40269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07548"/>
            <a:ext cx="3962400" cy="397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284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3B98E-6756-484B-A949-247BEE7A857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099009"/>
              </p:ext>
            </p:extLst>
          </p:nvPr>
        </p:nvGraphicFramePr>
        <p:xfrm>
          <a:off x="762001" y="1828800"/>
          <a:ext cx="7696198" cy="1935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90600"/>
                <a:gridCol w="1208313"/>
                <a:gridCol w="1212804"/>
                <a:gridCol w="1084083"/>
                <a:gridCol w="1001484"/>
                <a:gridCol w="1099457"/>
                <a:gridCol w="10994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Info</a:t>
                      </a:r>
                    </a:p>
                    <a:p>
                      <a:pPr algn="ctr"/>
                      <a:r>
                        <a:rPr lang="en-US" sz="1600" dirty="0" smtClean="0"/>
                        <a:t>source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Bunch spacing</a:t>
                      </a:r>
                    </a:p>
                    <a:p>
                      <a:pPr algn="ctr"/>
                      <a:r>
                        <a:rPr lang="en-US" sz="1600" dirty="0" smtClean="0"/>
                        <a:t>[ns]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</a:t>
                      </a:r>
                    </a:p>
                    <a:p>
                      <a:pPr algn="ctr"/>
                      <a:r>
                        <a:rPr lang="en-US" sz="1600" dirty="0" smtClean="0"/>
                        <a:t>bunch</a:t>
                      </a:r>
                    </a:p>
                    <a:p>
                      <a:pPr algn="ctr"/>
                      <a:r>
                        <a:rPr lang="en-US" sz="1600" dirty="0" err="1" smtClean="0"/>
                        <a:t>pp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long.</a:t>
                      </a:r>
                    </a:p>
                    <a:p>
                      <a:pPr algn="ctr"/>
                      <a:r>
                        <a:rPr lang="en-US" sz="1600" dirty="0" smtClean="0"/>
                        <a:t>emit.</a:t>
                      </a:r>
                    </a:p>
                    <a:p>
                      <a:pPr algn="ctr"/>
                      <a:r>
                        <a:rPr lang="en-US" sz="1600" dirty="0" err="1" smtClean="0"/>
                        <a:t>eVs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bunch</a:t>
                      </a:r>
                    </a:p>
                    <a:p>
                      <a:r>
                        <a:rPr lang="en-US" sz="1600" dirty="0" smtClean="0"/>
                        <a:t>length</a:t>
                      </a:r>
                    </a:p>
                    <a:p>
                      <a:r>
                        <a:rPr lang="en-US" sz="1600" dirty="0" smtClean="0"/>
                        <a:t>   [ns]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200  MHz</a:t>
                      </a:r>
                    </a:p>
                    <a:p>
                      <a:pPr algn="ctr"/>
                      <a:r>
                        <a:rPr lang="en-US" sz="1600" dirty="0" smtClean="0"/>
                        <a:t>[MV]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</a:t>
                      </a:r>
                      <a:r>
                        <a:rPr lang="en-US" sz="1600" baseline="0" dirty="0" smtClean="0"/>
                        <a:t> 8</a:t>
                      </a:r>
                      <a:r>
                        <a:rPr lang="en-US" sz="1600" dirty="0" smtClean="0"/>
                        <a:t>00 MHz</a:t>
                      </a:r>
                    </a:p>
                    <a:p>
                      <a:pPr algn="ctr"/>
                      <a:r>
                        <a:rPr lang="en-US" sz="1600" dirty="0" smtClean="0"/>
                        <a:t>[MV]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Meas.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 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1.2</a:t>
                      </a:r>
                      <a:r>
                        <a:rPr lang="en-US" sz="1600" baseline="0" dirty="0" smtClean="0"/>
                        <a:t>x10</a:t>
                      </a:r>
                      <a:r>
                        <a:rPr lang="en-US" sz="1600" baseline="30000" dirty="0" smtClean="0"/>
                        <a:t>11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0.39*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1.47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0.64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Meas.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 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1.35</a:t>
                      </a:r>
                      <a:r>
                        <a:rPr lang="en-US" sz="1600" baseline="0" dirty="0" smtClean="0"/>
                        <a:t>x10</a:t>
                      </a:r>
                      <a:r>
                        <a:rPr lang="en-US" sz="1600" baseline="30000" dirty="0" smtClean="0"/>
                        <a:t>11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0.47*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1.63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0.64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Assum</a:t>
                      </a:r>
                      <a:r>
                        <a:rPr lang="en-US" sz="1600" dirty="0" smtClean="0"/>
                        <a:t>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 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2.1x10</a:t>
                      </a:r>
                      <a:r>
                        <a:rPr lang="en-US" sz="1600" baseline="30000" dirty="0" smtClean="0"/>
                        <a:t>11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1.65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11.0**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1.1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4724400"/>
            <a:ext cx="75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*emittance calculated for measured bunch length and requested RF voltage without PWD</a:t>
            </a:r>
          </a:p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**max value defined by beam loading for given beam current (after full RF upgrade)</a:t>
            </a:r>
          </a:p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***no performance </a:t>
            </a:r>
            <a:r>
              <a:rPr lang="en-US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deteration</a:t>
            </a:r>
            <a:endParaRPr lang="en-US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****</a:t>
            </a:r>
            <a:r>
              <a:rPr lang="en-US" sz="1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emittance</a:t>
            </a: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 defined by 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LLD</a:t>
            </a:r>
            <a:endParaRPr lang="en-US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529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Summary</a:t>
            </a:r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We should be able to obtain HL-LHC parameters after impedance reduction</a:t>
            </a:r>
          </a:p>
          <a:p>
            <a:r>
              <a:rPr lang="en-GB" sz="2800" dirty="0" smtClean="0"/>
              <a:t>Additionally we have bunch rotation on flat top</a:t>
            </a:r>
          </a:p>
          <a:p>
            <a:r>
              <a:rPr lang="en-GB" sz="2800" dirty="0" smtClean="0"/>
              <a:t>5% longer bunches already give good extra margin!</a:t>
            </a:r>
          </a:p>
          <a:p>
            <a:r>
              <a:rPr lang="en-GB" sz="2800" dirty="0" smtClean="0"/>
              <a:t>Further intensity increase will be limited by </a:t>
            </a:r>
            <a:r>
              <a:rPr lang="en-GB" sz="2800" smtClean="0"/>
              <a:t>beam loading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84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 smtClean="0">
                <a:solidFill>
                  <a:schemeClr val="accent2"/>
                </a:solidFill>
                <a:latin typeface="+mn-lt"/>
                <a:sym typeface="Wingdings" panose="05000000000000000000" pitchFamily="2" charset="2"/>
              </a:rPr>
              <a:t>Bunch rotation at flat top (1/3)</a:t>
            </a:r>
            <a:endParaRPr lang="en-GB" sz="3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56000" y="1087576"/>
            <a:ext cx="81534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Already tried successfully for single high intensity (~2.5 -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3.0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x10</a:t>
            </a:r>
            <a:r>
              <a:rPr lang="en-US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bunches (MD for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AWAKE),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but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for very small emittance (</a:t>
            </a:r>
            <a:r>
              <a:rPr lang="el-G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ε</a:t>
            </a:r>
            <a:r>
              <a:rPr lang="en-GB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l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~0.3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eVs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)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 smtClean="0">
              <a:latin typeface="+mj-lt"/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 smtClean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GB" dirty="0">
              <a:sym typeface="Wingdings" panose="05000000000000000000" pitchFamily="2" charset="2"/>
            </a:endParaRPr>
          </a:p>
          <a:p>
            <a:endParaRPr lang="en-GB" dirty="0" smtClean="0">
              <a:latin typeface="+mj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endParaRPr lang="en-GB" dirty="0">
              <a:latin typeface="+mj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309" y="2620124"/>
            <a:ext cx="4408274" cy="330494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1455983" y="3405869"/>
            <a:ext cx="1992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Bunch length (ns)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885809" y="2865020"/>
            <a:ext cx="146527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 = 2.8x</a:t>
            </a:r>
            <a:r>
              <a:rPr lang="en-US" dirty="0" smtClean="0">
                <a:ea typeface="Tahoma" pitchFamily="34" charset="0"/>
                <a:cs typeface="Arial" panose="020B0604020202020204" pitchFamily="34" charset="0"/>
              </a:rPr>
              <a:t>10</a:t>
            </a:r>
            <a:r>
              <a:rPr lang="en-US" baseline="30000" dirty="0" smtClean="0">
                <a:ea typeface="Tahoma" pitchFamily="34" charset="0"/>
                <a:cs typeface="Arial" panose="020B0604020202020204" pitchFamily="34" charset="0"/>
              </a:rPr>
              <a:t>11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842693" y="2237784"/>
            <a:ext cx="355150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Single bunch </a:t>
            </a:r>
            <a:r>
              <a:rPr lang="en-GB" dirty="0" smtClean="0"/>
              <a:t>in MD </a:t>
            </a:r>
            <a:r>
              <a:rPr lang="en-GB" dirty="0" smtClean="0"/>
              <a:t>for AWAKE in 2012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66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Bunch rotation at flat top (2/3)</a:t>
            </a:r>
            <a:endParaRPr lang="en-GB" sz="36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19737" y="833686"/>
            <a:ext cx="8299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Starting rotation from V</a:t>
            </a:r>
            <a:r>
              <a:rPr lang="en-GB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5 MV and assuming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  <a:r>
              <a:rPr lang="en-GB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MV available at flat top (2.3x10</a:t>
            </a:r>
            <a:r>
              <a:rPr lang="en-GB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p/b and Q20 optics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GB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Simulations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with the SPS impedance + FF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&amp;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FB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on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the 200 MHz RF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bunch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position variation along the batch agrees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with measurements</a:t>
            </a:r>
          </a:p>
          <a:p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       (T. Argyropoulos)</a:t>
            </a:r>
            <a:endParaRPr lang="en-GB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72" y="2854103"/>
            <a:ext cx="4415585" cy="33057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6237312"/>
            <a:ext cx="780918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nstantia" panose="02030602050306030303" pitchFamily="18" charset="0"/>
              </a:rPr>
              <a:t>Bunch rotation for LHC beam </a:t>
            </a:r>
            <a:r>
              <a:rPr lang="en-GB" dirty="0" smtClean="0">
                <a:latin typeface="Constantia" panose="02030602050306030303" pitchFamily="18" charset="0"/>
              </a:rPr>
              <a:t>was</a:t>
            </a:r>
            <a:r>
              <a:rPr lang="en-GB" dirty="0" smtClean="0">
                <a:latin typeface="Constantia" panose="02030602050306030303" pitchFamily="18" charset="0"/>
              </a:rPr>
              <a:t> </a:t>
            </a:r>
            <a:r>
              <a:rPr lang="en-GB" dirty="0" smtClean="0">
                <a:latin typeface="Constantia" panose="02030602050306030303" pitchFamily="18" charset="0"/>
              </a:rPr>
              <a:t>tested in the SPS </a:t>
            </a:r>
            <a:r>
              <a:rPr lang="en-GB" dirty="0" smtClean="0">
                <a:latin typeface="Constantia" panose="02030602050306030303" pitchFamily="18" charset="0"/>
              </a:rPr>
              <a:t>=&gt; limited by instabilities</a:t>
            </a:r>
            <a:endParaRPr lang="en-GB" dirty="0">
              <a:latin typeface="Constantia" panose="02030602050306030303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54102"/>
            <a:ext cx="4415585" cy="33057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17953" y="4809406"/>
            <a:ext cx="1722399" cy="73866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Measurements with half intensity </a:t>
            </a:r>
          </a:p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 = 1.3x10</a:t>
            </a:r>
            <a:r>
              <a:rPr lang="en-US" sz="14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p/b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4008" y="2708920"/>
            <a:ext cx="427552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Bunch position variation along the batch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98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 smtClean="0">
                <a:solidFill>
                  <a:schemeClr val="accent2"/>
                </a:solidFill>
                <a:latin typeface="+mn-lt"/>
                <a:sym typeface="Wingdings" panose="05000000000000000000" pitchFamily="2" charset="2"/>
              </a:rPr>
              <a:t>Bunch rotation at flat top (3/3)</a:t>
            </a:r>
            <a:endParaRPr lang="en-GB" sz="3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23080" y="929999"/>
            <a:ext cx="829784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  <a:latin typeface="+mn-lt"/>
              </a:rPr>
              <a:t>LHC capture with 6 MV: </a:t>
            </a:r>
            <a:r>
              <a:rPr lang="en-GB" sz="2000" dirty="0" smtClean="0">
                <a:latin typeface="+mn-lt"/>
                <a:sym typeface="Wingdings" panose="05000000000000000000" pitchFamily="2" charset="2"/>
              </a:rPr>
              <a:t>simulated bunch position variation in the LHC </a:t>
            </a:r>
            <a:r>
              <a:rPr lang="en-GB" sz="2000" dirty="0" smtClean="0">
                <a:latin typeface="+mn-lt"/>
                <a:sym typeface="Wingdings" panose="05000000000000000000" pitchFamily="2" charset="2"/>
              </a:rPr>
              <a:t>Buckets (J. E. Muller) </a:t>
            </a:r>
            <a:endParaRPr lang="en-GB" sz="2000" dirty="0" smtClean="0">
              <a:latin typeface="+mn-lt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000" dirty="0">
              <a:solidFill>
                <a:schemeClr val="tx2"/>
              </a:solidFill>
              <a:latin typeface="+mn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000" dirty="0" smtClean="0">
              <a:solidFill>
                <a:schemeClr val="tx2"/>
              </a:solidFill>
              <a:latin typeface="+mj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000" dirty="0">
              <a:solidFill>
                <a:schemeClr val="tx2"/>
              </a:solidFill>
              <a:latin typeface="+mj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000" dirty="0" smtClean="0">
              <a:solidFill>
                <a:schemeClr val="tx2"/>
              </a:solidFill>
              <a:latin typeface="+mj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000" dirty="0">
              <a:solidFill>
                <a:schemeClr val="tx2"/>
              </a:solidFill>
              <a:latin typeface="+mj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000" dirty="0" smtClean="0">
              <a:solidFill>
                <a:schemeClr val="tx2"/>
              </a:solidFill>
              <a:latin typeface="+mj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000" dirty="0">
              <a:solidFill>
                <a:schemeClr val="tx2"/>
              </a:solidFill>
              <a:latin typeface="+mj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GB" sz="2000" dirty="0" smtClean="0">
              <a:solidFill>
                <a:schemeClr val="tx2"/>
              </a:solidFill>
              <a:latin typeface="+mj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GB" sz="2000" dirty="0" smtClean="0">
              <a:solidFill>
                <a:schemeClr val="tx2"/>
              </a:solidFill>
              <a:latin typeface="+mj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Particle </a:t>
            </a:r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losses </a:t>
            </a:r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less than 1.5 % </a:t>
            </a:r>
          </a:p>
          <a:p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 bunch </a:t>
            </a:r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en-GB" dirty="0" smtClean="0"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follow </a:t>
            </a:r>
            <a:r>
              <a:rPr lang="en-GB" dirty="0" smtClean="0"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beam </a:t>
            </a:r>
          </a:p>
          <a:p>
            <a:r>
              <a:rPr lang="en-GB" dirty="0" smtClean="0"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loading effect of the SPS </a:t>
            </a:r>
          </a:p>
          <a:p>
            <a:r>
              <a:rPr lang="en-GB" dirty="0" smtClean="0"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200 MHz </a:t>
            </a:r>
            <a:r>
              <a:rPr lang="en-GB" dirty="0" smtClean="0"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RF) </a:t>
            </a:r>
            <a:r>
              <a:rPr lang="en-GB" dirty="0" smtClean="0"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</a:p>
          <a:p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pessimistic </a:t>
            </a:r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estimations</a:t>
            </a:r>
            <a:endParaRPr lang="en-GB" dirty="0" smtClean="0">
              <a:latin typeface="+mn-lt"/>
              <a:ea typeface="Tahoma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Averag</a:t>
            </a:r>
            <a:r>
              <a:rPr lang="en-GB" dirty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bunch </a:t>
            </a:r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length 1.45 </a:t>
            </a:r>
            <a:r>
              <a:rPr lang="en-GB" dirty="0" smtClean="0">
                <a:solidFill>
                  <a:schemeClr val="tx2"/>
                </a:solidFill>
                <a:latin typeface="+mn-lt"/>
                <a:ea typeface="Tahoma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12" y="1597442"/>
            <a:ext cx="3102365" cy="23267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139" y="1579609"/>
            <a:ext cx="3102365" cy="23267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123" y="1716753"/>
            <a:ext cx="3102365" cy="23267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99851" y="1924122"/>
            <a:ext cx="10310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Bunch 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015219" y="2080593"/>
            <a:ext cx="11592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Bunch 36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907730" y="1924122"/>
            <a:ext cx="11592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Bunch 72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130" y="4226782"/>
            <a:ext cx="3412602" cy="255945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74511" y="4077072"/>
            <a:ext cx="1565841" cy="30777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J. Esteban Muller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74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unch 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length on the flat 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top</a:t>
            </a:r>
            <a:b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reference for the 25 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ns beam 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 Q20</a:t>
            </a:r>
            <a:endParaRPr lang="en-GB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0" name="Picture 2" descr="C:\MatlabFiles\MD_2012_11_15_analysis\analysis_plots\quadOscill_MD202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1220"/>
            <a:ext cx="4003675" cy="300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MatlabFiles\MD_2012_10_03_analysis\analysis_plots\MD130_quadOsc_modified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4000500" cy="299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11"/>
          <p:cNvSpPr txBox="1">
            <a:spLocks noGrp="1"/>
          </p:cNvSpPr>
          <p:nvPr>
            <p:ph type="body" idx="1"/>
          </p:nvPr>
        </p:nvSpPr>
        <p:spPr>
          <a:xfrm>
            <a:off x="1739445" y="1947271"/>
            <a:ext cx="1702710" cy="307777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+mn-lt"/>
              </a:rPr>
              <a:t>N</a:t>
            </a:r>
            <a:r>
              <a:rPr lang="en-GB" sz="1400" baseline="-25000" dirty="0" smtClean="0">
                <a:latin typeface="+mn-lt"/>
              </a:rPr>
              <a:t>p</a:t>
            </a:r>
            <a:r>
              <a:rPr lang="en-GB" sz="1400" dirty="0" smtClean="0">
                <a:latin typeface="+mn-lt"/>
              </a:rPr>
              <a:t>~1.2x10</a:t>
            </a:r>
            <a:r>
              <a:rPr lang="en-GB" sz="1400" baseline="30000" dirty="0" smtClean="0">
                <a:latin typeface="+mn-lt"/>
              </a:rPr>
              <a:t>11</a:t>
            </a:r>
            <a:r>
              <a:rPr lang="en-GB" sz="1400" dirty="0" smtClean="0">
                <a:latin typeface="+mn-lt"/>
              </a:rPr>
              <a:t> p/b</a:t>
            </a:r>
            <a:endParaRPr lang="en-GB" sz="1400" dirty="0">
              <a:latin typeface="+mn-lt"/>
            </a:endParaRPr>
          </a:p>
        </p:txBody>
      </p:sp>
      <p:sp>
        <p:nvSpPr>
          <p:cNvPr id="13" name="Text Placeholder 12"/>
          <p:cNvSpPr txBox="1">
            <a:spLocks noGrp="1"/>
          </p:cNvSpPr>
          <p:nvPr>
            <p:ph type="body" sz="quarter" idx="3"/>
          </p:nvPr>
        </p:nvSpPr>
        <p:spPr>
          <a:xfrm>
            <a:off x="5757196" y="1970337"/>
            <a:ext cx="1816523" cy="307777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+mn-lt"/>
              </a:rPr>
              <a:t>N</a:t>
            </a:r>
            <a:r>
              <a:rPr lang="en-GB" sz="1400" baseline="-25000" dirty="0" smtClean="0">
                <a:latin typeface="+mn-lt"/>
              </a:rPr>
              <a:t>p</a:t>
            </a:r>
            <a:r>
              <a:rPr lang="en-GB" sz="1400" dirty="0" smtClean="0">
                <a:latin typeface="+mn-lt"/>
              </a:rPr>
              <a:t>~1.35x10</a:t>
            </a:r>
            <a:r>
              <a:rPr lang="en-GB" sz="1400" baseline="30000" dirty="0" smtClean="0">
                <a:latin typeface="+mn-lt"/>
              </a:rPr>
              <a:t>11</a:t>
            </a:r>
            <a:r>
              <a:rPr lang="en-GB" sz="1400" dirty="0" smtClean="0">
                <a:latin typeface="+mn-lt"/>
              </a:rPr>
              <a:t> p/b</a:t>
            </a:r>
            <a:endParaRPr lang="en-GB" sz="14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81425" y="4974604"/>
            <a:ext cx="1905000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T</a:t>
            </a:r>
            <a:r>
              <a:rPr lang="en-US" sz="1400" dirty="0" smtClean="0">
                <a:latin typeface="+mn-lt"/>
              </a:rPr>
              <a:t>. Argyropoulos et al.</a:t>
            </a:r>
            <a:endParaRPr lang="en-GB" sz="1400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3936" y="543136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Reference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point:  </a:t>
            </a:r>
            <a:r>
              <a:rPr lang="en-GB" dirty="0"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en-GB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n-GB" dirty="0">
                <a:latin typeface="Tahoma" pitchFamily="34" charset="0"/>
                <a:ea typeface="Tahoma" pitchFamily="34" charset="0"/>
                <a:cs typeface="Tahoma" pitchFamily="34" charset="0"/>
              </a:rPr>
              <a:t>~1.35x10</a:t>
            </a:r>
            <a:r>
              <a:rPr lang="en-GB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GB" dirty="0">
                <a:latin typeface="Tahoma" pitchFamily="34" charset="0"/>
                <a:ea typeface="Tahoma" pitchFamily="34" charset="0"/>
                <a:cs typeface="Tahoma" pitchFamily="34" charset="0"/>
              </a:rPr>
              <a:t> p/b (1.7 A), bunch length 1.7 </a:t>
            </a:r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ns</a:t>
            </a:r>
            <a:endParaRPr lang="en-US" dirty="0">
              <a:solidFill>
                <a:srgbClr val="CC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091350"/>
            <a:ext cx="1168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solidFill>
                  <a:srgbClr val="CC0099"/>
                </a:solidFill>
                <a:latin typeface="+mn-lt"/>
                <a:ea typeface="Tahoma"/>
                <a:cs typeface="Tahoma"/>
              </a:rPr>
              <a:t>τ</a:t>
            </a:r>
            <a:r>
              <a:rPr lang="en-US" sz="1400" baseline="-25000" dirty="0" err="1" smtClean="0">
                <a:solidFill>
                  <a:srgbClr val="CC0099"/>
                </a:solidFill>
                <a:latin typeface="+mn-lt"/>
              </a:rPr>
              <a:t>avg</a:t>
            </a:r>
            <a:r>
              <a:rPr lang="en-US" sz="1400" dirty="0" smtClean="0">
                <a:solidFill>
                  <a:srgbClr val="CC0099"/>
                </a:solidFill>
                <a:latin typeface="+mn-lt"/>
              </a:rPr>
              <a:t>=1.47 ns</a:t>
            </a:r>
            <a:endParaRPr lang="en-GB" sz="1400" dirty="0">
              <a:solidFill>
                <a:srgbClr val="CC0099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10400" y="3948442"/>
            <a:ext cx="1168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solidFill>
                  <a:srgbClr val="CC0099"/>
                </a:solidFill>
                <a:latin typeface="+mn-lt"/>
                <a:ea typeface="Tahoma"/>
                <a:cs typeface="Tahoma"/>
              </a:rPr>
              <a:t>τ</a:t>
            </a:r>
            <a:r>
              <a:rPr lang="en-US" sz="1400" baseline="-25000" dirty="0" err="1" smtClean="0">
                <a:solidFill>
                  <a:srgbClr val="CC0099"/>
                </a:solidFill>
                <a:latin typeface="+mn-lt"/>
              </a:rPr>
              <a:t>avg</a:t>
            </a:r>
            <a:r>
              <a:rPr lang="en-US" sz="1400" dirty="0" smtClean="0">
                <a:solidFill>
                  <a:srgbClr val="CC0099"/>
                </a:solidFill>
                <a:latin typeface="+mn-lt"/>
              </a:rPr>
              <a:t>=1.63 ns</a:t>
            </a:r>
            <a:endParaRPr lang="en-GB" sz="1400" dirty="0">
              <a:solidFill>
                <a:srgbClr val="CC00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4225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Tahoma" pitchFamily="34" charset="0"/>
                <a:ea typeface="Tahoma" pitchFamily="34" charset="0"/>
                <a:cs typeface="Tahoma" pitchFamily="34" charset="0"/>
              </a:rPr>
              <a:t>V</a:t>
            </a:r>
            <a:r>
              <a:rPr lang="en-US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oltage required for higher intensities</a:t>
            </a:r>
            <a:endParaRPr lang="en-GB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Voltage (V</a:t>
            </a:r>
            <a:r>
              <a:rPr lang="en-US" sz="2000" baseline="30000" dirty="0"/>
              <a:t> </a:t>
            </a:r>
            <a:r>
              <a:rPr lang="en-US" sz="2000" baseline="30000" dirty="0" smtClean="0"/>
              <a:t>~</a:t>
            </a:r>
            <a:r>
              <a:rPr lang="en-US" sz="2000" dirty="0" smtClean="0"/>
              <a:t> ɛ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 to avoid </a:t>
            </a:r>
          </a:p>
          <a:p>
            <a:pPr lvl="1"/>
            <a:r>
              <a:rPr lang="en-US" sz="1600" dirty="0" smtClean="0">
                <a:solidFill>
                  <a:schemeClr val="accent2"/>
                </a:solidFill>
              </a:rPr>
              <a:t>loss of Landau damping (LD):</a:t>
            </a:r>
            <a:r>
              <a:rPr lang="en-US" sz="160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~ ɛ</a:t>
            </a:r>
            <a:r>
              <a:rPr lang="en-US" sz="16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5/2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/V</a:t>
            </a:r>
            <a:r>
              <a:rPr lang="en-US" sz="16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1/4 </a:t>
            </a:r>
            <a:r>
              <a:rPr lang="en-GB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and  V~N</a:t>
            </a:r>
            <a:endParaRPr lang="en-US" sz="1600" baseline="30000" dirty="0" smtClean="0"/>
          </a:p>
          <a:p>
            <a:pPr lvl="1"/>
            <a:r>
              <a:rPr lang="en-US" sz="1600" dirty="0" smtClean="0">
                <a:solidFill>
                  <a:srgbClr val="990033"/>
                </a:solidFill>
              </a:rPr>
              <a:t>microwave instability (MW):         </a:t>
            </a:r>
            <a:r>
              <a:rPr lang="en-US" sz="1600" dirty="0" smtClean="0"/>
              <a:t>N </a:t>
            </a:r>
            <a:r>
              <a:rPr lang="en-US" sz="1600" dirty="0"/>
              <a:t>~</a:t>
            </a:r>
            <a:r>
              <a:rPr lang="en-US" sz="1600" dirty="0">
                <a:solidFill>
                  <a:srgbClr val="990033"/>
                </a:solidFill>
              </a:rPr>
              <a:t>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ɛ</a:t>
            </a:r>
            <a:r>
              <a:rPr lang="en-US" sz="16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3/2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V</a:t>
            </a:r>
            <a:r>
              <a:rPr lang="en-US" sz="16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1/4 </a:t>
            </a:r>
            <a:r>
              <a:rPr lang="en-GB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and  V~N</a:t>
            </a:r>
            <a:endParaRPr lang="en-US" sz="1600" baseline="30000" dirty="0"/>
          </a:p>
          <a:p>
            <a:pPr lvl="1"/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xperiment: </a:t>
            </a:r>
            <a:r>
              <a:rPr lang="en-US" sz="1600" dirty="0" err="1" smtClean="0">
                <a:solidFill>
                  <a:srgbClr val="9900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τ~N</a:t>
            </a:r>
            <a:r>
              <a:rPr lang="en-US" sz="1600" baseline="30000" dirty="0" smtClean="0">
                <a:solidFill>
                  <a:srgbClr val="9900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solidFill>
                  <a:srgbClr val="9900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(?)</a:t>
            </a:r>
            <a:endParaRPr lang="en-US" sz="1600" dirty="0">
              <a:solidFill>
                <a:srgbClr val="990033"/>
              </a:solidFill>
            </a:endParaRPr>
          </a:p>
          <a:p>
            <a:pPr lvl="1"/>
            <a:endParaRPr lang="en-GB" sz="1600" dirty="0">
              <a:solidFill>
                <a:srgbClr val="990033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Potential well distortion (PWD) due to induced voltage (~</a:t>
            </a:r>
            <a:r>
              <a:rPr lang="el-GR" sz="2000" dirty="0" smtClean="0">
                <a:latin typeface="Tahoma"/>
                <a:ea typeface="Tahoma"/>
                <a:cs typeface="Tahoma"/>
              </a:rPr>
              <a:t>τ</a:t>
            </a:r>
            <a:r>
              <a:rPr lang="en-US" sz="2000" baseline="30000" dirty="0" smtClean="0">
                <a:latin typeface="Tahoma"/>
                <a:ea typeface="Tahoma"/>
                <a:cs typeface="Tahoma"/>
              </a:rPr>
              <a:t>-3</a:t>
            </a:r>
            <a:r>
              <a:rPr lang="en-US" sz="2000" dirty="0" smtClean="0"/>
              <a:t> for </a:t>
            </a:r>
            <a:r>
              <a:rPr lang="en-US" sz="2000" dirty="0" err="1" smtClean="0"/>
              <a:t>ImZ</a:t>
            </a:r>
            <a:r>
              <a:rPr lang="en-US" sz="2000" dirty="0" smtClean="0"/>
              <a:t>/n=3.5 Ohm and </a:t>
            </a:r>
            <a:r>
              <a:rPr lang="el-GR" sz="2000" dirty="0" smtClean="0"/>
              <a:t>τ</a:t>
            </a:r>
            <a:r>
              <a:rPr lang="en-US" sz="2000" dirty="0" smtClean="0"/>
              <a:t>=1.7 ns</a:t>
            </a:r>
          </a:p>
          <a:p>
            <a:pPr lvl="1"/>
            <a:r>
              <a:rPr lang="en-US" sz="1600" dirty="0" smtClean="0">
                <a:solidFill>
                  <a:schemeClr val="accent2"/>
                </a:solidFill>
              </a:rPr>
              <a:t>parabolic bunch profile (</a:t>
            </a:r>
            <a:r>
              <a:rPr lang="el-GR" sz="1600" dirty="0" smtClean="0">
                <a:solidFill>
                  <a:schemeClr val="accent2"/>
                </a:solidFill>
              </a:rPr>
              <a:t>μ</a:t>
            </a:r>
            <a:r>
              <a:rPr lang="en-US" sz="1600" dirty="0" smtClean="0">
                <a:solidFill>
                  <a:schemeClr val="accent2"/>
                </a:solidFill>
              </a:rPr>
              <a:t>=1)</a:t>
            </a:r>
          </a:p>
          <a:p>
            <a:pPr lvl="1"/>
            <a:r>
              <a:rPr lang="en-US" sz="1600" dirty="0" smtClean="0">
                <a:solidFill>
                  <a:srgbClr val="990033"/>
                </a:solidFill>
              </a:rPr>
              <a:t>parabolic amplitude (</a:t>
            </a:r>
            <a:r>
              <a:rPr lang="el-GR" sz="1600" dirty="0" smtClean="0">
                <a:solidFill>
                  <a:srgbClr val="990033"/>
                </a:solidFill>
              </a:rPr>
              <a:t>μ</a:t>
            </a:r>
            <a:r>
              <a:rPr lang="en-US" sz="1600" dirty="0" smtClean="0">
                <a:solidFill>
                  <a:srgbClr val="990033"/>
                </a:solidFill>
              </a:rPr>
              <a:t>=3/2)</a:t>
            </a:r>
            <a:endParaRPr lang="en-GB" sz="1600" dirty="0">
              <a:solidFill>
                <a:srgbClr val="990033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6AE65-A901-49C0-A50A-DDA9F71C617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083272"/>
              </p:ext>
            </p:extLst>
          </p:nvPr>
        </p:nvGraphicFramePr>
        <p:xfrm>
          <a:off x="533400" y="3581400"/>
          <a:ext cx="3618689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7" name="Acrobat Document" r:id="rId4" imgW="3428797" imgH="2238172" progId="AcroExch.Document.11">
                  <p:embed/>
                </p:oleObj>
              </mc:Choice>
              <mc:Fallback>
                <p:oleObj name="Acrobat Document" r:id="rId4" imgW="3428797" imgH="2238172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3400" y="3581400"/>
                        <a:ext cx="3618689" cy="236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9830542"/>
              </p:ext>
            </p:extLst>
          </p:nvPr>
        </p:nvGraphicFramePr>
        <p:xfrm>
          <a:off x="4495800" y="3581400"/>
          <a:ext cx="3657600" cy="2367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" name="Acrobat Document" r:id="rId6" imgW="3428797" imgH="2219257" progId="AcroExch.Document.11">
                  <p:embed/>
                </p:oleObj>
              </mc:Choice>
              <mc:Fallback>
                <p:oleObj name="Acrobat Document" r:id="rId6" imgW="3428797" imgH="2219257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95800" y="3581400"/>
                        <a:ext cx="3657600" cy="2367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9651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The </a:t>
            </a:r>
            <a:r>
              <a:rPr lang="en-US" sz="3600" dirty="0" smtClean="0">
                <a:latin typeface="+mn-lt"/>
              </a:rPr>
              <a:t>200 MHz </a:t>
            </a:r>
            <a:r>
              <a:rPr lang="en-US" sz="3600" dirty="0" smtClean="0">
                <a:latin typeface="+mn-lt"/>
              </a:rPr>
              <a:t>voltage after upgrade</a:t>
            </a:r>
            <a:endParaRPr lang="en-GB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28667" y="1947903"/>
            <a:ext cx="313586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After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upgrade: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OK </a:t>
            </a:r>
            <a:r>
              <a:rPr lang="en-US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till 2.7 A (2.1x10</a:t>
            </a:r>
            <a:r>
              <a:rPr lang="en-US" baseline="30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marL="285750" indent="-285750">
              <a:buFontTx/>
              <a:buChar char="-"/>
            </a:pPr>
            <a:endParaRPr lang="en-US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MV for 3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(2.3x10</a:t>
            </a:r>
            <a:r>
              <a:rPr lang="en-US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/bunch) </a:t>
            </a:r>
          </a:p>
          <a:p>
            <a:pPr marL="285750" indent="-285750">
              <a:buFontTx/>
              <a:buChar char="-"/>
            </a:pPr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12.5 MV are required </a:t>
            </a:r>
          </a:p>
          <a:p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(LD limit + PWD) =&gt; 1.8 ns </a:t>
            </a:r>
          </a:p>
          <a:p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0" y="313661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sz="800" dirty="0">
              <a:latin typeface="Times New Roman" panose="02020603050405020304" pitchFamily="18" charset="0"/>
            </a:endParaRPr>
          </a:p>
          <a:p>
            <a:endParaRPr lang="en-GB" sz="2400" dirty="0">
              <a:latin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22256"/>
            <a:ext cx="5110600" cy="349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04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+mn-lt"/>
              </a:rPr>
              <a:t>Summary for the 200 MHz upgrade scenarios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(flat top, 25 ns beam) </a:t>
            </a:r>
            <a:endParaRPr lang="en-US" sz="28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897132"/>
              </p:ext>
            </p:extLst>
          </p:nvPr>
        </p:nvGraphicFramePr>
        <p:xfrm>
          <a:off x="609600" y="1905000"/>
          <a:ext cx="8077200" cy="3474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24200"/>
                <a:gridCol w="2438400"/>
                <a:gridCol w="25146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Maximum</a:t>
                      </a:r>
                      <a:r>
                        <a:rPr lang="en-US" baseline="0" dirty="0" smtClean="0"/>
                        <a:t> b</a:t>
                      </a:r>
                      <a:r>
                        <a:rPr lang="en-US" dirty="0" smtClean="0"/>
                        <a:t>unch intensity with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Scenario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 performance</a:t>
                      </a:r>
                      <a:endParaRPr lang="en-GB" dirty="0" smtClean="0"/>
                    </a:p>
                    <a:p>
                      <a:r>
                        <a:rPr lang="en-US" dirty="0" smtClean="0"/>
                        <a:t>degradation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 longer bunches,</a:t>
                      </a:r>
                    </a:p>
                    <a:p>
                      <a:r>
                        <a:rPr lang="en-US" dirty="0" smtClean="0"/>
                        <a:t>more losses in LHC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cavities, 750 kW - now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1.35x10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  <a:p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1.45x10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 cavities,</a:t>
                      </a:r>
                      <a:r>
                        <a:rPr lang="en-US" baseline="0" dirty="0" smtClean="0"/>
                        <a:t> 1.05 MW pulsing,</a:t>
                      </a:r>
                    </a:p>
                    <a:p>
                      <a:r>
                        <a:rPr lang="en-US" baseline="0" dirty="0" smtClean="0"/>
                        <a:t>new LLRF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1.5x10</a:t>
                      </a:r>
                      <a:r>
                        <a:rPr lang="en-US" baseline="30000" dirty="0" smtClean="0"/>
                        <a:t>11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1.7x10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 cavities</a:t>
                      </a:r>
                      <a:r>
                        <a:rPr lang="en-US" baseline="0" dirty="0" smtClean="0"/>
                        <a:t> with </a:t>
                      </a:r>
                      <a:r>
                        <a:rPr lang="en-US" dirty="0" smtClean="0"/>
                        <a:t>1.05 MW &amp; </a:t>
                      </a:r>
                    </a:p>
                    <a:p>
                      <a:r>
                        <a:rPr lang="en-US" dirty="0" smtClean="0"/>
                        <a:t>2 cavities with 1.6</a:t>
                      </a:r>
                      <a:r>
                        <a:rPr lang="en-US" baseline="0" dirty="0" smtClean="0"/>
                        <a:t> MW,</a:t>
                      </a:r>
                    </a:p>
                    <a:p>
                      <a:r>
                        <a:rPr lang="en-US" baseline="0" dirty="0" smtClean="0"/>
                        <a:t>new LLRF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2.1x10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2.5x10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5486400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Note: all estimations are done with simplified models and scaling from present experimental results</a:t>
            </a:r>
            <a:endParaRPr lang="en-GB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31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43979"/>
              </p:ext>
            </p:extLst>
          </p:nvPr>
        </p:nvGraphicFramePr>
        <p:xfrm>
          <a:off x="1241258" y="1636295"/>
          <a:ext cx="54864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Acrobat Document" r:id="rId3" imgW="5486400" imgH="4114800" progId="Acrobat.Document.11">
                  <p:embed/>
                </p:oleObj>
              </mc:Choice>
              <mc:Fallback>
                <p:oleObj name="Acrobat Document" r:id="rId3" imgW="5486400" imgH="41148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41258" y="1636295"/>
                        <a:ext cx="54864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>
                <a:latin typeface="+mn-lt"/>
              </a:rPr>
              <a:t>Present case: 24 and 72 bunches in                    single and double RF systems</a:t>
            </a:r>
            <a:endParaRPr lang="en-GB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90623" y="2667802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72 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62600" y="4867952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72 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29200" y="4268840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24 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29000" y="2286000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24 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22094" y="2811412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2 RF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08985" y="4584899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+mn-lt"/>
              </a:rPr>
              <a:t>1</a:t>
            </a:r>
            <a:r>
              <a:rPr lang="en-GB" sz="1600" b="1" dirty="0" smtClean="0">
                <a:latin typeface="+mn-lt"/>
              </a:rPr>
              <a:t> RF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14837" y="2465011"/>
            <a:ext cx="250056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Threshold decrease for 72 bunches in comparison with 24</a:t>
            </a:r>
          </a:p>
          <a:p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Strong threshold increase in double RF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4475747" y="2966870"/>
            <a:ext cx="172453" cy="18309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146883" y="3140956"/>
            <a:ext cx="1596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eference point</a:t>
            </a:r>
          </a:p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measurements</a:t>
            </a:r>
            <a:endParaRPr lang="en-GB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648200" y="3252983"/>
            <a:ext cx="0" cy="1559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475747" y="4654627"/>
            <a:ext cx="248652" cy="26882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864016" y="4734969"/>
            <a:ext cx="129540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err="1" smtClean="0">
                <a:latin typeface="+mn-lt"/>
              </a:rPr>
              <a:t>BLonD</a:t>
            </a:r>
            <a:endParaRPr lang="en-GB" sz="1600" dirty="0" smtClean="0">
              <a:latin typeface="+mn-lt"/>
            </a:endParaRPr>
          </a:p>
          <a:p>
            <a:r>
              <a:rPr lang="en-GB" sz="1600" dirty="0" smtClean="0">
                <a:latin typeface="+mn-lt"/>
              </a:rPr>
              <a:t>simulations</a:t>
            </a:r>
          </a:p>
          <a:p>
            <a:r>
              <a:rPr lang="en-GB" sz="1600" dirty="0" smtClean="0">
                <a:latin typeface="+mn-lt"/>
              </a:rPr>
              <a:t>A. Lasheen</a:t>
            </a:r>
          </a:p>
          <a:p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J. Repond</a:t>
            </a:r>
          </a:p>
          <a:p>
            <a:pPr marL="342900" indent="-342900">
              <a:buAutoNum type="alphaUcPeriod"/>
            </a:pP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2476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latin typeface="+mn-lt"/>
              </a:rPr>
              <a:t>I</a:t>
            </a:r>
            <a:r>
              <a:rPr lang="en-GB" sz="3200" dirty="0" smtClean="0">
                <a:latin typeface="+mn-lt"/>
              </a:rPr>
              <a:t>mpedance reduction of HOM &amp; VF:</a:t>
            </a:r>
            <a:br>
              <a:rPr lang="en-GB" sz="3200" dirty="0" smtClean="0">
                <a:latin typeface="+mn-lt"/>
              </a:rPr>
            </a:br>
            <a:r>
              <a:rPr lang="en-GB" sz="3200" dirty="0" smtClean="0">
                <a:latin typeface="+mn-lt"/>
              </a:rPr>
              <a:t>72 bunches in a double RF system</a:t>
            </a:r>
            <a:endParaRPr lang="en-GB" sz="32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934198" y="4580497"/>
            <a:ext cx="129540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err="1" smtClean="0">
                <a:latin typeface="+mn-lt"/>
              </a:rPr>
              <a:t>BLonD</a:t>
            </a:r>
            <a:r>
              <a:rPr lang="en-GB" sz="1600" dirty="0" smtClean="0">
                <a:latin typeface="+mn-lt"/>
              </a:rPr>
              <a:t> simulations</a:t>
            </a:r>
          </a:p>
          <a:p>
            <a:r>
              <a:rPr lang="en-GB" sz="1600" dirty="0" smtClean="0">
                <a:latin typeface="+mn-lt"/>
              </a:rPr>
              <a:t>A. Lasheen</a:t>
            </a:r>
          </a:p>
          <a:p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J. Repond</a:t>
            </a:r>
          </a:p>
          <a:p>
            <a:pPr marL="342900" indent="-342900">
              <a:buAutoNum type="alphaUcPeriod"/>
            </a:pPr>
            <a:endParaRPr lang="en-GB" sz="1600" dirty="0">
              <a:latin typeface="+mn-lt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6942811"/>
              </p:ext>
            </p:extLst>
          </p:nvPr>
        </p:nvGraphicFramePr>
        <p:xfrm>
          <a:off x="1371600" y="1524000"/>
          <a:ext cx="54864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Acrobat Document" r:id="rId3" imgW="5486400" imgH="4114800" progId="Acrobat.Document.11">
                  <p:embed/>
                </p:oleObj>
              </mc:Choice>
              <mc:Fallback>
                <p:oleObj name="Acrobat Document" r:id="rId3" imgW="5486400" imgH="41148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71600" y="1524000"/>
                        <a:ext cx="54864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514975" y="4099621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7 MV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86400" y="2895491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10 MV</a:t>
            </a:r>
          </a:p>
        </p:txBody>
      </p:sp>
      <p:sp>
        <p:nvSpPr>
          <p:cNvPr id="13" name="Oval 12"/>
          <p:cNvSpPr/>
          <p:nvPr/>
        </p:nvSpPr>
        <p:spPr>
          <a:xfrm>
            <a:off x="4628147" y="3339098"/>
            <a:ext cx="172453" cy="18309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505575" y="3064768"/>
            <a:ext cx="1596191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Our present assumption</a:t>
            </a:r>
          </a:p>
          <a:p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 scaling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876800" y="3430646"/>
            <a:ext cx="1600200" cy="777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4628146" y="4397401"/>
            <a:ext cx="172453" cy="18309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800599" y="4411220"/>
            <a:ext cx="1596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Our reference </a:t>
            </a:r>
          </a:p>
        </p:txBody>
      </p:sp>
      <p:sp>
        <p:nvSpPr>
          <p:cNvPr id="20" name="Oval 19"/>
          <p:cNvSpPr/>
          <p:nvPr/>
        </p:nvSpPr>
        <p:spPr>
          <a:xfrm>
            <a:off x="4628145" y="2779043"/>
            <a:ext cx="172453" cy="18309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293016" y="2447398"/>
            <a:ext cx="1015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HL-LHC</a:t>
            </a:r>
          </a:p>
        </p:txBody>
      </p:sp>
    </p:spTree>
    <p:extLst>
      <p:ext uri="{BB962C8B-B14F-4D97-AF65-F5344CB8AC3E}">
        <p14:creationId xmlns:p14="http://schemas.microsoft.com/office/powerpoint/2010/main" val="3249827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latin typeface="+mn-lt"/>
              </a:rPr>
              <a:t>I</a:t>
            </a:r>
            <a:r>
              <a:rPr lang="en-GB" sz="3200" dirty="0" smtClean="0">
                <a:latin typeface="+mn-lt"/>
              </a:rPr>
              <a:t>mpedance reduction of HOM &amp; VF:</a:t>
            </a:r>
            <a:br>
              <a:rPr lang="en-GB" sz="3200" dirty="0" smtClean="0">
                <a:latin typeface="+mn-lt"/>
              </a:rPr>
            </a:br>
            <a:r>
              <a:rPr lang="en-GB" sz="3200" dirty="0" smtClean="0">
                <a:latin typeface="+mn-lt"/>
              </a:rPr>
              <a:t>72 bunches in a double RF system</a:t>
            </a:r>
            <a:endParaRPr lang="en-GB" sz="32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171" name="Picture 3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71600"/>
            <a:ext cx="6343650" cy="4539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219950" y="4114800"/>
            <a:ext cx="1295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 smtClean="0">
              <a:latin typeface="+mn-lt"/>
            </a:endParaRPr>
          </a:p>
          <a:p>
            <a:r>
              <a:rPr lang="en-GB" sz="1600" dirty="0" smtClean="0">
                <a:latin typeface="+mn-lt"/>
              </a:rPr>
              <a:t>A. Lasheen</a:t>
            </a:r>
          </a:p>
          <a:p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J. Repond</a:t>
            </a:r>
          </a:p>
          <a:p>
            <a:pPr marL="342900" indent="-342900">
              <a:buAutoNum type="alphaUcPeriod"/>
            </a:pPr>
            <a:endParaRPr lang="en-GB" sz="1600" dirty="0">
              <a:latin typeface="+mn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4800600" y="2819400"/>
            <a:ext cx="172453" cy="18309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05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>
                <a:latin typeface="+mn-lt"/>
              </a:rPr>
              <a:t>Impedance reduction of vacuum flanges:</a:t>
            </a:r>
            <a:br>
              <a:rPr lang="en-GB" sz="3200" dirty="0" smtClean="0">
                <a:latin typeface="+mn-lt"/>
              </a:rPr>
            </a:br>
            <a:r>
              <a:rPr lang="en-GB" sz="2800" dirty="0" smtClean="0">
                <a:latin typeface="+mn-lt"/>
              </a:rPr>
              <a:t>72 bunches in a double RF system</a:t>
            </a:r>
            <a:endParaRPr lang="en-GB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18/03//2016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SPS parameters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48500" y="4914118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A. Lasheen</a:t>
            </a:r>
          </a:p>
          <a:p>
            <a:r>
              <a:rPr lang="en-GB" sz="1600" dirty="0">
                <a:latin typeface="+mn-lt"/>
              </a:rPr>
              <a:t>J. </a:t>
            </a:r>
            <a:r>
              <a:rPr lang="en-GB" sz="1600" dirty="0" smtClean="0">
                <a:latin typeface="+mn-lt"/>
              </a:rPr>
              <a:t>Repond</a:t>
            </a:r>
            <a:endParaRPr lang="en-GB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13847" y="2971800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72 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62600" y="4867952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72 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29200" y="4268840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24 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29000" y="2286000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24 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22094" y="2811412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+mn-lt"/>
              </a:rPr>
              <a:t>2 RF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08985" y="4584899"/>
            <a:ext cx="7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+mn-lt"/>
              </a:rPr>
              <a:t>1</a:t>
            </a:r>
            <a:r>
              <a:rPr lang="en-GB" sz="1600" b="1" dirty="0" smtClean="0">
                <a:latin typeface="+mn-lt"/>
              </a:rPr>
              <a:t> RF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45918" y="2773920"/>
            <a:ext cx="25005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Threshold increase </a:t>
            </a:r>
          </a:p>
          <a:p>
            <a:r>
              <a:rPr lang="en-GB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already sufficient, </a:t>
            </a:r>
          </a:p>
          <a:p>
            <a:r>
              <a:rPr lang="en-GB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but no margin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4236544"/>
              </p:ext>
            </p:extLst>
          </p:nvPr>
        </p:nvGraphicFramePr>
        <p:xfrm>
          <a:off x="996617" y="1752600"/>
          <a:ext cx="54864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Acrobat Document" r:id="rId3" imgW="5486400" imgH="4114800" progId="Acrobat.Document.11">
                  <p:embed/>
                </p:oleObj>
              </mc:Choice>
              <mc:Fallback>
                <p:oleObj name="Acrobat Document" r:id="rId3" imgW="5486400" imgH="41148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6617" y="1752600"/>
                        <a:ext cx="54864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4242135" y="2957981"/>
            <a:ext cx="172453" cy="18309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01631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Rounded MT 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19788</TotalTime>
  <Words>888</Words>
  <Application>Microsoft Office PowerPoint</Application>
  <PresentationFormat>On-screen Show (4:3)</PresentationFormat>
  <Paragraphs>242</Paragraphs>
  <Slides>17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Arial Rounded MT Bold</vt:lpstr>
      <vt:lpstr>Constantia</vt:lpstr>
      <vt:lpstr>Tahoma</vt:lpstr>
      <vt:lpstr>Times New Roman</vt:lpstr>
      <vt:lpstr>Tw Cen MT Condensed Extra Bold</vt:lpstr>
      <vt:lpstr>Wingdings</vt:lpstr>
      <vt:lpstr>Custom Design</vt:lpstr>
      <vt:lpstr>Default Design</vt:lpstr>
      <vt:lpstr>1_Custom Design</vt:lpstr>
      <vt:lpstr>Acrobat Document</vt:lpstr>
      <vt:lpstr>Adobe Acrobat Document</vt:lpstr>
      <vt:lpstr>SPS intensity limitations</vt:lpstr>
      <vt:lpstr>Bunch length on the flat top reference for the 25 ns beam in Q20</vt:lpstr>
      <vt:lpstr>Voltage required for higher intensities</vt:lpstr>
      <vt:lpstr>The 200 MHz voltage after upgrade</vt:lpstr>
      <vt:lpstr>Summary for the 200 MHz upgrade scenarios (flat top, 25 ns beam) </vt:lpstr>
      <vt:lpstr>Present case: 24 and 72 bunches in                    single and double RF systems</vt:lpstr>
      <vt:lpstr>Impedance reduction of HOM &amp; VF: 72 bunches in a double RF system</vt:lpstr>
      <vt:lpstr>Impedance reduction of HOM &amp; VF: 72 bunches in a double RF system</vt:lpstr>
      <vt:lpstr>Impedance reduction of vacuum flanges: 72 bunches in a double RF system</vt:lpstr>
      <vt:lpstr>Next steps for simulations</vt:lpstr>
      <vt:lpstr>200 MHz power requirements during ramp with emittance blow-up</vt:lpstr>
      <vt:lpstr>200 MHz power requirements during ramp without emittance blow-up</vt:lpstr>
      <vt:lpstr>PowerPoint Presentation</vt:lpstr>
      <vt:lpstr>Summary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Intensity upgrade plans for CERN injectors</dc:title>
  <dc:creator>elenas</dc:creator>
  <cp:lastModifiedBy>Elena Chapochnikova</cp:lastModifiedBy>
  <cp:revision>1010</cp:revision>
  <cp:lastPrinted>2013-08-12T10:44:28Z</cp:lastPrinted>
  <dcterms:created xsi:type="dcterms:W3CDTF">2008-07-25T09:39:58Z</dcterms:created>
  <dcterms:modified xsi:type="dcterms:W3CDTF">2016-03-17T18:31:30Z</dcterms:modified>
</cp:coreProperties>
</file>