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84" r:id="rId2"/>
    <p:sldMasterId id="2147483689" r:id="rId3"/>
  </p:sldMasterIdLst>
  <p:notesMasterIdLst>
    <p:notesMasterId r:id="rId35"/>
  </p:notesMasterIdLst>
  <p:sldIdLst>
    <p:sldId id="256" r:id="rId4"/>
    <p:sldId id="257"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6" r:id="rId20"/>
    <p:sldId id="278" r:id="rId21"/>
    <p:sldId id="281" r:id="rId22"/>
    <p:sldId id="282" r:id="rId23"/>
    <p:sldId id="283" r:id="rId24"/>
    <p:sldId id="284" r:id="rId25"/>
    <p:sldId id="285" r:id="rId26"/>
    <p:sldId id="286" r:id="rId27"/>
    <p:sldId id="287" r:id="rId28"/>
    <p:sldId id="289" r:id="rId29"/>
    <p:sldId id="279" r:id="rId30"/>
    <p:sldId id="280" r:id="rId31"/>
    <p:sldId id="258" r:id="rId32"/>
    <p:sldId id="259" r:id="rId33"/>
    <p:sldId id="290" r:id="rId3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74" d="100"/>
          <a:sy n="74" d="100"/>
        </p:scale>
        <p:origin x="116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ern.ch\dfs\Users\w\wbartman\Documents\LIU\PSBooster\KFA10\emgro_28Aug15.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836461689627617"/>
          <c:y val="2.6788429699451843E-2"/>
          <c:w val="0.81937944770977389"/>
          <c:h val="0.82337286774500595"/>
        </c:manualLayout>
      </c:layout>
      <c:scatterChart>
        <c:scatterStyle val="lineMarker"/>
        <c:varyColors val="0"/>
        <c:ser>
          <c:idx val="0"/>
          <c:order val="0"/>
          <c:tx>
            <c:strRef>
              <c:f>Sheet1!$G$6</c:f>
              <c:strCache>
                <c:ptCount val="1"/>
                <c:pt idx="0">
                  <c:v>emgrowth, theoretical</c:v>
                </c:pt>
              </c:strCache>
            </c:strRef>
          </c:tx>
          <c:spPr>
            <a:ln w="254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poly"/>
            <c:order val="2"/>
            <c:dispRSqr val="0"/>
            <c:dispEq val="0"/>
          </c:trendline>
          <c:xVal>
            <c:numRef>
              <c:f>Sheet1!$B$7:$B$28</c:f>
              <c:numCache>
                <c:formatCode>General</c:formatCode>
                <c:ptCount val="22"/>
                <c:pt idx="0">
                  <c:v>30</c:v>
                </c:pt>
                <c:pt idx="1">
                  <c:v>40</c:v>
                </c:pt>
                <c:pt idx="2">
                  <c:v>54.2</c:v>
                </c:pt>
                <c:pt idx="3">
                  <c:v>58.5</c:v>
                </c:pt>
                <c:pt idx="4">
                  <c:v>68.400000000000006</c:v>
                </c:pt>
                <c:pt idx="5">
                  <c:v>80</c:v>
                </c:pt>
                <c:pt idx="6">
                  <c:v>90</c:v>
                </c:pt>
                <c:pt idx="7">
                  <c:v>105.4</c:v>
                </c:pt>
                <c:pt idx="8">
                  <c:v>110</c:v>
                </c:pt>
                <c:pt idx="9">
                  <c:v>120</c:v>
                </c:pt>
                <c:pt idx="10">
                  <c:v>130</c:v>
                </c:pt>
                <c:pt idx="11">
                  <c:v>140</c:v>
                </c:pt>
                <c:pt idx="12">
                  <c:v>147.19999999999999</c:v>
                </c:pt>
                <c:pt idx="13">
                  <c:v>160</c:v>
                </c:pt>
                <c:pt idx="14">
                  <c:v>170</c:v>
                </c:pt>
                <c:pt idx="15">
                  <c:v>180</c:v>
                </c:pt>
                <c:pt idx="16">
                  <c:v>190</c:v>
                </c:pt>
                <c:pt idx="17">
                  <c:v>192.5</c:v>
                </c:pt>
                <c:pt idx="18">
                  <c:v>210</c:v>
                </c:pt>
                <c:pt idx="19">
                  <c:v>220</c:v>
                </c:pt>
                <c:pt idx="20">
                  <c:v>230</c:v>
                </c:pt>
                <c:pt idx="21">
                  <c:v>241</c:v>
                </c:pt>
              </c:numCache>
            </c:numRef>
          </c:xVal>
          <c:yVal>
            <c:numRef>
              <c:f>Sheet1!$G$7:$G$28</c:f>
              <c:numCache>
                <c:formatCode>0.00</c:formatCode>
                <c:ptCount val="22"/>
                <c:pt idx="0">
                  <c:v>1.0762056867570824</c:v>
                </c:pt>
                <c:pt idx="1">
                  <c:v>1.135476776457035</c:v>
                </c:pt>
                <c:pt idx="2">
                  <c:v>1.248738748494528</c:v>
                </c:pt>
                <c:pt idx="3">
                  <c:v>1.2897721238938051</c:v>
                </c:pt>
                <c:pt idx="4">
                  <c:v>1.3961476420380166</c:v>
                </c:pt>
                <c:pt idx="5">
                  <c:v>1.5419071058281408</c:v>
                </c:pt>
                <c:pt idx="6">
                  <c:v>1.6858511808137402</c:v>
                </c:pt>
                <c:pt idx="7">
                  <c:v>1.9406457412158979</c:v>
                </c:pt>
                <c:pt idx="8">
                  <c:v>2.0245431219563277</c:v>
                </c:pt>
                <c:pt idx="9">
                  <c:v>2.219290988113316</c:v>
                </c:pt>
                <c:pt idx="10">
                  <c:v>2.430973451327433</c:v>
                </c:pt>
                <c:pt idx="11">
                  <c:v>2.6595905115986804</c:v>
                </c:pt>
                <c:pt idx="12">
                  <c:v>2.8346806974917516</c:v>
                </c:pt>
                <c:pt idx="13">
                  <c:v>3.1676284233125624</c:v>
                </c:pt>
                <c:pt idx="14">
                  <c:v>3.4470492747551957</c:v>
                </c:pt>
                <c:pt idx="15">
                  <c:v>3.7434047232549617</c:v>
                </c:pt>
                <c:pt idx="16">
                  <c:v>4.0566947688118553</c:v>
                </c:pt>
                <c:pt idx="17">
                  <c:v>4.1376633109912531</c:v>
                </c:pt>
                <c:pt idx="18">
                  <c:v>4.7340786510970316</c:v>
                </c:pt>
                <c:pt idx="19">
                  <c:v>5.0981724878253116</c:v>
                </c:pt>
                <c:pt idx="20">
                  <c:v>5.4792009216107225</c:v>
                </c:pt>
                <c:pt idx="21">
                  <c:v>5.9178916583756607</c:v>
                </c:pt>
              </c:numCache>
            </c:numRef>
          </c:yVal>
          <c:smooth val="0"/>
        </c:ser>
        <c:ser>
          <c:idx val="2"/>
          <c:order val="2"/>
          <c:tx>
            <c:strRef>
              <c:f>Sheet1!$H$6</c:f>
              <c:strCache>
                <c:ptCount val="1"/>
                <c:pt idx="0">
                  <c:v>emgrowth measured</c:v>
                </c:pt>
              </c:strCache>
            </c:strRef>
          </c:tx>
          <c:spPr>
            <a:ln w="25400" cap="rnd">
              <a:noFill/>
              <a:round/>
            </a:ln>
            <a:effectLst/>
          </c:spPr>
          <c:marker>
            <c:symbol val="circle"/>
            <c:size val="5"/>
            <c:spPr>
              <a:solidFill>
                <a:srgbClr val="FF0000"/>
              </a:solidFill>
              <a:ln w="9525">
                <a:solidFill>
                  <a:srgbClr val="FF0000"/>
                </a:solidFill>
              </a:ln>
              <a:effectLst/>
            </c:spPr>
          </c:marker>
          <c:xVal>
            <c:numRef>
              <c:f>Sheet1!$B$7:$B$28</c:f>
              <c:numCache>
                <c:formatCode>General</c:formatCode>
                <c:ptCount val="22"/>
                <c:pt idx="0">
                  <c:v>30</c:v>
                </c:pt>
                <c:pt idx="1">
                  <c:v>40</c:v>
                </c:pt>
                <c:pt idx="2">
                  <c:v>54.2</c:v>
                </c:pt>
                <c:pt idx="3">
                  <c:v>58.5</c:v>
                </c:pt>
                <c:pt idx="4">
                  <c:v>68.400000000000006</c:v>
                </c:pt>
                <c:pt idx="5">
                  <c:v>80</c:v>
                </c:pt>
                <c:pt idx="6">
                  <c:v>90</c:v>
                </c:pt>
                <c:pt idx="7">
                  <c:v>105.4</c:v>
                </c:pt>
                <c:pt idx="8">
                  <c:v>110</c:v>
                </c:pt>
                <c:pt idx="9">
                  <c:v>120</c:v>
                </c:pt>
                <c:pt idx="10">
                  <c:v>130</c:v>
                </c:pt>
                <c:pt idx="11">
                  <c:v>140</c:v>
                </c:pt>
                <c:pt idx="12">
                  <c:v>147.19999999999999</c:v>
                </c:pt>
                <c:pt idx="13">
                  <c:v>160</c:v>
                </c:pt>
                <c:pt idx="14">
                  <c:v>170</c:v>
                </c:pt>
                <c:pt idx="15">
                  <c:v>180</c:v>
                </c:pt>
                <c:pt idx="16">
                  <c:v>190</c:v>
                </c:pt>
                <c:pt idx="17">
                  <c:v>192.5</c:v>
                </c:pt>
                <c:pt idx="18">
                  <c:v>210</c:v>
                </c:pt>
                <c:pt idx="19">
                  <c:v>220</c:v>
                </c:pt>
                <c:pt idx="20">
                  <c:v>230</c:v>
                </c:pt>
                <c:pt idx="21">
                  <c:v>241</c:v>
                </c:pt>
              </c:numCache>
            </c:numRef>
          </c:xVal>
          <c:yVal>
            <c:numRef>
              <c:f>Sheet1!$H$7:$H$28</c:f>
              <c:numCache>
                <c:formatCode>General</c:formatCode>
                <c:ptCount val="22"/>
                <c:pt idx="2" formatCode="0.000">
                  <c:v>0.90304347826086961</c:v>
                </c:pt>
                <c:pt idx="3" formatCode="0.000">
                  <c:v>0.92521739130434799</c:v>
                </c:pt>
                <c:pt idx="4" formatCode="0.000">
                  <c:v>0.97652173913043483</c:v>
                </c:pt>
                <c:pt idx="7" formatCode="0.000">
                  <c:v>1.1554782608695653</c:v>
                </c:pt>
                <c:pt idx="12" formatCode="0.000">
                  <c:v>1.2347826086956522</c:v>
                </c:pt>
                <c:pt idx="17" formatCode="0.000">
                  <c:v>1.4460869565217394</c:v>
                </c:pt>
                <c:pt idx="21" formatCode="0.000">
                  <c:v>1.6660869565217391</c:v>
                </c:pt>
              </c:numCache>
            </c:numRef>
          </c:yVal>
          <c:smooth val="0"/>
        </c:ser>
        <c:ser>
          <c:idx val="3"/>
          <c:order val="3"/>
          <c:tx>
            <c:strRef>
              <c:f>Sheet1!$K$6</c:f>
              <c:strCache>
                <c:ptCount val="1"/>
                <c:pt idx="0">
                  <c:v>measured scaled</c:v>
                </c:pt>
              </c:strCache>
            </c:strRef>
          </c:tx>
          <c:spPr>
            <a:ln w="25400" cap="rnd">
              <a:noFill/>
              <a:round/>
            </a:ln>
            <a:effectLst/>
          </c:spPr>
          <c:marker>
            <c:symbol val="circle"/>
            <c:size val="5"/>
            <c:spPr>
              <a:solidFill>
                <a:schemeClr val="bg2">
                  <a:lumMod val="25000"/>
                </a:schemeClr>
              </a:solidFill>
              <a:ln w="9525">
                <a:solidFill>
                  <a:schemeClr val="bg2">
                    <a:lumMod val="25000"/>
                  </a:schemeClr>
                </a:solidFill>
              </a:ln>
              <a:effectLst/>
            </c:spPr>
          </c:marker>
          <c:xVal>
            <c:numRef>
              <c:f>Sheet1!$B$7:$B$28</c:f>
              <c:numCache>
                <c:formatCode>General</c:formatCode>
                <c:ptCount val="22"/>
                <c:pt idx="0">
                  <c:v>30</c:v>
                </c:pt>
                <c:pt idx="1">
                  <c:v>40</c:v>
                </c:pt>
                <c:pt idx="2">
                  <c:v>54.2</c:v>
                </c:pt>
                <c:pt idx="3">
                  <c:v>58.5</c:v>
                </c:pt>
                <c:pt idx="4">
                  <c:v>68.400000000000006</c:v>
                </c:pt>
                <c:pt idx="5">
                  <c:v>80</c:v>
                </c:pt>
                <c:pt idx="6">
                  <c:v>90</c:v>
                </c:pt>
                <c:pt idx="7">
                  <c:v>105.4</c:v>
                </c:pt>
                <c:pt idx="8">
                  <c:v>110</c:v>
                </c:pt>
                <c:pt idx="9">
                  <c:v>120</c:v>
                </c:pt>
                <c:pt idx="10">
                  <c:v>130</c:v>
                </c:pt>
                <c:pt idx="11">
                  <c:v>140</c:v>
                </c:pt>
                <c:pt idx="12">
                  <c:v>147.19999999999999</c:v>
                </c:pt>
                <c:pt idx="13">
                  <c:v>160</c:v>
                </c:pt>
                <c:pt idx="14">
                  <c:v>170</c:v>
                </c:pt>
                <c:pt idx="15">
                  <c:v>180</c:v>
                </c:pt>
                <c:pt idx="16">
                  <c:v>190</c:v>
                </c:pt>
                <c:pt idx="17">
                  <c:v>192.5</c:v>
                </c:pt>
                <c:pt idx="18">
                  <c:v>210</c:v>
                </c:pt>
                <c:pt idx="19">
                  <c:v>220</c:v>
                </c:pt>
                <c:pt idx="20">
                  <c:v>230</c:v>
                </c:pt>
                <c:pt idx="21">
                  <c:v>241</c:v>
                </c:pt>
              </c:numCache>
            </c:numRef>
          </c:xVal>
          <c:yVal>
            <c:numRef>
              <c:f>Sheet1!$K$7:$K$28</c:f>
              <c:numCache>
                <c:formatCode>General</c:formatCode>
                <c:ptCount val="22"/>
                <c:pt idx="2">
                  <c:v>1.2642608695652173</c:v>
                </c:pt>
                <c:pt idx="3">
                  <c:v>1.2953043478260871</c:v>
                </c:pt>
                <c:pt idx="4">
                  <c:v>1.3671304347826088</c:v>
                </c:pt>
                <c:pt idx="7">
                  <c:v>1.6176695652173914</c:v>
                </c:pt>
                <c:pt idx="12">
                  <c:v>1.728695652173913</c:v>
                </c:pt>
                <c:pt idx="17">
                  <c:v>2.0245217391304351</c:v>
                </c:pt>
                <c:pt idx="21">
                  <c:v>2.3325217391304345</c:v>
                </c:pt>
              </c:numCache>
            </c:numRef>
          </c:yVal>
          <c:smooth val="0"/>
        </c:ser>
        <c:dLbls>
          <c:showLegendKey val="0"/>
          <c:showVal val="0"/>
          <c:showCatName val="0"/>
          <c:showSerName val="0"/>
          <c:showPercent val="0"/>
          <c:showBubbleSize val="0"/>
        </c:dLbls>
        <c:axId val="169217304"/>
        <c:axId val="222125472"/>
        <c:extLst>
          <c:ext xmlns:c15="http://schemas.microsoft.com/office/drawing/2012/chart" uri="{02D57815-91ED-43cb-92C2-25804820EDAC}">
            <c15:filteredScatterSeries>
              <c15:ser>
                <c:idx val="1"/>
                <c:order val="1"/>
                <c:tx>
                  <c:strRef>
                    <c:extLst>
                      <c:ext uri="{02D57815-91ED-43cb-92C2-25804820EDAC}">
                        <c15:formulaRef>
                          <c15:sqref>Sheet1!$H$6</c15:sqref>
                        </c15:formulaRef>
                      </c:ext>
                    </c:extLst>
                    <c:strCache>
                      <c:ptCount val="1"/>
                      <c:pt idx="0">
                        <c:v>emgrowth measured</c:v>
                      </c:pt>
                    </c:strCache>
                  </c:strRef>
                </c:tx>
                <c:spPr>
                  <a:ln w="25400" cap="rnd">
                    <a:noFill/>
                    <a:round/>
                  </a:ln>
                  <a:effectLst/>
                </c:spPr>
                <c:marker>
                  <c:symbol val="circle"/>
                  <c:size val="5"/>
                  <c:spPr>
                    <a:solidFill>
                      <a:schemeClr val="accent2"/>
                    </a:solidFill>
                    <a:ln w="9525">
                      <a:solidFill>
                        <a:schemeClr val="accent2"/>
                      </a:solidFill>
                    </a:ln>
                    <a:effectLst/>
                  </c:spPr>
                </c:marker>
                <c:yVal>
                  <c:numRef>
                    <c:extLst>
                      <c:ext uri="{02D57815-91ED-43cb-92C2-25804820EDAC}">
                        <c15:formulaRef>
                          <c15:sqref>Sheet1!$H$7:$H$28</c15:sqref>
                        </c15:formulaRef>
                      </c:ext>
                    </c:extLst>
                    <c:numCache>
                      <c:formatCode>General</c:formatCode>
                      <c:ptCount val="22"/>
                      <c:pt idx="2" formatCode="0.000">
                        <c:v>0.90304347826086961</c:v>
                      </c:pt>
                      <c:pt idx="3" formatCode="0.000">
                        <c:v>0.92521739130434799</c:v>
                      </c:pt>
                      <c:pt idx="4" formatCode="0.000">
                        <c:v>0.97652173913043483</c:v>
                      </c:pt>
                      <c:pt idx="7" formatCode="0.000">
                        <c:v>1.1554782608695653</c:v>
                      </c:pt>
                      <c:pt idx="12" formatCode="0.000">
                        <c:v>1.2347826086956522</c:v>
                      </c:pt>
                      <c:pt idx="17" formatCode="0.000">
                        <c:v>1.4460869565217394</c:v>
                      </c:pt>
                      <c:pt idx="21" formatCode="0.000">
                        <c:v>1.6660869565217391</c:v>
                      </c:pt>
                    </c:numCache>
                  </c:numRef>
                </c:yVal>
                <c:smooth val="0"/>
              </c15:ser>
            </c15:filteredScatterSeries>
          </c:ext>
        </c:extLst>
      </c:scatterChart>
      <c:valAx>
        <c:axId val="169217304"/>
        <c:scaling>
          <c:orientation val="minMax"/>
          <c:max val="250"/>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a:t>Kicker voltage [kV]</a:t>
                </a:r>
              </a:p>
            </c:rich>
          </c:tx>
          <c:layout>
            <c:manualLayout>
              <c:xMode val="edge"/>
              <c:yMode val="edge"/>
              <c:x val="0.44869158158246891"/>
              <c:y val="0.94329359217080733"/>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22125472"/>
        <c:crosses val="autoZero"/>
        <c:crossBetween val="midCat"/>
      </c:valAx>
      <c:valAx>
        <c:axId val="222125472"/>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sz="1400"/>
                  <a:t>Em/Em0</a:t>
                </a:r>
              </a:p>
            </c:rich>
          </c:tx>
          <c:layout>
            <c:manualLayout>
              <c:xMode val="edge"/>
              <c:yMode val="edge"/>
              <c:x val="1.9460786817557873E-2"/>
              <c:y val="0.3836480993454876"/>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69217304"/>
        <c:crosses val="autoZero"/>
        <c:crossBetween val="midCat"/>
      </c:valAx>
      <c:spPr>
        <a:solidFill>
          <a:schemeClr val="bg1">
            <a:lumMod val="95000"/>
          </a:schemeClr>
        </a:solidFill>
        <a:ln>
          <a:noFill/>
        </a:ln>
        <a:effectLst/>
      </c:spPr>
    </c:plotArea>
    <c:legend>
      <c:legendPos val="r"/>
      <c:layout>
        <c:manualLayout>
          <c:xMode val="edge"/>
          <c:yMode val="edge"/>
          <c:x val="0.16058413882251799"/>
          <c:y val="0.16221848286953644"/>
          <c:w val="0.32781940431454576"/>
          <c:h val="0.21069789759270602"/>
        </c:manualLayout>
      </c:layout>
      <c:overlay val="0"/>
      <c:spPr>
        <a:solidFill>
          <a:schemeClr val="accent1">
            <a:lumMod val="20000"/>
            <a:lumOff val="80000"/>
          </a:schemeClr>
        </a:solid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8E6156E1-3DE9-40C6-96FF-7AA4BD91ACB7}" type="datetimeFigureOut">
              <a:rPr lang="en-GB" smtClean="0"/>
              <a:t>17/03/2016</a:t>
            </a:fld>
            <a:endParaRPr lang="en-GB"/>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BC0BC3ED-3705-43E7-8472-16E07DCE58AC}" type="slidenum">
              <a:rPr lang="en-GB" smtClean="0"/>
              <a:t>‹#›</a:t>
            </a:fld>
            <a:endParaRPr lang="en-GB"/>
          </a:p>
        </p:txBody>
      </p:sp>
    </p:spTree>
    <p:extLst>
      <p:ext uri="{BB962C8B-B14F-4D97-AF65-F5344CB8AC3E}">
        <p14:creationId xmlns:p14="http://schemas.microsoft.com/office/powerpoint/2010/main" val="3400346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0BC3ED-3705-43E7-8472-16E07DCE58AC}" type="slidenum">
              <a:rPr lang="en-GB" smtClean="0"/>
              <a:t>2</a:t>
            </a:fld>
            <a:endParaRPr lang="en-GB"/>
          </a:p>
        </p:txBody>
      </p:sp>
    </p:spTree>
    <p:extLst>
      <p:ext uri="{BB962C8B-B14F-4D97-AF65-F5344CB8AC3E}">
        <p14:creationId xmlns:p14="http://schemas.microsoft.com/office/powerpoint/2010/main" val="1087302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3671731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3767085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3690335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6005555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83676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
        <p:nvSpPr>
          <p:cNvPr id="6" name="Slide Number Placeholder 5"/>
          <p:cNvSpPr>
            <a:spLocks noGrp="1"/>
          </p:cNvSpPr>
          <p:nvPr>
            <p:ph type="sldNum" sz="quarter" idx="12"/>
          </p:nvPr>
        </p:nvSpPr>
        <p:spPr/>
        <p:txBody>
          <a:bodyPr/>
          <a:lstStyle/>
          <a:p>
            <a:fld id="{72299D9A-ED5C-4AB7-B661-A8E6BF749CCB}" type="slidenum">
              <a:rPr lang="en-GB" smtClean="0"/>
              <a:t>‹#›</a:t>
            </a:fld>
            <a:endParaRPr lang="en-GB"/>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2407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
        <p:nvSpPr>
          <p:cNvPr id="6" name="Slide Number Placeholder 5"/>
          <p:cNvSpPr>
            <a:spLocks noGrp="1"/>
          </p:cNvSpPr>
          <p:nvPr>
            <p:ph type="sldNum" sz="quarter" idx="12"/>
          </p:nvPr>
        </p:nvSpPr>
        <p:spPr/>
        <p:txBody>
          <a:bodyPr/>
          <a:lstStyle/>
          <a:p>
            <a:fld id="{72299D9A-ED5C-4AB7-B661-A8E6BF749CCB}" type="slidenum">
              <a:rPr lang="en-GB" smtClean="0"/>
              <a:t>‹#›</a:t>
            </a:fld>
            <a:endParaRPr lang="en-GB"/>
          </a:p>
        </p:txBody>
      </p:sp>
    </p:spTree>
    <p:extLst>
      <p:ext uri="{BB962C8B-B14F-4D97-AF65-F5344CB8AC3E}">
        <p14:creationId xmlns:p14="http://schemas.microsoft.com/office/powerpoint/2010/main" val="3710423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
        <p:nvSpPr>
          <p:cNvPr id="6" name="Slide Number Placeholder 5"/>
          <p:cNvSpPr>
            <a:spLocks noGrp="1"/>
          </p:cNvSpPr>
          <p:nvPr>
            <p:ph type="sldNum" sz="quarter" idx="12"/>
          </p:nvPr>
        </p:nvSpPr>
        <p:spPr/>
        <p:txBody>
          <a:bodyPr/>
          <a:lstStyle/>
          <a:p>
            <a:fld id="{72299D9A-ED5C-4AB7-B661-A8E6BF749CCB}" type="slidenum">
              <a:rPr lang="en-GB" smtClean="0"/>
              <a:t>‹#›</a:t>
            </a:fld>
            <a:endParaRPr lang="en-GB"/>
          </a:p>
        </p:txBody>
      </p:sp>
    </p:spTree>
    <p:extLst>
      <p:ext uri="{BB962C8B-B14F-4D97-AF65-F5344CB8AC3E}">
        <p14:creationId xmlns:p14="http://schemas.microsoft.com/office/powerpoint/2010/main" val="1004877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92255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V1">
    <p:spTree>
      <p:nvGrpSpPr>
        <p:cNvPr id="1" name=""/>
        <p:cNvGrpSpPr/>
        <p:nvPr/>
      </p:nvGrpSpPr>
      <p:grpSpPr>
        <a:xfrm>
          <a:off x="0" y="0"/>
          <a:ext cx="0" cy="0"/>
          <a:chOff x="0" y="0"/>
          <a:chExt cx="0" cy="0"/>
        </a:xfrm>
      </p:grpSpPr>
      <p:pic>
        <p:nvPicPr>
          <p:cNvPr id="8" name="Picture 7" descr="Landscapelight.jpg"/>
          <p:cNvPicPr>
            <a:picLocks noChangeAspect="1"/>
          </p:cNvPicPr>
          <p:nvPr userDrawn="1"/>
        </p:nvPicPr>
        <p:blipFill>
          <a:blip r:embed="rId2"/>
          <a:stretch>
            <a:fillRect/>
          </a:stretch>
        </p:blipFill>
        <p:spPr>
          <a:xfrm>
            <a:off x="196582" y="2029633"/>
            <a:ext cx="8717280" cy="3822192"/>
          </a:xfrm>
          <a:prstGeom prst="rect">
            <a:avLst/>
          </a:prstGeom>
        </p:spPr>
      </p:pic>
      <p:sp>
        <p:nvSpPr>
          <p:cNvPr id="2" name="Title 1"/>
          <p:cNvSpPr>
            <a:spLocks noGrp="1"/>
          </p:cNvSpPr>
          <p:nvPr>
            <p:ph type="ctrTitle" hasCustomPrompt="1"/>
          </p:nvPr>
        </p:nvSpPr>
        <p:spPr>
          <a:xfrm>
            <a:off x="202667" y="2398059"/>
            <a:ext cx="8701471" cy="1344706"/>
          </a:xfrm>
        </p:spPr>
        <p:txBody>
          <a:bodyPr>
            <a:normAutofit/>
          </a:bodyPr>
          <a:lstStyle>
            <a:lvl1pPr algn="ctr">
              <a:defRPr sz="2600" b="1">
                <a:solidFill>
                  <a:srgbClr val="FFFFFF"/>
                </a:solidFill>
                <a:latin typeface="Arial"/>
                <a:cs typeface="Arial"/>
              </a:defRPr>
            </a:lvl1pPr>
          </a:lstStyle>
          <a:p>
            <a:r>
              <a:rPr lang="fr-CH" dirty="0" smtClean="0"/>
              <a:t>Title</a:t>
            </a:r>
            <a:endParaRPr lang="en-US" dirty="0"/>
          </a:p>
        </p:txBody>
      </p:sp>
      <p:sp>
        <p:nvSpPr>
          <p:cNvPr id="3" name="Subtitle 2"/>
          <p:cNvSpPr>
            <a:spLocks noGrp="1"/>
          </p:cNvSpPr>
          <p:nvPr>
            <p:ph type="subTitle" idx="1" hasCustomPrompt="1"/>
          </p:nvPr>
        </p:nvSpPr>
        <p:spPr>
          <a:xfrm>
            <a:off x="202667" y="4474881"/>
            <a:ext cx="8701471" cy="1374589"/>
          </a:xfrm>
        </p:spPr>
        <p:txBody>
          <a:bodyPr>
            <a:norm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dirty="0" smtClean="0"/>
              <a:t>Subtitle</a:t>
            </a:r>
            <a:endParaRPr lang="en-US" dirty="0"/>
          </a:p>
        </p:txBody>
      </p:sp>
      <p:sp>
        <p:nvSpPr>
          <p:cNvPr id="14" name="Content Placeholder 19"/>
          <p:cNvSpPr>
            <a:spLocks noGrp="1"/>
          </p:cNvSpPr>
          <p:nvPr>
            <p:ph sz="quarter" idx="18" hasCustomPrompt="1"/>
          </p:nvPr>
        </p:nvSpPr>
        <p:spPr>
          <a:xfrm>
            <a:off x="203200" y="6373168"/>
            <a:ext cx="4405399" cy="317480"/>
          </a:xfrm>
        </p:spPr>
        <p:txBody>
          <a:bodyPr lIns="0" tIns="0" rIns="0" bIns="0" anchor="t" anchorCtr="0">
            <a:noAutofit/>
          </a:bodyPr>
          <a:lstStyle>
            <a:lvl1pPr>
              <a:buNone/>
              <a:defRPr sz="1000">
                <a:solidFill>
                  <a:schemeClr val="tx1">
                    <a:lumMod val="50000"/>
                    <a:lumOff val="50000"/>
                  </a:schemeClr>
                </a:solidFill>
              </a:defRPr>
            </a:lvl1pPr>
          </a:lstStyle>
          <a:p>
            <a:r>
              <a:rPr lang="en-US" dirty="0" smtClean="0"/>
              <a:t>Name of the lecturer, event, date</a:t>
            </a:r>
          </a:p>
          <a:p>
            <a:r>
              <a:rPr lang="en-US" dirty="0" smtClean="0"/>
              <a:t>2 lines maximum</a:t>
            </a:r>
            <a:endParaRPr lang="en-US" dirty="0"/>
          </a:p>
        </p:txBody>
      </p:sp>
      <p:pic>
        <p:nvPicPr>
          <p:cNvPr id="16" name="Picture 15" descr="logo-presentation-small.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4.jp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305407" y="326212"/>
            <a:ext cx="2290064" cy="1293696"/>
          </a:xfrm>
          <a:prstGeom prst="rect">
            <a:avLst/>
          </a:prstGeom>
        </p:spPr>
      </p:pic>
      <p:sp>
        <p:nvSpPr>
          <p:cNvPr id="6" name="Rectangle 5"/>
          <p:cNvSpPr/>
          <p:nvPr userDrawn="1"/>
        </p:nvSpPr>
        <p:spPr>
          <a:xfrm>
            <a:off x="8808652" y="6613216"/>
            <a:ext cx="335348" cy="246221"/>
          </a:xfrm>
          <a:prstGeom prst="rect">
            <a:avLst/>
          </a:prstGeom>
        </p:spPr>
        <p:txBody>
          <a:bodyPr wrap="none">
            <a:spAutoFit/>
          </a:bodyPr>
          <a:lstStyle/>
          <a:p>
            <a:pPr algn="r" defTabSz="457200"/>
            <a:fld id="{4813DBA0-DC58-4279-B451-BCFCB04C8BAF}" type="slidenum">
              <a:rPr lang="en-GB" sz="1000" smtClean="0">
                <a:solidFill>
                  <a:prstClr val="black"/>
                </a:solidFill>
              </a:rPr>
              <a:pPr algn="r" defTabSz="457200"/>
              <a:t>‹#›</a:t>
            </a:fld>
            <a:endParaRPr lang="en-GB" sz="1000" dirty="0">
              <a:solidFill>
                <a:prstClr val="black"/>
              </a:solidFill>
            </a:endParaRPr>
          </a:p>
        </p:txBody>
      </p:sp>
    </p:spTree>
    <p:extLst>
      <p:ext uri="{BB962C8B-B14F-4D97-AF65-F5344CB8AC3E}">
        <p14:creationId xmlns:p14="http://schemas.microsoft.com/office/powerpoint/2010/main" val="359796668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_V1">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5" name="Picture 4"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7651" y="274638"/>
            <a:ext cx="619098" cy="747654"/>
          </a:xfrm>
          <a:prstGeom prst="rect">
            <a:avLst/>
          </a:prstGeom>
        </p:spPr>
      </p:pic>
      <p:sp>
        <p:nvSpPr>
          <p:cNvPr id="3" name="Title 2"/>
          <p:cNvSpPr>
            <a:spLocks noGrp="1"/>
          </p:cNvSpPr>
          <p:nvPr>
            <p:ph type="title"/>
          </p:nvPr>
        </p:nvSpPr>
        <p:spPr>
          <a:xfrm>
            <a:off x="932121" y="274638"/>
            <a:ext cx="8229600" cy="1001560"/>
          </a:xfrm>
        </p:spPr>
        <p:txBody>
          <a:bodyPr/>
          <a:lstStyle/>
          <a:p>
            <a:r>
              <a:rPr lang="en-US" smtClean="0"/>
              <a:t>Click to edit Master title style</a:t>
            </a:r>
            <a:endParaRPr lang="en-GB"/>
          </a:p>
        </p:txBody>
      </p:sp>
      <p:sp>
        <p:nvSpPr>
          <p:cNvPr id="2" name="TextBox 1"/>
          <p:cNvSpPr txBox="1"/>
          <p:nvPr userDrawn="1"/>
        </p:nvSpPr>
        <p:spPr>
          <a:xfrm>
            <a:off x="8826373" y="6628303"/>
            <a:ext cx="335348" cy="246221"/>
          </a:xfrm>
          <a:prstGeom prst="rect">
            <a:avLst/>
          </a:prstGeom>
          <a:noFill/>
        </p:spPr>
        <p:txBody>
          <a:bodyPr wrap="none" rtlCol="0">
            <a:spAutoFit/>
          </a:bodyPr>
          <a:lstStyle/>
          <a:p>
            <a:pPr algn="r" defTabSz="457200"/>
            <a:fld id="{4813DBA0-DC58-4279-B451-BCFCB04C8BAF}" type="slidenum">
              <a:rPr lang="en-GB" sz="1000" smtClean="0">
                <a:solidFill>
                  <a:prstClr val="black"/>
                </a:solidFill>
              </a:rPr>
              <a:pPr algn="r" defTabSz="457200"/>
              <a:t>‹#›</a:t>
            </a:fld>
            <a:endParaRPr lang="en-GB" sz="1000" dirty="0">
              <a:solidFill>
                <a:prstClr val="black"/>
              </a:solidFill>
            </a:endParaRPr>
          </a:p>
        </p:txBody>
      </p:sp>
    </p:spTree>
    <p:extLst>
      <p:ext uri="{BB962C8B-B14F-4D97-AF65-F5344CB8AC3E}">
        <p14:creationId xmlns:p14="http://schemas.microsoft.com/office/powerpoint/2010/main" val="208258561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Box 2"/>
          <p:cNvSpPr txBox="1"/>
          <p:nvPr userDrawn="1"/>
        </p:nvSpPr>
        <p:spPr>
          <a:xfrm>
            <a:off x="586441" y="4811058"/>
            <a:ext cx="7971118" cy="523220"/>
          </a:xfrm>
          <a:prstGeom prst="rect">
            <a:avLst/>
          </a:prstGeom>
          <a:noFill/>
        </p:spPr>
        <p:txBody>
          <a:bodyPr wrap="square" rtlCol="0">
            <a:spAutoFit/>
          </a:bodyPr>
          <a:lstStyle/>
          <a:p>
            <a:pPr algn="ctr" defTabSz="457200">
              <a:defRPr/>
            </a:pPr>
            <a:r>
              <a:rPr lang="fr-CH" sz="2800" b="1" dirty="0" smtClean="0">
                <a:solidFill>
                  <a:srgbClr val="0055A0"/>
                </a:solidFill>
              </a:rPr>
              <a:t>THANK YOU FOR YOUR ATTENTION!</a:t>
            </a:r>
          </a:p>
        </p:txBody>
      </p:sp>
    </p:spTree>
    <p:extLst>
      <p:ext uri="{BB962C8B-B14F-4D97-AF65-F5344CB8AC3E}">
        <p14:creationId xmlns:p14="http://schemas.microsoft.com/office/powerpoint/2010/main" val="386497941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11" name="Picture 10" descr="liu_ppt-03.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2667" y="274638"/>
            <a:ext cx="552909" cy="667721"/>
          </a:xfrm>
          <a:prstGeom prst="rect">
            <a:avLst/>
          </a:prstGeom>
        </p:spPr>
      </p:pic>
      <p:sp>
        <p:nvSpPr>
          <p:cNvPr id="7" name="Slide Number Placeholder 5"/>
          <p:cNvSpPr>
            <a:spLocks noGrp="1"/>
          </p:cNvSpPr>
          <p:nvPr>
            <p:ph type="sldNum" sz="quarter" idx="12"/>
          </p:nvPr>
        </p:nvSpPr>
        <p:spPr>
          <a:xfrm>
            <a:off x="6992427" y="28654"/>
            <a:ext cx="2133600" cy="365125"/>
          </a:xfrm>
        </p:spPr>
        <p:txBody>
          <a:bodyPr/>
          <a:lstStyle/>
          <a:p>
            <a:fld id="{80312B61-8FBB-43B8-A6DD-B3B75C37806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3718063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solidFill>
                  <a:prstClr val="black">
                    <a:tint val="75000"/>
                  </a:prstClr>
                </a:solidFill>
              </a:rPr>
              <a:t>18/03/2016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PSB-PS transfer, LIU beam parameter meeting</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95730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solidFill>
                  <a:prstClr val="black">
                    <a:tint val="75000"/>
                  </a:prstClr>
                </a:solidFill>
              </a:rPr>
              <a:t>18/03/2016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PSB-PS transfer, LIU beam parameter meeting</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57313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GB" smtClean="0">
                <a:solidFill>
                  <a:prstClr val="black">
                    <a:tint val="75000"/>
                  </a:prstClr>
                </a:solidFill>
              </a:rPr>
              <a:t>18/03/2016</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PSB-PS transfer, LIU beam parameter meeting</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40481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
        <p:nvSpPr>
          <p:cNvPr id="6" name="Slide Number Placeholder 5"/>
          <p:cNvSpPr>
            <a:spLocks noGrp="1"/>
          </p:cNvSpPr>
          <p:nvPr>
            <p:ph type="sldNum" sz="quarter" idx="12"/>
          </p:nvPr>
        </p:nvSpPr>
        <p:spPr/>
        <p:txBody>
          <a:bodyPr/>
          <a:lstStyle/>
          <a:p>
            <a:fld id="{72299D9A-ED5C-4AB7-B661-A8E6BF749CCB}" type="slidenum">
              <a:rPr lang="en-GB" smtClean="0"/>
              <a:t>‹#›</a:t>
            </a:fld>
            <a:endParaRPr lang="en-GB"/>
          </a:p>
        </p:txBody>
      </p:sp>
    </p:spTree>
    <p:extLst>
      <p:ext uri="{BB962C8B-B14F-4D97-AF65-F5344CB8AC3E}">
        <p14:creationId xmlns:p14="http://schemas.microsoft.com/office/powerpoint/2010/main" val="9381171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GB" smtClean="0">
                <a:solidFill>
                  <a:prstClr val="black">
                    <a:tint val="75000"/>
                  </a:prstClr>
                </a:solidFill>
              </a:rPr>
              <a:t>18/03/2016</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PSB-PS transfer, LIU beam parameter meeting</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23010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GB" smtClean="0">
                <a:solidFill>
                  <a:prstClr val="black">
                    <a:tint val="75000"/>
                  </a:prstClr>
                </a:solidFill>
              </a:rPr>
              <a:t>18/03/2016</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PSB-PS transfer, LIU beam parameter meeting</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271715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black">
                    <a:tint val="75000"/>
                  </a:prstClr>
                </a:solidFill>
              </a:rPr>
              <a:t>18/03/2016</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PSB-PS transfer, LIU beam parameter meeting</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8486602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black">
                    <a:tint val="75000"/>
                  </a:prstClr>
                </a:solidFill>
              </a:rPr>
              <a:t>18/03/2016</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PSB-PS transfer, LIU beam parameter meeting</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530156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black">
                    <a:tint val="75000"/>
                  </a:prstClr>
                </a:solidFill>
              </a:rPr>
              <a:t>18/03/2016</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PSB-PS transfer, LIU beam parameter meeting</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49530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solidFill>
                  <a:prstClr val="black">
                    <a:tint val="75000"/>
                  </a:prstClr>
                </a:solidFill>
              </a:rPr>
              <a:t>18/03/2016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PSB-PS transfer, LIU beam parameter meeting</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729119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GB" smtClean="0">
                <a:solidFill>
                  <a:prstClr val="black">
                    <a:tint val="75000"/>
                  </a:prstClr>
                </a:solidFill>
              </a:rPr>
              <a:t>18/03/2016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PSB-PS transfer, LIU beam parameter meeting</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444090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
        <p:nvSpPr>
          <p:cNvPr id="6" name="Slide Number Placeholder 5"/>
          <p:cNvSpPr>
            <a:spLocks noGrp="1"/>
          </p:cNvSpPr>
          <p:nvPr>
            <p:ph type="sldNum" sz="quarter" idx="12"/>
          </p:nvPr>
        </p:nvSpPr>
        <p:spPr/>
        <p:txBody>
          <a:bodyPr/>
          <a:lstStyle/>
          <a:p>
            <a:fld id="{72299D9A-ED5C-4AB7-B661-A8E6BF749CCB}" type="slidenum">
              <a:rPr lang="en-GB" smtClean="0"/>
              <a:t>‹#›</a:t>
            </a:fld>
            <a:endParaRPr lang="en-GB"/>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986622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GB" smtClean="0"/>
              <a:t>18/03/2016</a:t>
            </a:r>
            <a:endParaRPr lang="en-GB"/>
          </a:p>
        </p:txBody>
      </p:sp>
      <p:sp>
        <p:nvSpPr>
          <p:cNvPr id="6" name="Footer Placeholder 5"/>
          <p:cNvSpPr>
            <a:spLocks noGrp="1"/>
          </p:cNvSpPr>
          <p:nvPr>
            <p:ph type="ftr" sz="quarter" idx="11"/>
          </p:nvPr>
        </p:nvSpPr>
        <p:spPr/>
        <p:txBody>
          <a:bodyPr/>
          <a:lstStyle/>
          <a:p>
            <a:r>
              <a:rPr lang="en-US" smtClean="0"/>
              <a:t>PSB-PS transfer, LIU beam parameter meeting</a:t>
            </a:r>
            <a:endParaRPr lang="en-GB"/>
          </a:p>
        </p:txBody>
      </p:sp>
      <p:sp>
        <p:nvSpPr>
          <p:cNvPr id="7" name="Slide Number Placeholder 6"/>
          <p:cNvSpPr>
            <a:spLocks noGrp="1"/>
          </p:cNvSpPr>
          <p:nvPr>
            <p:ph type="sldNum" sz="quarter" idx="12"/>
          </p:nvPr>
        </p:nvSpPr>
        <p:spPr/>
        <p:txBody>
          <a:bodyPr/>
          <a:lstStyle/>
          <a:p>
            <a:fld id="{72299D9A-ED5C-4AB7-B661-A8E6BF749CCB}" type="slidenum">
              <a:rPr lang="en-GB" smtClean="0"/>
              <a:t>‹#›</a:t>
            </a:fld>
            <a:endParaRPr lang="en-GB"/>
          </a:p>
        </p:txBody>
      </p:sp>
    </p:spTree>
    <p:extLst>
      <p:ext uri="{BB962C8B-B14F-4D97-AF65-F5344CB8AC3E}">
        <p14:creationId xmlns:p14="http://schemas.microsoft.com/office/powerpoint/2010/main" val="2834022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GB" smtClean="0"/>
              <a:t>18/03/2016</a:t>
            </a:r>
            <a:endParaRPr lang="en-GB"/>
          </a:p>
        </p:txBody>
      </p:sp>
      <p:sp>
        <p:nvSpPr>
          <p:cNvPr id="8" name="Footer Placeholder 7"/>
          <p:cNvSpPr>
            <a:spLocks noGrp="1"/>
          </p:cNvSpPr>
          <p:nvPr>
            <p:ph type="ftr" sz="quarter" idx="11"/>
          </p:nvPr>
        </p:nvSpPr>
        <p:spPr/>
        <p:txBody>
          <a:bodyPr/>
          <a:lstStyle/>
          <a:p>
            <a:r>
              <a:rPr lang="en-US" smtClean="0"/>
              <a:t>PSB-PS transfer, LIU beam parameter meeting</a:t>
            </a:r>
            <a:endParaRPr lang="en-GB"/>
          </a:p>
        </p:txBody>
      </p:sp>
      <p:sp>
        <p:nvSpPr>
          <p:cNvPr id="9" name="Slide Number Placeholder 8"/>
          <p:cNvSpPr>
            <a:spLocks noGrp="1"/>
          </p:cNvSpPr>
          <p:nvPr>
            <p:ph type="sldNum" sz="quarter" idx="12"/>
          </p:nvPr>
        </p:nvSpPr>
        <p:spPr/>
        <p:txBody>
          <a:bodyPr/>
          <a:lstStyle/>
          <a:p>
            <a:fld id="{72299D9A-ED5C-4AB7-B661-A8E6BF749CCB}" type="slidenum">
              <a:rPr lang="en-GB" smtClean="0"/>
              <a:t>‹#›</a:t>
            </a:fld>
            <a:endParaRPr lang="en-GB"/>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6794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GB" smtClean="0"/>
              <a:t>18/03/2016</a:t>
            </a:r>
            <a:endParaRPr lang="en-GB"/>
          </a:p>
        </p:txBody>
      </p:sp>
      <p:sp>
        <p:nvSpPr>
          <p:cNvPr id="4" name="Footer Placeholder 3"/>
          <p:cNvSpPr>
            <a:spLocks noGrp="1"/>
          </p:cNvSpPr>
          <p:nvPr>
            <p:ph type="ftr" sz="quarter" idx="11"/>
          </p:nvPr>
        </p:nvSpPr>
        <p:spPr/>
        <p:txBody>
          <a:bodyPr/>
          <a:lstStyle/>
          <a:p>
            <a:r>
              <a:rPr lang="en-US" smtClean="0"/>
              <a:t>PSB-PS transfer, LIU beam parameter meeting</a:t>
            </a:r>
            <a:endParaRPr lang="en-GB"/>
          </a:p>
        </p:txBody>
      </p:sp>
      <p:sp>
        <p:nvSpPr>
          <p:cNvPr id="5" name="Slide Number Placeholder 4"/>
          <p:cNvSpPr>
            <a:spLocks noGrp="1"/>
          </p:cNvSpPr>
          <p:nvPr>
            <p:ph type="sldNum" sz="quarter" idx="12"/>
          </p:nvPr>
        </p:nvSpPr>
        <p:spPr/>
        <p:txBody>
          <a:bodyPr/>
          <a:lstStyle/>
          <a:p>
            <a:fld id="{72299D9A-ED5C-4AB7-B661-A8E6BF749CCB}" type="slidenum">
              <a:rPr lang="en-GB" smtClean="0"/>
              <a:t>‹#›</a:t>
            </a:fld>
            <a:endParaRPr lang="en-GB"/>
          </a:p>
        </p:txBody>
      </p:sp>
    </p:spTree>
    <p:extLst>
      <p:ext uri="{BB962C8B-B14F-4D97-AF65-F5344CB8AC3E}">
        <p14:creationId xmlns:p14="http://schemas.microsoft.com/office/powerpoint/2010/main" val="2757517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18/03/2016</a:t>
            </a:r>
            <a:endParaRPr lang="en-GB"/>
          </a:p>
        </p:txBody>
      </p:sp>
      <p:sp>
        <p:nvSpPr>
          <p:cNvPr id="3" name="Footer Placeholder 2"/>
          <p:cNvSpPr>
            <a:spLocks noGrp="1"/>
          </p:cNvSpPr>
          <p:nvPr>
            <p:ph type="ftr" sz="quarter" idx="11"/>
          </p:nvPr>
        </p:nvSpPr>
        <p:spPr/>
        <p:txBody>
          <a:bodyPr/>
          <a:lstStyle/>
          <a:p>
            <a:r>
              <a:rPr lang="en-US" smtClean="0"/>
              <a:t>PSB-PS transfer, LIU beam parameter meeting</a:t>
            </a:r>
            <a:endParaRPr lang="en-GB"/>
          </a:p>
        </p:txBody>
      </p:sp>
      <p:sp>
        <p:nvSpPr>
          <p:cNvPr id="4" name="Slide Number Placeholder 3"/>
          <p:cNvSpPr>
            <a:spLocks noGrp="1"/>
          </p:cNvSpPr>
          <p:nvPr>
            <p:ph type="sldNum" sz="quarter" idx="12"/>
          </p:nvPr>
        </p:nvSpPr>
        <p:spPr/>
        <p:txBody>
          <a:bodyPr/>
          <a:lstStyle/>
          <a:p>
            <a:fld id="{72299D9A-ED5C-4AB7-B661-A8E6BF749CCB}" type="slidenum">
              <a:rPr lang="en-GB" smtClean="0"/>
              <a:t>‹#›</a:t>
            </a:fld>
            <a:endParaRPr lang="en-GB"/>
          </a:p>
        </p:txBody>
      </p:sp>
    </p:spTree>
    <p:extLst>
      <p:ext uri="{BB962C8B-B14F-4D97-AF65-F5344CB8AC3E}">
        <p14:creationId xmlns:p14="http://schemas.microsoft.com/office/powerpoint/2010/main" val="2759268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18/03/2016</a:t>
            </a:r>
            <a:endParaRPr lang="en-GB"/>
          </a:p>
        </p:txBody>
      </p:sp>
      <p:sp>
        <p:nvSpPr>
          <p:cNvPr id="6" name="Footer Placeholder 5"/>
          <p:cNvSpPr>
            <a:spLocks noGrp="1"/>
          </p:cNvSpPr>
          <p:nvPr>
            <p:ph type="ftr" sz="quarter" idx="11"/>
          </p:nvPr>
        </p:nvSpPr>
        <p:spPr/>
        <p:txBody>
          <a:bodyPr/>
          <a:lstStyle/>
          <a:p>
            <a:r>
              <a:rPr lang="en-US" smtClean="0"/>
              <a:t>PSB-PS transfer, LIU beam parameter meeting</a:t>
            </a:r>
            <a:endParaRPr lang="en-GB"/>
          </a:p>
        </p:txBody>
      </p:sp>
      <p:sp>
        <p:nvSpPr>
          <p:cNvPr id="7" name="Slide Number Placeholder 6"/>
          <p:cNvSpPr>
            <a:spLocks noGrp="1"/>
          </p:cNvSpPr>
          <p:nvPr>
            <p:ph type="sldNum" sz="quarter" idx="12"/>
          </p:nvPr>
        </p:nvSpPr>
        <p:spPr/>
        <p:txBody>
          <a:bodyPr/>
          <a:lstStyle/>
          <a:p>
            <a:fld id="{72299D9A-ED5C-4AB7-B661-A8E6BF749CCB}" type="slidenum">
              <a:rPr lang="en-GB" smtClean="0"/>
              <a:t>‹#›</a:t>
            </a:fld>
            <a:endParaRPr lang="en-GB"/>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6932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18/03/2016</a:t>
            </a:r>
            <a:endParaRPr lang="en-GB"/>
          </a:p>
        </p:txBody>
      </p:sp>
      <p:sp>
        <p:nvSpPr>
          <p:cNvPr id="6" name="Footer Placeholder 5"/>
          <p:cNvSpPr>
            <a:spLocks noGrp="1"/>
          </p:cNvSpPr>
          <p:nvPr>
            <p:ph type="ftr" sz="quarter" idx="11"/>
          </p:nvPr>
        </p:nvSpPr>
        <p:spPr/>
        <p:txBody>
          <a:bodyPr/>
          <a:lstStyle/>
          <a:p>
            <a:r>
              <a:rPr lang="en-US" smtClean="0"/>
              <a:t>PSB-PS transfer, LIU beam parameter meeting</a:t>
            </a:r>
            <a:endParaRPr lang="en-GB"/>
          </a:p>
        </p:txBody>
      </p:sp>
      <p:sp>
        <p:nvSpPr>
          <p:cNvPr id="7" name="Slide Number Placeholder 6"/>
          <p:cNvSpPr>
            <a:spLocks noGrp="1"/>
          </p:cNvSpPr>
          <p:nvPr>
            <p:ph type="sldNum" sz="quarter" idx="12"/>
          </p:nvPr>
        </p:nvSpPr>
        <p:spPr/>
        <p:txBody>
          <a:bodyPr/>
          <a:lstStyle/>
          <a:p>
            <a:fld id="{72299D9A-ED5C-4AB7-B661-A8E6BF749CCB}" type="slidenum">
              <a:rPr lang="en-GB" smtClean="0"/>
              <a:t>‹#›</a:t>
            </a:fld>
            <a:endParaRPr lang="en-GB"/>
          </a:p>
        </p:txBody>
      </p:sp>
    </p:spTree>
    <p:extLst>
      <p:ext uri="{BB962C8B-B14F-4D97-AF65-F5344CB8AC3E}">
        <p14:creationId xmlns:p14="http://schemas.microsoft.com/office/powerpoint/2010/main" val="1076918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r>
              <a:rPr lang="en-GB" smtClean="0"/>
              <a:t>18/03/2016</a:t>
            </a:r>
            <a:endParaRPr lang="en-GB"/>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r>
              <a:rPr lang="en-US" smtClean="0"/>
              <a:t>PSB-PS transfer, LIU beam parameter meeting</a:t>
            </a:r>
            <a:endParaRPr lang="en-GB"/>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72299D9A-ED5C-4AB7-B661-A8E6BF749CCB}" type="slidenum">
              <a:rPr lang="en-GB" smtClean="0"/>
              <a:t>‹#›</a:t>
            </a:fld>
            <a:endParaRPr lang="en-GB"/>
          </a:p>
        </p:txBody>
      </p:sp>
    </p:spTree>
    <p:extLst>
      <p:ext uri="{BB962C8B-B14F-4D97-AF65-F5344CB8AC3E}">
        <p14:creationId xmlns:p14="http://schemas.microsoft.com/office/powerpoint/2010/main" val="6559446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001560"/>
          </a:xfrm>
          <a:prstGeom prst="rect">
            <a:avLst/>
          </a:prstGeom>
        </p:spPr>
        <p:txBody>
          <a:bodyPr vert="horz" lIns="91440" tIns="45720" rIns="91440" bIns="45720" rtlCol="0" anchor="t">
            <a:normAutofit/>
          </a:bodyPr>
          <a:lstStyle/>
          <a:p>
            <a:r>
              <a:rPr lang="fr-CH" dirty="0" smtClean="0"/>
              <a:t>Title</a:t>
            </a:r>
            <a:endParaRPr lang="en-US" dirty="0"/>
          </a:p>
        </p:txBody>
      </p:sp>
      <p:sp>
        <p:nvSpPr>
          <p:cNvPr id="3" name="Text Placeholder 2"/>
          <p:cNvSpPr>
            <a:spLocks noGrp="1"/>
          </p:cNvSpPr>
          <p:nvPr>
            <p:ph type="body" idx="1"/>
          </p:nvPr>
        </p:nvSpPr>
        <p:spPr>
          <a:xfrm>
            <a:off x="457200" y="1463874"/>
            <a:ext cx="8229600" cy="4548019"/>
          </a:xfrm>
          <a:prstGeom prst="rect">
            <a:avLst/>
          </a:prstGeom>
        </p:spPr>
        <p:txBody>
          <a:bodyPr vert="horz" lIns="91440" tIns="45720" rIns="91440" bIns="45720" rtlCol="0">
            <a:normAutofit/>
          </a:bodyPr>
          <a:lstStyle/>
          <a:p>
            <a:pPr lvl="0"/>
            <a:r>
              <a:rPr lang="fr-CH" dirty="0" smtClean="0"/>
              <a:t>Click to edit Master text styles</a:t>
            </a:r>
          </a:p>
          <a:p>
            <a:pPr lvl="1"/>
            <a:r>
              <a:rPr lang="fr-CH" dirty="0" smtClean="0"/>
              <a:t>Second level first line</a:t>
            </a:r>
            <a:br>
              <a:rPr lang="fr-CH" dirty="0" smtClean="0"/>
            </a:br>
            <a:r>
              <a:rPr lang="fr-CH" dirty="0" smtClean="0"/>
              <a:t>second line</a:t>
            </a:r>
          </a:p>
          <a:p>
            <a:pPr lvl="2"/>
            <a:r>
              <a:rPr lang="fr-CH" dirty="0" smtClean="0"/>
              <a:t>Third level</a:t>
            </a:r>
          </a:p>
        </p:txBody>
      </p:sp>
    </p:spTree>
    <p:extLst>
      <p:ext uri="{BB962C8B-B14F-4D97-AF65-F5344CB8AC3E}">
        <p14:creationId xmlns:p14="http://schemas.microsoft.com/office/powerpoint/2010/main" val="180897390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Lst>
  <p:timing>
    <p:tnLst>
      <p:par>
        <p:cTn id="1" dur="indefinite" restart="never" nodeType="tmRoot"/>
      </p:par>
    </p:tnLst>
  </p:timing>
  <p:hf hdr="0"/>
  <p:txStyles>
    <p:titleStyle>
      <a:lvl1pPr algn="l" defTabSz="457200" rtl="0" eaLnBrk="1" latinLnBrk="0" hangingPunct="1">
        <a:spcBef>
          <a:spcPct val="0"/>
        </a:spcBef>
        <a:buNone/>
        <a:defRPr sz="2800" b="1" kern="1200">
          <a:solidFill>
            <a:srgbClr val="0055A0"/>
          </a:solidFill>
          <a:latin typeface="+mj-lt"/>
          <a:ea typeface="+mj-ea"/>
          <a:cs typeface="+mj-cs"/>
        </a:defRPr>
      </a:lvl1pPr>
    </p:titleStyle>
    <p:bodyStyle>
      <a:lvl1pPr marL="0" indent="0" algn="l" defTabSz="457200" rtl="0" eaLnBrk="1" latinLnBrk="0" hangingPunct="1">
        <a:spcBef>
          <a:spcPct val="20000"/>
        </a:spcBef>
        <a:buClr>
          <a:srgbClr val="0055A0"/>
        </a:buClr>
        <a:buFontTx/>
        <a:buNone/>
        <a:defRPr sz="2000" kern="1200">
          <a:solidFill>
            <a:schemeClr val="tx1"/>
          </a:solidFill>
          <a:latin typeface="Arial"/>
          <a:ea typeface="+mn-ea"/>
          <a:cs typeface="Arial"/>
        </a:defRPr>
      </a:lvl1pPr>
      <a:lvl2pPr marL="471600" indent="-284400" algn="l" defTabSz="457200" rtl="0" eaLnBrk="1" latinLnBrk="0" hangingPunct="1">
        <a:lnSpc>
          <a:spcPct val="100000"/>
        </a:lnSpc>
        <a:spcBef>
          <a:spcPts val="1080"/>
        </a:spcBef>
        <a:buClr>
          <a:srgbClr val="0055A0"/>
        </a:buClr>
        <a:buSzPct val="70000"/>
        <a:buFont typeface="Wingdings" charset="2"/>
        <a:buChar char="§"/>
        <a:defRPr sz="2000" kern="1200">
          <a:solidFill>
            <a:schemeClr val="tx1"/>
          </a:solidFill>
          <a:latin typeface="Arial"/>
          <a:ea typeface="+mn-ea"/>
          <a:cs typeface="Arial"/>
        </a:defRPr>
      </a:lvl2pPr>
      <a:lvl3pPr marL="694800" indent="-228600" algn="l" defTabSz="457200" rtl="0" eaLnBrk="1" latinLnBrk="0" hangingPunct="1">
        <a:lnSpc>
          <a:spcPct val="100000"/>
        </a:lnSpc>
        <a:spcBef>
          <a:spcPts val="984"/>
        </a:spcBef>
        <a:buClrTx/>
        <a:buSzPct val="100000"/>
        <a:buFont typeface="Lucida Grande"/>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black">
                    <a:tint val="75000"/>
                  </a:prstClr>
                </a:solidFill>
              </a:rPr>
              <a:t>18/03/2016</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PSB-PS transfer, LIU beam parameter meeting</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9136894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edms.cern.ch/document/1553576/0.4"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16.xml"/><Relationship Id="rId5" Type="http://schemas.openxmlformats.org/officeDocument/2006/relationships/image" Target="../media/image26.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edms.cern.ch/document/1488286/3"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indico.cern.ch/event/478959/"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400" smtClean="0"/>
              <a:t>PSB-PS transfer</a:t>
            </a:r>
            <a:br>
              <a:rPr lang="en-GB" sz="4400" smtClean="0"/>
            </a:br>
            <a:endParaRPr lang="en-GB" sz="2000" cap="none"/>
          </a:p>
        </p:txBody>
      </p:sp>
      <p:sp>
        <p:nvSpPr>
          <p:cNvPr id="3" name="Subtitle 2"/>
          <p:cNvSpPr>
            <a:spLocks noGrp="1"/>
          </p:cNvSpPr>
          <p:nvPr>
            <p:ph type="subTitle" idx="1"/>
          </p:nvPr>
        </p:nvSpPr>
        <p:spPr/>
        <p:txBody>
          <a:bodyPr>
            <a:normAutofit fontScale="92500" lnSpcReduction="10000"/>
          </a:bodyPr>
          <a:lstStyle/>
          <a:p>
            <a:r>
              <a:rPr lang="en-GB" dirty="0" smtClean="0"/>
              <a:t>W. </a:t>
            </a:r>
            <a:r>
              <a:rPr lang="en-GB" dirty="0" smtClean="0"/>
              <a:t>Bartmann, J. Borburgh, H. Damerau, L. Ducimetiere, A. Ferrero, M. Fraser, S. Gilardoni, B. Goddard, J. Jentzsch, T. Kramer, L. Sermeus, G. Sterbini</a:t>
            </a:r>
          </a:p>
          <a:p>
            <a:endParaRPr lang="en-GB" dirty="0"/>
          </a:p>
          <a:p>
            <a:r>
              <a:rPr lang="en-GB" dirty="0" smtClean="0"/>
              <a:t>LIU Beam Parameter Meeting, 18</a:t>
            </a:r>
            <a:r>
              <a:rPr lang="en-GB" baseline="30000" dirty="0" smtClean="0"/>
              <a:t>th</a:t>
            </a:r>
            <a:r>
              <a:rPr lang="en-GB" dirty="0" smtClean="0"/>
              <a:t> March 2016</a:t>
            </a:r>
            <a:endParaRPr lang="en-GB" dirty="0"/>
          </a:p>
        </p:txBody>
      </p:sp>
    </p:spTree>
    <p:extLst>
      <p:ext uri="{BB962C8B-B14F-4D97-AF65-F5344CB8AC3E}">
        <p14:creationId xmlns:p14="http://schemas.microsoft.com/office/powerpoint/2010/main" val="35345476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38312" y="5232827"/>
            <a:ext cx="8763034" cy="2334053"/>
          </a:xfrm>
        </p:spPr>
        <p:txBody>
          <a:bodyPr/>
          <a:lstStyle/>
          <a:p>
            <a:r>
              <a:rPr lang="en-GB" dirty="0" smtClean="0"/>
              <a:t>One generator supplying two magnets in parallel.</a:t>
            </a:r>
          </a:p>
          <a:p>
            <a:r>
              <a:rPr lang="en-GB" dirty="0" smtClean="0"/>
              <a:t>Magnets equipped with their original glued ferrite blocks of assumed 4L1 type.</a:t>
            </a:r>
            <a:endParaRPr lang="en-GB" dirty="0"/>
          </a:p>
        </p:txBody>
      </p:sp>
      <p:sp>
        <p:nvSpPr>
          <p:cNvPr id="3" name="Title 2"/>
          <p:cNvSpPr>
            <a:spLocks noGrp="1"/>
          </p:cNvSpPr>
          <p:nvPr>
            <p:ph type="title"/>
          </p:nvPr>
        </p:nvSpPr>
        <p:spPr>
          <a:xfrm>
            <a:off x="1314922" y="274638"/>
            <a:ext cx="7371878" cy="1001560"/>
          </a:xfrm>
        </p:spPr>
        <p:txBody>
          <a:bodyPr/>
          <a:lstStyle/>
          <a:p>
            <a:r>
              <a:rPr lang="en-US" dirty="0" smtClean="0"/>
              <a:t>BT1.KFA10 present system layout</a:t>
            </a:r>
            <a:endParaRPr lang="en-GB"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0432" t="11034" r="23424" b="29372"/>
          <a:stretch/>
        </p:blipFill>
        <p:spPr>
          <a:xfrm>
            <a:off x="-13" y="982466"/>
            <a:ext cx="9143063" cy="4408066"/>
          </a:xfrm>
          <a:prstGeom prst="rect">
            <a:avLst/>
          </a:prstGeom>
        </p:spPr>
      </p:pic>
    </p:spTree>
    <p:extLst>
      <p:ext uri="{BB962C8B-B14F-4D97-AF65-F5344CB8AC3E}">
        <p14:creationId xmlns:p14="http://schemas.microsoft.com/office/powerpoint/2010/main" val="250180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1255059"/>
            <a:ext cx="9144000" cy="4745691"/>
          </a:xfrm>
        </p:spPr>
        <p:txBody>
          <a:bodyPr/>
          <a:lstStyle/>
          <a:p>
            <a:pPr marL="342900" indent="-342900">
              <a:buFont typeface="Arial" panose="020B0604020202020204" pitchFamily="34" charset="0"/>
              <a:buChar char="•"/>
            </a:pPr>
            <a:r>
              <a:rPr lang="en-GB" dirty="0" smtClean="0"/>
              <a:t>New vacuum tank with magnets equipped with “good” 8C11 or CMD5005 ferrite. (ready end 2017)</a:t>
            </a:r>
          </a:p>
          <a:p>
            <a:pPr marL="342900" indent="-342900">
              <a:buFont typeface="Arial" panose="020B0604020202020204" pitchFamily="34" charset="0"/>
              <a:buChar char="•"/>
            </a:pPr>
            <a:r>
              <a:rPr lang="en-GB" dirty="0"/>
              <a:t>Tests in the laboratory on KFA20 </a:t>
            </a:r>
            <a:r>
              <a:rPr lang="en-GB" dirty="0" smtClean="0"/>
              <a:t>spare (already equipped with CMD5005) in the same configuration as KFA10 to refine the </a:t>
            </a:r>
            <a:r>
              <a:rPr lang="en-GB" dirty="0" err="1" smtClean="0"/>
              <a:t>Pspice</a:t>
            </a:r>
            <a:r>
              <a:rPr lang="en-GB" dirty="0" smtClean="0"/>
              <a:t> equivalent circuit and simulate improvements to reach the specification. </a:t>
            </a:r>
          </a:p>
          <a:p>
            <a:pPr indent="357188"/>
            <a:r>
              <a:rPr lang="en-GB" dirty="0" smtClean="0"/>
              <a:t>Implementation in the lab to validate the model.(in 2016)</a:t>
            </a:r>
          </a:p>
          <a:p>
            <a:pPr marL="342900" indent="-342900">
              <a:buFont typeface="Arial" panose="020B0604020202020204" pitchFamily="34" charset="0"/>
              <a:buChar char="•"/>
            </a:pPr>
            <a:r>
              <a:rPr lang="en-GB" dirty="0" smtClean="0"/>
              <a:t>If proven to be efficient, rearrange present </a:t>
            </a:r>
            <a:r>
              <a:rPr lang="en-GB" dirty="0" err="1" smtClean="0"/>
              <a:t>Tx</a:t>
            </a:r>
            <a:r>
              <a:rPr lang="en-GB" dirty="0" smtClean="0"/>
              <a:t>-PFL pairs to reduce mismatches during the EYETS.</a:t>
            </a:r>
          </a:p>
          <a:p>
            <a:pPr marL="342900" indent="-342900">
              <a:buFont typeface="Arial" panose="020B0604020202020204" pitchFamily="34" charset="0"/>
              <a:buChar char="•"/>
            </a:pPr>
            <a:r>
              <a:rPr lang="en-GB" dirty="0" smtClean="0"/>
              <a:t>As a last resort, cut new transmission cables from the PFLs which are longer than necessary (or install new transmissions if we manage to obtain them) for a better matching.</a:t>
            </a:r>
          </a:p>
          <a:p>
            <a:pPr marL="342900" indent="-342900">
              <a:buFont typeface="Arial" panose="020B0604020202020204" pitchFamily="34" charset="0"/>
              <a:buChar char="•"/>
            </a:pPr>
            <a:r>
              <a:rPr lang="en-GB" dirty="0" smtClean="0"/>
              <a:t>If rise time can ultimately not be met, split magnets in two and build two new generators to supply them. (assuming we can buy SF6 cables)</a:t>
            </a:r>
          </a:p>
          <a:p>
            <a:pPr indent="357188"/>
            <a:r>
              <a:rPr lang="en-GB" dirty="0" smtClean="0"/>
              <a:t>This option is not presently funded </a:t>
            </a:r>
            <a:r>
              <a:rPr lang="en-GB" smtClean="0"/>
              <a:t>nor staffed.</a:t>
            </a:r>
            <a:endParaRPr lang="en-GB" dirty="0"/>
          </a:p>
          <a:p>
            <a:pPr marL="342900" indent="-342900">
              <a:buFontTx/>
              <a:buChar char="-"/>
            </a:pPr>
            <a:endParaRPr lang="en-GB" dirty="0" smtClean="0"/>
          </a:p>
          <a:p>
            <a:endParaRPr lang="en-GB" dirty="0"/>
          </a:p>
        </p:txBody>
      </p:sp>
      <p:sp>
        <p:nvSpPr>
          <p:cNvPr id="3" name="Title 2"/>
          <p:cNvSpPr>
            <a:spLocks noGrp="1"/>
          </p:cNvSpPr>
          <p:nvPr>
            <p:ph type="title"/>
          </p:nvPr>
        </p:nvSpPr>
        <p:spPr>
          <a:xfrm>
            <a:off x="1745672" y="274638"/>
            <a:ext cx="6941127" cy="1001560"/>
          </a:xfrm>
        </p:spPr>
        <p:txBody>
          <a:bodyPr/>
          <a:lstStyle/>
          <a:p>
            <a:r>
              <a:rPr lang="en-US" dirty="0" smtClean="0"/>
              <a:t>BT.KFA10 improvements for LIU</a:t>
            </a:r>
            <a:endParaRPr lang="en-GB" dirty="0"/>
          </a:p>
        </p:txBody>
      </p:sp>
    </p:spTree>
    <p:extLst>
      <p:ext uri="{BB962C8B-B14F-4D97-AF65-F5344CB8AC3E}">
        <p14:creationId xmlns:p14="http://schemas.microsoft.com/office/powerpoint/2010/main" val="41055923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8" y="274638"/>
            <a:ext cx="7965175" cy="747654"/>
          </a:xfrm>
        </p:spPr>
        <p:txBody>
          <a:bodyPr>
            <a:normAutofit/>
          </a:bodyPr>
          <a:lstStyle/>
          <a:p>
            <a:r>
              <a:rPr lang="en-US" dirty="0" smtClean="0"/>
              <a:t>BT2.KFA20 kick (measured waveform at 27 kV)</a:t>
            </a:r>
            <a:endParaRPr lang="en-US" dirty="0"/>
          </a:p>
        </p:txBody>
      </p:sp>
      <p:graphicFrame>
        <p:nvGraphicFramePr>
          <p:cNvPr id="4" name="Table 3"/>
          <p:cNvGraphicFramePr>
            <a:graphicFrameLocks noGrp="1"/>
          </p:cNvGraphicFramePr>
          <p:nvPr>
            <p:extLst/>
          </p:nvPr>
        </p:nvGraphicFramePr>
        <p:xfrm>
          <a:off x="3559357" y="5696270"/>
          <a:ext cx="4791155" cy="1000125"/>
        </p:xfrm>
        <a:graphic>
          <a:graphicData uri="http://schemas.openxmlformats.org/drawingml/2006/table">
            <a:tbl>
              <a:tblPr/>
              <a:tblGrid>
                <a:gridCol w="798526"/>
                <a:gridCol w="798526"/>
                <a:gridCol w="193965"/>
                <a:gridCol w="1231795"/>
                <a:gridCol w="1768343"/>
              </a:tblGrid>
              <a:tr h="333375">
                <a:tc gridSpan="3">
                  <a:txBody>
                    <a:bodyPr/>
                    <a:lstStyle/>
                    <a:p>
                      <a:pPr algn="l" fontAlgn="b"/>
                      <a:r>
                        <a:rPr lang="en-GB" sz="2000" b="0" i="0" u="none" strike="noStrike" dirty="0">
                          <a:solidFill>
                            <a:srgbClr val="000000"/>
                          </a:solidFill>
                          <a:effectLst/>
                          <a:latin typeface="Calibri"/>
                        </a:rPr>
                        <a:t>Kick rise time:</a:t>
                      </a:r>
                    </a:p>
                  </a:txBody>
                  <a:tcPr marL="9525" marR="9525" marT="9525" marB="0" anchor="b">
                    <a:lnL>
                      <a:noFill/>
                    </a:lnL>
                    <a:lnR>
                      <a:noFill/>
                    </a:lnR>
                    <a:lnT>
                      <a:noFill/>
                    </a:lnT>
                    <a:lnB>
                      <a:noFill/>
                    </a:lnB>
                  </a:tcPr>
                </a:tc>
                <a:tc hMerge="1">
                  <a:txBody>
                    <a:bodyPr/>
                    <a:lstStyle/>
                    <a:p>
                      <a:endParaRPr lang="en-GB"/>
                    </a:p>
                  </a:txBody>
                  <a:tcPr/>
                </a:tc>
                <a:tc hMerge="1">
                  <a:txBody>
                    <a:bodyPr/>
                    <a:lstStyle/>
                    <a:p>
                      <a:endParaRPr lang="en-GB"/>
                    </a:p>
                  </a:txBody>
                  <a:tcPr/>
                </a:tc>
                <a:tc>
                  <a:txBody>
                    <a:bodyPr/>
                    <a:lstStyle/>
                    <a:p>
                      <a:pPr algn="l" fontAlgn="b"/>
                      <a:r>
                        <a:rPr lang="en-GB" sz="2000" b="0" i="0" u="none" strike="noStrike" dirty="0">
                          <a:solidFill>
                            <a:srgbClr val="000000"/>
                          </a:solidFill>
                          <a:effectLst/>
                          <a:latin typeface="Calibri"/>
                        </a:rPr>
                        <a:t>(5-95)%</a:t>
                      </a:r>
                    </a:p>
                  </a:txBody>
                  <a:tcPr marL="9525" marR="9525" marT="9525" marB="0" anchor="b">
                    <a:lnL>
                      <a:noFill/>
                    </a:lnL>
                    <a:lnR>
                      <a:noFill/>
                    </a:lnR>
                    <a:lnT>
                      <a:noFill/>
                    </a:lnT>
                    <a:lnB>
                      <a:noFill/>
                    </a:lnB>
                  </a:tcPr>
                </a:tc>
                <a:tc>
                  <a:txBody>
                    <a:bodyPr/>
                    <a:lstStyle/>
                    <a:p>
                      <a:pPr algn="l" fontAlgn="b"/>
                      <a:r>
                        <a:rPr lang="en-GB" sz="2000" b="0" i="0" u="none" strike="noStrike" dirty="0" smtClean="0">
                          <a:solidFill>
                            <a:srgbClr val="000000"/>
                          </a:solidFill>
                          <a:effectLst/>
                          <a:latin typeface="Calibri"/>
                        </a:rPr>
                        <a:t>78ns</a:t>
                      </a:r>
                      <a:endParaRPr lang="en-GB" sz="2000" b="0" i="0" u="none" strike="noStrike" dirty="0">
                        <a:solidFill>
                          <a:srgbClr val="000000"/>
                        </a:solidFill>
                        <a:effectLst/>
                        <a:latin typeface="Calibri"/>
                      </a:endParaRPr>
                    </a:p>
                  </a:txBody>
                  <a:tcPr marL="9525" marR="9525" marT="9525" marB="0" anchor="b">
                    <a:lnL>
                      <a:noFill/>
                    </a:lnL>
                    <a:lnR>
                      <a:noFill/>
                    </a:lnR>
                    <a:lnT>
                      <a:noFill/>
                    </a:lnT>
                    <a:lnB>
                      <a:noFill/>
                    </a:lnB>
                  </a:tcPr>
                </a:tc>
              </a:tr>
              <a:tr h="333375">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marL="0" indent="0" algn="l" fontAlgn="b"/>
                      <a:r>
                        <a:rPr lang="en-GB" sz="2000" b="0" i="0" u="none" strike="noStrike" dirty="0">
                          <a:solidFill>
                            <a:srgbClr val="000000"/>
                          </a:solidFill>
                          <a:effectLst/>
                          <a:latin typeface="Calibri"/>
                        </a:rPr>
                        <a:t>(2-98)%</a:t>
                      </a:r>
                    </a:p>
                  </a:txBody>
                  <a:tcPr marL="9525" marR="9525" marT="9525" marB="0" anchor="b">
                    <a:lnL>
                      <a:noFill/>
                    </a:lnL>
                    <a:lnR>
                      <a:noFill/>
                    </a:lnR>
                    <a:lnT>
                      <a:noFill/>
                    </a:lnT>
                    <a:lnB>
                      <a:noFill/>
                    </a:lnB>
                  </a:tcPr>
                </a:tc>
                <a:tc>
                  <a:txBody>
                    <a:bodyPr/>
                    <a:lstStyle/>
                    <a:p>
                      <a:pPr algn="l" fontAlgn="b"/>
                      <a:r>
                        <a:rPr lang="en-GB" sz="2000" b="0" i="0" u="none" strike="noStrike" dirty="0" smtClean="0">
                          <a:solidFill>
                            <a:srgbClr val="000000"/>
                          </a:solidFill>
                          <a:effectLst/>
                          <a:latin typeface="Calibri"/>
                        </a:rPr>
                        <a:t>94ns (LIU 104ns)</a:t>
                      </a:r>
                      <a:endParaRPr lang="en-GB" sz="2000" b="0" i="0" u="none" strike="noStrike" dirty="0">
                        <a:solidFill>
                          <a:srgbClr val="000000"/>
                        </a:solidFill>
                        <a:effectLst/>
                        <a:latin typeface="Calibri"/>
                      </a:endParaRPr>
                    </a:p>
                  </a:txBody>
                  <a:tcPr marL="9525" marR="9525" marT="9525" marB="0" anchor="b">
                    <a:lnL>
                      <a:noFill/>
                    </a:lnL>
                    <a:lnR>
                      <a:noFill/>
                    </a:lnR>
                    <a:lnT>
                      <a:noFill/>
                    </a:lnT>
                    <a:lnB>
                      <a:noFill/>
                    </a:lnB>
                  </a:tcPr>
                </a:tc>
              </a:tr>
              <a:tr h="333375">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GB" sz="2000" b="0" i="0" u="none" strike="noStrike" dirty="0">
                          <a:solidFill>
                            <a:srgbClr val="000000"/>
                          </a:solidFill>
                          <a:effectLst/>
                          <a:latin typeface="Calibri"/>
                        </a:rPr>
                        <a:t>(1-99)%</a:t>
                      </a:r>
                    </a:p>
                  </a:txBody>
                  <a:tcPr marL="9525" marR="9525" marT="9525" marB="0" anchor="b">
                    <a:lnL>
                      <a:noFill/>
                    </a:lnL>
                    <a:lnR>
                      <a:noFill/>
                    </a:lnR>
                    <a:lnT>
                      <a:noFill/>
                    </a:lnT>
                    <a:lnB>
                      <a:noFill/>
                    </a:lnB>
                  </a:tcPr>
                </a:tc>
                <a:tc>
                  <a:txBody>
                    <a:bodyPr/>
                    <a:lstStyle/>
                    <a:p>
                      <a:pPr algn="l" fontAlgn="b"/>
                      <a:r>
                        <a:rPr lang="en-GB" sz="2000" b="0" i="0" u="none" strike="noStrike" dirty="0" smtClean="0">
                          <a:solidFill>
                            <a:srgbClr val="000000"/>
                          </a:solidFill>
                          <a:effectLst/>
                          <a:latin typeface="Calibri"/>
                        </a:rPr>
                        <a:t>270ns</a:t>
                      </a:r>
                      <a:endParaRPr lang="en-GB" sz="2000" b="0" i="0" u="none" strike="noStrike" dirty="0">
                        <a:solidFill>
                          <a:srgbClr val="000000"/>
                        </a:solidFill>
                        <a:effectLst/>
                        <a:latin typeface="Calibri"/>
                      </a:endParaRPr>
                    </a:p>
                  </a:txBody>
                  <a:tcPr marL="9525" marR="9525" marT="9525" marB="0" anchor="b">
                    <a:lnL>
                      <a:noFill/>
                    </a:lnL>
                    <a:lnR>
                      <a:noFill/>
                    </a:lnR>
                    <a:lnT>
                      <a:noFill/>
                    </a:lnT>
                    <a:lnB>
                      <a:noFill/>
                    </a:lnB>
                  </a:tcPr>
                </a:tc>
              </a:tr>
            </a:tbl>
          </a:graphicData>
        </a:graphic>
      </p:graphicFrame>
      <p:sp>
        <p:nvSpPr>
          <p:cNvPr id="8" name="TextBox 7"/>
          <p:cNvSpPr txBox="1"/>
          <p:nvPr/>
        </p:nvSpPr>
        <p:spPr>
          <a:xfrm>
            <a:off x="438150" y="6187559"/>
            <a:ext cx="4484626" cy="369332"/>
          </a:xfrm>
          <a:prstGeom prst="rect">
            <a:avLst/>
          </a:prstGeom>
          <a:noFill/>
        </p:spPr>
        <p:txBody>
          <a:bodyPr wrap="none" rtlCol="0">
            <a:spAutoFit/>
          </a:bodyPr>
          <a:lstStyle/>
          <a:p>
            <a:pPr defTabSz="457200"/>
            <a:r>
              <a:rPr lang="en-GB" dirty="0" smtClean="0">
                <a:solidFill>
                  <a:prstClr val="black"/>
                </a:solidFill>
              </a:rPr>
              <a:t>Scope: 200MHz BW, 13 bits vertical resolution</a:t>
            </a:r>
            <a:endParaRPr lang="en-GB" dirty="0">
              <a:solidFill>
                <a:prstClr val="black"/>
              </a:solidFill>
            </a:endParaRPr>
          </a:p>
        </p:txBody>
      </p:sp>
      <p:pic>
        <p:nvPicPr>
          <p:cNvPr id="3" name="Picture 2"/>
          <p:cNvPicPr>
            <a:picLocks noChangeAspect="1"/>
          </p:cNvPicPr>
          <p:nvPr/>
        </p:nvPicPr>
        <p:blipFill>
          <a:blip r:embed="rId2"/>
          <a:stretch>
            <a:fillRect/>
          </a:stretch>
        </p:blipFill>
        <p:spPr>
          <a:xfrm>
            <a:off x="1001058" y="774981"/>
            <a:ext cx="7620661" cy="4828451"/>
          </a:xfrm>
          <a:prstGeom prst="rect">
            <a:avLst/>
          </a:prstGeom>
        </p:spPr>
      </p:pic>
    </p:spTree>
    <p:extLst>
      <p:ext uri="{BB962C8B-B14F-4D97-AF65-F5344CB8AC3E}">
        <p14:creationId xmlns:p14="http://schemas.microsoft.com/office/powerpoint/2010/main" val="34447553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38312" y="5232827"/>
            <a:ext cx="8763034" cy="2334053"/>
          </a:xfrm>
        </p:spPr>
        <p:txBody>
          <a:bodyPr/>
          <a:lstStyle/>
          <a:p>
            <a:r>
              <a:rPr lang="en-GB" dirty="0" smtClean="0"/>
              <a:t>One generator supplying two magnets in parallel.</a:t>
            </a:r>
          </a:p>
          <a:p>
            <a:r>
              <a:rPr lang="en-GB" dirty="0" smtClean="0"/>
              <a:t>Magnets equipped with CMD5005 ferrite blocks.</a:t>
            </a:r>
          </a:p>
          <a:p>
            <a:r>
              <a:rPr lang="en-GB" dirty="0" smtClean="0"/>
              <a:t>Magnets are charged with the PFLs.</a:t>
            </a:r>
            <a:endParaRPr lang="en-GB" dirty="0"/>
          </a:p>
        </p:txBody>
      </p:sp>
      <p:sp>
        <p:nvSpPr>
          <p:cNvPr id="3" name="Title 2"/>
          <p:cNvSpPr>
            <a:spLocks noGrp="1"/>
          </p:cNvSpPr>
          <p:nvPr>
            <p:ph type="title"/>
          </p:nvPr>
        </p:nvSpPr>
        <p:spPr>
          <a:xfrm>
            <a:off x="1314922" y="274638"/>
            <a:ext cx="7371878" cy="1001560"/>
          </a:xfrm>
        </p:spPr>
        <p:txBody>
          <a:bodyPr/>
          <a:lstStyle/>
          <a:p>
            <a:r>
              <a:rPr lang="en-US" dirty="0" smtClean="0"/>
              <a:t>BT2.KFA20 present system layout</a:t>
            </a:r>
            <a:endParaRPr lang="en-GB"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7915" t="26094" r="25619" b="18697"/>
          <a:stretch/>
        </p:blipFill>
        <p:spPr>
          <a:xfrm>
            <a:off x="19050" y="1180877"/>
            <a:ext cx="9072000" cy="4032000"/>
          </a:xfrm>
          <a:prstGeom prst="rect">
            <a:avLst/>
          </a:prstGeom>
        </p:spPr>
      </p:pic>
    </p:spTree>
    <p:extLst>
      <p:ext uri="{BB962C8B-B14F-4D97-AF65-F5344CB8AC3E}">
        <p14:creationId xmlns:p14="http://schemas.microsoft.com/office/powerpoint/2010/main" val="28164421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119123" y="1202337"/>
            <a:ext cx="9024877" cy="4231481"/>
          </a:xfrm>
          <a:prstGeom prst="rect">
            <a:avLst/>
          </a:prstGeom>
        </p:spPr>
      </p:pic>
      <p:sp>
        <p:nvSpPr>
          <p:cNvPr id="2" name="Title 1"/>
          <p:cNvSpPr>
            <a:spLocks noGrp="1"/>
          </p:cNvSpPr>
          <p:nvPr>
            <p:ph type="title"/>
          </p:nvPr>
        </p:nvSpPr>
        <p:spPr>
          <a:xfrm>
            <a:off x="1001058" y="274638"/>
            <a:ext cx="7965175" cy="747654"/>
          </a:xfrm>
        </p:spPr>
        <p:txBody>
          <a:bodyPr>
            <a:normAutofit/>
          </a:bodyPr>
          <a:lstStyle/>
          <a:p>
            <a:r>
              <a:rPr lang="en-US" dirty="0" smtClean="0"/>
              <a:t>BT2.KFA20 kick (</a:t>
            </a:r>
            <a:r>
              <a:rPr lang="en-US" dirty="0" err="1" smtClean="0"/>
              <a:t>Pspice</a:t>
            </a:r>
            <a:r>
              <a:rPr lang="en-US" dirty="0" smtClean="0"/>
              <a:t> calculated waveform)</a:t>
            </a:r>
            <a:endParaRPr lang="en-US" dirty="0"/>
          </a:p>
        </p:txBody>
      </p:sp>
      <p:sp>
        <p:nvSpPr>
          <p:cNvPr id="3" name="TextBox 2"/>
          <p:cNvSpPr txBox="1"/>
          <p:nvPr/>
        </p:nvSpPr>
        <p:spPr>
          <a:xfrm>
            <a:off x="5385934" y="918282"/>
            <a:ext cx="3580299" cy="369332"/>
          </a:xfrm>
          <a:prstGeom prst="rect">
            <a:avLst/>
          </a:prstGeom>
          <a:noFill/>
        </p:spPr>
        <p:txBody>
          <a:bodyPr wrap="square" rtlCol="0">
            <a:spAutoFit/>
          </a:bodyPr>
          <a:lstStyle/>
          <a:p>
            <a:pPr defTabSz="457200"/>
            <a:r>
              <a:rPr lang="en-GB" dirty="0" smtClean="0">
                <a:solidFill>
                  <a:prstClr val="black"/>
                </a:solidFill>
              </a:rPr>
              <a:t>From revised PSPICE model</a:t>
            </a:r>
            <a:endParaRPr lang="en-GB" dirty="0">
              <a:solidFill>
                <a:prstClr val="black"/>
              </a:solidFill>
            </a:endParaRPr>
          </a:p>
        </p:txBody>
      </p:sp>
      <p:sp>
        <p:nvSpPr>
          <p:cNvPr id="5" name="TextBox 4"/>
          <p:cNvSpPr txBox="1"/>
          <p:nvPr/>
        </p:nvSpPr>
        <p:spPr>
          <a:xfrm>
            <a:off x="93371" y="5386196"/>
            <a:ext cx="8440984" cy="1200329"/>
          </a:xfrm>
          <a:prstGeom prst="rect">
            <a:avLst/>
          </a:prstGeom>
          <a:noFill/>
        </p:spPr>
        <p:txBody>
          <a:bodyPr wrap="square" rtlCol="0">
            <a:spAutoFit/>
          </a:bodyPr>
          <a:lstStyle/>
          <a:p>
            <a:pPr defTabSz="457200"/>
            <a:r>
              <a:rPr lang="en-GB" dirty="0" smtClean="0">
                <a:solidFill>
                  <a:prstClr val="black"/>
                </a:solidFill>
              </a:rPr>
              <a:t>The present kick waveform complies with LIU specification without margin.</a:t>
            </a:r>
          </a:p>
          <a:p>
            <a:pPr defTabSz="457200"/>
            <a:r>
              <a:rPr lang="en-GB" dirty="0" smtClean="0">
                <a:solidFill>
                  <a:prstClr val="black"/>
                </a:solidFill>
              </a:rPr>
              <a:t>The overshoot is not present in the measured waveforms.</a:t>
            </a:r>
          </a:p>
          <a:p>
            <a:pPr defTabSz="457200"/>
            <a:r>
              <a:rPr lang="en-GB" dirty="0" smtClean="0">
                <a:solidFill>
                  <a:prstClr val="black"/>
                </a:solidFill>
              </a:rPr>
              <a:t>Cable impedances are not exactly 25</a:t>
            </a:r>
            <a:r>
              <a:rPr lang="el-GR" dirty="0" smtClean="0">
                <a:solidFill>
                  <a:prstClr val="black"/>
                </a:solidFill>
              </a:rPr>
              <a:t>Ω</a:t>
            </a:r>
            <a:r>
              <a:rPr lang="en-GB" dirty="0" smtClean="0">
                <a:solidFill>
                  <a:prstClr val="black"/>
                </a:solidFill>
              </a:rPr>
              <a:t>. (variations from 24.8 to 25.5 for PFLs and Transmissions explain the reflection bumps) </a:t>
            </a:r>
            <a:endParaRPr lang="en-GB" dirty="0">
              <a:solidFill>
                <a:prstClr val="black"/>
              </a:solidFill>
            </a:endParaRPr>
          </a:p>
        </p:txBody>
      </p:sp>
      <p:sp>
        <p:nvSpPr>
          <p:cNvPr id="6" name="TextBox 5"/>
          <p:cNvSpPr txBox="1"/>
          <p:nvPr/>
        </p:nvSpPr>
        <p:spPr>
          <a:xfrm>
            <a:off x="5904208" y="3218178"/>
            <a:ext cx="1208985" cy="1200329"/>
          </a:xfrm>
          <a:prstGeom prst="rect">
            <a:avLst/>
          </a:prstGeom>
          <a:noFill/>
        </p:spPr>
        <p:txBody>
          <a:bodyPr wrap="none" rtlCol="0">
            <a:spAutoFit/>
          </a:bodyPr>
          <a:lstStyle/>
          <a:p>
            <a:pPr defTabSz="457200"/>
            <a:r>
              <a:rPr lang="en-GB" dirty="0" smtClean="0">
                <a:solidFill>
                  <a:prstClr val="black"/>
                </a:solidFill>
              </a:rPr>
              <a:t>LIU (2GeV)</a:t>
            </a:r>
          </a:p>
          <a:p>
            <a:pPr defTabSz="457200"/>
            <a:r>
              <a:rPr lang="en-GB" dirty="0" smtClean="0">
                <a:solidFill>
                  <a:prstClr val="black"/>
                </a:solidFill>
              </a:rPr>
              <a:t>    </a:t>
            </a:r>
          </a:p>
          <a:p>
            <a:pPr defTabSz="457200"/>
            <a:r>
              <a:rPr lang="en-GB" dirty="0" smtClean="0">
                <a:solidFill>
                  <a:prstClr val="black"/>
                </a:solidFill>
              </a:rPr>
              <a:t>    105ns</a:t>
            </a:r>
          </a:p>
          <a:p>
            <a:pPr defTabSz="457200"/>
            <a:endParaRPr lang="en-GB" dirty="0">
              <a:solidFill>
                <a:prstClr val="black"/>
              </a:solidFill>
            </a:endParaRPr>
          </a:p>
        </p:txBody>
      </p:sp>
      <p:sp>
        <p:nvSpPr>
          <p:cNvPr id="7" name="TextBox 6"/>
          <p:cNvSpPr txBox="1"/>
          <p:nvPr/>
        </p:nvSpPr>
        <p:spPr>
          <a:xfrm>
            <a:off x="7113193" y="3218399"/>
            <a:ext cx="1366080" cy="1200329"/>
          </a:xfrm>
          <a:prstGeom prst="rect">
            <a:avLst/>
          </a:prstGeom>
          <a:noFill/>
        </p:spPr>
        <p:txBody>
          <a:bodyPr wrap="none" rtlCol="0">
            <a:spAutoFit/>
          </a:bodyPr>
          <a:lstStyle/>
          <a:p>
            <a:pPr defTabSz="457200"/>
            <a:r>
              <a:rPr lang="en-GB" dirty="0" smtClean="0">
                <a:solidFill>
                  <a:prstClr val="black"/>
                </a:solidFill>
              </a:rPr>
              <a:t>LIU (1.4GeV)</a:t>
            </a:r>
          </a:p>
          <a:p>
            <a:pPr defTabSz="457200"/>
            <a:r>
              <a:rPr lang="en-GB" dirty="0" smtClean="0">
                <a:solidFill>
                  <a:prstClr val="black"/>
                </a:solidFill>
              </a:rPr>
              <a:t>    </a:t>
            </a:r>
          </a:p>
          <a:p>
            <a:pPr defTabSz="457200"/>
            <a:r>
              <a:rPr lang="en-GB" dirty="0" smtClean="0">
                <a:solidFill>
                  <a:prstClr val="black"/>
                </a:solidFill>
              </a:rPr>
              <a:t>    104ns</a:t>
            </a:r>
          </a:p>
          <a:p>
            <a:pPr defTabSz="457200"/>
            <a:endParaRPr lang="en-GB" dirty="0">
              <a:solidFill>
                <a:prstClr val="black"/>
              </a:solidFill>
            </a:endParaRPr>
          </a:p>
        </p:txBody>
      </p:sp>
      <p:sp>
        <p:nvSpPr>
          <p:cNvPr id="11" name="TextBox 10"/>
          <p:cNvSpPr txBox="1"/>
          <p:nvPr/>
        </p:nvSpPr>
        <p:spPr>
          <a:xfrm>
            <a:off x="3873401" y="3229086"/>
            <a:ext cx="1659792" cy="1200329"/>
          </a:xfrm>
          <a:prstGeom prst="rect">
            <a:avLst/>
          </a:prstGeom>
          <a:noFill/>
        </p:spPr>
        <p:txBody>
          <a:bodyPr wrap="square" rtlCol="0">
            <a:spAutoFit/>
          </a:bodyPr>
          <a:lstStyle/>
          <a:p>
            <a:pPr defTabSz="457200"/>
            <a:r>
              <a:rPr lang="en-GB" dirty="0" smtClean="0">
                <a:solidFill>
                  <a:srgbClr val="FF0000"/>
                </a:solidFill>
              </a:rPr>
              <a:t>Measured </a:t>
            </a:r>
            <a:r>
              <a:rPr lang="en-GB" dirty="0">
                <a:solidFill>
                  <a:srgbClr val="FF0000"/>
                </a:solidFill>
              </a:rPr>
              <a:t>(red)  </a:t>
            </a:r>
            <a:endParaRPr lang="en-GB" dirty="0" smtClean="0">
              <a:solidFill>
                <a:srgbClr val="FF0000"/>
              </a:solidFill>
            </a:endParaRPr>
          </a:p>
          <a:p>
            <a:pPr defTabSz="457200"/>
            <a:r>
              <a:rPr lang="en-GB" dirty="0">
                <a:solidFill>
                  <a:srgbClr val="FF0000"/>
                </a:solidFill>
              </a:rPr>
              <a:t>	</a:t>
            </a:r>
            <a:r>
              <a:rPr lang="en-GB" dirty="0" smtClean="0">
                <a:solidFill>
                  <a:srgbClr val="FF0000"/>
                </a:solidFill>
              </a:rPr>
              <a:t>270</a:t>
            </a:r>
            <a:endParaRPr lang="en-GB" dirty="0">
              <a:solidFill>
                <a:srgbClr val="FF0000"/>
              </a:solidFill>
            </a:endParaRPr>
          </a:p>
          <a:p>
            <a:pPr defTabSz="457200"/>
            <a:r>
              <a:rPr lang="en-GB" dirty="0" smtClean="0">
                <a:solidFill>
                  <a:srgbClr val="FF0000"/>
                </a:solidFill>
              </a:rPr>
              <a:t>	94</a:t>
            </a:r>
            <a:r>
              <a:rPr lang="en-GB" dirty="0">
                <a:solidFill>
                  <a:srgbClr val="FF0000"/>
                </a:solidFill>
              </a:rPr>
              <a:t>	</a:t>
            </a:r>
            <a:endParaRPr lang="en-GB" dirty="0" smtClean="0">
              <a:solidFill>
                <a:srgbClr val="FF0000"/>
              </a:solidFill>
            </a:endParaRPr>
          </a:p>
          <a:p>
            <a:pPr defTabSz="457200"/>
            <a:r>
              <a:rPr lang="en-GB" dirty="0" smtClean="0">
                <a:solidFill>
                  <a:srgbClr val="FF0000"/>
                </a:solidFill>
              </a:rPr>
              <a:t>	78</a:t>
            </a:r>
            <a:endParaRPr lang="en-GB" dirty="0">
              <a:solidFill>
                <a:srgbClr val="FF0000"/>
              </a:solidFill>
            </a:endParaRPr>
          </a:p>
        </p:txBody>
      </p:sp>
      <p:sp>
        <p:nvSpPr>
          <p:cNvPr id="12" name="TextBox 11"/>
          <p:cNvSpPr txBox="1"/>
          <p:nvPr/>
        </p:nvSpPr>
        <p:spPr>
          <a:xfrm>
            <a:off x="2552168" y="2953576"/>
            <a:ext cx="1498872" cy="1477328"/>
          </a:xfrm>
          <a:prstGeom prst="rect">
            <a:avLst/>
          </a:prstGeom>
          <a:noFill/>
        </p:spPr>
        <p:txBody>
          <a:bodyPr wrap="none" rtlCol="0">
            <a:spAutoFit/>
          </a:bodyPr>
          <a:lstStyle/>
          <a:p>
            <a:pPr defTabSz="457200"/>
            <a:r>
              <a:rPr lang="en-GB" dirty="0" smtClean="0">
                <a:solidFill>
                  <a:srgbClr val="92D050"/>
                </a:solidFill>
              </a:rPr>
              <a:t>Calculated</a:t>
            </a:r>
          </a:p>
          <a:p>
            <a:pPr defTabSz="457200"/>
            <a:r>
              <a:rPr lang="en-GB" dirty="0" smtClean="0">
                <a:solidFill>
                  <a:srgbClr val="92D050"/>
                </a:solidFill>
              </a:rPr>
              <a:t> </a:t>
            </a:r>
            <a:r>
              <a:rPr lang="en-GB" dirty="0">
                <a:solidFill>
                  <a:srgbClr val="92D050"/>
                </a:solidFill>
              </a:rPr>
              <a:t>8C11 (green) </a:t>
            </a:r>
            <a:endParaRPr lang="en-GB" dirty="0" smtClean="0">
              <a:solidFill>
                <a:srgbClr val="92D050"/>
              </a:solidFill>
            </a:endParaRPr>
          </a:p>
          <a:p>
            <a:pPr defTabSz="457200"/>
            <a:r>
              <a:rPr lang="en-GB" dirty="0" smtClean="0">
                <a:solidFill>
                  <a:prstClr val="black"/>
                </a:solidFill>
              </a:rPr>
              <a:t> </a:t>
            </a:r>
            <a:r>
              <a:rPr lang="en-GB" dirty="0">
                <a:solidFill>
                  <a:prstClr val="black"/>
                </a:solidFill>
              </a:rPr>
              <a:t>	</a:t>
            </a:r>
            <a:r>
              <a:rPr lang="en-GB" dirty="0" smtClean="0">
                <a:solidFill>
                  <a:srgbClr val="92D050"/>
                </a:solidFill>
              </a:rPr>
              <a:t>91ns</a:t>
            </a:r>
            <a:r>
              <a:rPr lang="en-GB" dirty="0">
                <a:solidFill>
                  <a:prstClr val="black"/>
                </a:solidFill>
              </a:rPr>
              <a:t>	</a:t>
            </a:r>
            <a:endParaRPr lang="en-GB" dirty="0" smtClean="0">
              <a:solidFill>
                <a:prstClr val="black"/>
              </a:solidFill>
            </a:endParaRPr>
          </a:p>
          <a:p>
            <a:pPr defTabSz="457200"/>
            <a:r>
              <a:rPr lang="en-GB" dirty="0">
                <a:solidFill>
                  <a:prstClr val="black"/>
                </a:solidFill>
              </a:rPr>
              <a:t>	</a:t>
            </a:r>
            <a:r>
              <a:rPr lang="en-GB" dirty="0" smtClean="0">
                <a:solidFill>
                  <a:srgbClr val="92D050"/>
                </a:solidFill>
              </a:rPr>
              <a:t>83ns</a:t>
            </a:r>
            <a:r>
              <a:rPr lang="en-GB" dirty="0">
                <a:solidFill>
                  <a:prstClr val="black"/>
                </a:solidFill>
              </a:rPr>
              <a:t>	</a:t>
            </a:r>
          </a:p>
          <a:p>
            <a:pPr defTabSz="457200"/>
            <a:r>
              <a:rPr lang="en-GB" dirty="0" smtClean="0">
                <a:solidFill>
                  <a:prstClr val="black"/>
                </a:solidFill>
              </a:rPr>
              <a:t> </a:t>
            </a:r>
            <a:r>
              <a:rPr lang="en-GB" dirty="0">
                <a:solidFill>
                  <a:prstClr val="black"/>
                </a:solidFill>
              </a:rPr>
              <a:t>	</a:t>
            </a:r>
            <a:r>
              <a:rPr lang="en-GB" dirty="0" smtClean="0">
                <a:solidFill>
                  <a:srgbClr val="92D050"/>
                </a:solidFill>
              </a:rPr>
              <a:t>70ns</a:t>
            </a:r>
            <a:r>
              <a:rPr lang="en-GB" dirty="0">
                <a:solidFill>
                  <a:prstClr val="black"/>
                </a:solidFill>
              </a:rPr>
              <a:t>	</a:t>
            </a:r>
            <a:endParaRPr lang="en-GB" dirty="0">
              <a:solidFill>
                <a:srgbClr val="FF0000"/>
              </a:solidFill>
            </a:endParaRPr>
          </a:p>
        </p:txBody>
      </p:sp>
      <p:sp>
        <p:nvSpPr>
          <p:cNvPr id="13" name="TextBox 12"/>
          <p:cNvSpPr txBox="1"/>
          <p:nvPr/>
        </p:nvSpPr>
        <p:spPr>
          <a:xfrm>
            <a:off x="1586092" y="3495177"/>
            <a:ext cx="1715512" cy="923330"/>
          </a:xfrm>
          <a:prstGeom prst="rect">
            <a:avLst/>
          </a:prstGeom>
          <a:noFill/>
        </p:spPr>
        <p:txBody>
          <a:bodyPr wrap="square" rtlCol="0">
            <a:spAutoFit/>
          </a:bodyPr>
          <a:lstStyle/>
          <a:p>
            <a:pPr defTabSz="457200"/>
            <a:r>
              <a:rPr lang="en-GB" dirty="0">
                <a:solidFill>
                  <a:prstClr val="black"/>
                </a:solidFill>
              </a:rPr>
              <a:t>Rise (1-99)% </a:t>
            </a:r>
            <a:endParaRPr lang="en-GB" dirty="0" smtClean="0">
              <a:solidFill>
                <a:srgbClr val="FF0000"/>
              </a:solidFill>
            </a:endParaRPr>
          </a:p>
          <a:p>
            <a:pPr defTabSz="457200"/>
            <a:r>
              <a:rPr lang="en-GB" dirty="0" smtClean="0">
                <a:solidFill>
                  <a:prstClr val="black"/>
                </a:solidFill>
              </a:rPr>
              <a:t>Rise (2-98)%</a:t>
            </a:r>
            <a:endParaRPr lang="en-GB" dirty="0">
              <a:solidFill>
                <a:prstClr val="black"/>
              </a:solidFill>
            </a:endParaRPr>
          </a:p>
          <a:p>
            <a:pPr defTabSz="457200"/>
            <a:r>
              <a:rPr lang="en-GB" dirty="0" smtClean="0">
                <a:solidFill>
                  <a:prstClr val="black"/>
                </a:solidFill>
              </a:rPr>
              <a:t>Rise </a:t>
            </a:r>
            <a:r>
              <a:rPr lang="en-GB" dirty="0">
                <a:solidFill>
                  <a:prstClr val="black"/>
                </a:solidFill>
              </a:rPr>
              <a:t>(5-95)%</a:t>
            </a:r>
          </a:p>
        </p:txBody>
      </p:sp>
    </p:spTree>
    <p:extLst>
      <p:ext uri="{BB962C8B-B14F-4D97-AF65-F5344CB8AC3E}">
        <p14:creationId xmlns:p14="http://schemas.microsoft.com/office/powerpoint/2010/main" val="10406506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1407459"/>
            <a:ext cx="9144000" cy="4745691"/>
          </a:xfrm>
        </p:spPr>
        <p:txBody>
          <a:bodyPr/>
          <a:lstStyle/>
          <a:p>
            <a:pPr marL="342900" indent="-342900">
              <a:buFont typeface="Arial" panose="020B0604020202020204" pitchFamily="34" charset="0"/>
              <a:buChar char="•"/>
            </a:pPr>
            <a:r>
              <a:rPr lang="en-GB" dirty="0" smtClean="0"/>
              <a:t>Improve matching of cables to reduce the amplitude of the two bumps.</a:t>
            </a:r>
          </a:p>
          <a:p>
            <a:pPr marL="342900" indent="-342900">
              <a:buFont typeface="Arial" panose="020B0604020202020204" pitchFamily="34" charset="0"/>
              <a:buChar char="•"/>
            </a:pPr>
            <a:r>
              <a:rPr lang="en-GB" dirty="0" smtClean="0"/>
              <a:t>Improve filters (mainly on the main switch) to reach 100% earlier.</a:t>
            </a:r>
          </a:p>
          <a:p>
            <a:pPr marL="342900" indent="-342900">
              <a:buFont typeface="Arial" panose="020B0604020202020204" pitchFamily="34" charset="0"/>
              <a:buChar char="•"/>
            </a:pPr>
            <a:r>
              <a:rPr lang="en-GB" dirty="0" smtClean="0"/>
              <a:t>Reduce kick strength by a few % to reduce the magnet breakdown risk.</a:t>
            </a:r>
          </a:p>
          <a:p>
            <a:pPr marL="361950"/>
            <a:r>
              <a:rPr lang="en-GB" dirty="0" smtClean="0"/>
              <a:t>(studied by W. Bartmann)</a:t>
            </a:r>
          </a:p>
          <a:p>
            <a:pPr marL="342900" indent="-342900">
              <a:buFont typeface="Arial" panose="020B0604020202020204" pitchFamily="34" charset="0"/>
              <a:buChar char="•"/>
            </a:pPr>
            <a:r>
              <a:rPr lang="en-GB" dirty="0" smtClean="0"/>
              <a:t>If the new KFA10 is within specification, the KFA20 could then be reconfigured the same way to avoid magnet breakdowns.</a:t>
            </a:r>
          </a:p>
          <a:p>
            <a:pPr indent="357188"/>
            <a:r>
              <a:rPr lang="en-GB" dirty="0" smtClean="0"/>
              <a:t>No LIU work unit exists for this.</a:t>
            </a:r>
            <a:endParaRPr lang="en-GB" dirty="0"/>
          </a:p>
          <a:p>
            <a:pPr marL="342900" indent="-342900">
              <a:buFontTx/>
              <a:buChar char="-"/>
            </a:pPr>
            <a:endParaRPr lang="en-GB" dirty="0" smtClean="0"/>
          </a:p>
          <a:p>
            <a:endParaRPr lang="en-GB" dirty="0"/>
          </a:p>
        </p:txBody>
      </p:sp>
      <p:sp>
        <p:nvSpPr>
          <p:cNvPr id="3" name="Title 2"/>
          <p:cNvSpPr>
            <a:spLocks noGrp="1"/>
          </p:cNvSpPr>
          <p:nvPr>
            <p:ph type="title"/>
          </p:nvPr>
        </p:nvSpPr>
        <p:spPr>
          <a:xfrm>
            <a:off x="1745672" y="274638"/>
            <a:ext cx="6941127" cy="1001560"/>
          </a:xfrm>
        </p:spPr>
        <p:txBody>
          <a:bodyPr/>
          <a:lstStyle/>
          <a:p>
            <a:r>
              <a:rPr lang="en-US" dirty="0" smtClean="0"/>
              <a:t>BT2.KFA20 improvements for LIU</a:t>
            </a:r>
            <a:endParaRPr lang="en-GB" dirty="0"/>
          </a:p>
        </p:txBody>
      </p:sp>
    </p:spTree>
    <p:extLst>
      <p:ext uri="{BB962C8B-B14F-4D97-AF65-F5344CB8AC3E}">
        <p14:creationId xmlns:p14="http://schemas.microsoft.com/office/powerpoint/2010/main" val="19414059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PS injection kicker KFA45</a:t>
            </a:r>
            <a:endParaRPr lang="en-GB"/>
          </a:p>
        </p:txBody>
      </p:sp>
      <p:sp>
        <p:nvSpPr>
          <p:cNvPr id="3" name="Content Placeholder 2"/>
          <p:cNvSpPr>
            <a:spLocks noGrp="1"/>
          </p:cNvSpPr>
          <p:nvPr>
            <p:ph idx="1"/>
          </p:nvPr>
        </p:nvSpPr>
        <p:spPr/>
        <p:txBody>
          <a:bodyPr/>
          <a:lstStyle/>
          <a:p>
            <a:r>
              <a:rPr lang="en-GB" dirty="0"/>
              <a:t>Analysis of the PS-Injection Kicker Performance, Improvements for and Impact on Operation with LIU beams</a:t>
            </a:r>
          </a:p>
          <a:p>
            <a:r>
              <a:rPr lang="en-GB" dirty="0" smtClean="0">
                <a:hlinkClick r:id="rId2"/>
              </a:rPr>
              <a:t>https</a:t>
            </a:r>
            <a:r>
              <a:rPr lang="en-GB" dirty="0">
                <a:hlinkClick r:id="rId2"/>
              </a:rPr>
              <a:t>://</a:t>
            </a:r>
            <a:r>
              <a:rPr lang="en-GB" dirty="0" smtClean="0">
                <a:hlinkClick r:id="rId2"/>
              </a:rPr>
              <a:t>edms.cern.ch/document/1553576/0.4</a:t>
            </a:r>
            <a:endParaRPr lang="en-GB" dirty="0" smtClean="0"/>
          </a:p>
          <a:p>
            <a:endParaRPr lang="en-GB" dirty="0"/>
          </a:p>
        </p:txBody>
      </p:sp>
      <p:pic>
        <p:nvPicPr>
          <p:cNvPr id="4" name="Picture 3"/>
          <p:cNvPicPr>
            <a:picLocks noChangeAspect="1"/>
          </p:cNvPicPr>
          <p:nvPr/>
        </p:nvPicPr>
        <p:blipFill>
          <a:blip r:embed="rId3"/>
          <a:stretch>
            <a:fillRect/>
          </a:stretch>
        </p:blipFill>
        <p:spPr>
          <a:xfrm>
            <a:off x="626155" y="2953213"/>
            <a:ext cx="7891689" cy="3816895"/>
          </a:xfrm>
          <a:prstGeom prst="rect">
            <a:avLst/>
          </a:prstGeom>
        </p:spPr>
      </p:pic>
      <p:sp>
        <p:nvSpPr>
          <p:cNvPr id="5" name="Date Placeholder 4"/>
          <p:cNvSpPr>
            <a:spLocks noGrp="1"/>
          </p:cNvSpPr>
          <p:nvPr>
            <p:ph type="dt" sz="half" idx="10"/>
          </p:nvPr>
        </p:nvSpPr>
        <p:spPr/>
        <p:txBody>
          <a:bodyPr/>
          <a:lstStyle/>
          <a:p>
            <a:r>
              <a:rPr lang="en-GB" smtClean="0"/>
              <a:t>18/03/2016</a:t>
            </a:r>
            <a:endParaRPr lang="en-GB"/>
          </a:p>
        </p:txBody>
      </p:sp>
      <p:sp>
        <p:nvSpPr>
          <p:cNvPr id="6" name="Footer Placeholder 5"/>
          <p:cNvSpPr>
            <a:spLocks noGrp="1"/>
          </p:cNvSpPr>
          <p:nvPr>
            <p:ph type="ftr" sz="quarter" idx="11"/>
          </p:nvPr>
        </p:nvSpPr>
        <p:spPr/>
        <p:txBody>
          <a:bodyPr/>
          <a:lstStyle/>
          <a:p>
            <a:r>
              <a:rPr lang="en-US" smtClean="0"/>
              <a:t>PSB-PS transfer, LIU beam parameter meeting</a:t>
            </a:r>
            <a:endParaRPr lang="en-GB"/>
          </a:p>
        </p:txBody>
      </p:sp>
      <p:sp>
        <p:nvSpPr>
          <p:cNvPr id="7" name="Slide Number Placeholder 6"/>
          <p:cNvSpPr>
            <a:spLocks noGrp="1"/>
          </p:cNvSpPr>
          <p:nvPr>
            <p:ph type="sldNum" sz="quarter" idx="12"/>
          </p:nvPr>
        </p:nvSpPr>
        <p:spPr/>
        <p:txBody>
          <a:bodyPr/>
          <a:lstStyle/>
          <a:p>
            <a:fld id="{72299D9A-ED5C-4AB7-B661-A8E6BF749CCB}" type="slidenum">
              <a:rPr lang="en-GB" smtClean="0"/>
              <a:t>16</a:t>
            </a:fld>
            <a:endParaRPr lang="en-GB"/>
          </a:p>
        </p:txBody>
      </p:sp>
    </p:spTree>
    <p:extLst>
      <p:ext uri="{BB962C8B-B14F-4D97-AF65-F5344CB8AC3E}">
        <p14:creationId xmlns:p14="http://schemas.microsoft.com/office/powerpoint/2010/main" val="39446301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KFA45</a:t>
            </a:r>
            <a:endParaRPr lang="en-US"/>
          </a:p>
        </p:txBody>
      </p:sp>
      <p:sp>
        <p:nvSpPr>
          <p:cNvPr id="3" name="Content Placeholder 2"/>
          <p:cNvSpPr>
            <a:spLocks noGrp="1"/>
          </p:cNvSpPr>
          <p:nvPr>
            <p:ph idx="1"/>
          </p:nvPr>
        </p:nvSpPr>
        <p:spPr/>
        <p:txBody>
          <a:bodyPr/>
          <a:lstStyle/>
          <a:p>
            <a:r>
              <a:rPr lang="en-US" dirty="0" smtClean="0"/>
              <a:t>Dephasing </a:t>
            </a:r>
            <a:r>
              <a:rPr lang="en-US" dirty="0" smtClean="0"/>
              <a:t>measured </a:t>
            </a:r>
            <a:r>
              <a:rPr lang="en-US" dirty="0" smtClean="0"/>
              <a:t>during last TS – working OK</a:t>
            </a:r>
            <a:endParaRPr lang="en-US" dirty="0" smtClean="0"/>
          </a:p>
          <a:p>
            <a:r>
              <a:rPr lang="en-US" dirty="0" smtClean="0"/>
              <a:t>LC filter measured in 3 </a:t>
            </a:r>
            <a:r>
              <a:rPr lang="en-US" dirty="0" smtClean="0"/>
              <a:t>different configurations </a:t>
            </a:r>
            <a:r>
              <a:rPr lang="en-US" dirty="0" smtClean="0"/>
              <a:t>and working better than </a:t>
            </a:r>
            <a:r>
              <a:rPr lang="en-US" dirty="0" smtClean="0"/>
              <a:t>expected from simulations</a:t>
            </a:r>
            <a:endParaRPr lang="en-US" dirty="0" smtClean="0"/>
          </a:p>
          <a:p>
            <a:r>
              <a:rPr lang="en-US" dirty="0" smtClean="0"/>
              <a:t>Other improvements for EYETS</a:t>
            </a:r>
            <a:endParaRPr lang="en-US" dirty="0" smtClean="0"/>
          </a:p>
          <a:p>
            <a:r>
              <a:rPr lang="en-US" dirty="0" smtClean="0"/>
              <a:t>Field measurements </a:t>
            </a:r>
            <a:r>
              <a:rPr lang="en-US" dirty="0" smtClean="0"/>
              <a:t>important to </a:t>
            </a:r>
            <a:r>
              <a:rPr lang="en-US" dirty="0" smtClean="0"/>
              <a:t>reduce error bar and benchmark model</a:t>
            </a:r>
          </a:p>
          <a:p>
            <a:r>
              <a:rPr lang="en-US" dirty="0" smtClean="0"/>
              <a:t>Feasibility of this measurement during the EYETS to </a:t>
            </a:r>
            <a:r>
              <a:rPr lang="en-US" dirty="0" smtClean="0"/>
              <a:t>be </a:t>
            </a:r>
            <a:r>
              <a:rPr lang="en-US" dirty="0" smtClean="0"/>
              <a:t>assessed</a:t>
            </a:r>
          </a:p>
        </p:txBody>
      </p:sp>
      <p:sp>
        <p:nvSpPr>
          <p:cNvPr id="4" name="Date Placeholder 3"/>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
        <p:nvSpPr>
          <p:cNvPr id="6" name="Slide Number Placeholder 5"/>
          <p:cNvSpPr>
            <a:spLocks noGrp="1"/>
          </p:cNvSpPr>
          <p:nvPr>
            <p:ph type="sldNum" sz="quarter" idx="12"/>
          </p:nvPr>
        </p:nvSpPr>
        <p:spPr/>
        <p:txBody>
          <a:bodyPr/>
          <a:lstStyle/>
          <a:p>
            <a:fld id="{72299D9A-ED5C-4AB7-B661-A8E6BF749CCB}" type="slidenum">
              <a:rPr lang="en-GB" smtClean="0"/>
              <a:t>17</a:t>
            </a:fld>
            <a:endParaRPr lang="en-GB"/>
          </a:p>
        </p:txBody>
      </p:sp>
    </p:spTree>
    <p:extLst>
      <p:ext uri="{BB962C8B-B14F-4D97-AF65-F5344CB8AC3E}">
        <p14:creationId xmlns:p14="http://schemas.microsoft.com/office/powerpoint/2010/main" val="11876885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Measurements </a:t>
            </a:r>
            <a:r>
              <a:rPr lang="en-US" dirty="0" smtClean="0"/>
              <a:t>with beam</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
        <p:nvSpPr>
          <p:cNvPr id="6" name="Slide Number Placeholder 5"/>
          <p:cNvSpPr>
            <a:spLocks noGrp="1"/>
          </p:cNvSpPr>
          <p:nvPr>
            <p:ph type="sldNum" sz="quarter" idx="12"/>
          </p:nvPr>
        </p:nvSpPr>
        <p:spPr/>
        <p:txBody>
          <a:bodyPr/>
          <a:lstStyle/>
          <a:p>
            <a:fld id="{72299D9A-ED5C-4AB7-B661-A8E6BF749CCB}" type="slidenum">
              <a:rPr lang="en-GB" smtClean="0"/>
              <a:t>18</a:t>
            </a:fld>
            <a:endParaRPr lang="en-GB"/>
          </a:p>
        </p:txBody>
      </p:sp>
    </p:spTree>
    <p:extLst>
      <p:ext uri="{BB962C8B-B14F-4D97-AF65-F5344CB8AC3E}">
        <p14:creationId xmlns:p14="http://schemas.microsoft.com/office/powerpoint/2010/main" val="34155822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KFA45 MD</a:t>
            </a:r>
            <a:endParaRPr lang="en-GB"/>
          </a:p>
        </p:txBody>
      </p:sp>
      <p:sp>
        <p:nvSpPr>
          <p:cNvPr id="3" name="Content Placeholder 2"/>
          <p:cNvSpPr>
            <a:spLocks noGrp="1"/>
          </p:cNvSpPr>
          <p:nvPr>
            <p:ph idx="1"/>
          </p:nvPr>
        </p:nvSpPr>
        <p:spPr/>
        <p:txBody>
          <a:bodyPr>
            <a:normAutofit fontScale="85000" lnSpcReduction="20000"/>
          </a:bodyPr>
          <a:lstStyle/>
          <a:p>
            <a:r>
              <a:rPr lang="en-GB"/>
              <a:t>Aim is to measure emittance growth from KFA45 kicks </a:t>
            </a:r>
            <a:br>
              <a:rPr lang="en-GB"/>
            </a:br>
            <a:r>
              <a:rPr lang="en-GB"/>
              <a:t/>
            </a:r>
            <a:br>
              <a:rPr lang="en-GB"/>
            </a:br>
            <a:r>
              <a:rPr lang="en-GB"/>
              <a:t>- Use LHC cycle over two BP with 2nd batch injeciton kick firing on 26 GeV flattop; one bunch injected, triple splitting, 3 bunches measured on flattop </a:t>
            </a:r>
            <a:br>
              <a:rPr lang="en-GB"/>
            </a:br>
            <a:r>
              <a:rPr lang="en-GB"/>
              <a:t/>
            </a:r>
            <a:br>
              <a:rPr lang="en-GB"/>
            </a:br>
            <a:r>
              <a:rPr lang="en-GB"/>
              <a:t>- measured profiles before and after kick for different kick strength </a:t>
            </a:r>
            <a:br>
              <a:rPr lang="en-GB"/>
            </a:br>
            <a:r>
              <a:rPr lang="en-GB"/>
              <a:t/>
            </a:r>
            <a:br>
              <a:rPr lang="en-GB"/>
            </a:br>
            <a:r>
              <a:rPr lang="en-GB"/>
              <a:t>- measured also in vertical plane which acts via coupling as telescope </a:t>
            </a:r>
            <a:br>
              <a:rPr lang="en-GB"/>
            </a:br>
            <a:r>
              <a:rPr lang="en-GB"/>
              <a:t/>
            </a:r>
            <a:br>
              <a:rPr lang="en-GB"/>
            </a:br>
            <a:r>
              <a:rPr lang="en-GB"/>
              <a:t>- measured between 50 and 200 kV (nominal is around 300 kV at 1.4 GeV), the min of the PFN of 30 kV could not be reached due to Hiradmat taking beam </a:t>
            </a:r>
            <a:br>
              <a:rPr lang="en-GB"/>
            </a:br>
            <a:r>
              <a:rPr lang="en-GB"/>
              <a:t/>
            </a:r>
            <a:br>
              <a:rPr lang="en-GB"/>
            </a:br>
            <a:r>
              <a:rPr lang="en-GB"/>
              <a:t>- profiles quite symmetric; for kicks above 100 kV tails get strongly populated and gaussian fits don't make sense anymore </a:t>
            </a:r>
            <a:br>
              <a:rPr lang="en-GB"/>
            </a:br>
            <a:r>
              <a:rPr lang="en-GB"/>
              <a:t/>
            </a:r>
            <a:br>
              <a:rPr lang="en-GB"/>
            </a:br>
            <a:r>
              <a:rPr lang="en-GB"/>
              <a:t>- Preliminary result: see a correct qualitative behaviour of emittance blow up vs kick strength, to be analysed in detail </a:t>
            </a:r>
          </a:p>
        </p:txBody>
      </p:sp>
      <p:sp>
        <p:nvSpPr>
          <p:cNvPr id="4" name="Slide Number Placeholder 3"/>
          <p:cNvSpPr>
            <a:spLocks noGrp="1"/>
          </p:cNvSpPr>
          <p:nvPr>
            <p:ph type="sldNum" sz="quarter" idx="12"/>
          </p:nvPr>
        </p:nvSpPr>
        <p:spPr/>
        <p:txBody>
          <a:bodyPr/>
          <a:lstStyle/>
          <a:p>
            <a:fld id="{6576AE82-F28F-4808-B8E5-518CF5B60BC5}" type="slidenum">
              <a:rPr lang="en-GB" smtClean="0"/>
              <a:t>19</a:t>
            </a:fld>
            <a:endParaRPr lang="en-GB"/>
          </a:p>
        </p:txBody>
      </p:sp>
      <p:sp>
        <p:nvSpPr>
          <p:cNvPr id="5" name="Date Placeholder 4"/>
          <p:cNvSpPr>
            <a:spLocks noGrp="1"/>
          </p:cNvSpPr>
          <p:nvPr>
            <p:ph type="dt" sz="half" idx="10"/>
          </p:nvPr>
        </p:nvSpPr>
        <p:spPr/>
        <p:txBody>
          <a:bodyPr/>
          <a:lstStyle/>
          <a:p>
            <a:r>
              <a:rPr lang="en-GB" smtClean="0"/>
              <a:t>18/03/2016</a:t>
            </a:r>
            <a:endParaRPr lang="en-GB"/>
          </a:p>
        </p:txBody>
      </p:sp>
      <p:sp>
        <p:nvSpPr>
          <p:cNvPr id="6" name="Footer Placeholder 5"/>
          <p:cNvSpPr>
            <a:spLocks noGrp="1"/>
          </p:cNvSpPr>
          <p:nvPr>
            <p:ph type="ftr" sz="quarter" idx="11"/>
          </p:nvPr>
        </p:nvSpPr>
        <p:spPr/>
        <p:txBody>
          <a:bodyPr/>
          <a:lstStyle/>
          <a:p>
            <a:r>
              <a:rPr lang="en-US" smtClean="0"/>
              <a:t>PSB-PS transfer, LIU beam parameter meeting</a:t>
            </a:r>
            <a:endParaRPr lang="en-GB"/>
          </a:p>
        </p:txBody>
      </p:sp>
    </p:spTree>
    <p:extLst>
      <p:ext uri="{BB962C8B-B14F-4D97-AF65-F5344CB8AC3E}">
        <p14:creationId xmlns:p14="http://schemas.microsoft.com/office/powerpoint/2010/main" val="39381786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Outline</a:t>
            </a:r>
            <a:endParaRPr lang="en-GB"/>
          </a:p>
        </p:txBody>
      </p:sp>
      <p:sp>
        <p:nvSpPr>
          <p:cNvPr id="3" name="Content Placeholder 2"/>
          <p:cNvSpPr>
            <a:spLocks noGrp="1"/>
          </p:cNvSpPr>
          <p:nvPr>
            <p:ph idx="1"/>
          </p:nvPr>
        </p:nvSpPr>
        <p:spPr/>
        <p:txBody>
          <a:bodyPr/>
          <a:lstStyle/>
          <a:p>
            <a:r>
              <a:rPr lang="en-GB" dirty="0" smtClean="0"/>
              <a:t>Kicker specifications</a:t>
            </a:r>
          </a:p>
          <a:p>
            <a:r>
              <a:rPr lang="en-GB" dirty="0" smtClean="0"/>
              <a:t>Rise time </a:t>
            </a:r>
            <a:r>
              <a:rPr lang="en-GB" dirty="0" smtClean="0"/>
              <a:t>measurements/improvements on </a:t>
            </a:r>
            <a:r>
              <a:rPr lang="en-GB" dirty="0" smtClean="0"/>
              <a:t>the HW</a:t>
            </a:r>
          </a:p>
          <a:p>
            <a:pPr lvl="1"/>
            <a:r>
              <a:rPr lang="en-GB" dirty="0" smtClean="0"/>
              <a:t>BT.KFA10</a:t>
            </a:r>
          </a:p>
          <a:p>
            <a:pPr lvl="1"/>
            <a:r>
              <a:rPr lang="en-GB" dirty="0" smtClean="0"/>
              <a:t>BT.KFA20</a:t>
            </a:r>
          </a:p>
          <a:p>
            <a:pPr lvl="1"/>
            <a:r>
              <a:rPr lang="en-GB" dirty="0" smtClean="0"/>
              <a:t>KFA.45</a:t>
            </a:r>
          </a:p>
          <a:p>
            <a:r>
              <a:rPr lang="en-GB" dirty="0" smtClean="0"/>
              <a:t>Measurements with beam</a:t>
            </a:r>
          </a:p>
          <a:p>
            <a:r>
              <a:rPr lang="en-GB" dirty="0" smtClean="0"/>
              <a:t>Planned MDs</a:t>
            </a:r>
          </a:p>
        </p:txBody>
      </p:sp>
      <p:sp>
        <p:nvSpPr>
          <p:cNvPr id="4" name="Date Placeholder 3"/>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
        <p:nvSpPr>
          <p:cNvPr id="6" name="Slide Number Placeholder 5"/>
          <p:cNvSpPr>
            <a:spLocks noGrp="1"/>
          </p:cNvSpPr>
          <p:nvPr>
            <p:ph type="sldNum" sz="quarter" idx="12"/>
          </p:nvPr>
        </p:nvSpPr>
        <p:spPr/>
        <p:txBody>
          <a:bodyPr/>
          <a:lstStyle/>
          <a:p>
            <a:fld id="{72299D9A-ED5C-4AB7-B661-A8E6BF749CCB}" type="slidenum">
              <a:rPr lang="en-GB" smtClean="0"/>
              <a:t>2</a:t>
            </a:fld>
            <a:endParaRPr lang="en-GB"/>
          </a:p>
        </p:txBody>
      </p:sp>
    </p:spTree>
    <p:extLst>
      <p:ext uri="{BB962C8B-B14F-4D97-AF65-F5344CB8AC3E}">
        <p14:creationId xmlns:p14="http://schemas.microsoft.com/office/powerpoint/2010/main" val="25139026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MD cycle</a:t>
            </a:r>
            <a:endParaRPr lang="en-GB"/>
          </a:p>
        </p:txBody>
      </p:sp>
      <p:sp>
        <p:nvSpPr>
          <p:cNvPr id="4" name="Slide Number Placeholder 3"/>
          <p:cNvSpPr>
            <a:spLocks noGrp="1"/>
          </p:cNvSpPr>
          <p:nvPr>
            <p:ph type="sldNum" sz="quarter" idx="12"/>
          </p:nvPr>
        </p:nvSpPr>
        <p:spPr/>
        <p:txBody>
          <a:bodyPr/>
          <a:lstStyle/>
          <a:p>
            <a:fld id="{6576AE82-F28F-4808-B8E5-518CF5B60BC5}" type="slidenum">
              <a:rPr lang="en-GB" smtClean="0"/>
              <a:t>20</a:t>
            </a:fld>
            <a:endParaRPr lang="en-GB"/>
          </a:p>
        </p:txBody>
      </p:sp>
      <p:pic>
        <p:nvPicPr>
          <p:cNvPr id="1026" name="Picture 2" descr="http://elogbook.cern.ch/eLogbook/attach_reader?attach_id=1472986"/>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98133" y="1600200"/>
            <a:ext cx="5147733" cy="4876800"/>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Tree>
    <p:extLst>
      <p:ext uri="{BB962C8B-B14F-4D97-AF65-F5344CB8AC3E}">
        <p14:creationId xmlns:p14="http://schemas.microsoft.com/office/powerpoint/2010/main" val="31024780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Coupling</a:t>
            </a:r>
            <a:endParaRPr lang="en-GB"/>
          </a:p>
        </p:txBody>
      </p:sp>
      <p:sp>
        <p:nvSpPr>
          <p:cNvPr id="4" name="Slide Number Placeholder 3"/>
          <p:cNvSpPr>
            <a:spLocks noGrp="1"/>
          </p:cNvSpPr>
          <p:nvPr>
            <p:ph type="sldNum" sz="quarter" idx="12"/>
          </p:nvPr>
        </p:nvSpPr>
        <p:spPr/>
        <p:txBody>
          <a:bodyPr/>
          <a:lstStyle/>
          <a:p>
            <a:fld id="{6576AE82-F28F-4808-B8E5-518CF5B60BC5}" type="slidenum">
              <a:rPr lang="en-GB" smtClean="0"/>
              <a:t>21</a:t>
            </a:fld>
            <a:endParaRPr lang="en-GB"/>
          </a:p>
        </p:txBody>
      </p:sp>
      <p:pic>
        <p:nvPicPr>
          <p:cNvPr id="2050" name="Picture 2" descr="http://elogbook.cern.ch/eLogbook/attach_reader?attach_id=1472966"/>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50913" y="1600200"/>
            <a:ext cx="5642173" cy="4876800"/>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Tree>
    <p:extLst>
      <p:ext uri="{BB962C8B-B14F-4D97-AF65-F5344CB8AC3E}">
        <p14:creationId xmlns:p14="http://schemas.microsoft.com/office/powerpoint/2010/main" val="5940449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Wire scans before and after kick for 70 kV</a:t>
            </a:r>
            <a:endParaRPr lang="en-GB"/>
          </a:p>
        </p:txBody>
      </p:sp>
      <p:sp>
        <p:nvSpPr>
          <p:cNvPr id="4" name="Slide Number Placeholder 3"/>
          <p:cNvSpPr>
            <a:spLocks noGrp="1"/>
          </p:cNvSpPr>
          <p:nvPr>
            <p:ph type="sldNum" sz="quarter" idx="12"/>
          </p:nvPr>
        </p:nvSpPr>
        <p:spPr/>
        <p:txBody>
          <a:bodyPr/>
          <a:lstStyle/>
          <a:p>
            <a:fld id="{6576AE82-F28F-4808-B8E5-518CF5B60BC5}" type="slidenum">
              <a:rPr lang="en-GB" smtClean="0"/>
              <a:t>22</a:t>
            </a:fld>
            <a:endParaRPr lang="en-GB"/>
          </a:p>
        </p:txBody>
      </p:sp>
      <p:pic>
        <p:nvPicPr>
          <p:cNvPr id="3074" name="Picture 2" descr="http://elogbook.cern.ch/eLogbook/attach_reader?attach_id=147294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42151" y="1600200"/>
            <a:ext cx="7459697" cy="4876800"/>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Tree>
    <p:extLst>
      <p:ext uri="{BB962C8B-B14F-4D97-AF65-F5344CB8AC3E}">
        <p14:creationId xmlns:p14="http://schemas.microsoft.com/office/powerpoint/2010/main" val="11605294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mtClean="0"/>
              <a:t>WS for 250 kV, tails getting strongly populated</a:t>
            </a:r>
            <a:endParaRPr lang="en-GB"/>
          </a:p>
        </p:txBody>
      </p:sp>
      <p:sp>
        <p:nvSpPr>
          <p:cNvPr id="4" name="Slide Number Placeholder 3"/>
          <p:cNvSpPr>
            <a:spLocks noGrp="1"/>
          </p:cNvSpPr>
          <p:nvPr>
            <p:ph type="sldNum" sz="quarter" idx="12"/>
          </p:nvPr>
        </p:nvSpPr>
        <p:spPr/>
        <p:txBody>
          <a:bodyPr/>
          <a:lstStyle/>
          <a:p>
            <a:fld id="{6576AE82-F28F-4808-B8E5-518CF5B60BC5}" type="slidenum">
              <a:rPr lang="en-GB" smtClean="0"/>
              <a:t>23</a:t>
            </a:fld>
            <a:endParaRPr lang="en-GB"/>
          </a:p>
        </p:txBody>
      </p:sp>
      <p:pic>
        <p:nvPicPr>
          <p:cNvPr id="4098" name="Picture 2" descr="http://elogbook.cern.ch/eLogbook/attach_reader?attach_id=147284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2919" y="1600200"/>
            <a:ext cx="7478162" cy="4876800"/>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Tree>
    <p:extLst>
      <p:ext uri="{BB962C8B-B14F-4D97-AF65-F5344CB8AC3E}">
        <p14:creationId xmlns:p14="http://schemas.microsoft.com/office/powerpoint/2010/main" val="18618144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Measured emittance vs. theoretical</a:t>
            </a:r>
            <a:endParaRPr lang="en-GB"/>
          </a:p>
        </p:txBody>
      </p:sp>
      <p:sp>
        <p:nvSpPr>
          <p:cNvPr id="4" name="Slide Number Placeholder 3"/>
          <p:cNvSpPr>
            <a:spLocks noGrp="1"/>
          </p:cNvSpPr>
          <p:nvPr>
            <p:ph type="sldNum" sz="quarter" idx="12"/>
          </p:nvPr>
        </p:nvSpPr>
        <p:spPr/>
        <p:txBody>
          <a:bodyPr/>
          <a:lstStyle/>
          <a:p>
            <a:fld id="{6576AE82-F28F-4808-B8E5-518CF5B60BC5}" type="slidenum">
              <a:rPr lang="en-GB" smtClean="0"/>
              <a:t>24</a:t>
            </a:fld>
            <a:endParaRPr lang="en-GB"/>
          </a:p>
        </p:txBody>
      </p:sp>
      <p:graphicFrame>
        <p:nvGraphicFramePr>
          <p:cNvPr id="6" name="Chart 5"/>
          <p:cNvGraphicFramePr>
            <a:graphicFrameLocks/>
          </p:cNvGraphicFramePr>
          <p:nvPr>
            <p:extLst/>
          </p:nvPr>
        </p:nvGraphicFramePr>
        <p:xfrm>
          <a:off x="856816" y="1623579"/>
          <a:ext cx="7000876" cy="4943476"/>
        </p:xfrm>
        <a:graphic>
          <a:graphicData uri="http://schemas.openxmlformats.org/drawingml/2006/chart">
            <c:chart xmlns:c="http://schemas.openxmlformats.org/drawingml/2006/chart" xmlns:r="http://schemas.openxmlformats.org/officeDocument/2006/relationships" r:id="rId2"/>
          </a:graphicData>
        </a:graphic>
      </p:graphicFrame>
      <p:sp>
        <p:nvSpPr>
          <p:cNvPr id="3" name="Date Placeholder 2"/>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Tree>
    <p:extLst>
      <p:ext uri="{BB962C8B-B14F-4D97-AF65-F5344CB8AC3E}">
        <p14:creationId xmlns:p14="http://schemas.microsoft.com/office/powerpoint/2010/main" val="2204073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Jennifer fitting the data sets separately</a:t>
            </a:r>
            <a:endParaRPr lang="en-GB"/>
          </a:p>
        </p:txBody>
      </p:sp>
      <p:sp>
        <p:nvSpPr>
          <p:cNvPr id="4" name="Slide Number Placeholder 3"/>
          <p:cNvSpPr>
            <a:spLocks noGrp="1"/>
          </p:cNvSpPr>
          <p:nvPr>
            <p:ph type="sldNum" sz="quarter" idx="12"/>
          </p:nvPr>
        </p:nvSpPr>
        <p:spPr/>
        <p:txBody>
          <a:bodyPr/>
          <a:lstStyle/>
          <a:p>
            <a:fld id="{6576AE82-F28F-4808-B8E5-518CF5B60BC5}" type="slidenum">
              <a:rPr lang="en-GB" smtClean="0"/>
              <a:t>25</a:t>
            </a:fld>
            <a:endParaRPr lang="en-GB"/>
          </a:p>
        </p:txBody>
      </p:sp>
      <p:pic>
        <p:nvPicPr>
          <p:cNvPr id="5122" name="2ae7431e-5f07-4e05-946f-c7737a676e0e" descr="FB923D5C-E072-456A-97AB-6DF493A059CE@cer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700" y="1600200"/>
            <a:ext cx="6670849" cy="5167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Tree>
    <p:extLst>
      <p:ext uri="{BB962C8B-B14F-4D97-AF65-F5344CB8AC3E}">
        <p14:creationId xmlns:p14="http://schemas.microsoft.com/office/powerpoint/2010/main" val="6652769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Conclusions from beam measurements</a:t>
            </a:r>
            <a:endParaRPr lang="en-GB"/>
          </a:p>
        </p:txBody>
      </p:sp>
      <p:sp>
        <p:nvSpPr>
          <p:cNvPr id="3" name="Content Placeholder 2"/>
          <p:cNvSpPr>
            <a:spLocks noGrp="1"/>
          </p:cNvSpPr>
          <p:nvPr>
            <p:ph idx="1"/>
          </p:nvPr>
        </p:nvSpPr>
        <p:spPr/>
        <p:txBody>
          <a:bodyPr>
            <a:normAutofit/>
          </a:bodyPr>
          <a:lstStyle/>
          <a:p>
            <a:r>
              <a:rPr lang="en-GB" sz="2000" dirty="0" smtClean="0"/>
              <a:t>Small emittance beams are difficult to measure in the PS</a:t>
            </a:r>
          </a:p>
          <a:p>
            <a:r>
              <a:rPr lang="en-GB" sz="2000" dirty="0" smtClean="0"/>
              <a:t>Improved MD setup (kicking at PS flattop, higher intensity, standard cycle) bring qualitatively correct emittance growth behaviour</a:t>
            </a:r>
          </a:p>
          <a:p>
            <a:r>
              <a:rPr lang="en-GB" sz="2000" dirty="0" smtClean="0"/>
              <a:t>Above 100 kV kick strength (80 </a:t>
            </a:r>
            <a:r>
              <a:rPr lang="en-GB" sz="2000" dirty="0" err="1" smtClean="0"/>
              <a:t>urad</a:t>
            </a:r>
            <a:r>
              <a:rPr lang="en-GB" sz="2000" dirty="0" smtClean="0"/>
              <a:t>) the tails get strongly populated and the Gaussian fit from the application does not make sense anymore, also the spread between measurements of one setting becomes significantly bigger</a:t>
            </a:r>
          </a:p>
          <a:p>
            <a:r>
              <a:rPr lang="en-GB" sz="2000" dirty="0" smtClean="0"/>
              <a:t>Below 100 </a:t>
            </a:r>
            <a:r>
              <a:rPr lang="en-GB" sz="2000" dirty="0" err="1" smtClean="0"/>
              <a:t>keV</a:t>
            </a:r>
            <a:r>
              <a:rPr lang="en-GB" sz="2000" dirty="0" smtClean="0"/>
              <a:t> there is a difference of ~40% between measured and theoretical data, the theoretical curve being more conservative, i.e. showing a higher growth for a given </a:t>
            </a:r>
            <a:r>
              <a:rPr lang="en-GB" sz="2000" dirty="0" smtClean="0"/>
              <a:t>kick</a:t>
            </a:r>
          </a:p>
          <a:p>
            <a:pPr marL="0" indent="0">
              <a:buNone/>
            </a:pPr>
            <a:endParaRPr lang="en-GB" sz="2000" dirty="0" smtClean="0"/>
          </a:p>
          <a:p>
            <a:endParaRPr lang="en-GB" sz="2000" dirty="0" smtClean="0"/>
          </a:p>
          <a:p>
            <a:pPr lvl="1"/>
            <a:endParaRPr lang="en-GB" sz="1800" dirty="0"/>
          </a:p>
        </p:txBody>
      </p:sp>
      <p:sp>
        <p:nvSpPr>
          <p:cNvPr id="4" name="Slide Number Placeholder 3"/>
          <p:cNvSpPr>
            <a:spLocks noGrp="1"/>
          </p:cNvSpPr>
          <p:nvPr>
            <p:ph type="sldNum" sz="quarter" idx="12"/>
          </p:nvPr>
        </p:nvSpPr>
        <p:spPr/>
        <p:txBody>
          <a:bodyPr/>
          <a:lstStyle/>
          <a:p>
            <a:fld id="{6576AE82-F28F-4808-B8E5-518CF5B60BC5}" type="slidenum">
              <a:rPr lang="en-GB" smtClean="0"/>
              <a:t>26</a:t>
            </a:fld>
            <a:endParaRPr lang="en-GB"/>
          </a:p>
        </p:txBody>
      </p:sp>
      <p:sp>
        <p:nvSpPr>
          <p:cNvPr id="5" name="Date Placeholder 4"/>
          <p:cNvSpPr>
            <a:spLocks noGrp="1"/>
          </p:cNvSpPr>
          <p:nvPr>
            <p:ph type="dt" sz="half" idx="10"/>
          </p:nvPr>
        </p:nvSpPr>
        <p:spPr/>
        <p:txBody>
          <a:bodyPr/>
          <a:lstStyle/>
          <a:p>
            <a:r>
              <a:rPr lang="en-GB" smtClean="0"/>
              <a:t>18/03/2016</a:t>
            </a:r>
            <a:endParaRPr lang="en-GB"/>
          </a:p>
        </p:txBody>
      </p:sp>
      <p:sp>
        <p:nvSpPr>
          <p:cNvPr id="6" name="Footer Placeholder 5"/>
          <p:cNvSpPr>
            <a:spLocks noGrp="1"/>
          </p:cNvSpPr>
          <p:nvPr>
            <p:ph type="ftr" sz="quarter" idx="11"/>
          </p:nvPr>
        </p:nvSpPr>
        <p:spPr/>
        <p:txBody>
          <a:bodyPr/>
          <a:lstStyle/>
          <a:p>
            <a:r>
              <a:rPr lang="en-US" smtClean="0"/>
              <a:t>PSB-PS transfer, LIU beam parameter meeting</a:t>
            </a:r>
            <a:endParaRPr lang="en-GB"/>
          </a:p>
        </p:txBody>
      </p:sp>
    </p:spTree>
    <p:extLst>
      <p:ext uri="{BB962C8B-B14F-4D97-AF65-F5344CB8AC3E}">
        <p14:creationId xmlns:p14="http://schemas.microsoft.com/office/powerpoint/2010/main" val="23253554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US" sz="3200" b="1" dirty="0" smtClean="0">
                <a:solidFill>
                  <a:srgbClr val="1F497D"/>
                </a:solidFill>
                <a:latin typeface="Constantia" pitchFamily="18" charset="0"/>
              </a:rPr>
              <a:t>Wire scanner measurements</a:t>
            </a:r>
            <a:endParaRPr lang="en-GB" sz="3200" dirty="0">
              <a:solidFill>
                <a:srgbClr val="1F497D"/>
              </a:solidFill>
              <a:latin typeface="Constantia" pitchFamily="18" charset="0"/>
            </a:endParaRPr>
          </a:p>
        </p:txBody>
      </p:sp>
      <p:sp>
        <p:nvSpPr>
          <p:cNvPr id="5" name="Rectangle 7"/>
          <p:cNvSpPr>
            <a:spLocks noChangeArrowheads="1"/>
          </p:cNvSpPr>
          <p:nvPr/>
        </p:nvSpPr>
        <p:spPr bwMode="auto">
          <a:xfrm>
            <a:off x="539750" y="1183804"/>
            <a:ext cx="8064500" cy="838200"/>
          </a:xfrm>
          <a:prstGeom prst="rect">
            <a:avLst/>
          </a:prstGeom>
          <a:noFill/>
          <a:ln w="9525">
            <a:noFill/>
            <a:miter lim="800000"/>
            <a:headEnd/>
            <a:tailEnd/>
          </a:ln>
          <a:effectLst/>
        </p:spPr>
        <p:txBody>
          <a:bodyPr/>
          <a:lstStyle/>
          <a:p>
            <a:pPr marL="339725" indent="-339725">
              <a:spcBef>
                <a:spcPct val="20000"/>
              </a:spcBef>
              <a:buFont typeface="Symbol" panose="05050102010706020507" pitchFamily="18" charset="2"/>
              <a:buChar char="®"/>
            </a:pPr>
            <a:endParaRPr lang="en-US" b="1" dirty="0" smtClean="0">
              <a:solidFill>
                <a:srgbClr val="385D8A"/>
              </a:solidFill>
              <a:latin typeface="Constantia" pitchFamily="18" charset="0"/>
              <a:cs typeface="Times New Roman" pitchFamily="18" charset="0"/>
              <a:sym typeface="Wingdings" pitchFamily="2" charset="2"/>
            </a:endParaRPr>
          </a:p>
        </p:txBody>
      </p:sp>
      <p:sp>
        <p:nvSpPr>
          <p:cNvPr id="6" name="Rectangle 7"/>
          <p:cNvSpPr>
            <a:spLocks noChangeArrowheads="1"/>
          </p:cNvSpPr>
          <p:nvPr/>
        </p:nvSpPr>
        <p:spPr bwMode="auto">
          <a:xfrm>
            <a:off x="539749" y="862608"/>
            <a:ext cx="8064500" cy="838200"/>
          </a:xfrm>
          <a:prstGeom prst="rect">
            <a:avLst/>
          </a:prstGeom>
          <a:noFill/>
          <a:ln w="9525">
            <a:noFill/>
            <a:miter lim="800000"/>
            <a:headEnd/>
            <a:tailEnd/>
          </a:ln>
          <a:effectLst/>
        </p:spPr>
        <p:txBody>
          <a:bodyPr/>
          <a:lstStyle/>
          <a:p>
            <a:pPr marL="285750" indent="-285750">
              <a:spcBef>
                <a:spcPct val="20000"/>
              </a:spcBef>
              <a:buFont typeface="Arial" panose="020B0604020202020204" pitchFamily="34" charset="0"/>
              <a:buChar char="•"/>
            </a:pPr>
            <a:r>
              <a:rPr lang="en-US" b="1" dirty="0" smtClean="0">
                <a:solidFill>
                  <a:prstClr val="black"/>
                </a:solidFill>
                <a:latin typeface="Constantia" pitchFamily="18" charset="0"/>
                <a:cs typeface="Times New Roman" pitchFamily="18" charset="0"/>
                <a:sym typeface="Wingdings" pitchFamily="2" charset="2"/>
              </a:rPr>
              <a:t>Approach long bunches from PSB and injected into </a:t>
            </a:r>
            <a:r>
              <a:rPr lang="en-US" b="1" i="1" dirty="0" smtClean="0">
                <a:solidFill>
                  <a:prstClr val="black"/>
                </a:solidFill>
                <a:latin typeface="Constantia" pitchFamily="18" charset="0"/>
                <a:cs typeface="Times New Roman" pitchFamily="18" charset="0"/>
                <a:sym typeface="Wingdings" pitchFamily="2" charset="2"/>
              </a:rPr>
              <a:t>h</a:t>
            </a:r>
            <a:r>
              <a:rPr lang="en-US" b="1" dirty="0" smtClean="0">
                <a:solidFill>
                  <a:prstClr val="black"/>
                </a:solidFill>
                <a:latin typeface="Constantia" pitchFamily="18" charset="0"/>
                <a:cs typeface="Times New Roman" pitchFamily="18" charset="0"/>
                <a:sym typeface="Wingdings" pitchFamily="2" charset="2"/>
              </a:rPr>
              <a:t> = 9 in PS</a:t>
            </a:r>
          </a:p>
          <a:p>
            <a:pPr marL="285750" indent="-285750">
              <a:spcBef>
                <a:spcPct val="20000"/>
              </a:spcBef>
              <a:buFont typeface="Symbol" panose="05050102010706020507" pitchFamily="18" charset="2"/>
              <a:buChar char="®"/>
            </a:pPr>
            <a:r>
              <a:rPr lang="en-US" b="1" dirty="0" smtClean="0">
                <a:solidFill>
                  <a:srgbClr val="385D8A"/>
                </a:solidFill>
                <a:latin typeface="Constantia" pitchFamily="18" charset="0"/>
                <a:cs typeface="Times New Roman" pitchFamily="18" charset="0"/>
                <a:sym typeface="Wingdings" pitchFamily="2" charset="2"/>
              </a:rPr>
              <a:t>Bunch length at transfer </a:t>
            </a:r>
            <a:r>
              <a:rPr lang="en-US" b="1" dirty="0" smtClean="0">
                <a:solidFill>
                  <a:srgbClr val="C0504D"/>
                </a:solidFill>
                <a:latin typeface="Constantia" pitchFamily="18" charset="0"/>
                <a:cs typeface="Times New Roman" pitchFamily="18" charset="0"/>
                <a:sym typeface="Wingdings" pitchFamily="2" charset="2"/>
              </a:rPr>
              <a:t>~170 ns </a:t>
            </a:r>
            <a:r>
              <a:rPr lang="en-US" b="1" dirty="0" smtClean="0">
                <a:solidFill>
                  <a:srgbClr val="385D8A"/>
                </a:solidFill>
                <a:latin typeface="Constantia" pitchFamily="18" charset="0"/>
                <a:cs typeface="Times New Roman" pitchFamily="18" charset="0"/>
                <a:sym typeface="Wingdings" pitchFamily="2" charset="2"/>
              </a:rPr>
              <a:t>(</a:t>
            </a:r>
            <a:r>
              <a:rPr lang="en-US" b="1" dirty="0" smtClean="0">
                <a:solidFill>
                  <a:srgbClr val="385D8A"/>
                </a:solidFill>
                <a:latin typeface="Symbol" panose="05050102010706020507" pitchFamily="18" charset="2"/>
                <a:cs typeface="Times New Roman" pitchFamily="18" charset="0"/>
                <a:sym typeface="Wingdings" pitchFamily="2" charset="2"/>
              </a:rPr>
              <a:t>e</a:t>
            </a:r>
            <a:r>
              <a:rPr lang="en-US" b="1" baseline="-25000" dirty="0" smtClean="0">
                <a:solidFill>
                  <a:srgbClr val="385D8A"/>
                </a:solidFill>
                <a:latin typeface="Constantia" pitchFamily="18" charset="0"/>
                <a:cs typeface="Times New Roman" pitchFamily="18" charset="0"/>
                <a:sym typeface="Wingdings" pitchFamily="2" charset="2"/>
              </a:rPr>
              <a:t>l</a:t>
            </a:r>
            <a:r>
              <a:rPr lang="en-US" b="1" dirty="0" smtClean="0">
                <a:solidFill>
                  <a:srgbClr val="385D8A"/>
                </a:solidFill>
                <a:latin typeface="Constantia" pitchFamily="18" charset="0"/>
                <a:cs typeface="Times New Roman" pitchFamily="18" charset="0"/>
                <a:sym typeface="Wingdings" pitchFamily="2" charset="2"/>
              </a:rPr>
              <a:t> = 1.4 eVs) into buckets spaced </a:t>
            </a:r>
            <a:r>
              <a:rPr lang="en-US" b="1" dirty="0" smtClean="0">
                <a:solidFill>
                  <a:srgbClr val="C0504D"/>
                </a:solidFill>
                <a:latin typeface="Constantia" pitchFamily="18" charset="0"/>
                <a:cs typeface="Times New Roman" pitchFamily="18" charset="0"/>
                <a:sym typeface="Wingdings" pitchFamily="2" charset="2"/>
              </a:rPr>
              <a:t>255 ns</a:t>
            </a:r>
          </a:p>
        </p:txBody>
      </p:sp>
      <p:sp>
        <p:nvSpPr>
          <p:cNvPr id="9" name="Rectangle 7"/>
          <p:cNvSpPr>
            <a:spLocks noChangeArrowheads="1"/>
          </p:cNvSpPr>
          <p:nvPr/>
        </p:nvSpPr>
        <p:spPr bwMode="auto">
          <a:xfrm>
            <a:off x="4337123" y="2014736"/>
            <a:ext cx="4032251" cy="838200"/>
          </a:xfrm>
          <a:prstGeom prst="rect">
            <a:avLst/>
          </a:prstGeom>
          <a:noFill/>
          <a:ln w="9525">
            <a:noFill/>
            <a:miter lim="800000"/>
            <a:headEnd/>
            <a:tailEnd/>
          </a:ln>
          <a:effectLst/>
        </p:spPr>
        <p:txBody>
          <a:bodyPr/>
          <a:lstStyle/>
          <a:p>
            <a:pPr marL="285750" indent="-285750">
              <a:spcBef>
                <a:spcPct val="20000"/>
              </a:spcBef>
              <a:buFont typeface="Arial" panose="020B0604020202020204" pitchFamily="34" charset="0"/>
              <a:buChar char="•"/>
            </a:pPr>
            <a:r>
              <a:rPr lang="en-US" b="1" dirty="0" smtClean="0">
                <a:solidFill>
                  <a:prstClr val="black"/>
                </a:solidFill>
                <a:latin typeface="Constantia" pitchFamily="18" charset="0"/>
                <a:cs typeface="Times New Roman" pitchFamily="18" charset="0"/>
                <a:sym typeface="Wingdings" pitchFamily="2" charset="2"/>
              </a:rPr>
              <a:t>Vertical emittance check:</a:t>
            </a:r>
          </a:p>
          <a:p>
            <a:pPr marL="742950" lvl="1" indent="-285750">
              <a:spcBef>
                <a:spcPct val="20000"/>
              </a:spcBef>
              <a:buFont typeface="Arial" panose="020B0604020202020204" pitchFamily="34" charset="0"/>
              <a:buChar char="•"/>
            </a:pPr>
            <a:r>
              <a:rPr lang="en-US" b="1" dirty="0" smtClean="0">
                <a:solidFill>
                  <a:srgbClr val="385D8A"/>
                </a:solidFill>
                <a:latin typeface="Constantia" pitchFamily="18" charset="0"/>
                <a:cs typeface="Times New Roman" pitchFamily="18" charset="0"/>
                <a:sym typeface="Wingdings" pitchFamily="2" charset="2"/>
              </a:rPr>
              <a:t>Even cut in half (!) by KFA10 </a:t>
            </a:r>
            <a:r>
              <a:rPr lang="en-US" b="1" dirty="0" smtClean="0">
                <a:solidFill>
                  <a:srgbClr val="385D8A"/>
                </a:solidFill>
                <a:latin typeface="Symbol" panose="05050102010706020507" pitchFamily="18" charset="2"/>
                <a:cs typeface="Times New Roman" pitchFamily="18" charset="0"/>
                <a:sym typeface="Wingdings" pitchFamily="2" charset="2"/>
              </a:rPr>
              <a:t>e</a:t>
            </a:r>
            <a:r>
              <a:rPr lang="en-US" b="1" baseline="-25000" dirty="0" smtClean="0">
                <a:solidFill>
                  <a:srgbClr val="385D8A"/>
                </a:solidFill>
                <a:latin typeface="Constantia" pitchFamily="18" charset="0"/>
                <a:cs typeface="Times New Roman" pitchFamily="18" charset="0"/>
                <a:sym typeface="Wingdings" pitchFamily="2" charset="2"/>
              </a:rPr>
              <a:t>V</a:t>
            </a:r>
            <a:r>
              <a:rPr lang="en-US" b="1" dirty="0" smtClean="0">
                <a:solidFill>
                  <a:srgbClr val="385D8A"/>
                </a:solidFill>
                <a:latin typeface="Constantia" pitchFamily="18" charset="0"/>
                <a:cs typeface="Times New Roman" pitchFamily="18" charset="0"/>
                <a:sym typeface="Wingdings" pitchFamily="2" charset="2"/>
              </a:rPr>
              <a:t> grows by only ~10 % (?)</a:t>
            </a:r>
            <a:endParaRPr lang="en-US" b="1" dirty="0">
              <a:solidFill>
                <a:srgbClr val="385D8A"/>
              </a:solidFill>
              <a:latin typeface="Constantia" pitchFamily="18" charset="0"/>
              <a:cs typeface="Times New Roman" pitchFamily="18" charset="0"/>
              <a:sym typeface="Wingdings" pitchFamily="2" charset="2"/>
            </a:endParaRPr>
          </a:p>
          <a:p>
            <a:pPr marL="285750" indent="-285750">
              <a:spcBef>
                <a:spcPct val="20000"/>
              </a:spcBef>
              <a:buFont typeface="Symbol" panose="05050102010706020507" pitchFamily="18" charset="2"/>
              <a:buChar char="®"/>
            </a:pPr>
            <a:r>
              <a:rPr lang="en-US" b="1" dirty="0" smtClean="0">
                <a:solidFill>
                  <a:srgbClr val="C0504D"/>
                </a:solidFill>
                <a:latin typeface="Constantia" pitchFamily="18" charset="0"/>
                <a:cs typeface="Times New Roman" pitchFamily="18" charset="0"/>
                <a:sym typeface="Wingdings" pitchFamily="2" charset="2"/>
              </a:rPr>
              <a:t>Not the right measure to quantify effect of bunch badly kicked </a:t>
            </a:r>
            <a:r>
              <a:rPr lang="en-US" b="1" dirty="0" smtClean="0">
                <a:solidFill>
                  <a:prstClr val="black"/>
                </a:solidFill>
                <a:latin typeface="Constantia" pitchFamily="18" charset="0"/>
                <a:cs typeface="Times New Roman" pitchFamily="18" charset="0"/>
                <a:sym typeface="Wingdings" pitchFamily="2" charset="2"/>
              </a:rPr>
              <a:t>(badly kicked beam lost?)</a:t>
            </a:r>
          </a:p>
        </p:txBody>
      </p:sp>
      <p:sp>
        <p:nvSpPr>
          <p:cNvPr id="12" name="Rectangle 7"/>
          <p:cNvSpPr>
            <a:spLocks noChangeArrowheads="1"/>
          </p:cNvSpPr>
          <p:nvPr/>
        </p:nvSpPr>
        <p:spPr bwMode="auto">
          <a:xfrm>
            <a:off x="553699" y="6001072"/>
            <a:ext cx="8064500" cy="838200"/>
          </a:xfrm>
          <a:prstGeom prst="rect">
            <a:avLst/>
          </a:prstGeom>
          <a:noFill/>
          <a:ln w="9525">
            <a:noFill/>
            <a:miter lim="800000"/>
            <a:headEnd/>
            <a:tailEnd/>
          </a:ln>
          <a:effectLst/>
        </p:spPr>
        <p:txBody>
          <a:bodyPr/>
          <a:lstStyle/>
          <a:p>
            <a:pPr marL="285750" indent="-285750">
              <a:spcBef>
                <a:spcPct val="20000"/>
              </a:spcBef>
              <a:buFont typeface="Symbol" panose="05050102010706020507" pitchFamily="18" charset="2"/>
              <a:buChar char="®"/>
            </a:pPr>
            <a:r>
              <a:rPr lang="en-US" b="1" dirty="0" smtClean="0">
                <a:solidFill>
                  <a:prstClr val="black"/>
                </a:solidFill>
                <a:latin typeface="Constantia" pitchFamily="18" charset="0"/>
                <a:cs typeface="Times New Roman" pitchFamily="18" charset="0"/>
                <a:sym typeface="Wingdings" pitchFamily="2" charset="2"/>
              </a:rPr>
              <a:t>Pure longitudinal measurements what suggest 85 ns minimum gap</a:t>
            </a:r>
          </a:p>
          <a:p>
            <a:pPr marL="285750" indent="-285750">
              <a:spcBef>
                <a:spcPct val="20000"/>
              </a:spcBef>
              <a:buFont typeface="Arial" panose="020B0604020202020204" pitchFamily="34" charset="0"/>
              <a:buChar char="•"/>
            </a:pPr>
            <a:r>
              <a:rPr lang="en-US" b="1" dirty="0" smtClean="0">
                <a:solidFill>
                  <a:srgbClr val="FF0000"/>
                </a:solidFill>
                <a:latin typeface="Constantia" pitchFamily="18" charset="0"/>
                <a:cs typeface="Times New Roman" pitchFamily="18" charset="0"/>
                <a:sym typeface="Wingdings" pitchFamily="2" charset="2"/>
              </a:rPr>
              <a:t>Are bunches already badly kicked transversely before? </a:t>
            </a:r>
          </a:p>
        </p:txBody>
      </p:sp>
      <p:grpSp>
        <p:nvGrpSpPr>
          <p:cNvPr id="14" name="Group 13"/>
          <p:cNvGrpSpPr/>
          <p:nvPr/>
        </p:nvGrpSpPr>
        <p:grpSpPr>
          <a:xfrm>
            <a:off x="960350" y="1700808"/>
            <a:ext cx="2917312" cy="2072873"/>
            <a:chOff x="764772" y="1700808"/>
            <a:chExt cx="2917312" cy="2072873"/>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4772" y="1700808"/>
              <a:ext cx="2917312" cy="2072873"/>
            </a:xfrm>
            <a:prstGeom prst="rect">
              <a:avLst/>
            </a:prstGeom>
          </p:spPr>
        </p:pic>
        <p:sp>
          <p:nvSpPr>
            <p:cNvPr id="13" name="TextBox 12"/>
            <p:cNvSpPr txBox="1"/>
            <p:nvPr/>
          </p:nvSpPr>
          <p:spPr>
            <a:xfrm>
              <a:off x="2627372" y="3408080"/>
              <a:ext cx="1054712" cy="338554"/>
            </a:xfrm>
            <a:prstGeom prst="rect">
              <a:avLst/>
            </a:prstGeom>
            <a:noFill/>
          </p:spPr>
          <p:txBody>
            <a:bodyPr wrap="none" rtlCol="0">
              <a:spAutoFit/>
            </a:bodyPr>
            <a:lstStyle/>
            <a:p>
              <a:pPr algn="r"/>
              <a:r>
                <a:rPr lang="en-US" sz="1600" b="1" dirty="0" smtClean="0">
                  <a:solidFill>
                    <a:prstClr val="black"/>
                  </a:solidFill>
                  <a:latin typeface="Constantia" panose="02030602050306030303" pitchFamily="18" charset="0"/>
                </a:rPr>
                <a:t>50 ns/div</a:t>
              </a:r>
              <a:endParaRPr lang="en-US" sz="1600" b="1" dirty="0">
                <a:solidFill>
                  <a:prstClr val="black"/>
                </a:solidFill>
                <a:latin typeface="Constantia" panose="02030602050306030303" pitchFamily="18" charset="0"/>
              </a:endParaRPr>
            </a:p>
          </p:txBody>
        </p:sp>
      </p:grpSp>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5088" y="4308594"/>
            <a:ext cx="2917312" cy="1316906"/>
          </a:xfrm>
          <a:prstGeom prst="rect">
            <a:avLst/>
          </a:prstGeom>
        </p:spPr>
      </p:pic>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0350" y="4308594"/>
            <a:ext cx="2917312" cy="1316906"/>
          </a:xfrm>
          <a:prstGeom prst="rect">
            <a:avLst/>
          </a:prstGeom>
        </p:spPr>
      </p:pic>
      <p:sp>
        <p:nvSpPr>
          <p:cNvPr id="20" name="TextBox 19"/>
          <p:cNvSpPr txBox="1"/>
          <p:nvPr/>
        </p:nvSpPr>
        <p:spPr>
          <a:xfrm>
            <a:off x="1083835" y="4268445"/>
            <a:ext cx="1057918" cy="338554"/>
          </a:xfrm>
          <a:prstGeom prst="rect">
            <a:avLst/>
          </a:prstGeom>
          <a:noFill/>
        </p:spPr>
        <p:txBody>
          <a:bodyPr wrap="none" rtlCol="0">
            <a:spAutoFit/>
          </a:bodyPr>
          <a:lstStyle/>
          <a:p>
            <a:r>
              <a:rPr lang="en-US" sz="1600" b="1" dirty="0" smtClean="0">
                <a:solidFill>
                  <a:prstClr val="black"/>
                </a:solidFill>
                <a:latin typeface="Constantia" panose="02030602050306030303" pitchFamily="18" charset="0"/>
              </a:rPr>
              <a:t>20 ns/div</a:t>
            </a:r>
            <a:endParaRPr lang="en-US" sz="1600" b="1" dirty="0">
              <a:solidFill>
                <a:prstClr val="black"/>
              </a:solidFill>
              <a:latin typeface="Constantia" panose="02030602050306030303" pitchFamily="18" charset="0"/>
            </a:endParaRPr>
          </a:p>
        </p:txBody>
      </p:sp>
      <p:sp>
        <p:nvSpPr>
          <p:cNvPr id="21" name="TextBox 20"/>
          <p:cNvSpPr txBox="1"/>
          <p:nvPr/>
        </p:nvSpPr>
        <p:spPr>
          <a:xfrm>
            <a:off x="5373613" y="4268445"/>
            <a:ext cx="1057918" cy="338554"/>
          </a:xfrm>
          <a:prstGeom prst="rect">
            <a:avLst/>
          </a:prstGeom>
          <a:noFill/>
        </p:spPr>
        <p:txBody>
          <a:bodyPr wrap="none" rtlCol="0">
            <a:spAutoFit/>
          </a:bodyPr>
          <a:lstStyle/>
          <a:p>
            <a:r>
              <a:rPr lang="en-US" sz="1600" b="1" dirty="0" smtClean="0">
                <a:solidFill>
                  <a:prstClr val="black"/>
                </a:solidFill>
                <a:latin typeface="Constantia" panose="02030602050306030303" pitchFamily="18" charset="0"/>
              </a:rPr>
              <a:t>20 ns/div</a:t>
            </a:r>
            <a:endParaRPr lang="en-US" sz="1600" b="1" dirty="0">
              <a:solidFill>
                <a:prstClr val="black"/>
              </a:solidFill>
              <a:latin typeface="Constantia" panose="02030602050306030303" pitchFamily="18" charset="0"/>
            </a:endParaRPr>
          </a:p>
        </p:txBody>
      </p:sp>
      <p:sp>
        <p:nvSpPr>
          <p:cNvPr id="22" name="TextBox 21"/>
          <p:cNvSpPr txBox="1"/>
          <p:nvPr/>
        </p:nvSpPr>
        <p:spPr>
          <a:xfrm>
            <a:off x="1930798" y="2802672"/>
            <a:ext cx="421910" cy="338554"/>
          </a:xfrm>
          <a:prstGeom prst="rect">
            <a:avLst/>
          </a:prstGeom>
          <a:noFill/>
        </p:spPr>
        <p:txBody>
          <a:bodyPr wrap="none" rtlCol="0">
            <a:spAutoFit/>
          </a:bodyPr>
          <a:lstStyle/>
          <a:p>
            <a:pPr algn="r"/>
            <a:r>
              <a:rPr lang="en-US" sz="1600" b="1" dirty="0" smtClean="0">
                <a:solidFill>
                  <a:srgbClr val="FF0000"/>
                </a:solidFill>
                <a:latin typeface="Constantia" panose="02030602050306030303" pitchFamily="18" charset="0"/>
              </a:rPr>
              <a:t>R3</a:t>
            </a:r>
            <a:endParaRPr lang="en-US" sz="1600" b="1" dirty="0">
              <a:solidFill>
                <a:srgbClr val="FF0000"/>
              </a:solidFill>
              <a:latin typeface="Constantia" panose="02030602050306030303" pitchFamily="18" charset="0"/>
            </a:endParaRPr>
          </a:p>
        </p:txBody>
      </p:sp>
      <p:sp>
        <p:nvSpPr>
          <p:cNvPr id="23" name="TextBox 22"/>
          <p:cNvSpPr txBox="1"/>
          <p:nvPr/>
        </p:nvSpPr>
        <p:spPr>
          <a:xfrm>
            <a:off x="1081963" y="5040803"/>
            <a:ext cx="421910" cy="338554"/>
          </a:xfrm>
          <a:prstGeom prst="rect">
            <a:avLst/>
          </a:prstGeom>
          <a:noFill/>
        </p:spPr>
        <p:txBody>
          <a:bodyPr wrap="none" rtlCol="0">
            <a:spAutoFit/>
          </a:bodyPr>
          <a:lstStyle/>
          <a:p>
            <a:pPr algn="r"/>
            <a:r>
              <a:rPr lang="en-US" sz="1600" b="1" dirty="0" smtClean="0">
                <a:solidFill>
                  <a:srgbClr val="FF0000"/>
                </a:solidFill>
                <a:latin typeface="Constantia" panose="02030602050306030303" pitchFamily="18" charset="0"/>
              </a:rPr>
              <a:t>R3</a:t>
            </a:r>
            <a:endParaRPr lang="en-US" sz="1600" b="1" dirty="0">
              <a:solidFill>
                <a:srgbClr val="FF0000"/>
              </a:solidFill>
              <a:latin typeface="Constantia" panose="02030602050306030303" pitchFamily="18" charset="0"/>
            </a:endParaRPr>
          </a:p>
        </p:txBody>
      </p:sp>
      <p:sp>
        <p:nvSpPr>
          <p:cNvPr id="24" name="TextBox 23"/>
          <p:cNvSpPr txBox="1"/>
          <p:nvPr/>
        </p:nvSpPr>
        <p:spPr>
          <a:xfrm>
            <a:off x="3502284" y="5040803"/>
            <a:ext cx="436338" cy="338554"/>
          </a:xfrm>
          <a:prstGeom prst="rect">
            <a:avLst/>
          </a:prstGeom>
          <a:noFill/>
        </p:spPr>
        <p:txBody>
          <a:bodyPr wrap="none" rtlCol="0">
            <a:spAutoFit/>
          </a:bodyPr>
          <a:lstStyle/>
          <a:p>
            <a:pPr algn="r"/>
            <a:r>
              <a:rPr lang="en-US" sz="1600" b="1" dirty="0" smtClean="0">
                <a:solidFill>
                  <a:srgbClr val="FF0000"/>
                </a:solidFill>
                <a:latin typeface="Constantia" panose="02030602050306030303" pitchFamily="18" charset="0"/>
              </a:rPr>
              <a:t>R4</a:t>
            </a:r>
            <a:endParaRPr lang="en-US" sz="1600" b="1" dirty="0">
              <a:solidFill>
                <a:srgbClr val="FF0000"/>
              </a:solidFill>
              <a:latin typeface="Constantia" panose="02030602050306030303" pitchFamily="18" charset="0"/>
            </a:endParaRPr>
          </a:p>
        </p:txBody>
      </p:sp>
      <p:sp>
        <p:nvSpPr>
          <p:cNvPr id="25" name="TextBox 24"/>
          <p:cNvSpPr txBox="1"/>
          <p:nvPr/>
        </p:nvSpPr>
        <p:spPr>
          <a:xfrm>
            <a:off x="5380008" y="5038803"/>
            <a:ext cx="421910" cy="338554"/>
          </a:xfrm>
          <a:prstGeom prst="rect">
            <a:avLst/>
          </a:prstGeom>
          <a:noFill/>
        </p:spPr>
        <p:txBody>
          <a:bodyPr wrap="none" rtlCol="0">
            <a:spAutoFit/>
          </a:bodyPr>
          <a:lstStyle/>
          <a:p>
            <a:pPr algn="r"/>
            <a:r>
              <a:rPr lang="en-US" sz="1600" b="1" dirty="0" smtClean="0">
                <a:solidFill>
                  <a:srgbClr val="FF0000"/>
                </a:solidFill>
                <a:latin typeface="Constantia" panose="02030602050306030303" pitchFamily="18" charset="0"/>
              </a:rPr>
              <a:t>R3</a:t>
            </a:r>
            <a:endParaRPr lang="en-US" sz="1600" b="1" dirty="0">
              <a:solidFill>
                <a:srgbClr val="FF0000"/>
              </a:solidFill>
              <a:latin typeface="Constantia" panose="02030602050306030303" pitchFamily="18" charset="0"/>
            </a:endParaRPr>
          </a:p>
        </p:txBody>
      </p:sp>
      <p:sp>
        <p:nvSpPr>
          <p:cNvPr id="26" name="TextBox 25"/>
          <p:cNvSpPr txBox="1"/>
          <p:nvPr/>
        </p:nvSpPr>
        <p:spPr>
          <a:xfrm>
            <a:off x="7800329" y="5038803"/>
            <a:ext cx="436338" cy="338554"/>
          </a:xfrm>
          <a:prstGeom prst="rect">
            <a:avLst/>
          </a:prstGeom>
          <a:noFill/>
        </p:spPr>
        <p:txBody>
          <a:bodyPr wrap="none" rtlCol="0">
            <a:spAutoFit/>
          </a:bodyPr>
          <a:lstStyle/>
          <a:p>
            <a:pPr algn="r"/>
            <a:r>
              <a:rPr lang="en-US" sz="1600" b="1" dirty="0" smtClean="0">
                <a:solidFill>
                  <a:srgbClr val="FF0000"/>
                </a:solidFill>
                <a:latin typeface="Constantia" panose="02030602050306030303" pitchFamily="18" charset="0"/>
              </a:rPr>
              <a:t>R4</a:t>
            </a:r>
            <a:endParaRPr lang="en-US" sz="1600" b="1" dirty="0">
              <a:solidFill>
                <a:srgbClr val="FF0000"/>
              </a:solidFill>
              <a:latin typeface="Constantia" panose="02030602050306030303" pitchFamily="18" charset="0"/>
            </a:endParaRPr>
          </a:p>
        </p:txBody>
      </p:sp>
      <p:sp>
        <p:nvSpPr>
          <p:cNvPr id="27" name="TextBox 26"/>
          <p:cNvSpPr txBox="1"/>
          <p:nvPr/>
        </p:nvSpPr>
        <p:spPr>
          <a:xfrm>
            <a:off x="3242866" y="4588668"/>
            <a:ext cx="2765543" cy="338554"/>
          </a:xfrm>
          <a:prstGeom prst="rect">
            <a:avLst/>
          </a:prstGeom>
          <a:noFill/>
        </p:spPr>
        <p:txBody>
          <a:bodyPr wrap="square" rtlCol="0">
            <a:spAutoFit/>
          </a:bodyPr>
          <a:lstStyle/>
          <a:p>
            <a:pPr algn="ctr"/>
            <a:r>
              <a:rPr lang="en-GB" sz="1600" b="1" dirty="0" smtClean="0">
                <a:solidFill>
                  <a:srgbClr val="0000FF"/>
                </a:solidFill>
                <a:latin typeface="Constantia" pitchFamily="18" charset="0"/>
              </a:rPr>
              <a:t>Cut by KFA10</a:t>
            </a:r>
            <a:endParaRPr lang="en-GB" sz="1600" b="1" dirty="0">
              <a:solidFill>
                <a:srgbClr val="0000FF"/>
              </a:solidFill>
              <a:latin typeface="Constantia" pitchFamily="18" charset="0"/>
            </a:endParaRPr>
          </a:p>
        </p:txBody>
      </p:sp>
      <p:cxnSp>
        <p:nvCxnSpPr>
          <p:cNvPr id="28" name="Straight Arrow Connector 27"/>
          <p:cNvCxnSpPr/>
          <p:nvPr/>
        </p:nvCxnSpPr>
        <p:spPr>
          <a:xfrm flipH="1">
            <a:off x="3350307" y="4905744"/>
            <a:ext cx="982825" cy="251448"/>
          </a:xfrm>
          <a:prstGeom prst="straightConnector1">
            <a:avLst/>
          </a:prstGeom>
          <a:ln w="25400">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4932041" y="4905744"/>
            <a:ext cx="970531" cy="301552"/>
          </a:xfrm>
          <a:prstGeom prst="straightConnector1">
            <a:avLst/>
          </a:prstGeom>
          <a:ln w="25400">
            <a:solidFill>
              <a:srgbClr val="0000FF"/>
            </a:solidFill>
            <a:tailEnd type="triangle" w="med" len="lg"/>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5125792" y="515155"/>
            <a:ext cx="3825025"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H. Damerau, S. Gilardoni, G. Sterbini</a:t>
            </a:r>
            <a:endParaRPr lang="en-US" dirty="0"/>
          </a:p>
        </p:txBody>
      </p:sp>
    </p:spTree>
    <p:extLst>
      <p:ext uri="{BB962C8B-B14F-4D97-AF65-F5344CB8AC3E}">
        <p14:creationId xmlns:p14="http://schemas.microsoft.com/office/powerpoint/2010/main" val="26452711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US" sz="3200" b="1" dirty="0" smtClean="0">
                <a:solidFill>
                  <a:srgbClr val="1F497D"/>
                </a:solidFill>
                <a:latin typeface="Constantia" pitchFamily="18" charset="0"/>
              </a:rPr>
              <a:t>Badly kicked tails</a:t>
            </a:r>
            <a:endParaRPr lang="en-GB" sz="3200" dirty="0">
              <a:solidFill>
                <a:srgbClr val="1F497D"/>
              </a:solidFill>
              <a:latin typeface="Constantia" pitchFamily="18" charset="0"/>
            </a:endParaRPr>
          </a:p>
        </p:txBody>
      </p:sp>
      <p:sp>
        <p:nvSpPr>
          <p:cNvPr id="5" name="Rectangle 7"/>
          <p:cNvSpPr>
            <a:spLocks noChangeArrowheads="1"/>
          </p:cNvSpPr>
          <p:nvPr/>
        </p:nvSpPr>
        <p:spPr bwMode="auto">
          <a:xfrm>
            <a:off x="539750" y="1183804"/>
            <a:ext cx="8064500" cy="838200"/>
          </a:xfrm>
          <a:prstGeom prst="rect">
            <a:avLst/>
          </a:prstGeom>
          <a:noFill/>
          <a:ln w="9525">
            <a:noFill/>
            <a:miter lim="800000"/>
            <a:headEnd/>
            <a:tailEnd/>
          </a:ln>
          <a:effectLst/>
        </p:spPr>
        <p:txBody>
          <a:bodyPr/>
          <a:lstStyle/>
          <a:p>
            <a:pPr marL="339725" indent="-339725">
              <a:spcBef>
                <a:spcPct val="20000"/>
              </a:spcBef>
              <a:buFont typeface="Symbol" panose="05050102010706020507" pitchFamily="18" charset="2"/>
              <a:buChar char="®"/>
            </a:pPr>
            <a:endParaRPr lang="en-US" b="1" dirty="0" smtClean="0">
              <a:solidFill>
                <a:srgbClr val="385D8A"/>
              </a:solidFill>
              <a:latin typeface="Constantia" pitchFamily="18" charset="0"/>
              <a:cs typeface="Times New Roman" pitchFamily="18" charset="0"/>
              <a:sym typeface="Wingdings" pitchFamily="2" charset="2"/>
            </a:endParaRPr>
          </a:p>
        </p:txBody>
      </p:sp>
      <p:sp>
        <p:nvSpPr>
          <p:cNvPr id="6" name="Rectangle 7"/>
          <p:cNvSpPr>
            <a:spLocks noChangeArrowheads="1"/>
          </p:cNvSpPr>
          <p:nvPr/>
        </p:nvSpPr>
        <p:spPr bwMode="auto">
          <a:xfrm>
            <a:off x="539749" y="862608"/>
            <a:ext cx="8064500" cy="838200"/>
          </a:xfrm>
          <a:prstGeom prst="rect">
            <a:avLst/>
          </a:prstGeom>
          <a:noFill/>
          <a:ln w="9525">
            <a:noFill/>
            <a:miter lim="800000"/>
            <a:headEnd/>
            <a:tailEnd/>
          </a:ln>
          <a:effectLst/>
        </p:spPr>
        <p:txBody>
          <a:bodyPr/>
          <a:lstStyle/>
          <a:p>
            <a:pPr marL="285750" indent="-285750">
              <a:spcBef>
                <a:spcPct val="20000"/>
              </a:spcBef>
              <a:buFont typeface="Arial" panose="020B0604020202020204" pitchFamily="34" charset="0"/>
              <a:buChar char="•"/>
            </a:pPr>
            <a:r>
              <a:rPr lang="en-US" b="1" dirty="0" smtClean="0">
                <a:solidFill>
                  <a:prstClr val="black"/>
                </a:solidFill>
                <a:latin typeface="Constantia" pitchFamily="18" charset="0"/>
                <a:cs typeface="Times New Roman" pitchFamily="18" charset="0"/>
                <a:sym typeface="Wingdings" pitchFamily="2" charset="2"/>
              </a:rPr>
              <a:t>Better observable: transverse wide-band pick-up, PU94</a:t>
            </a:r>
          </a:p>
          <a:p>
            <a:pPr marL="285750" indent="-285750">
              <a:spcBef>
                <a:spcPct val="20000"/>
              </a:spcBef>
              <a:buFont typeface="Symbol" panose="05050102010706020507" pitchFamily="18" charset="2"/>
              <a:buChar char="®"/>
            </a:pPr>
            <a:r>
              <a:rPr lang="en-US" b="1" dirty="0" smtClean="0">
                <a:solidFill>
                  <a:srgbClr val="385D8A"/>
                </a:solidFill>
                <a:latin typeface="Constantia" pitchFamily="18" charset="0"/>
                <a:cs typeface="Times New Roman" pitchFamily="18" charset="0"/>
                <a:sym typeface="Wingdings" pitchFamily="2" charset="2"/>
              </a:rPr>
              <a:t>Thought the transfer seems fine longitudinally, </a:t>
            </a:r>
            <a:r>
              <a:rPr lang="en-US" b="1" dirty="0" smtClean="0">
                <a:solidFill>
                  <a:srgbClr val="C0504D"/>
                </a:solidFill>
                <a:latin typeface="Constantia" pitchFamily="18" charset="0"/>
                <a:cs typeface="Times New Roman" pitchFamily="18" charset="0"/>
                <a:sym typeface="Wingdings" pitchFamily="2" charset="2"/>
              </a:rPr>
              <a:t>but tails badly touched</a:t>
            </a:r>
          </a:p>
        </p:txBody>
      </p:sp>
      <p:sp>
        <p:nvSpPr>
          <p:cNvPr id="12" name="Rectangle 7"/>
          <p:cNvSpPr>
            <a:spLocks noChangeArrowheads="1"/>
          </p:cNvSpPr>
          <p:nvPr/>
        </p:nvSpPr>
        <p:spPr bwMode="auto">
          <a:xfrm>
            <a:off x="553699" y="5445224"/>
            <a:ext cx="8064500" cy="838200"/>
          </a:xfrm>
          <a:prstGeom prst="rect">
            <a:avLst/>
          </a:prstGeom>
          <a:noFill/>
          <a:ln w="9525">
            <a:noFill/>
            <a:miter lim="800000"/>
            <a:headEnd/>
            <a:tailEnd/>
          </a:ln>
          <a:effectLst/>
        </p:spPr>
        <p:txBody>
          <a:bodyPr/>
          <a:lstStyle/>
          <a:p>
            <a:pPr marL="285750" indent="-285750">
              <a:spcBef>
                <a:spcPct val="20000"/>
              </a:spcBef>
              <a:buFont typeface="Arial" panose="020B0604020202020204" pitchFamily="34" charset="0"/>
              <a:buChar char="•"/>
            </a:pPr>
            <a:r>
              <a:rPr lang="en-US" b="1" dirty="0" smtClean="0">
                <a:solidFill>
                  <a:prstClr val="black"/>
                </a:solidFill>
                <a:latin typeface="Constantia" pitchFamily="18" charset="0"/>
                <a:cs typeface="Times New Roman" pitchFamily="18" charset="0"/>
                <a:sym typeface="Wingdings" pitchFamily="2" charset="2"/>
              </a:rPr>
              <a:t>First checks for KFA10 and 20, </a:t>
            </a:r>
            <a:r>
              <a:rPr lang="en-US" b="1" dirty="0" smtClean="0">
                <a:solidFill>
                  <a:srgbClr val="C0504D"/>
                </a:solidFill>
                <a:latin typeface="Constantia" pitchFamily="18" charset="0"/>
                <a:cs typeface="Times New Roman" pitchFamily="18" charset="0"/>
                <a:sym typeface="Wingdings" pitchFamily="2" charset="2"/>
              </a:rPr>
              <a:t>but no systematic measurements</a:t>
            </a:r>
          </a:p>
          <a:p>
            <a:pPr marL="285750" indent="-285750">
              <a:spcBef>
                <a:spcPct val="20000"/>
              </a:spcBef>
              <a:buFont typeface="Symbol" panose="05050102010706020507" pitchFamily="18" charset="2"/>
              <a:buChar char="®"/>
            </a:pPr>
            <a:r>
              <a:rPr lang="en-US" b="1" dirty="0">
                <a:solidFill>
                  <a:srgbClr val="385D8A"/>
                </a:solidFill>
                <a:latin typeface="Constantia" pitchFamily="18" charset="0"/>
                <a:cs typeface="Times New Roman" pitchFamily="18" charset="0"/>
                <a:sym typeface="Wingdings" pitchFamily="2" charset="2"/>
              </a:rPr>
              <a:t>G</a:t>
            </a:r>
            <a:r>
              <a:rPr lang="en-US" b="1" dirty="0" smtClean="0">
                <a:solidFill>
                  <a:srgbClr val="385D8A"/>
                </a:solidFill>
                <a:latin typeface="Constantia" pitchFamily="18" charset="0"/>
                <a:cs typeface="Times New Roman" pitchFamily="18" charset="0"/>
                <a:sym typeface="Wingdings" pitchFamily="2" charset="2"/>
              </a:rPr>
              <a:t>ap between bunches should be about 100 ns for clean transfer</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2226552"/>
            <a:ext cx="2917312" cy="2725264"/>
          </a:xfrm>
          <a:prstGeom prst="rect">
            <a:avLst/>
          </a:prstGeom>
        </p:spPr>
      </p:pic>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b="19854"/>
          <a:stretch/>
        </p:blipFill>
        <p:spPr>
          <a:xfrm>
            <a:off x="4594369" y="2257644"/>
            <a:ext cx="3434015" cy="2675140"/>
          </a:xfrm>
          <a:prstGeom prst="rect">
            <a:avLst/>
          </a:prstGeom>
        </p:spPr>
      </p:pic>
      <p:sp>
        <p:nvSpPr>
          <p:cNvPr id="15" name="TextBox 14"/>
          <p:cNvSpPr txBox="1"/>
          <p:nvPr/>
        </p:nvSpPr>
        <p:spPr>
          <a:xfrm>
            <a:off x="1015615" y="3915342"/>
            <a:ext cx="421910" cy="338554"/>
          </a:xfrm>
          <a:prstGeom prst="rect">
            <a:avLst/>
          </a:prstGeom>
          <a:noFill/>
        </p:spPr>
        <p:txBody>
          <a:bodyPr wrap="none" rtlCol="0">
            <a:spAutoFit/>
          </a:bodyPr>
          <a:lstStyle/>
          <a:p>
            <a:pPr algn="r"/>
            <a:r>
              <a:rPr lang="en-US" sz="1600" b="1" dirty="0" smtClean="0">
                <a:solidFill>
                  <a:srgbClr val="FF0000"/>
                </a:solidFill>
                <a:latin typeface="Constantia" panose="02030602050306030303" pitchFamily="18" charset="0"/>
              </a:rPr>
              <a:t>R3</a:t>
            </a:r>
            <a:endParaRPr lang="en-US" sz="1600" b="1" dirty="0">
              <a:solidFill>
                <a:srgbClr val="FF0000"/>
              </a:solidFill>
              <a:latin typeface="Constantia" panose="02030602050306030303" pitchFamily="18" charset="0"/>
            </a:endParaRPr>
          </a:p>
        </p:txBody>
      </p:sp>
      <p:sp>
        <p:nvSpPr>
          <p:cNvPr id="16" name="TextBox 15"/>
          <p:cNvSpPr txBox="1"/>
          <p:nvPr/>
        </p:nvSpPr>
        <p:spPr>
          <a:xfrm>
            <a:off x="1768563" y="3915342"/>
            <a:ext cx="436338" cy="338554"/>
          </a:xfrm>
          <a:prstGeom prst="rect">
            <a:avLst/>
          </a:prstGeom>
          <a:noFill/>
        </p:spPr>
        <p:txBody>
          <a:bodyPr wrap="none" rtlCol="0">
            <a:spAutoFit/>
          </a:bodyPr>
          <a:lstStyle/>
          <a:p>
            <a:pPr algn="r"/>
            <a:r>
              <a:rPr lang="en-US" sz="1600" b="1" dirty="0" smtClean="0">
                <a:solidFill>
                  <a:srgbClr val="FF0000"/>
                </a:solidFill>
                <a:latin typeface="Constantia" panose="02030602050306030303" pitchFamily="18" charset="0"/>
              </a:rPr>
              <a:t>R</a:t>
            </a:r>
            <a:r>
              <a:rPr lang="en-US" sz="1600" b="1" dirty="0">
                <a:solidFill>
                  <a:srgbClr val="FF0000"/>
                </a:solidFill>
                <a:latin typeface="Constantia" panose="02030602050306030303" pitchFamily="18" charset="0"/>
              </a:rPr>
              <a:t>4</a:t>
            </a:r>
          </a:p>
        </p:txBody>
      </p:sp>
      <p:sp>
        <p:nvSpPr>
          <p:cNvPr id="17" name="TextBox 16"/>
          <p:cNvSpPr txBox="1"/>
          <p:nvPr/>
        </p:nvSpPr>
        <p:spPr>
          <a:xfrm>
            <a:off x="2457605" y="3915342"/>
            <a:ext cx="428322" cy="338554"/>
          </a:xfrm>
          <a:prstGeom prst="rect">
            <a:avLst/>
          </a:prstGeom>
          <a:noFill/>
        </p:spPr>
        <p:txBody>
          <a:bodyPr wrap="none" rtlCol="0">
            <a:spAutoFit/>
          </a:bodyPr>
          <a:lstStyle/>
          <a:p>
            <a:pPr algn="r"/>
            <a:r>
              <a:rPr lang="en-US" sz="1600" b="1" dirty="0" smtClean="0">
                <a:solidFill>
                  <a:srgbClr val="FF0000"/>
                </a:solidFill>
                <a:latin typeface="Constantia" panose="02030602050306030303" pitchFamily="18" charset="0"/>
              </a:rPr>
              <a:t>R2</a:t>
            </a:r>
            <a:endParaRPr lang="en-US" sz="1600" b="1" dirty="0">
              <a:solidFill>
                <a:srgbClr val="FF0000"/>
              </a:solidFill>
              <a:latin typeface="Constantia" panose="02030602050306030303" pitchFamily="18" charset="0"/>
            </a:endParaRPr>
          </a:p>
        </p:txBody>
      </p:sp>
      <p:sp>
        <p:nvSpPr>
          <p:cNvPr id="18" name="TextBox 17"/>
          <p:cNvSpPr txBox="1"/>
          <p:nvPr/>
        </p:nvSpPr>
        <p:spPr>
          <a:xfrm>
            <a:off x="3153344" y="3915342"/>
            <a:ext cx="404278" cy="338554"/>
          </a:xfrm>
          <a:prstGeom prst="rect">
            <a:avLst/>
          </a:prstGeom>
          <a:noFill/>
        </p:spPr>
        <p:txBody>
          <a:bodyPr wrap="none" rtlCol="0">
            <a:spAutoFit/>
          </a:bodyPr>
          <a:lstStyle/>
          <a:p>
            <a:pPr algn="r"/>
            <a:r>
              <a:rPr lang="en-US" sz="1600" b="1" dirty="0" smtClean="0">
                <a:solidFill>
                  <a:srgbClr val="FF0000"/>
                </a:solidFill>
                <a:latin typeface="Constantia" panose="02030602050306030303" pitchFamily="18" charset="0"/>
              </a:rPr>
              <a:t>R1</a:t>
            </a:r>
            <a:endParaRPr lang="en-US" sz="1600" b="1" dirty="0">
              <a:solidFill>
                <a:srgbClr val="FF0000"/>
              </a:solidFill>
              <a:latin typeface="Constantia" panose="02030602050306030303" pitchFamily="18" charset="0"/>
            </a:endParaRPr>
          </a:p>
        </p:txBody>
      </p:sp>
      <p:sp>
        <p:nvSpPr>
          <p:cNvPr id="19" name="TextBox 18"/>
          <p:cNvSpPr txBox="1"/>
          <p:nvPr/>
        </p:nvSpPr>
        <p:spPr>
          <a:xfrm>
            <a:off x="2520393" y="4594230"/>
            <a:ext cx="1152495" cy="338554"/>
          </a:xfrm>
          <a:prstGeom prst="rect">
            <a:avLst/>
          </a:prstGeom>
          <a:noFill/>
        </p:spPr>
        <p:txBody>
          <a:bodyPr wrap="none" rtlCol="0">
            <a:spAutoFit/>
          </a:bodyPr>
          <a:lstStyle/>
          <a:p>
            <a:pPr algn="r"/>
            <a:r>
              <a:rPr lang="en-US" sz="1600" b="1" dirty="0" smtClean="0">
                <a:solidFill>
                  <a:prstClr val="black"/>
                </a:solidFill>
                <a:latin typeface="Constantia" panose="02030602050306030303" pitchFamily="18" charset="0"/>
              </a:rPr>
              <a:t>100 ns/div</a:t>
            </a:r>
            <a:endParaRPr lang="en-US" sz="1600" b="1" dirty="0">
              <a:solidFill>
                <a:prstClr val="black"/>
              </a:solidFill>
              <a:latin typeface="Constantia" panose="02030602050306030303" pitchFamily="18" charset="0"/>
            </a:endParaRPr>
          </a:p>
        </p:txBody>
      </p:sp>
      <p:sp>
        <p:nvSpPr>
          <p:cNvPr id="20" name="TextBox 19"/>
          <p:cNvSpPr txBox="1"/>
          <p:nvPr/>
        </p:nvSpPr>
        <p:spPr>
          <a:xfrm>
            <a:off x="7542371" y="2382106"/>
            <a:ext cx="570605" cy="338554"/>
          </a:xfrm>
          <a:prstGeom prst="rect">
            <a:avLst/>
          </a:prstGeom>
          <a:noFill/>
        </p:spPr>
        <p:txBody>
          <a:bodyPr wrap="none" rtlCol="0">
            <a:spAutoFit/>
          </a:bodyPr>
          <a:lstStyle/>
          <a:p>
            <a:pPr algn="r"/>
            <a:r>
              <a:rPr lang="en-US" sz="1600" b="1" dirty="0" smtClean="0">
                <a:solidFill>
                  <a:srgbClr val="0000FF"/>
                </a:solidFill>
                <a:latin typeface="Constantia" panose="02030602050306030303" pitchFamily="18" charset="0"/>
              </a:rPr>
              <a:t>hor</a:t>
            </a:r>
            <a:r>
              <a:rPr lang="en-US" sz="1600" b="1" dirty="0">
                <a:solidFill>
                  <a:srgbClr val="0000FF"/>
                </a:solidFill>
                <a:latin typeface="Constantia" panose="02030602050306030303" pitchFamily="18" charset="0"/>
              </a:rPr>
              <a:t>.</a:t>
            </a:r>
          </a:p>
        </p:txBody>
      </p:sp>
      <p:sp>
        <p:nvSpPr>
          <p:cNvPr id="22" name="TextBox 21"/>
          <p:cNvSpPr txBox="1"/>
          <p:nvPr/>
        </p:nvSpPr>
        <p:spPr>
          <a:xfrm>
            <a:off x="907344" y="1927111"/>
            <a:ext cx="2765543" cy="338554"/>
          </a:xfrm>
          <a:prstGeom prst="rect">
            <a:avLst/>
          </a:prstGeom>
          <a:noFill/>
        </p:spPr>
        <p:txBody>
          <a:bodyPr wrap="square" rtlCol="0">
            <a:spAutoFit/>
          </a:bodyPr>
          <a:lstStyle/>
          <a:p>
            <a:pPr algn="ctr"/>
            <a:r>
              <a:rPr lang="en-GB" sz="1600" b="1" dirty="0" smtClean="0">
                <a:solidFill>
                  <a:prstClr val="black"/>
                </a:solidFill>
                <a:latin typeface="Constantia" pitchFamily="18" charset="0"/>
              </a:rPr>
              <a:t>First turn, WCM03</a:t>
            </a:r>
            <a:endParaRPr lang="en-GB" sz="1600" b="1" dirty="0">
              <a:solidFill>
                <a:srgbClr val="FF0000"/>
              </a:solidFill>
              <a:latin typeface="Constantia" pitchFamily="18" charset="0"/>
            </a:endParaRPr>
          </a:p>
        </p:txBody>
      </p:sp>
      <p:sp>
        <p:nvSpPr>
          <p:cNvPr id="23" name="TextBox 22"/>
          <p:cNvSpPr txBox="1"/>
          <p:nvPr/>
        </p:nvSpPr>
        <p:spPr>
          <a:xfrm>
            <a:off x="4571999" y="1919090"/>
            <a:ext cx="3456385" cy="338554"/>
          </a:xfrm>
          <a:prstGeom prst="rect">
            <a:avLst/>
          </a:prstGeom>
          <a:noFill/>
        </p:spPr>
        <p:txBody>
          <a:bodyPr wrap="square" rtlCol="0">
            <a:spAutoFit/>
          </a:bodyPr>
          <a:lstStyle/>
          <a:p>
            <a:pPr algn="ctr"/>
            <a:r>
              <a:rPr lang="en-GB" sz="1600" b="1" dirty="0" smtClean="0">
                <a:solidFill>
                  <a:prstClr val="black"/>
                </a:solidFill>
                <a:latin typeface="Constantia" pitchFamily="18" charset="0"/>
              </a:rPr>
              <a:t>First two turns, WPU94</a:t>
            </a:r>
            <a:endParaRPr lang="en-GB" sz="1600" b="1" dirty="0">
              <a:solidFill>
                <a:srgbClr val="FF0000"/>
              </a:solidFill>
              <a:latin typeface="Constantia" pitchFamily="18" charset="0"/>
            </a:endParaRPr>
          </a:p>
        </p:txBody>
      </p:sp>
      <p:sp>
        <p:nvSpPr>
          <p:cNvPr id="24" name="TextBox 23"/>
          <p:cNvSpPr txBox="1"/>
          <p:nvPr/>
        </p:nvSpPr>
        <p:spPr>
          <a:xfrm>
            <a:off x="5713523" y="4598170"/>
            <a:ext cx="1173335" cy="338554"/>
          </a:xfrm>
          <a:prstGeom prst="rect">
            <a:avLst/>
          </a:prstGeom>
          <a:noFill/>
        </p:spPr>
        <p:txBody>
          <a:bodyPr wrap="none" rtlCol="0">
            <a:spAutoFit/>
          </a:bodyPr>
          <a:lstStyle/>
          <a:p>
            <a:pPr algn="ctr"/>
            <a:r>
              <a:rPr lang="en-US" sz="1600" b="1" dirty="0" smtClean="0">
                <a:solidFill>
                  <a:prstClr val="black"/>
                </a:solidFill>
                <a:latin typeface="Constantia" panose="02030602050306030303" pitchFamily="18" charset="0"/>
              </a:rPr>
              <a:t>500 ns/div</a:t>
            </a:r>
            <a:endParaRPr lang="en-US" sz="1600" b="1" dirty="0">
              <a:solidFill>
                <a:prstClr val="black"/>
              </a:solidFill>
              <a:latin typeface="Constantia" panose="02030602050306030303" pitchFamily="18" charset="0"/>
            </a:endParaRPr>
          </a:p>
        </p:txBody>
      </p:sp>
      <p:sp>
        <p:nvSpPr>
          <p:cNvPr id="25" name="TextBox 24"/>
          <p:cNvSpPr txBox="1"/>
          <p:nvPr/>
        </p:nvSpPr>
        <p:spPr>
          <a:xfrm>
            <a:off x="7514991" y="3204364"/>
            <a:ext cx="625364" cy="338554"/>
          </a:xfrm>
          <a:prstGeom prst="rect">
            <a:avLst/>
          </a:prstGeom>
          <a:noFill/>
        </p:spPr>
        <p:txBody>
          <a:bodyPr wrap="none" rtlCol="0">
            <a:spAutoFit/>
          </a:bodyPr>
          <a:lstStyle/>
          <a:p>
            <a:pPr algn="r"/>
            <a:r>
              <a:rPr lang="en-US" sz="1600" b="1" dirty="0" smtClean="0">
                <a:solidFill>
                  <a:srgbClr val="FF0000"/>
                </a:solidFill>
                <a:latin typeface="Constantia" panose="02030602050306030303" pitchFamily="18" charset="0"/>
              </a:rPr>
              <a:t>vert.</a:t>
            </a:r>
            <a:endParaRPr lang="en-US" sz="1600" b="1" dirty="0">
              <a:solidFill>
                <a:srgbClr val="FF0000"/>
              </a:solidFill>
              <a:latin typeface="Constantia" panose="02030602050306030303" pitchFamily="18" charset="0"/>
            </a:endParaRPr>
          </a:p>
        </p:txBody>
      </p:sp>
      <p:sp>
        <p:nvSpPr>
          <p:cNvPr id="26" name="TextBox 25"/>
          <p:cNvSpPr txBox="1"/>
          <p:nvPr/>
        </p:nvSpPr>
        <p:spPr>
          <a:xfrm>
            <a:off x="7542113" y="3895473"/>
            <a:ext cx="598242" cy="338554"/>
          </a:xfrm>
          <a:prstGeom prst="rect">
            <a:avLst/>
          </a:prstGeom>
          <a:noFill/>
        </p:spPr>
        <p:txBody>
          <a:bodyPr wrap="none" rtlCol="0">
            <a:spAutoFit/>
          </a:bodyPr>
          <a:lstStyle/>
          <a:p>
            <a:pPr algn="r"/>
            <a:r>
              <a:rPr lang="en-US" sz="1600" b="1" dirty="0" smtClean="0">
                <a:solidFill>
                  <a:srgbClr val="008000"/>
                </a:solidFill>
                <a:latin typeface="Constantia" panose="02030602050306030303" pitchFamily="18" charset="0"/>
              </a:rPr>
              <a:t>sum</a:t>
            </a:r>
            <a:endParaRPr lang="en-US" sz="1600" b="1" dirty="0">
              <a:solidFill>
                <a:srgbClr val="008000"/>
              </a:solidFill>
              <a:latin typeface="Constantia" panose="02030602050306030303" pitchFamily="18" charset="0"/>
            </a:endParaRPr>
          </a:p>
        </p:txBody>
      </p:sp>
      <p:cxnSp>
        <p:nvCxnSpPr>
          <p:cNvPr id="27" name="Straight Arrow Connector 26"/>
          <p:cNvCxnSpPr/>
          <p:nvPr/>
        </p:nvCxnSpPr>
        <p:spPr>
          <a:xfrm flipH="1">
            <a:off x="5416001" y="3066543"/>
            <a:ext cx="504055" cy="53539"/>
          </a:xfrm>
          <a:prstGeom prst="straightConnector1">
            <a:avLst/>
          </a:prstGeom>
          <a:ln w="254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887323" y="2879871"/>
            <a:ext cx="1412374" cy="338554"/>
          </a:xfrm>
          <a:prstGeom prst="rect">
            <a:avLst/>
          </a:prstGeom>
          <a:noFill/>
        </p:spPr>
        <p:txBody>
          <a:bodyPr wrap="none" rtlCol="0">
            <a:spAutoFit/>
          </a:bodyPr>
          <a:lstStyle/>
          <a:p>
            <a:pPr algn="r"/>
            <a:r>
              <a:rPr lang="en-US" sz="1600" b="1" dirty="0">
                <a:solidFill>
                  <a:srgbClr val="FF0000"/>
                </a:solidFill>
                <a:latin typeface="Constantia" panose="02030602050306030303" pitchFamily="18" charset="0"/>
              </a:rPr>
              <a:t>b</a:t>
            </a:r>
            <a:r>
              <a:rPr lang="en-US" sz="1600" b="1" dirty="0" smtClean="0">
                <a:solidFill>
                  <a:srgbClr val="FF0000"/>
                </a:solidFill>
                <a:latin typeface="Constantia" panose="02030602050306030303" pitchFamily="18" charset="0"/>
              </a:rPr>
              <a:t>adly kicked</a:t>
            </a:r>
            <a:endParaRPr lang="en-US" sz="1600" b="1" dirty="0">
              <a:solidFill>
                <a:srgbClr val="FF0000"/>
              </a:solidFill>
              <a:latin typeface="Constantia" panose="02030602050306030303" pitchFamily="18" charset="0"/>
            </a:endParaRPr>
          </a:p>
        </p:txBody>
      </p:sp>
      <p:sp>
        <p:nvSpPr>
          <p:cNvPr id="21" name="TextBox 20"/>
          <p:cNvSpPr txBox="1"/>
          <p:nvPr/>
        </p:nvSpPr>
        <p:spPr>
          <a:xfrm>
            <a:off x="5125792" y="515155"/>
            <a:ext cx="3825025"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H. Damerau, S. Gilardoni, G. Sterbini</a:t>
            </a:r>
            <a:endParaRPr lang="en-US" dirty="0"/>
          </a:p>
        </p:txBody>
      </p:sp>
    </p:spTree>
    <p:extLst>
      <p:ext uri="{BB962C8B-B14F-4D97-AF65-F5344CB8AC3E}">
        <p14:creationId xmlns:p14="http://schemas.microsoft.com/office/powerpoint/2010/main" val="23845937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75118007"/>
              </p:ext>
            </p:extLst>
          </p:nvPr>
        </p:nvGraphicFramePr>
        <p:xfrm>
          <a:off x="299022" y="1097280"/>
          <a:ext cx="8535031" cy="5760720"/>
        </p:xfrm>
        <a:graphic>
          <a:graphicData uri="http://schemas.openxmlformats.org/drawingml/2006/table">
            <a:tbl>
              <a:tblPr firstRow="1" bandRow="1">
                <a:tableStyleId>{5C22544A-7EE6-4342-B048-85BDC9FD1C3A}</a:tableStyleId>
              </a:tblPr>
              <a:tblGrid>
                <a:gridCol w="1700654"/>
                <a:gridCol w="1447150"/>
                <a:gridCol w="961884"/>
                <a:gridCol w="1234958"/>
                <a:gridCol w="3190385"/>
              </a:tblGrid>
              <a:tr h="370840">
                <a:tc>
                  <a:txBody>
                    <a:bodyPr/>
                    <a:lstStyle/>
                    <a:p>
                      <a:r>
                        <a:rPr lang="en-US" dirty="0" smtClean="0"/>
                        <a:t>MD</a:t>
                      </a:r>
                    </a:p>
                    <a:p>
                      <a:r>
                        <a:rPr lang="en-US" dirty="0" smtClean="0"/>
                        <a:t>Suggestion</a:t>
                      </a:r>
                      <a:endParaRPr lang="en-US" dirty="0"/>
                    </a:p>
                  </a:txBody>
                  <a:tcPr/>
                </a:tc>
                <a:tc>
                  <a:txBody>
                    <a:bodyPr/>
                    <a:lstStyle/>
                    <a:p>
                      <a:r>
                        <a:rPr lang="en-US" dirty="0" smtClean="0"/>
                        <a:t>Machine or</a:t>
                      </a:r>
                      <a:r>
                        <a:rPr lang="en-US" baseline="0" dirty="0" smtClean="0"/>
                        <a:t> </a:t>
                      </a:r>
                    </a:p>
                    <a:p>
                      <a:r>
                        <a:rPr lang="en-US" baseline="0" dirty="0" smtClean="0"/>
                        <a:t>Transfer Line</a:t>
                      </a:r>
                    </a:p>
                    <a:p>
                      <a:r>
                        <a:rPr lang="en-US" baseline="0" dirty="0" smtClean="0"/>
                        <a:t>Concerned</a:t>
                      </a:r>
                      <a:endParaRPr lang="en-US" dirty="0"/>
                    </a:p>
                  </a:txBody>
                  <a:tcPr/>
                </a:tc>
                <a:tc>
                  <a:txBody>
                    <a:bodyPr/>
                    <a:lstStyle/>
                    <a:p>
                      <a:r>
                        <a:rPr lang="en-US" dirty="0" smtClean="0"/>
                        <a:t>ABT</a:t>
                      </a:r>
                      <a:endParaRPr lang="en-US" baseline="0" dirty="0" smtClean="0"/>
                    </a:p>
                    <a:p>
                      <a:r>
                        <a:rPr lang="en-US" dirty="0" smtClean="0"/>
                        <a:t>Systems</a:t>
                      </a:r>
                    </a:p>
                  </a:txBody>
                  <a:tcPr/>
                </a:tc>
                <a:tc>
                  <a:txBody>
                    <a:bodyPr/>
                    <a:lstStyle/>
                    <a:p>
                      <a:r>
                        <a:rPr lang="en-US" dirty="0" smtClean="0"/>
                        <a:t>Beam</a:t>
                      </a:r>
                    </a:p>
                    <a:p>
                      <a:r>
                        <a:rPr lang="en-US" dirty="0" smtClean="0"/>
                        <a:t>Spec.</a:t>
                      </a:r>
                      <a:endParaRPr lang="en-US" dirty="0"/>
                    </a:p>
                  </a:txBody>
                  <a:tcPr/>
                </a:tc>
                <a:tc>
                  <a:txBody>
                    <a:bodyPr/>
                    <a:lstStyle/>
                    <a:p>
                      <a:r>
                        <a:rPr lang="en-US" dirty="0" smtClean="0"/>
                        <a:t>Comment</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Short bunches created with KFA.14 de-</a:t>
                      </a:r>
                      <a:r>
                        <a:rPr lang="en-US" sz="1200" dirty="0" err="1" smtClean="0"/>
                        <a:t>synchronisation</a:t>
                      </a:r>
                      <a:r>
                        <a:rPr lang="en-US" sz="1200" baseline="0" dirty="0" smtClean="0"/>
                        <a:t> for </a:t>
                      </a:r>
                      <a:r>
                        <a:rPr lang="en-US" sz="1200" dirty="0" smtClean="0"/>
                        <a:t>recombination </a:t>
                      </a:r>
                      <a:r>
                        <a:rPr lang="en-US" sz="1200" baseline="0" dirty="0" smtClean="0"/>
                        <a:t>kicker </a:t>
                      </a:r>
                      <a:r>
                        <a:rPr lang="en-US" sz="1200" baseline="0" dirty="0" err="1" smtClean="0"/>
                        <a:t>risetime</a:t>
                      </a:r>
                      <a:r>
                        <a:rPr lang="en-US" sz="1200" baseline="0" dirty="0" smtClean="0"/>
                        <a:t> measurements</a:t>
                      </a:r>
                      <a:endParaRPr lang="en-US" sz="1200" dirty="0" smtClean="0"/>
                    </a:p>
                  </a:txBody>
                  <a:tcPr/>
                </a:tc>
                <a:tc>
                  <a:txBody>
                    <a:bodyPr/>
                    <a:lstStyle/>
                    <a:p>
                      <a:r>
                        <a:rPr lang="en-US" sz="1200" dirty="0" smtClean="0"/>
                        <a:t>PSB - BT</a:t>
                      </a:r>
                      <a:endParaRPr lang="en-US" sz="1200" dirty="0"/>
                    </a:p>
                  </a:txBody>
                  <a:tcPr/>
                </a:tc>
                <a:tc>
                  <a:txBody>
                    <a:bodyPr/>
                    <a:lstStyle/>
                    <a:p>
                      <a:r>
                        <a:rPr lang="en-US" sz="1200" dirty="0" smtClean="0"/>
                        <a:t>BT.KFA.10</a:t>
                      </a:r>
                    </a:p>
                    <a:p>
                      <a:r>
                        <a:rPr lang="en-US" sz="1200" dirty="0" smtClean="0"/>
                        <a:t>BT.KFA.20</a:t>
                      </a:r>
                    </a:p>
                  </a:txBody>
                  <a:tcPr/>
                </a:tc>
                <a:tc>
                  <a:txBody>
                    <a:bodyPr/>
                    <a:lstStyle/>
                    <a:p>
                      <a:r>
                        <a:rPr lang="en-US" sz="1200" dirty="0" smtClean="0"/>
                        <a:t>1.4 </a:t>
                      </a:r>
                      <a:r>
                        <a:rPr lang="en-US" sz="1200" dirty="0" err="1" smtClean="0"/>
                        <a:t>GeV</a:t>
                      </a:r>
                      <a:r>
                        <a:rPr lang="en-US" sz="1200" dirty="0" smtClean="0"/>
                        <a:t> single bunch, pilot</a:t>
                      </a:r>
                      <a:endParaRPr lang="en-US" sz="1200" dirty="0"/>
                    </a:p>
                  </a:txBody>
                  <a:tcPr/>
                </a:tc>
                <a:tc>
                  <a:txBody>
                    <a:bodyPr/>
                    <a:lstStyle/>
                    <a:p>
                      <a:r>
                        <a:rPr lang="en-US" sz="1200" dirty="0" smtClean="0"/>
                        <a:t>Can we shorten a bunch at</a:t>
                      </a:r>
                      <a:r>
                        <a:rPr lang="en-US" sz="1200" baseline="0" dirty="0" smtClean="0"/>
                        <a:t> PSB extraction by </a:t>
                      </a:r>
                      <a:r>
                        <a:rPr lang="en-US" sz="1200" baseline="0" dirty="0" err="1" smtClean="0"/>
                        <a:t>desynchronising</a:t>
                      </a:r>
                      <a:r>
                        <a:rPr lang="en-US" sz="1200" baseline="0" dirty="0" smtClean="0"/>
                        <a:t> the KFA.14 and sweeping over the septum. Objective is to allow only back of the bunch to escape septum and into BT giving a short bunch for KFA.10 and 20 rise-time measurements: limited by </a:t>
                      </a:r>
                      <a:r>
                        <a:rPr lang="en-US" sz="1200" baseline="0" smtClean="0"/>
                        <a:t>BTV intensity.</a:t>
                      </a:r>
                      <a:endParaRPr lang="en-US" sz="12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Short bunches from longitudinal </a:t>
                      </a:r>
                      <a:r>
                        <a:rPr lang="en-US" sz="1200" baseline="0" dirty="0" smtClean="0"/>
                        <a:t>shaving in PSB for </a:t>
                      </a:r>
                      <a:r>
                        <a:rPr lang="en-US" sz="1200" dirty="0" smtClean="0"/>
                        <a:t>recombination </a:t>
                      </a:r>
                      <a:r>
                        <a:rPr lang="en-US" sz="1200" baseline="0" dirty="0" smtClean="0"/>
                        <a:t>kicker </a:t>
                      </a:r>
                      <a:r>
                        <a:rPr lang="en-US" sz="1200" baseline="0" dirty="0" err="1" smtClean="0"/>
                        <a:t>risetime</a:t>
                      </a:r>
                      <a:r>
                        <a:rPr lang="en-US" sz="1200" baseline="0" dirty="0" smtClean="0"/>
                        <a:t> measurements</a:t>
                      </a:r>
                      <a:endParaRPr lang="en-US" sz="1200" dirty="0" smtClean="0"/>
                    </a:p>
                  </a:txBody>
                  <a:tcPr/>
                </a:tc>
                <a:tc>
                  <a:txBody>
                    <a:bodyPr/>
                    <a:lstStyle/>
                    <a:p>
                      <a:r>
                        <a:rPr lang="en-US" sz="1200" dirty="0" smtClean="0"/>
                        <a:t>PSB - BT</a:t>
                      </a:r>
                      <a:endParaRPr lang="en-US" sz="1200" dirty="0"/>
                    </a:p>
                  </a:txBody>
                  <a:tcPr/>
                </a:tc>
                <a:tc>
                  <a:txBody>
                    <a:bodyPr/>
                    <a:lstStyle/>
                    <a:p>
                      <a:r>
                        <a:rPr lang="en-US" sz="1200" dirty="0" smtClean="0"/>
                        <a:t>BT.KFA.10</a:t>
                      </a:r>
                    </a:p>
                    <a:p>
                      <a:r>
                        <a:rPr lang="en-US" sz="1200" dirty="0" smtClean="0"/>
                        <a:t>BT.KFA.20</a:t>
                      </a:r>
                    </a:p>
                  </a:txBody>
                  <a:tcPr/>
                </a:tc>
                <a:tc>
                  <a:txBody>
                    <a:bodyPr/>
                    <a:lstStyle/>
                    <a:p>
                      <a:r>
                        <a:rPr lang="en-US" sz="1200" dirty="0" smtClean="0"/>
                        <a:t>1.4 </a:t>
                      </a:r>
                      <a:r>
                        <a:rPr lang="en-US" sz="1200" dirty="0" err="1" smtClean="0"/>
                        <a:t>GeV</a:t>
                      </a:r>
                      <a:r>
                        <a:rPr lang="en-US" sz="1200" dirty="0" smtClean="0"/>
                        <a:t> single bunch</a:t>
                      </a:r>
                      <a:endParaRPr lang="en-US" sz="1200" dirty="0"/>
                    </a:p>
                  </a:txBody>
                  <a:tcPr/>
                </a:tc>
                <a:tc>
                  <a:txBody>
                    <a:bodyPr/>
                    <a:lstStyle/>
                    <a:p>
                      <a:r>
                        <a:rPr lang="en-US" sz="1200" dirty="0" smtClean="0"/>
                        <a:t>Can we produce</a:t>
                      </a:r>
                      <a:r>
                        <a:rPr lang="en-US" sz="1200" baseline="0" dirty="0" smtClean="0"/>
                        <a:t> short enough bunches to resolve rise time directly? Are 10 ns bunches possible? No need for lots of intensity here, intensity limitation given by beam diagnostics, just short as possible. </a:t>
                      </a:r>
                      <a:endParaRPr lang="en-US" sz="1200" dirty="0"/>
                    </a:p>
                  </a:txBody>
                  <a:tcPr/>
                </a:tc>
              </a:tr>
              <a:tr h="370840">
                <a:tc>
                  <a:txBody>
                    <a:bodyPr/>
                    <a:lstStyle/>
                    <a:p>
                      <a:r>
                        <a:rPr lang="en-US" sz="1200" dirty="0" smtClean="0"/>
                        <a:t>PSB direct injection</a:t>
                      </a:r>
                      <a:r>
                        <a:rPr lang="en-US" sz="1200" smtClean="0"/>
                        <a:t>-</a:t>
                      </a:r>
                      <a:r>
                        <a:rPr lang="en-US" sz="1200" baseline="0" smtClean="0"/>
                        <a:t> </a:t>
                      </a:r>
                      <a:r>
                        <a:rPr lang="en-US" sz="1200" smtClean="0"/>
                        <a:t>extraction for</a:t>
                      </a:r>
                      <a:r>
                        <a:rPr lang="en-US" sz="1200" baseline="0" smtClean="0"/>
                        <a:t> </a:t>
                      </a:r>
                      <a:r>
                        <a:rPr lang="en-US" sz="1200" smtClean="0"/>
                        <a:t>PS-PSB recombination</a:t>
                      </a:r>
                      <a:r>
                        <a:rPr lang="en-US" sz="1200" baseline="0" smtClean="0"/>
                        <a:t> kicker risetime measurements</a:t>
                      </a:r>
                      <a:endParaRPr lang="en-US" sz="1200" dirty="0"/>
                    </a:p>
                  </a:txBody>
                  <a:tcPr/>
                </a:tc>
                <a:tc>
                  <a:txBody>
                    <a:bodyPr/>
                    <a:lstStyle/>
                    <a:p>
                      <a:r>
                        <a:rPr lang="en-US" sz="1200" dirty="0" smtClean="0"/>
                        <a:t>PSB – BT</a:t>
                      </a:r>
                      <a:r>
                        <a:rPr lang="en-US" sz="1200" baseline="0" dirty="0" smtClean="0"/>
                        <a:t> - </a:t>
                      </a:r>
                      <a:r>
                        <a:rPr lang="en-US" sz="1200" dirty="0" smtClean="0"/>
                        <a:t>BTM</a:t>
                      </a:r>
                      <a:endParaRPr lang="en-US" sz="1200" dirty="0"/>
                    </a:p>
                  </a:txBody>
                  <a:tcPr/>
                </a:tc>
                <a:tc>
                  <a:txBody>
                    <a:bodyPr/>
                    <a:lstStyle/>
                    <a:p>
                      <a:r>
                        <a:rPr lang="en-US" sz="1200" dirty="0" smtClean="0"/>
                        <a:t>BE.KFA.14</a:t>
                      </a:r>
                    </a:p>
                    <a:p>
                      <a:r>
                        <a:rPr lang="en-US" sz="1200" dirty="0" smtClean="0"/>
                        <a:t>BT.KFA.10</a:t>
                      </a:r>
                    </a:p>
                    <a:p>
                      <a:r>
                        <a:rPr lang="en-US" sz="1200" dirty="0" smtClean="0"/>
                        <a:t>BT.KFA.20</a:t>
                      </a:r>
                    </a:p>
                    <a:p>
                      <a:endParaRPr 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50 MeV </a:t>
                      </a:r>
                      <a:r>
                        <a:rPr lang="en-US" sz="1200" dirty="0" err="1" smtClean="0"/>
                        <a:t>linac</a:t>
                      </a:r>
                      <a:r>
                        <a:rPr lang="en-US" sz="1200" dirty="0" smtClean="0"/>
                        <a:t> pulse</a:t>
                      </a:r>
                    </a:p>
                    <a:p>
                      <a:endParaRPr 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A bit </a:t>
                      </a:r>
                      <a:r>
                        <a:rPr lang="en-US" sz="1200" dirty="0" err="1" smtClean="0"/>
                        <a:t>optimisitic</a:t>
                      </a:r>
                      <a:r>
                        <a:rPr lang="en-US" sz="1200" dirty="0" smtClean="0"/>
                        <a:t> this one but…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Can we measure rise-time of recombination kickers using</a:t>
                      </a:r>
                      <a:r>
                        <a:rPr lang="en-US" sz="1200" baseline="0" dirty="0" smtClean="0"/>
                        <a:t> </a:t>
                      </a:r>
                      <a:r>
                        <a:rPr lang="en-US" sz="1200" baseline="0" dirty="0" err="1" smtClean="0"/>
                        <a:t>microbunches</a:t>
                      </a:r>
                      <a:r>
                        <a:rPr lang="en-US" sz="1200" baseline="0" dirty="0" smtClean="0"/>
                        <a:t> from the </a:t>
                      </a:r>
                      <a:r>
                        <a:rPr lang="en-US" sz="1200" baseline="0" dirty="0" err="1" smtClean="0"/>
                        <a:t>linac</a:t>
                      </a:r>
                      <a:r>
                        <a:rPr lang="en-US" sz="1200" baseline="0" dirty="0" smtClean="0"/>
                        <a:t> at 200 MHz? Depends if 200 MHz bunches are </a:t>
                      </a:r>
                      <a:r>
                        <a:rPr lang="en-US" sz="1200" baseline="0" dirty="0" err="1" smtClean="0"/>
                        <a:t>debunched</a:t>
                      </a:r>
                      <a:r>
                        <a:rPr lang="en-US" sz="1200" baseline="0" dirty="0" smtClean="0"/>
                        <a:t> after long journey LTB-BI-BR(one turn)-BT-BTP… to be checked. Can we use the wideband PU in BTP line to measure transverse kicks of </a:t>
                      </a:r>
                      <a:r>
                        <a:rPr lang="en-US" sz="1200" baseline="0" dirty="0" err="1" smtClean="0"/>
                        <a:t>microbunches</a:t>
                      </a:r>
                      <a:r>
                        <a:rPr lang="en-US" sz="1200" baseline="0" dirty="0" smtClean="0"/>
                        <a:t> as a function of time?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Already</a:t>
                      </a:r>
                      <a:r>
                        <a:rPr lang="en-US" sz="1200" baseline="0" dirty="0" smtClean="0"/>
                        <a:t> foreseen to do </a:t>
                      </a:r>
                      <a:r>
                        <a:rPr lang="en-US" sz="1200" baseline="0" dirty="0" err="1" smtClean="0"/>
                        <a:t>inj-ext</a:t>
                      </a:r>
                      <a:r>
                        <a:rPr lang="en-US" sz="1200" baseline="0" dirty="0" smtClean="0"/>
                        <a:t> after LS2 at 160 MeV with charge-exchange injection to dump externally… might be good to see what issues we encounter at low energy in BT.</a:t>
                      </a:r>
                      <a:endParaRPr lang="en-US" sz="1200" dirty="0"/>
                    </a:p>
                  </a:txBody>
                  <a:tcPr/>
                </a:tc>
              </a:tr>
            </a:tbl>
          </a:graphicData>
        </a:graphic>
      </p:graphicFrame>
    </p:spTree>
    <p:extLst>
      <p:ext uri="{BB962C8B-B14F-4D97-AF65-F5344CB8AC3E}">
        <p14:creationId xmlns:p14="http://schemas.microsoft.com/office/powerpoint/2010/main" val="19436471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Kicker specifications</a:t>
            </a:r>
            <a:endParaRPr lang="en-GB"/>
          </a:p>
        </p:txBody>
      </p:sp>
      <p:sp>
        <p:nvSpPr>
          <p:cNvPr id="3" name="Content Placeholder 2"/>
          <p:cNvSpPr>
            <a:spLocks noGrp="1"/>
          </p:cNvSpPr>
          <p:nvPr>
            <p:ph idx="1"/>
          </p:nvPr>
        </p:nvSpPr>
        <p:spPr/>
        <p:txBody>
          <a:bodyPr/>
          <a:lstStyle/>
          <a:p>
            <a:r>
              <a:rPr lang="en-GB">
                <a:hlinkClick r:id="rId2"/>
              </a:rPr>
              <a:t>https://</a:t>
            </a:r>
            <a:r>
              <a:rPr lang="en-GB" smtClean="0">
                <a:hlinkClick r:id="rId2"/>
              </a:rPr>
              <a:t>edms.cern.ch/document/1488286/3</a:t>
            </a:r>
            <a:endParaRPr lang="en-GB" smtClean="0"/>
          </a:p>
          <a:p>
            <a:r>
              <a:rPr lang="en-GB" smtClean="0"/>
              <a:t>Key parameters</a:t>
            </a:r>
          </a:p>
          <a:p>
            <a:pPr lvl="1"/>
            <a:r>
              <a:rPr lang="en-GB" smtClean="0"/>
              <a:t>25 ns HL LHC beam with 211 ns (201 ns bunch length, 10 ns jitter)</a:t>
            </a:r>
          </a:p>
          <a:p>
            <a:pPr lvl="1"/>
            <a:r>
              <a:rPr lang="en-GB" smtClean="0"/>
              <a:t>Bunch spacing of 316 ns for h=7</a:t>
            </a:r>
          </a:p>
          <a:p>
            <a:pPr lvl="1"/>
            <a:r>
              <a:rPr lang="en-GB" smtClean="0"/>
              <a:t>Required rise time for recomb. and inj. Kickers at 2 GeV: 105 ns (2-98%)</a:t>
            </a:r>
          </a:p>
          <a:p>
            <a:pPr lvl="1"/>
            <a:r>
              <a:rPr lang="en-GB" smtClean="0"/>
              <a:t>Flattop ripple: ±2%</a:t>
            </a:r>
            <a:endParaRPr lang="en-GB"/>
          </a:p>
        </p:txBody>
      </p:sp>
      <p:sp>
        <p:nvSpPr>
          <p:cNvPr id="4" name="Date Placeholder 3"/>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
        <p:nvSpPr>
          <p:cNvPr id="6" name="Slide Number Placeholder 5"/>
          <p:cNvSpPr>
            <a:spLocks noGrp="1"/>
          </p:cNvSpPr>
          <p:nvPr>
            <p:ph type="sldNum" sz="quarter" idx="12"/>
          </p:nvPr>
        </p:nvSpPr>
        <p:spPr/>
        <p:txBody>
          <a:bodyPr/>
          <a:lstStyle/>
          <a:p>
            <a:fld id="{72299D9A-ED5C-4AB7-B661-A8E6BF749CCB}" type="slidenum">
              <a:rPr lang="en-GB" smtClean="0"/>
              <a:t>3</a:t>
            </a:fld>
            <a:endParaRPr lang="en-GB"/>
          </a:p>
        </p:txBody>
      </p:sp>
    </p:spTree>
    <p:extLst>
      <p:ext uri="{BB962C8B-B14F-4D97-AF65-F5344CB8AC3E}">
        <p14:creationId xmlns:p14="http://schemas.microsoft.com/office/powerpoint/2010/main" val="35921082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485019177"/>
              </p:ext>
            </p:extLst>
          </p:nvPr>
        </p:nvGraphicFramePr>
        <p:xfrm>
          <a:off x="338607" y="998706"/>
          <a:ext cx="8535031" cy="3566160"/>
        </p:xfrm>
        <a:graphic>
          <a:graphicData uri="http://schemas.openxmlformats.org/drawingml/2006/table">
            <a:tbl>
              <a:tblPr firstRow="1" bandRow="1">
                <a:tableStyleId>{5C22544A-7EE6-4342-B048-85BDC9FD1C3A}</a:tableStyleId>
              </a:tblPr>
              <a:tblGrid>
                <a:gridCol w="1700654"/>
                <a:gridCol w="1447150"/>
                <a:gridCol w="961884"/>
                <a:gridCol w="1234958"/>
                <a:gridCol w="3190385"/>
              </a:tblGrid>
              <a:tr h="370840">
                <a:tc>
                  <a:txBody>
                    <a:bodyPr/>
                    <a:lstStyle/>
                    <a:p>
                      <a:r>
                        <a:rPr lang="en-US" dirty="0" smtClean="0"/>
                        <a:t>MD</a:t>
                      </a:r>
                    </a:p>
                    <a:p>
                      <a:r>
                        <a:rPr lang="en-US" dirty="0" smtClean="0"/>
                        <a:t>Suggestion</a:t>
                      </a:r>
                      <a:endParaRPr lang="en-US" dirty="0"/>
                    </a:p>
                  </a:txBody>
                  <a:tcPr/>
                </a:tc>
                <a:tc>
                  <a:txBody>
                    <a:bodyPr/>
                    <a:lstStyle/>
                    <a:p>
                      <a:r>
                        <a:rPr lang="en-US" dirty="0" smtClean="0"/>
                        <a:t>Machine or</a:t>
                      </a:r>
                      <a:r>
                        <a:rPr lang="en-US" baseline="0" dirty="0" smtClean="0"/>
                        <a:t> </a:t>
                      </a:r>
                    </a:p>
                    <a:p>
                      <a:r>
                        <a:rPr lang="en-US" baseline="0" dirty="0" smtClean="0"/>
                        <a:t>Transfer Line</a:t>
                      </a:r>
                    </a:p>
                    <a:p>
                      <a:r>
                        <a:rPr lang="en-US" baseline="0" dirty="0" smtClean="0"/>
                        <a:t>Concerned</a:t>
                      </a:r>
                      <a:endParaRPr lang="en-US" dirty="0"/>
                    </a:p>
                  </a:txBody>
                  <a:tcPr/>
                </a:tc>
                <a:tc>
                  <a:txBody>
                    <a:bodyPr/>
                    <a:lstStyle/>
                    <a:p>
                      <a:r>
                        <a:rPr lang="en-US" dirty="0" smtClean="0"/>
                        <a:t>ABT</a:t>
                      </a:r>
                      <a:endParaRPr lang="en-US" baseline="0" dirty="0" smtClean="0"/>
                    </a:p>
                    <a:p>
                      <a:r>
                        <a:rPr lang="en-US" dirty="0" smtClean="0"/>
                        <a:t>Systems</a:t>
                      </a:r>
                    </a:p>
                  </a:txBody>
                  <a:tcPr/>
                </a:tc>
                <a:tc>
                  <a:txBody>
                    <a:bodyPr/>
                    <a:lstStyle/>
                    <a:p>
                      <a:r>
                        <a:rPr lang="en-US" dirty="0" smtClean="0"/>
                        <a:t>Beam</a:t>
                      </a:r>
                    </a:p>
                    <a:p>
                      <a:r>
                        <a:rPr lang="en-US" dirty="0" smtClean="0"/>
                        <a:t>Spec.</a:t>
                      </a:r>
                      <a:endParaRPr lang="en-US" dirty="0"/>
                    </a:p>
                  </a:txBody>
                  <a:tcPr/>
                </a:tc>
                <a:tc>
                  <a:txBody>
                    <a:bodyPr/>
                    <a:lstStyle/>
                    <a:p>
                      <a:r>
                        <a:rPr lang="en-US" dirty="0" smtClean="0"/>
                        <a:t>Comment</a:t>
                      </a:r>
                      <a:endParaRPr lang="en-US" dirty="0"/>
                    </a:p>
                  </a:txBody>
                  <a:tcPr/>
                </a:tc>
              </a:tr>
              <a:tr h="370840">
                <a:tc>
                  <a:txBody>
                    <a:bodyPr/>
                    <a:lstStyle/>
                    <a:p>
                      <a:r>
                        <a:rPr lang="en-US" sz="1200" dirty="0" smtClean="0"/>
                        <a:t>Transverse</a:t>
                      </a:r>
                      <a:r>
                        <a:rPr lang="en-US" sz="1200" baseline="0" dirty="0" smtClean="0"/>
                        <a:t> tomography for </a:t>
                      </a:r>
                      <a:r>
                        <a:rPr lang="en-US" sz="1200" dirty="0" smtClean="0"/>
                        <a:t>PS-PSB recombination </a:t>
                      </a:r>
                      <a:r>
                        <a:rPr lang="en-US" sz="1200" baseline="0" dirty="0" smtClean="0"/>
                        <a:t>kicker </a:t>
                      </a:r>
                      <a:r>
                        <a:rPr lang="en-US" sz="1200" baseline="0" dirty="0" err="1" smtClean="0"/>
                        <a:t>risetime</a:t>
                      </a:r>
                      <a:r>
                        <a:rPr lang="en-US" sz="1200" baseline="0" dirty="0" smtClean="0"/>
                        <a:t> measurements</a:t>
                      </a:r>
                      <a:endParaRPr lang="en-US" sz="1200" dirty="0"/>
                    </a:p>
                  </a:txBody>
                  <a:tcPr/>
                </a:tc>
                <a:tc>
                  <a:txBody>
                    <a:bodyPr/>
                    <a:lstStyle/>
                    <a:p>
                      <a:r>
                        <a:rPr lang="en-US" sz="1200" dirty="0" smtClean="0"/>
                        <a:t>BT - BTM</a:t>
                      </a:r>
                      <a:endParaRPr lang="en-US" sz="1200" dirty="0"/>
                    </a:p>
                  </a:txBody>
                  <a:tcPr/>
                </a:tc>
                <a:tc>
                  <a:txBody>
                    <a:bodyPr/>
                    <a:lstStyle/>
                    <a:p>
                      <a:r>
                        <a:rPr lang="en-US" sz="1200" dirty="0" smtClean="0"/>
                        <a:t>BT.KFA.10</a:t>
                      </a:r>
                    </a:p>
                    <a:p>
                      <a:r>
                        <a:rPr lang="en-US" sz="1200" dirty="0" smtClean="0"/>
                        <a:t>BT.KFA.20</a:t>
                      </a:r>
                    </a:p>
                    <a:p>
                      <a:endParaRPr lang="en-US" sz="1200" dirty="0"/>
                    </a:p>
                  </a:txBody>
                  <a:tcPr/>
                </a:tc>
                <a:tc>
                  <a:txBody>
                    <a:bodyPr/>
                    <a:lstStyle/>
                    <a:p>
                      <a:r>
                        <a:rPr lang="en-US" sz="1200" dirty="0" smtClean="0"/>
                        <a:t>1.4 </a:t>
                      </a:r>
                      <a:r>
                        <a:rPr lang="en-US" sz="1200" dirty="0" err="1" smtClean="0"/>
                        <a:t>GeV</a:t>
                      </a:r>
                      <a:r>
                        <a:rPr lang="en-US" sz="1200" dirty="0" smtClean="0"/>
                        <a:t> single ring shots</a:t>
                      </a:r>
                      <a:endParaRPr lang="en-US" sz="1200" dirty="0"/>
                    </a:p>
                  </a:txBody>
                  <a:tcPr/>
                </a:tc>
                <a:tc>
                  <a:txBody>
                    <a:bodyPr/>
                    <a:lstStyle/>
                    <a:p>
                      <a:r>
                        <a:rPr lang="en-US" sz="1200" dirty="0" smtClean="0"/>
                        <a:t>Kickers</a:t>
                      </a:r>
                      <a:r>
                        <a:rPr lang="en-US" sz="1200" baseline="0" dirty="0" smtClean="0"/>
                        <a:t> will impart time dependent head-tail kick on “normal” bunch, which might be resolvable using grids in BTM. Suggestion here to use simple tomography to reconstruct KFA waveform.</a:t>
                      </a:r>
                    </a:p>
                    <a:p>
                      <a:endParaRPr lang="en-US" sz="1200" baseline="0" dirty="0" smtClean="0"/>
                    </a:p>
                    <a:p>
                      <a:r>
                        <a:rPr lang="en-US" sz="1200" baseline="0" dirty="0" smtClean="0"/>
                        <a:t>Could also commission new BTM optics.</a:t>
                      </a:r>
                      <a:endParaRPr lang="en-US" sz="1200" dirty="0"/>
                    </a:p>
                  </a:txBody>
                  <a:tcPr/>
                </a:tc>
              </a:tr>
              <a:tr h="370840">
                <a:tc>
                  <a:txBody>
                    <a:bodyPr/>
                    <a:lstStyle/>
                    <a:p>
                      <a:r>
                        <a:rPr lang="en-US" sz="1200" dirty="0" smtClean="0"/>
                        <a:t>PS KFA.45 injection waveform</a:t>
                      </a:r>
                      <a:r>
                        <a:rPr lang="en-US" sz="1200" baseline="0" dirty="0" smtClean="0"/>
                        <a:t> </a:t>
                      </a:r>
                      <a:r>
                        <a:rPr lang="en-US" sz="1200" dirty="0" smtClean="0"/>
                        <a:t>measurement</a:t>
                      </a:r>
                      <a:endParaRPr lang="en-US" sz="1200" dirty="0"/>
                    </a:p>
                  </a:txBody>
                  <a:tcPr/>
                </a:tc>
                <a:tc>
                  <a:txBody>
                    <a:bodyPr/>
                    <a:lstStyle/>
                    <a:p>
                      <a:r>
                        <a:rPr lang="en-US" sz="1200" dirty="0" smtClean="0"/>
                        <a:t>PS</a:t>
                      </a:r>
                      <a:endParaRPr lang="en-US" sz="1200" dirty="0"/>
                    </a:p>
                  </a:txBody>
                  <a:tcPr/>
                </a:tc>
                <a:tc>
                  <a:txBody>
                    <a:bodyPr/>
                    <a:lstStyle/>
                    <a:p>
                      <a:r>
                        <a:rPr lang="en-US" sz="1200" dirty="0" smtClean="0"/>
                        <a:t>KFA45</a:t>
                      </a:r>
                      <a:endParaRPr lang="en-US" sz="1200" dirty="0"/>
                    </a:p>
                  </a:txBody>
                  <a:tcPr/>
                </a:tc>
                <a:tc>
                  <a:txBody>
                    <a:bodyPr/>
                    <a:lstStyle/>
                    <a:p>
                      <a:r>
                        <a:rPr lang="en-US" sz="1200" dirty="0" smtClean="0"/>
                        <a:t>1.4</a:t>
                      </a:r>
                      <a:r>
                        <a:rPr lang="en-US" sz="1200" baseline="0" dirty="0" smtClean="0"/>
                        <a:t> </a:t>
                      </a:r>
                      <a:r>
                        <a:rPr lang="en-US" sz="1200" baseline="0" dirty="0" err="1" smtClean="0"/>
                        <a:t>GeV</a:t>
                      </a:r>
                      <a:r>
                        <a:rPr lang="en-US" sz="1200" baseline="0" dirty="0" smtClean="0"/>
                        <a:t>, single bunch</a:t>
                      </a:r>
                      <a:endParaRPr lang="en-US" sz="1200" dirty="0"/>
                    </a:p>
                  </a:txBody>
                  <a:tcPr/>
                </a:tc>
                <a:tc>
                  <a:txBody>
                    <a:bodyPr/>
                    <a:lstStyle/>
                    <a:p>
                      <a:r>
                        <a:rPr lang="en-US" sz="1200" dirty="0" smtClean="0"/>
                        <a:t>Try and measure directly the waveform</a:t>
                      </a:r>
                      <a:r>
                        <a:rPr lang="en-US" sz="1200" baseline="0" dirty="0" smtClean="0"/>
                        <a:t> with short bunches… depends on what </a:t>
                      </a:r>
                      <a:r>
                        <a:rPr lang="en-US" sz="1200" baseline="0" dirty="0" err="1" smtClean="0"/>
                        <a:t>intenstiy</a:t>
                      </a:r>
                      <a:r>
                        <a:rPr lang="en-US" sz="1200" baseline="0" dirty="0" smtClean="0"/>
                        <a:t> we can extract and how we create the short bunches.</a:t>
                      </a:r>
                      <a:endParaRPr lang="en-US" sz="1200" dirty="0"/>
                    </a:p>
                  </a:txBody>
                  <a:tcPr/>
                </a:tc>
              </a:tr>
              <a:tr h="370840">
                <a:tc>
                  <a:txBody>
                    <a:bodyPr/>
                    <a:lstStyle/>
                    <a:p>
                      <a:r>
                        <a:rPr lang="en-US" sz="1200" dirty="0" smtClean="0"/>
                        <a:t>BTY optics model validation </a:t>
                      </a:r>
                      <a:endParaRPr lang="en-US" sz="1200" dirty="0"/>
                    </a:p>
                  </a:txBody>
                  <a:tcPr/>
                </a:tc>
                <a:tc>
                  <a:txBody>
                    <a:bodyPr/>
                    <a:lstStyle/>
                    <a:p>
                      <a:r>
                        <a:rPr lang="en-US" sz="1200" dirty="0" smtClean="0"/>
                        <a:t>BTY</a:t>
                      </a:r>
                      <a:endParaRPr lang="en-US" sz="1200" dirty="0"/>
                    </a:p>
                  </a:txBody>
                  <a:tcPr/>
                </a:tc>
                <a:tc>
                  <a:txBody>
                    <a:bodyPr/>
                    <a:lstStyle/>
                    <a:p>
                      <a:r>
                        <a:rPr lang="en-US" sz="1200" dirty="0" smtClean="0"/>
                        <a:t>BTY</a:t>
                      </a:r>
                      <a:endParaRPr lang="en-US" sz="1200" dirty="0"/>
                    </a:p>
                  </a:txBody>
                  <a:tcPr/>
                </a:tc>
                <a:tc>
                  <a:txBody>
                    <a:bodyPr/>
                    <a:lstStyle/>
                    <a:p>
                      <a:r>
                        <a:rPr lang="en-US" sz="1200" dirty="0" smtClean="0"/>
                        <a:t>Single bunch pilot</a:t>
                      </a:r>
                      <a:endParaRPr lang="en-US" sz="1200" dirty="0"/>
                    </a:p>
                  </a:txBody>
                  <a:tcPr/>
                </a:tc>
                <a:tc>
                  <a:txBody>
                    <a:bodyPr/>
                    <a:lstStyle/>
                    <a:p>
                      <a:r>
                        <a:rPr lang="en-US" sz="1200" dirty="0" smtClean="0"/>
                        <a:t>Check optics</a:t>
                      </a:r>
                      <a:r>
                        <a:rPr lang="en-US" sz="1200" baseline="0" dirty="0" smtClean="0"/>
                        <a:t> and validate optics model of BTY line with kick </a:t>
                      </a:r>
                      <a:r>
                        <a:rPr lang="en-US" sz="1200" baseline="0" smtClean="0"/>
                        <a:t>response measurements</a:t>
                      </a:r>
                      <a:endParaRPr lang="en-US" sz="1200" dirty="0"/>
                    </a:p>
                  </a:txBody>
                  <a:tcPr/>
                </a:tc>
              </a:tr>
            </a:tbl>
          </a:graphicData>
        </a:graphic>
      </p:graphicFrame>
      <p:sp>
        <p:nvSpPr>
          <p:cNvPr id="2" name="TextBox 1"/>
          <p:cNvSpPr txBox="1"/>
          <p:nvPr/>
        </p:nvSpPr>
        <p:spPr>
          <a:xfrm>
            <a:off x="428171" y="4847771"/>
            <a:ext cx="8178800" cy="369332"/>
          </a:xfrm>
          <a:prstGeom prst="rect">
            <a:avLst/>
          </a:prstGeom>
          <a:noFill/>
        </p:spPr>
        <p:txBody>
          <a:bodyPr wrap="square" rtlCol="0">
            <a:spAutoFit/>
          </a:bodyPr>
          <a:lstStyle/>
          <a:p>
            <a:pPr marL="285750" indent="-285750">
              <a:buFont typeface="Arial" panose="020B0604020202020204" pitchFamily="34" charset="0"/>
              <a:buChar char="•"/>
            </a:pPr>
            <a:r>
              <a:rPr lang="en-GB" dirty="0" smtClean="0"/>
              <a:t>Recombination kicker MD to get rid of dispersion contribution</a:t>
            </a:r>
            <a:endParaRPr lang="en-GB" dirty="0"/>
          </a:p>
        </p:txBody>
      </p:sp>
    </p:spTree>
    <p:extLst>
      <p:ext uri="{BB962C8B-B14F-4D97-AF65-F5344CB8AC3E}">
        <p14:creationId xmlns:p14="http://schemas.microsoft.com/office/powerpoint/2010/main" val="40960899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Summary</a:t>
            </a:r>
            <a:endParaRPr lang="en-GB"/>
          </a:p>
        </p:txBody>
      </p:sp>
      <p:sp>
        <p:nvSpPr>
          <p:cNvPr id="3" name="Content Placeholder 2"/>
          <p:cNvSpPr>
            <a:spLocks noGrp="1"/>
          </p:cNvSpPr>
          <p:nvPr>
            <p:ph idx="1"/>
          </p:nvPr>
        </p:nvSpPr>
        <p:spPr/>
        <p:txBody>
          <a:bodyPr>
            <a:normAutofit fontScale="92500" lnSpcReduction="10000"/>
          </a:bodyPr>
          <a:lstStyle/>
          <a:p>
            <a:r>
              <a:rPr lang="en-GB" dirty="0" smtClean="0"/>
              <a:t>Kicker </a:t>
            </a:r>
            <a:r>
              <a:rPr lang="en-GB" dirty="0" smtClean="0"/>
              <a:t>rise time measurements on the HW for all three systems</a:t>
            </a:r>
          </a:p>
          <a:p>
            <a:pPr lvl="1"/>
            <a:r>
              <a:rPr lang="en-GB" dirty="0" smtClean="0"/>
              <a:t>KFA10 and 20 </a:t>
            </a:r>
            <a:r>
              <a:rPr lang="en-GB" dirty="0" smtClean="0"/>
              <a:t>were measured in </a:t>
            </a:r>
            <a:r>
              <a:rPr lang="en-GB" dirty="0" smtClean="0"/>
              <a:t>field, KFA45 in current</a:t>
            </a:r>
          </a:p>
          <a:p>
            <a:pPr lvl="1"/>
            <a:r>
              <a:rPr lang="en-GB" dirty="0" smtClean="0"/>
              <a:t>KFA10 not within spec, 138 ns vs 105 specified; steepening ferrites, cables, tests in the lab to gain confidence in the model; </a:t>
            </a:r>
            <a:endParaRPr lang="en-GB" dirty="0"/>
          </a:p>
          <a:p>
            <a:pPr lvl="1"/>
            <a:r>
              <a:rPr lang="en-GB" dirty="0" smtClean="0"/>
              <a:t>KFA20 </a:t>
            </a:r>
            <a:r>
              <a:rPr lang="en-GB" dirty="0" smtClean="0"/>
              <a:t>within spec, </a:t>
            </a:r>
            <a:r>
              <a:rPr lang="en-GB" dirty="0" smtClean="0"/>
              <a:t>several </a:t>
            </a:r>
            <a:r>
              <a:rPr lang="en-GB" dirty="0" smtClean="0"/>
              <a:t>improvements foreseen, </a:t>
            </a:r>
            <a:r>
              <a:rPr lang="en-GB" dirty="0" smtClean="0"/>
              <a:t>2 GeV voltage too close to the breakdown, </a:t>
            </a:r>
            <a:r>
              <a:rPr lang="en-GB" dirty="0" smtClean="0"/>
              <a:t>reduction </a:t>
            </a:r>
            <a:r>
              <a:rPr lang="en-GB" dirty="0" smtClean="0"/>
              <a:t>of </a:t>
            </a:r>
            <a:r>
              <a:rPr lang="en-GB" dirty="0" smtClean="0"/>
              <a:t>voltage and consequences being studied; if KFA10 modifications successful can configure KFA20 as KFA10 to reduce voltage;</a:t>
            </a:r>
          </a:p>
          <a:p>
            <a:pPr lvl="1"/>
            <a:r>
              <a:rPr lang="en-GB" dirty="0" smtClean="0"/>
              <a:t>KFA45 with permanent short-circuit looks promising, parts of the planned upgrades already tested; further tests during the EYETS; field measurement would be good but very difficult</a:t>
            </a:r>
          </a:p>
          <a:p>
            <a:r>
              <a:rPr lang="en-GB" dirty="0" smtClean="0"/>
              <a:t>Kicker rise time measurements with beam</a:t>
            </a:r>
          </a:p>
          <a:p>
            <a:pPr lvl="1"/>
            <a:r>
              <a:rPr lang="en-GB" dirty="0" smtClean="0"/>
              <a:t>Get only qualitative behaviour, much less accurate than HW measurements</a:t>
            </a:r>
          </a:p>
          <a:p>
            <a:r>
              <a:rPr lang="en-GB" dirty="0" smtClean="0"/>
              <a:t>Beam tests in the future</a:t>
            </a:r>
          </a:p>
          <a:p>
            <a:pPr lvl="1"/>
            <a:r>
              <a:rPr lang="en-GB" dirty="0" smtClean="0"/>
              <a:t>Requested a list of MDs (short bunches, vertical plane without dispersion, grids instead of WS…) to understand better kicker impact on the beam </a:t>
            </a:r>
            <a:endParaRPr lang="en-GB" dirty="0" smtClean="0"/>
          </a:p>
        </p:txBody>
      </p:sp>
      <p:sp>
        <p:nvSpPr>
          <p:cNvPr id="4" name="Date Placeholder 3"/>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
        <p:nvSpPr>
          <p:cNvPr id="6" name="Slide Number Placeholder 5"/>
          <p:cNvSpPr>
            <a:spLocks noGrp="1"/>
          </p:cNvSpPr>
          <p:nvPr>
            <p:ph type="sldNum" sz="quarter" idx="12"/>
          </p:nvPr>
        </p:nvSpPr>
        <p:spPr/>
        <p:txBody>
          <a:bodyPr/>
          <a:lstStyle/>
          <a:p>
            <a:fld id="{72299D9A-ED5C-4AB7-B661-A8E6BF749CCB}" type="slidenum">
              <a:rPr lang="en-GB" smtClean="0"/>
              <a:t>31</a:t>
            </a:fld>
            <a:endParaRPr lang="en-GB"/>
          </a:p>
        </p:txBody>
      </p:sp>
    </p:spTree>
    <p:extLst>
      <p:ext uri="{BB962C8B-B14F-4D97-AF65-F5344CB8AC3E}">
        <p14:creationId xmlns:p14="http://schemas.microsoft.com/office/powerpoint/2010/main" val="873410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Recombination kickers</a:t>
            </a:r>
            <a:endParaRPr lang="en-GB"/>
          </a:p>
        </p:txBody>
      </p:sp>
      <p:sp>
        <p:nvSpPr>
          <p:cNvPr id="3" name="Content Placeholder 2"/>
          <p:cNvSpPr>
            <a:spLocks noGrp="1"/>
          </p:cNvSpPr>
          <p:nvPr>
            <p:ph idx="1"/>
          </p:nvPr>
        </p:nvSpPr>
        <p:spPr/>
        <p:txBody>
          <a:bodyPr/>
          <a:lstStyle/>
          <a:p>
            <a:r>
              <a:rPr lang="en-GB" smtClean="0"/>
              <a:t>Presentation by Luc Sermeus in </a:t>
            </a:r>
            <a:r>
              <a:rPr lang="en-GB" smtClean="0">
                <a:hlinkClick r:id="rId2"/>
              </a:rPr>
              <a:t>LIU-PSB meeting</a:t>
            </a:r>
            <a:r>
              <a:rPr lang="en-GB" smtClean="0"/>
              <a:t>, 19</a:t>
            </a:r>
            <a:r>
              <a:rPr lang="en-GB" baseline="30000" smtClean="0"/>
              <a:t>th</a:t>
            </a:r>
            <a:r>
              <a:rPr lang="en-GB" smtClean="0"/>
              <a:t> Jan. 2016</a:t>
            </a:r>
            <a:endParaRPr lang="en-GB"/>
          </a:p>
        </p:txBody>
      </p:sp>
      <p:sp>
        <p:nvSpPr>
          <p:cNvPr id="4" name="Date Placeholder 3"/>
          <p:cNvSpPr>
            <a:spLocks noGrp="1"/>
          </p:cNvSpPr>
          <p:nvPr>
            <p:ph type="dt" sz="half" idx="10"/>
          </p:nvPr>
        </p:nvSpPr>
        <p:spPr/>
        <p:txBody>
          <a:bodyPr/>
          <a:lstStyle/>
          <a:p>
            <a:r>
              <a:rPr lang="en-GB" smtClean="0"/>
              <a:t>18/03/2016</a:t>
            </a:r>
            <a:endParaRPr lang="en-GB"/>
          </a:p>
        </p:txBody>
      </p:sp>
      <p:sp>
        <p:nvSpPr>
          <p:cNvPr id="5" name="Footer Placeholder 4"/>
          <p:cNvSpPr>
            <a:spLocks noGrp="1"/>
          </p:cNvSpPr>
          <p:nvPr>
            <p:ph type="ftr" sz="quarter" idx="11"/>
          </p:nvPr>
        </p:nvSpPr>
        <p:spPr/>
        <p:txBody>
          <a:bodyPr/>
          <a:lstStyle/>
          <a:p>
            <a:r>
              <a:rPr lang="en-US" smtClean="0"/>
              <a:t>PSB-PS transfer, LIU beam parameter meeting</a:t>
            </a:r>
            <a:endParaRPr lang="en-GB"/>
          </a:p>
        </p:txBody>
      </p:sp>
      <p:sp>
        <p:nvSpPr>
          <p:cNvPr id="6" name="Slide Number Placeholder 5"/>
          <p:cNvSpPr>
            <a:spLocks noGrp="1"/>
          </p:cNvSpPr>
          <p:nvPr>
            <p:ph type="sldNum" sz="quarter" idx="12"/>
          </p:nvPr>
        </p:nvSpPr>
        <p:spPr/>
        <p:txBody>
          <a:bodyPr/>
          <a:lstStyle/>
          <a:p>
            <a:fld id="{72299D9A-ED5C-4AB7-B661-A8E6BF749CCB}" type="slidenum">
              <a:rPr lang="en-GB" smtClean="0"/>
              <a:t>4</a:t>
            </a:fld>
            <a:endParaRPr lang="en-GB"/>
          </a:p>
        </p:txBody>
      </p:sp>
    </p:spTree>
    <p:extLst>
      <p:ext uri="{BB962C8B-B14F-4D97-AF65-F5344CB8AC3E}">
        <p14:creationId xmlns:p14="http://schemas.microsoft.com/office/powerpoint/2010/main" val="25248768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BT.KFAs kicker rise time measurements</a:t>
            </a:r>
            <a:br>
              <a:rPr lang="en-US" dirty="0" smtClean="0"/>
            </a:br>
            <a:r>
              <a:rPr lang="en-US" dirty="0" smtClean="0"/>
              <a:t>(December 2015)</a:t>
            </a:r>
            <a:endParaRPr lang="en-US" dirty="0"/>
          </a:p>
        </p:txBody>
      </p:sp>
      <p:sp>
        <p:nvSpPr>
          <p:cNvPr id="3" name="Subtitle 2"/>
          <p:cNvSpPr>
            <a:spLocks noGrp="1"/>
          </p:cNvSpPr>
          <p:nvPr>
            <p:ph type="subTitle" idx="1"/>
          </p:nvPr>
        </p:nvSpPr>
        <p:spPr/>
        <p:txBody>
          <a:bodyPr/>
          <a:lstStyle/>
          <a:p>
            <a:r>
              <a:rPr lang="en-US" dirty="0" smtClean="0"/>
              <a:t>L. Sermeus TE/ABT/FPS</a:t>
            </a:r>
            <a:endParaRPr lang="en-US" dirty="0"/>
          </a:p>
        </p:txBody>
      </p:sp>
      <p:sp>
        <p:nvSpPr>
          <p:cNvPr id="4" name="Content Placeholder 3"/>
          <p:cNvSpPr>
            <a:spLocks noGrp="1"/>
          </p:cNvSpPr>
          <p:nvPr>
            <p:ph sz="quarter" idx="18"/>
          </p:nvPr>
        </p:nvSpPr>
        <p:spPr/>
        <p:txBody>
          <a:bodyPr/>
          <a:lstStyle/>
          <a:p>
            <a:r>
              <a:rPr lang="en-US" dirty="0" smtClean="0"/>
              <a:t>LIU-PSB meeting, 19</a:t>
            </a:r>
            <a:r>
              <a:rPr lang="en-US" baseline="30000" dirty="0" smtClean="0"/>
              <a:t>th</a:t>
            </a:r>
            <a:r>
              <a:rPr lang="en-US" dirty="0" smtClean="0"/>
              <a:t> January 2016</a:t>
            </a:r>
            <a:endParaRPr lang="en-US" dirty="0"/>
          </a:p>
        </p:txBody>
      </p:sp>
    </p:spTree>
    <p:extLst>
      <p:ext uri="{BB962C8B-B14F-4D97-AF65-F5344CB8AC3E}">
        <p14:creationId xmlns:p14="http://schemas.microsoft.com/office/powerpoint/2010/main" val="25361389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8" y="274638"/>
            <a:ext cx="7965175" cy="747654"/>
          </a:xfrm>
        </p:spPr>
        <p:txBody>
          <a:bodyPr>
            <a:normAutofit/>
          </a:bodyPr>
          <a:lstStyle/>
          <a:p>
            <a:r>
              <a:rPr lang="en-US" dirty="0" smtClean="0"/>
              <a:t>BT1.KFA10 kick (measured waveform at 50 kV)</a:t>
            </a:r>
            <a:endParaRPr lang="en-US" dirty="0"/>
          </a:p>
        </p:txBody>
      </p:sp>
      <p:graphicFrame>
        <p:nvGraphicFramePr>
          <p:cNvPr id="5" name="Table 4"/>
          <p:cNvGraphicFramePr>
            <a:graphicFrameLocks noGrp="1"/>
          </p:cNvGraphicFramePr>
          <p:nvPr>
            <p:extLst/>
          </p:nvPr>
        </p:nvGraphicFramePr>
        <p:xfrm>
          <a:off x="3598011" y="5782339"/>
          <a:ext cx="4518839" cy="1000125"/>
        </p:xfrm>
        <a:graphic>
          <a:graphicData uri="http://schemas.openxmlformats.org/drawingml/2006/table">
            <a:tbl>
              <a:tblPr/>
              <a:tblGrid>
                <a:gridCol w="753140"/>
                <a:gridCol w="753140"/>
                <a:gridCol w="753140"/>
                <a:gridCol w="1506279"/>
                <a:gridCol w="753140"/>
              </a:tblGrid>
              <a:tr h="333375">
                <a:tc gridSpan="3">
                  <a:txBody>
                    <a:bodyPr/>
                    <a:lstStyle/>
                    <a:p>
                      <a:pPr algn="l" fontAlgn="b"/>
                      <a:r>
                        <a:rPr lang="en-GB" sz="2000" b="0" i="0" u="none" strike="noStrike" dirty="0">
                          <a:solidFill>
                            <a:srgbClr val="000000"/>
                          </a:solidFill>
                          <a:effectLst/>
                          <a:latin typeface="Calibri"/>
                        </a:rPr>
                        <a:t>Kick rise time:</a:t>
                      </a:r>
                    </a:p>
                  </a:txBody>
                  <a:tcPr marL="9525" marR="9525" marT="9525" marB="0" anchor="b">
                    <a:lnL>
                      <a:noFill/>
                    </a:lnL>
                    <a:lnR>
                      <a:noFill/>
                    </a:lnR>
                    <a:lnT>
                      <a:noFill/>
                    </a:lnT>
                    <a:lnB>
                      <a:noFill/>
                    </a:lnB>
                  </a:tcPr>
                </a:tc>
                <a:tc hMerge="1">
                  <a:txBody>
                    <a:bodyPr/>
                    <a:lstStyle/>
                    <a:p>
                      <a:endParaRPr lang="en-GB"/>
                    </a:p>
                  </a:txBody>
                  <a:tcPr/>
                </a:tc>
                <a:tc hMerge="1">
                  <a:txBody>
                    <a:bodyPr/>
                    <a:lstStyle/>
                    <a:p>
                      <a:endParaRPr lang="en-GB"/>
                    </a:p>
                  </a:txBody>
                  <a:tcPr/>
                </a:tc>
                <a:tc>
                  <a:txBody>
                    <a:bodyPr/>
                    <a:lstStyle/>
                    <a:p>
                      <a:pPr algn="l" fontAlgn="b"/>
                      <a:r>
                        <a:rPr lang="en-GB" sz="2000" b="0" i="0" u="none" strike="noStrike" dirty="0">
                          <a:solidFill>
                            <a:srgbClr val="000000"/>
                          </a:solidFill>
                          <a:effectLst/>
                          <a:latin typeface="Calibri"/>
                        </a:rPr>
                        <a:t>(5-95)%</a:t>
                      </a:r>
                    </a:p>
                  </a:txBody>
                  <a:tcPr marL="9525" marR="9525" marT="9525" marB="0" anchor="b">
                    <a:lnL>
                      <a:noFill/>
                    </a:lnL>
                    <a:lnR>
                      <a:noFill/>
                    </a:lnR>
                    <a:lnT>
                      <a:noFill/>
                    </a:lnT>
                    <a:lnB>
                      <a:noFill/>
                    </a:lnB>
                  </a:tcPr>
                </a:tc>
                <a:tc>
                  <a:txBody>
                    <a:bodyPr/>
                    <a:lstStyle/>
                    <a:p>
                      <a:pPr algn="l" fontAlgn="b"/>
                      <a:r>
                        <a:rPr lang="en-GB" sz="2000" b="0" i="0" u="none" strike="noStrike" dirty="0" smtClean="0">
                          <a:solidFill>
                            <a:srgbClr val="000000"/>
                          </a:solidFill>
                          <a:effectLst/>
                          <a:latin typeface="Calibri"/>
                        </a:rPr>
                        <a:t>102ns</a:t>
                      </a:r>
                      <a:endParaRPr lang="en-GB" sz="2000" b="0" i="0" u="none" strike="noStrike" dirty="0">
                        <a:solidFill>
                          <a:srgbClr val="000000"/>
                        </a:solidFill>
                        <a:effectLst/>
                        <a:latin typeface="Calibri"/>
                      </a:endParaRPr>
                    </a:p>
                  </a:txBody>
                  <a:tcPr marL="9525" marR="9525" marT="9525" marB="0" anchor="b">
                    <a:lnL>
                      <a:noFill/>
                    </a:lnL>
                    <a:lnR>
                      <a:noFill/>
                    </a:lnR>
                    <a:lnT>
                      <a:noFill/>
                    </a:lnT>
                    <a:lnB>
                      <a:noFill/>
                    </a:lnB>
                  </a:tcPr>
                </a:tc>
              </a:tr>
              <a:tr h="333375">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GB" sz="2000" b="0" i="0" u="none" strike="noStrike" dirty="0">
                          <a:solidFill>
                            <a:srgbClr val="000000"/>
                          </a:solidFill>
                          <a:effectLst/>
                          <a:latin typeface="Calibri"/>
                        </a:rPr>
                        <a:t>(2-98)%</a:t>
                      </a:r>
                    </a:p>
                  </a:txBody>
                  <a:tcPr marL="9525" marR="9525" marT="9525" marB="0" anchor="b">
                    <a:lnL>
                      <a:noFill/>
                    </a:lnL>
                    <a:lnR>
                      <a:noFill/>
                    </a:lnR>
                    <a:lnT>
                      <a:noFill/>
                    </a:lnT>
                    <a:lnB>
                      <a:noFill/>
                    </a:lnB>
                  </a:tcPr>
                </a:tc>
                <a:tc>
                  <a:txBody>
                    <a:bodyPr/>
                    <a:lstStyle/>
                    <a:p>
                      <a:pPr algn="l" fontAlgn="b"/>
                      <a:r>
                        <a:rPr lang="en-GB" sz="2000" b="0" i="0" u="none" strike="noStrike" dirty="0" smtClean="0">
                          <a:solidFill>
                            <a:srgbClr val="000000"/>
                          </a:solidFill>
                          <a:effectLst/>
                          <a:latin typeface="+mn-lt"/>
                        </a:rPr>
                        <a:t>134ns</a:t>
                      </a:r>
                      <a:endParaRPr lang="en-GB" sz="2000" b="0" i="0" u="none" strike="noStrike" dirty="0">
                        <a:solidFill>
                          <a:srgbClr val="000000"/>
                        </a:solidFill>
                        <a:effectLst/>
                        <a:latin typeface="Calibri"/>
                      </a:endParaRPr>
                    </a:p>
                  </a:txBody>
                  <a:tcPr marL="9525" marR="9525" marT="9525" marB="0" anchor="b">
                    <a:lnL>
                      <a:noFill/>
                    </a:lnL>
                    <a:lnR>
                      <a:noFill/>
                    </a:lnR>
                    <a:lnT>
                      <a:noFill/>
                    </a:lnT>
                    <a:lnB>
                      <a:noFill/>
                    </a:lnB>
                  </a:tcPr>
                </a:tc>
              </a:tr>
              <a:tr h="333375">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GB" sz="2000" b="0" i="0" u="none" strike="noStrike">
                          <a:solidFill>
                            <a:srgbClr val="000000"/>
                          </a:solidFill>
                          <a:effectLst/>
                          <a:latin typeface="Calibri"/>
                        </a:rPr>
                        <a:t>(1-99)%</a:t>
                      </a:r>
                    </a:p>
                  </a:txBody>
                  <a:tcPr marL="9525" marR="9525" marT="9525" marB="0" anchor="b">
                    <a:lnL>
                      <a:noFill/>
                    </a:lnL>
                    <a:lnR>
                      <a:noFill/>
                    </a:lnR>
                    <a:lnT>
                      <a:noFill/>
                    </a:lnT>
                    <a:lnB>
                      <a:noFill/>
                    </a:lnB>
                  </a:tcPr>
                </a:tc>
                <a:tc>
                  <a:txBody>
                    <a:bodyPr/>
                    <a:lstStyle/>
                    <a:p>
                      <a:pPr algn="l" fontAlgn="b"/>
                      <a:r>
                        <a:rPr lang="en-GB" sz="2000" b="0" i="0" u="none" strike="noStrike" dirty="0" smtClean="0">
                          <a:solidFill>
                            <a:srgbClr val="000000"/>
                          </a:solidFill>
                          <a:effectLst/>
                          <a:latin typeface="Calibri"/>
                        </a:rPr>
                        <a:t>164ns</a:t>
                      </a:r>
                      <a:endParaRPr lang="en-GB" sz="2000" b="0" i="0" u="none" strike="noStrike" dirty="0">
                        <a:solidFill>
                          <a:srgbClr val="000000"/>
                        </a:solidFill>
                        <a:effectLst/>
                        <a:latin typeface="Calibri"/>
                      </a:endParaRPr>
                    </a:p>
                  </a:txBody>
                  <a:tcPr marL="9525" marR="9525" marT="9525" marB="0" anchor="b">
                    <a:lnL>
                      <a:noFill/>
                    </a:lnL>
                    <a:lnR>
                      <a:noFill/>
                    </a:lnR>
                    <a:lnT>
                      <a:noFill/>
                    </a:lnT>
                    <a:lnB>
                      <a:noFill/>
                    </a:lnB>
                  </a:tcPr>
                </a:tc>
              </a:tr>
            </a:tbl>
          </a:graphicData>
        </a:graphic>
      </p:graphicFrame>
      <p:pic>
        <p:nvPicPr>
          <p:cNvPr id="3" name="Picture 2"/>
          <p:cNvPicPr>
            <a:picLocks noChangeAspect="1"/>
          </p:cNvPicPr>
          <p:nvPr/>
        </p:nvPicPr>
        <p:blipFill>
          <a:blip r:embed="rId2"/>
          <a:stretch>
            <a:fillRect/>
          </a:stretch>
        </p:blipFill>
        <p:spPr>
          <a:xfrm>
            <a:off x="87390" y="1174546"/>
            <a:ext cx="8982930" cy="4493141"/>
          </a:xfrm>
          <a:prstGeom prst="rect">
            <a:avLst/>
          </a:prstGeom>
        </p:spPr>
      </p:pic>
      <p:sp>
        <p:nvSpPr>
          <p:cNvPr id="4" name="TextBox 3"/>
          <p:cNvSpPr txBox="1"/>
          <p:nvPr/>
        </p:nvSpPr>
        <p:spPr>
          <a:xfrm>
            <a:off x="438150" y="6187559"/>
            <a:ext cx="4484626" cy="369332"/>
          </a:xfrm>
          <a:prstGeom prst="rect">
            <a:avLst/>
          </a:prstGeom>
          <a:noFill/>
        </p:spPr>
        <p:txBody>
          <a:bodyPr wrap="none" rtlCol="0">
            <a:spAutoFit/>
          </a:bodyPr>
          <a:lstStyle/>
          <a:p>
            <a:pPr defTabSz="457200"/>
            <a:r>
              <a:rPr lang="en-GB" dirty="0">
                <a:solidFill>
                  <a:prstClr val="black"/>
                </a:solidFill>
              </a:rPr>
              <a:t>Scope: 200MHz BW, 13 bits vertical resolution</a:t>
            </a:r>
          </a:p>
        </p:txBody>
      </p:sp>
    </p:spTree>
    <p:extLst>
      <p:ext uri="{BB962C8B-B14F-4D97-AF65-F5344CB8AC3E}">
        <p14:creationId xmlns:p14="http://schemas.microsoft.com/office/powerpoint/2010/main" val="32028550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76285" y="1209721"/>
            <a:ext cx="9159812" cy="4339981"/>
          </a:xfrm>
          <a:prstGeom prst="rect">
            <a:avLst/>
          </a:prstGeom>
        </p:spPr>
      </p:pic>
      <p:sp>
        <p:nvSpPr>
          <p:cNvPr id="2" name="Title 1"/>
          <p:cNvSpPr>
            <a:spLocks noGrp="1"/>
          </p:cNvSpPr>
          <p:nvPr>
            <p:ph type="title"/>
          </p:nvPr>
        </p:nvSpPr>
        <p:spPr>
          <a:xfrm>
            <a:off x="1001058" y="274638"/>
            <a:ext cx="7965175" cy="747654"/>
          </a:xfrm>
        </p:spPr>
        <p:txBody>
          <a:bodyPr>
            <a:normAutofit/>
          </a:bodyPr>
          <a:lstStyle/>
          <a:p>
            <a:r>
              <a:rPr lang="en-US" dirty="0" smtClean="0"/>
              <a:t>BT1.KFA10 kick (</a:t>
            </a:r>
            <a:r>
              <a:rPr lang="en-US" dirty="0" err="1" smtClean="0"/>
              <a:t>Pspice</a:t>
            </a:r>
            <a:r>
              <a:rPr lang="en-US" dirty="0" smtClean="0"/>
              <a:t> calculated waveform)</a:t>
            </a:r>
            <a:endParaRPr lang="en-US" dirty="0"/>
          </a:p>
        </p:txBody>
      </p:sp>
      <p:sp>
        <p:nvSpPr>
          <p:cNvPr id="5" name="TextBox 4"/>
          <p:cNvSpPr txBox="1"/>
          <p:nvPr/>
        </p:nvSpPr>
        <p:spPr>
          <a:xfrm>
            <a:off x="252719" y="5449947"/>
            <a:ext cx="8440984" cy="923330"/>
          </a:xfrm>
          <a:prstGeom prst="rect">
            <a:avLst/>
          </a:prstGeom>
          <a:noFill/>
        </p:spPr>
        <p:txBody>
          <a:bodyPr wrap="square" rtlCol="0">
            <a:spAutoFit/>
          </a:bodyPr>
          <a:lstStyle/>
          <a:p>
            <a:pPr defTabSz="457200"/>
            <a:r>
              <a:rPr lang="en-GB" dirty="0" smtClean="0">
                <a:solidFill>
                  <a:prstClr val="black"/>
                </a:solidFill>
              </a:rPr>
              <a:t>The actual ferrite grade is assumed to be 4L1. (must be replaced by 8C11)</a:t>
            </a:r>
          </a:p>
          <a:p>
            <a:pPr defTabSz="457200"/>
            <a:r>
              <a:rPr lang="en-GB" dirty="0" smtClean="0">
                <a:solidFill>
                  <a:prstClr val="black"/>
                </a:solidFill>
              </a:rPr>
              <a:t>Cable impedances are not exactly 25</a:t>
            </a:r>
            <a:r>
              <a:rPr lang="el-GR" dirty="0" smtClean="0">
                <a:solidFill>
                  <a:prstClr val="black"/>
                </a:solidFill>
              </a:rPr>
              <a:t>Ω</a:t>
            </a:r>
            <a:r>
              <a:rPr lang="en-GB" dirty="0" smtClean="0">
                <a:solidFill>
                  <a:prstClr val="black"/>
                </a:solidFill>
              </a:rPr>
              <a:t>. (variations from 24.8 to 25.5 for PFLs and Transmissions explain reflections) </a:t>
            </a:r>
            <a:endParaRPr lang="en-GB" dirty="0">
              <a:solidFill>
                <a:prstClr val="black"/>
              </a:solidFill>
            </a:endParaRPr>
          </a:p>
        </p:txBody>
      </p:sp>
      <p:sp>
        <p:nvSpPr>
          <p:cNvPr id="6" name="TextBox 5"/>
          <p:cNvSpPr txBox="1"/>
          <p:nvPr/>
        </p:nvSpPr>
        <p:spPr>
          <a:xfrm>
            <a:off x="5303537" y="752715"/>
            <a:ext cx="3580299" cy="369332"/>
          </a:xfrm>
          <a:prstGeom prst="rect">
            <a:avLst/>
          </a:prstGeom>
          <a:noFill/>
        </p:spPr>
        <p:txBody>
          <a:bodyPr wrap="square" rtlCol="0">
            <a:spAutoFit/>
          </a:bodyPr>
          <a:lstStyle/>
          <a:p>
            <a:pPr defTabSz="457200"/>
            <a:r>
              <a:rPr lang="en-GB" dirty="0" smtClean="0">
                <a:solidFill>
                  <a:prstClr val="black"/>
                </a:solidFill>
              </a:rPr>
              <a:t>From revised PSPICE model</a:t>
            </a:r>
            <a:endParaRPr lang="en-GB" dirty="0">
              <a:solidFill>
                <a:prstClr val="black"/>
              </a:solidFill>
            </a:endParaRPr>
          </a:p>
        </p:txBody>
      </p:sp>
      <p:sp>
        <p:nvSpPr>
          <p:cNvPr id="8" name="TextBox 7"/>
          <p:cNvSpPr txBox="1"/>
          <p:nvPr/>
        </p:nvSpPr>
        <p:spPr>
          <a:xfrm>
            <a:off x="1227244" y="2589544"/>
            <a:ext cx="1715512" cy="923330"/>
          </a:xfrm>
          <a:prstGeom prst="rect">
            <a:avLst/>
          </a:prstGeom>
          <a:noFill/>
        </p:spPr>
        <p:txBody>
          <a:bodyPr wrap="square" rtlCol="0">
            <a:spAutoFit/>
          </a:bodyPr>
          <a:lstStyle/>
          <a:p>
            <a:pPr defTabSz="457200"/>
            <a:r>
              <a:rPr lang="en-GB" dirty="0">
                <a:solidFill>
                  <a:prstClr val="black"/>
                </a:solidFill>
              </a:rPr>
              <a:t>Rise (1-99)% </a:t>
            </a:r>
            <a:endParaRPr lang="en-GB" dirty="0" smtClean="0">
              <a:solidFill>
                <a:srgbClr val="FF0000"/>
              </a:solidFill>
            </a:endParaRPr>
          </a:p>
          <a:p>
            <a:pPr defTabSz="457200"/>
            <a:r>
              <a:rPr lang="en-GB" dirty="0" smtClean="0">
                <a:solidFill>
                  <a:prstClr val="black"/>
                </a:solidFill>
              </a:rPr>
              <a:t>Rise (2-98)%</a:t>
            </a:r>
            <a:endParaRPr lang="en-GB" dirty="0">
              <a:solidFill>
                <a:prstClr val="black"/>
              </a:solidFill>
            </a:endParaRPr>
          </a:p>
          <a:p>
            <a:pPr defTabSz="457200"/>
            <a:r>
              <a:rPr lang="en-GB" dirty="0" smtClean="0">
                <a:solidFill>
                  <a:prstClr val="black"/>
                </a:solidFill>
              </a:rPr>
              <a:t>Rise </a:t>
            </a:r>
            <a:r>
              <a:rPr lang="en-GB" dirty="0">
                <a:solidFill>
                  <a:prstClr val="black"/>
                </a:solidFill>
              </a:rPr>
              <a:t>(5-95)%</a:t>
            </a:r>
          </a:p>
        </p:txBody>
      </p:sp>
      <p:sp>
        <p:nvSpPr>
          <p:cNvPr id="10" name="TextBox 9"/>
          <p:cNvSpPr txBox="1"/>
          <p:nvPr/>
        </p:nvSpPr>
        <p:spPr>
          <a:xfrm>
            <a:off x="2290757" y="2035546"/>
            <a:ext cx="1569660" cy="1477328"/>
          </a:xfrm>
          <a:prstGeom prst="rect">
            <a:avLst/>
          </a:prstGeom>
          <a:noFill/>
        </p:spPr>
        <p:txBody>
          <a:bodyPr wrap="none" rtlCol="0">
            <a:spAutoFit/>
          </a:bodyPr>
          <a:lstStyle/>
          <a:p>
            <a:pPr defTabSz="457200"/>
            <a:r>
              <a:rPr lang="en-GB" dirty="0" smtClean="0">
                <a:solidFill>
                  <a:srgbClr val="92D050"/>
                </a:solidFill>
              </a:rPr>
              <a:t>Calculated</a:t>
            </a:r>
          </a:p>
          <a:p>
            <a:pPr defTabSz="457200"/>
            <a:r>
              <a:rPr lang="en-GB" dirty="0" smtClean="0">
                <a:solidFill>
                  <a:srgbClr val="92D050"/>
                </a:solidFill>
              </a:rPr>
              <a:t> </a:t>
            </a:r>
            <a:r>
              <a:rPr lang="en-GB" dirty="0">
                <a:solidFill>
                  <a:srgbClr val="92D050"/>
                </a:solidFill>
              </a:rPr>
              <a:t>8C11 (green) </a:t>
            </a:r>
            <a:endParaRPr lang="en-GB" dirty="0" smtClean="0">
              <a:solidFill>
                <a:srgbClr val="92D050"/>
              </a:solidFill>
            </a:endParaRPr>
          </a:p>
          <a:p>
            <a:pPr defTabSz="457200"/>
            <a:r>
              <a:rPr lang="en-GB" dirty="0" smtClean="0">
                <a:solidFill>
                  <a:prstClr val="black"/>
                </a:solidFill>
              </a:rPr>
              <a:t> </a:t>
            </a:r>
            <a:r>
              <a:rPr lang="en-GB" dirty="0">
                <a:solidFill>
                  <a:prstClr val="black"/>
                </a:solidFill>
              </a:rPr>
              <a:t>	</a:t>
            </a:r>
            <a:r>
              <a:rPr lang="en-GB" dirty="0" smtClean="0">
                <a:solidFill>
                  <a:srgbClr val="92D050"/>
                </a:solidFill>
              </a:rPr>
              <a:t>116ns</a:t>
            </a:r>
            <a:r>
              <a:rPr lang="en-GB" dirty="0">
                <a:solidFill>
                  <a:prstClr val="black"/>
                </a:solidFill>
              </a:rPr>
              <a:t>	</a:t>
            </a:r>
            <a:endParaRPr lang="en-GB" dirty="0" smtClean="0">
              <a:solidFill>
                <a:prstClr val="black"/>
              </a:solidFill>
            </a:endParaRPr>
          </a:p>
          <a:p>
            <a:pPr defTabSz="457200"/>
            <a:r>
              <a:rPr lang="en-GB" dirty="0">
                <a:solidFill>
                  <a:prstClr val="black"/>
                </a:solidFill>
              </a:rPr>
              <a:t>	</a:t>
            </a:r>
            <a:r>
              <a:rPr lang="en-GB" dirty="0" smtClean="0">
                <a:solidFill>
                  <a:srgbClr val="92D050"/>
                </a:solidFill>
              </a:rPr>
              <a:t>109ns</a:t>
            </a:r>
            <a:r>
              <a:rPr lang="en-GB" dirty="0">
                <a:solidFill>
                  <a:prstClr val="black"/>
                </a:solidFill>
              </a:rPr>
              <a:t>	</a:t>
            </a:r>
          </a:p>
          <a:p>
            <a:pPr defTabSz="457200"/>
            <a:r>
              <a:rPr lang="en-GB" dirty="0" smtClean="0">
                <a:solidFill>
                  <a:prstClr val="black"/>
                </a:solidFill>
              </a:rPr>
              <a:t> </a:t>
            </a:r>
            <a:r>
              <a:rPr lang="en-GB" dirty="0">
                <a:solidFill>
                  <a:prstClr val="black"/>
                </a:solidFill>
              </a:rPr>
              <a:t>	</a:t>
            </a:r>
            <a:r>
              <a:rPr lang="en-GB" dirty="0" smtClean="0">
                <a:solidFill>
                  <a:srgbClr val="92D050"/>
                </a:solidFill>
              </a:rPr>
              <a:t>95ns</a:t>
            </a:r>
            <a:r>
              <a:rPr lang="en-GB" dirty="0">
                <a:solidFill>
                  <a:prstClr val="black"/>
                </a:solidFill>
              </a:rPr>
              <a:t>	</a:t>
            </a:r>
            <a:endParaRPr lang="en-GB" dirty="0">
              <a:solidFill>
                <a:srgbClr val="FF0000"/>
              </a:solidFill>
            </a:endParaRPr>
          </a:p>
        </p:txBody>
      </p:sp>
      <p:sp>
        <p:nvSpPr>
          <p:cNvPr id="12" name="TextBox 11"/>
          <p:cNvSpPr txBox="1"/>
          <p:nvPr/>
        </p:nvSpPr>
        <p:spPr>
          <a:xfrm>
            <a:off x="3567186" y="2035546"/>
            <a:ext cx="1503760" cy="1477328"/>
          </a:xfrm>
          <a:prstGeom prst="rect">
            <a:avLst/>
          </a:prstGeom>
          <a:noFill/>
        </p:spPr>
        <p:txBody>
          <a:bodyPr wrap="square" rtlCol="0">
            <a:spAutoFit/>
          </a:bodyPr>
          <a:lstStyle/>
          <a:p>
            <a:pPr defTabSz="457200"/>
            <a:r>
              <a:rPr lang="en-GB" dirty="0" smtClean="0">
                <a:solidFill>
                  <a:srgbClr val="FFC000"/>
                </a:solidFill>
              </a:rPr>
              <a:t>Calculated</a:t>
            </a:r>
          </a:p>
          <a:p>
            <a:pPr defTabSz="457200"/>
            <a:r>
              <a:rPr lang="en-GB" dirty="0" smtClean="0">
                <a:solidFill>
                  <a:srgbClr val="FFC000"/>
                </a:solidFill>
              </a:rPr>
              <a:t> </a:t>
            </a:r>
            <a:r>
              <a:rPr lang="en-GB" dirty="0">
                <a:solidFill>
                  <a:srgbClr val="FFC000"/>
                </a:solidFill>
              </a:rPr>
              <a:t>4L1( orange</a:t>
            </a:r>
            <a:r>
              <a:rPr lang="en-GB" dirty="0" smtClean="0">
                <a:solidFill>
                  <a:srgbClr val="FFC000"/>
                </a:solidFill>
              </a:rPr>
              <a:t>)</a:t>
            </a:r>
          </a:p>
          <a:p>
            <a:pPr defTabSz="457200"/>
            <a:r>
              <a:rPr lang="en-GB" dirty="0" smtClean="0">
                <a:solidFill>
                  <a:prstClr val="black"/>
                </a:solidFill>
              </a:rPr>
              <a:t> </a:t>
            </a:r>
            <a:r>
              <a:rPr lang="en-GB" dirty="0">
                <a:solidFill>
                  <a:prstClr val="black"/>
                </a:solidFill>
              </a:rPr>
              <a:t>	</a:t>
            </a:r>
            <a:r>
              <a:rPr lang="en-GB" dirty="0" smtClean="0">
                <a:solidFill>
                  <a:srgbClr val="FFC000"/>
                </a:solidFill>
              </a:rPr>
              <a:t>133</a:t>
            </a:r>
            <a:r>
              <a:rPr lang="en-GB" dirty="0">
                <a:solidFill>
                  <a:srgbClr val="FFC000"/>
                </a:solidFill>
              </a:rPr>
              <a:t>	</a:t>
            </a:r>
            <a:r>
              <a:rPr lang="en-GB" dirty="0" smtClean="0">
                <a:solidFill>
                  <a:prstClr val="black"/>
                </a:solidFill>
              </a:rPr>
              <a:t>	</a:t>
            </a:r>
            <a:r>
              <a:rPr lang="en-GB" dirty="0" smtClean="0">
                <a:solidFill>
                  <a:srgbClr val="FFC000"/>
                </a:solidFill>
              </a:rPr>
              <a:t>122</a:t>
            </a:r>
          </a:p>
          <a:p>
            <a:pPr defTabSz="457200"/>
            <a:r>
              <a:rPr lang="en-GB" dirty="0">
                <a:solidFill>
                  <a:prstClr val="black"/>
                </a:solidFill>
              </a:rPr>
              <a:t>	</a:t>
            </a:r>
            <a:r>
              <a:rPr lang="en-GB" dirty="0" smtClean="0">
                <a:solidFill>
                  <a:srgbClr val="FFC000"/>
                </a:solidFill>
              </a:rPr>
              <a:t>103</a:t>
            </a:r>
            <a:endParaRPr lang="en-GB" dirty="0">
              <a:solidFill>
                <a:srgbClr val="FF0000"/>
              </a:solidFill>
            </a:endParaRPr>
          </a:p>
        </p:txBody>
      </p:sp>
      <p:sp>
        <p:nvSpPr>
          <p:cNvPr id="13" name="TextBox 12"/>
          <p:cNvSpPr txBox="1"/>
          <p:nvPr/>
        </p:nvSpPr>
        <p:spPr>
          <a:xfrm>
            <a:off x="4891307" y="2312545"/>
            <a:ext cx="1659792" cy="1200329"/>
          </a:xfrm>
          <a:prstGeom prst="rect">
            <a:avLst/>
          </a:prstGeom>
          <a:noFill/>
        </p:spPr>
        <p:txBody>
          <a:bodyPr wrap="square" rtlCol="0">
            <a:spAutoFit/>
          </a:bodyPr>
          <a:lstStyle/>
          <a:p>
            <a:pPr defTabSz="457200"/>
            <a:r>
              <a:rPr lang="en-GB" dirty="0" smtClean="0">
                <a:solidFill>
                  <a:srgbClr val="FF0000"/>
                </a:solidFill>
              </a:rPr>
              <a:t>Measured </a:t>
            </a:r>
            <a:r>
              <a:rPr lang="en-GB" dirty="0">
                <a:solidFill>
                  <a:srgbClr val="FF0000"/>
                </a:solidFill>
              </a:rPr>
              <a:t>(red)  </a:t>
            </a:r>
            <a:endParaRPr lang="en-GB" dirty="0" smtClean="0">
              <a:solidFill>
                <a:srgbClr val="FF0000"/>
              </a:solidFill>
            </a:endParaRPr>
          </a:p>
          <a:p>
            <a:pPr defTabSz="457200"/>
            <a:r>
              <a:rPr lang="en-GB" dirty="0">
                <a:solidFill>
                  <a:srgbClr val="FF0000"/>
                </a:solidFill>
              </a:rPr>
              <a:t>	</a:t>
            </a:r>
            <a:r>
              <a:rPr lang="en-GB" dirty="0" smtClean="0">
                <a:solidFill>
                  <a:srgbClr val="FF0000"/>
                </a:solidFill>
              </a:rPr>
              <a:t>164</a:t>
            </a:r>
            <a:endParaRPr lang="en-GB" dirty="0">
              <a:solidFill>
                <a:srgbClr val="FF0000"/>
              </a:solidFill>
            </a:endParaRPr>
          </a:p>
          <a:p>
            <a:pPr defTabSz="457200"/>
            <a:r>
              <a:rPr lang="en-GB" dirty="0" smtClean="0">
                <a:solidFill>
                  <a:srgbClr val="FF0000"/>
                </a:solidFill>
              </a:rPr>
              <a:t>	134</a:t>
            </a:r>
            <a:r>
              <a:rPr lang="en-GB" dirty="0">
                <a:solidFill>
                  <a:srgbClr val="FF0000"/>
                </a:solidFill>
              </a:rPr>
              <a:t>	</a:t>
            </a:r>
            <a:endParaRPr lang="en-GB" dirty="0" smtClean="0">
              <a:solidFill>
                <a:srgbClr val="FF0000"/>
              </a:solidFill>
            </a:endParaRPr>
          </a:p>
          <a:p>
            <a:pPr defTabSz="457200"/>
            <a:r>
              <a:rPr lang="en-GB" dirty="0" smtClean="0">
                <a:solidFill>
                  <a:srgbClr val="FF0000"/>
                </a:solidFill>
              </a:rPr>
              <a:t>	102</a:t>
            </a:r>
            <a:endParaRPr lang="en-GB" dirty="0">
              <a:solidFill>
                <a:srgbClr val="FF0000"/>
              </a:solidFill>
            </a:endParaRPr>
          </a:p>
        </p:txBody>
      </p:sp>
      <p:sp>
        <p:nvSpPr>
          <p:cNvPr id="14" name="TextBox 13"/>
          <p:cNvSpPr txBox="1"/>
          <p:nvPr/>
        </p:nvSpPr>
        <p:spPr>
          <a:xfrm>
            <a:off x="6549029" y="2303131"/>
            <a:ext cx="1208985" cy="1200329"/>
          </a:xfrm>
          <a:prstGeom prst="rect">
            <a:avLst/>
          </a:prstGeom>
          <a:noFill/>
        </p:spPr>
        <p:txBody>
          <a:bodyPr wrap="none" rtlCol="0">
            <a:spAutoFit/>
          </a:bodyPr>
          <a:lstStyle/>
          <a:p>
            <a:pPr defTabSz="457200"/>
            <a:r>
              <a:rPr lang="en-GB" dirty="0" smtClean="0">
                <a:solidFill>
                  <a:prstClr val="black"/>
                </a:solidFill>
              </a:rPr>
              <a:t>LIU (2GeV)</a:t>
            </a:r>
          </a:p>
          <a:p>
            <a:pPr defTabSz="457200"/>
            <a:r>
              <a:rPr lang="en-GB" dirty="0" smtClean="0">
                <a:solidFill>
                  <a:prstClr val="black"/>
                </a:solidFill>
              </a:rPr>
              <a:t>    </a:t>
            </a:r>
          </a:p>
          <a:p>
            <a:pPr defTabSz="457200"/>
            <a:r>
              <a:rPr lang="en-GB" dirty="0" smtClean="0">
                <a:solidFill>
                  <a:prstClr val="black"/>
                </a:solidFill>
              </a:rPr>
              <a:t>    105ns</a:t>
            </a:r>
          </a:p>
          <a:p>
            <a:pPr defTabSz="457200"/>
            <a:endParaRPr lang="en-GB" dirty="0">
              <a:solidFill>
                <a:prstClr val="black"/>
              </a:solidFill>
            </a:endParaRPr>
          </a:p>
        </p:txBody>
      </p:sp>
      <p:sp>
        <p:nvSpPr>
          <p:cNvPr id="15" name="TextBox 14"/>
          <p:cNvSpPr txBox="1"/>
          <p:nvPr/>
        </p:nvSpPr>
        <p:spPr>
          <a:xfrm>
            <a:off x="7627555" y="2316209"/>
            <a:ext cx="1366080" cy="1200329"/>
          </a:xfrm>
          <a:prstGeom prst="rect">
            <a:avLst/>
          </a:prstGeom>
          <a:noFill/>
        </p:spPr>
        <p:txBody>
          <a:bodyPr wrap="none" rtlCol="0">
            <a:spAutoFit/>
          </a:bodyPr>
          <a:lstStyle/>
          <a:p>
            <a:pPr defTabSz="457200"/>
            <a:r>
              <a:rPr lang="en-GB" dirty="0" smtClean="0">
                <a:solidFill>
                  <a:prstClr val="black"/>
                </a:solidFill>
              </a:rPr>
              <a:t>LIU (1.4GeV)</a:t>
            </a:r>
          </a:p>
          <a:p>
            <a:pPr defTabSz="457200"/>
            <a:r>
              <a:rPr lang="en-GB" dirty="0" smtClean="0">
                <a:solidFill>
                  <a:prstClr val="black"/>
                </a:solidFill>
              </a:rPr>
              <a:t>    </a:t>
            </a:r>
          </a:p>
          <a:p>
            <a:pPr defTabSz="457200"/>
            <a:r>
              <a:rPr lang="en-GB" dirty="0" smtClean="0">
                <a:solidFill>
                  <a:prstClr val="black"/>
                </a:solidFill>
              </a:rPr>
              <a:t>    104ns</a:t>
            </a:r>
          </a:p>
          <a:p>
            <a:pPr defTabSz="457200"/>
            <a:endParaRPr lang="en-GB" dirty="0">
              <a:solidFill>
                <a:prstClr val="black"/>
              </a:solidFill>
            </a:endParaRPr>
          </a:p>
        </p:txBody>
      </p:sp>
    </p:spTree>
    <p:extLst>
      <p:ext uri="{BB962C8B-B14F-4D97-AF65-F5344CB8AC3E}">
        <p14:creationId xmlns:p14="http://schemas.microsoft.com/office/powerpoint/2010/main" val="1191139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8" y="274638"/>
            <a:ext cx="7965175" cy="747654"/>
          </a:xfrm>
        </p:spPr>
        <p:txBody>
          <a:bodyPr>
            <a:normAutofit/>
          </a:bodyPr>
          <a:lstStyle/>
          <a:p>
            <a:r>
              <a:rPr lang="en-US" dirty="0" smtClean="0"/>
              <a:t>BT4.KFA10 kick (measured waveform at 50 kV)</a:t>
            </a:r>
            <a:endParaRPr lang="en-US" dirty="0"/>
          </a:p>
        </p:txBody>
      </p:sp>
      <p:graphicFrame>
        <p:nvGraphicFramePr>
          <p:cNvPr id="4" name="Table 3"/>
          <p:cNvGraphicFramePr>
            <a:graphicFrameLocks noGrp="1"/>
          </p:cNvGraphicFramePr>
          <p:nvPr>
            <p:extLst/>
          </p:nvPr>
        </p:nvGraphicFramePr>
        <p:xfrm>
          <a:off x="3176256" y="5687496"/>
          <a:ext cx="4486938" cy="1000125"/>
        </p:xfrm>
        <a:graphic>
          <a:graphicData uri="http://schemas.openxmlformats.org/drawingml/2006/table">
            <a:tbl>
              <a:tblPr/>
              <a:tblGrid>
                <a:gridCol w="747823"/>
                <a:gridCol w="747823"/>
                <a:gridCol w="747823"/>
                <a:gridCol w="1495646"/>
                <a:gridCol w="747823"/>
              </a:tblGrid>
              <a:tr h="333375">
                <a:tc gridSpan="3">
                  <a:txBody>
                    <a:bodyPr/>
                    <a:lstStyle/>
                    <a:p>
                      <a:pPr algn="l" fontAlgn="b"/>
                      <a:r>
                        <a:rPr lang="en-GB" sz="2000" b="0" i="0" u="none" strike="noStrike" dirty="0">
                          <a:solidFill>
                            <a:srgbClr val="000000"/>
                          </a:solidFill>
                          <a:effectLst/>
                          <a:latin typeface="Calibri"/>
                        </a:rPr>
                        <a:t>Kick rise time:</a:t>
                      </a:r>
                    </a:p>
                  </a:txBody>
                  <a:tcPr marL="9525" marR="9525" marT="9525" marB="0" anchor="b">
                    <a:lnL>
                      <a:noFill/>
                    </a:lnL>
                    <a:lnR>
                      <a:noFill/>
                    </a:lnR>
                    <a:lnT>
                      <a:noFill/>
                    </a:lnT>
                    <a:lnB>
                      <a:noFill/>
                    </a:lnB>
                  </a:tcPr>
                </a:tc>
                <a:tc hMerge="1">
                  <a:txBody>
                    <a:bodyPr/>
                    <a:lstStyle/>
                    <a:p>
                      <a:endParaRPr lang="en-GB"/>
                    </a:p>
                  </a:txBody>
                  <a:tcPr/>
                </a:tc>
                <a:tc hMerge="1">
                  <a:txBody>
                    <a:bodyPr/>
                    <a:lstStyle/>
                    <a:p>
                      <a:endParaRPr lang="en-GB"/>
                    </a:p>
                  </a:txBody>
                  <a:tcPr/>
                </a:tc>
                <a:tc>
                  <a:txBody>
                    <a:bodyPr/>
                    <a:lstStyle/>
                    <a:p>
                      <a:pPr algn="l" fontAlgn="b"/>
                      <a:r>
                        <a:rPr lang="en-GB" sz="2000" b="0" i="0" u="none" strike="noStrike">
                          <a:solidFill>
                            <a:srgbClr val="000000"/>
                          </a:solidFill>
                          <a:effectLst/>
                          <a:latin typeface="Calibri"/>
                        </a:rPr>
                        <a:t>(5-95)%</a:t>
                      </a:r>
                    </a:p>
                  </a:txBody>
                  <a:tcPr marL="9525" marR="9525" marT="9525" marB="0" anchor="b">
                    <a:lnL>
                      <a:noFill/>
                    </a:lnL>
                    <a:lnR>
                      <a:noFill/>
                    </a:lnR>
                    <a:lnT>
                      <a:noFill/>
                    </a:lnT>
                    <a:lnB>
                      <a:noFill/>
                    </a:lnB>
                  </a:tcPr>
                </a:tc>
                <a:tc>
                  <a:txBody>
                    <a:bodyPr/>
                    <a:lstStyle/>
                    <a:p>
                      <a:pPr algn="l" fontAlgn="b"/>
                      <a:r>
                        <a:rPr lang="en-GB" sz="2000" b="0" i="0" u="none" strike="noStrike" dirty="0" smtClean="0">
                          <a:solidFill>
                            <a:srgbClr val="000000"/>
                          </a:solidFill>
                          <a:effectLst/>
                          <a:latin typeface="Calibri"/>
                        </a:rPr>
                        <a:t>116ns</a:t>
                      </a:r>
                      <a:endParaRPr lang="en-GB" sz="2000" b="0" i="0" u="none" strike="noStrike" dirty="0">
                        <a:solidFill>
                          <a:srgbClr val="000000"/>
                        </a:solidFill>
                        <a:effectLst/>
                        <a:latin typeface="Calibri"/>
                      </a:endParaRPr>
                    </a:p>
                  </a:txBody>
                  <a:tcPr marL="9525" marR="9525" marT="9525" marB="0" anchor="b">
                    <a:lnL>
                      <a:noFill/>
                    </a:lnL>
                    <a:lnR>
                      <a:noFill/>
                    </a:lnR>
                    <a:lnT>
                      <a:noFill/>
                    </a:lnT>
                    <a:lnB>
                      <a:noFill/>
                    </a:lnB>
                  </a:tcPr>
                </a:tc>
              </a:tr>
              <a:tr h="333375">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GB" sz="2000" b="0" i="0" u="none" strike="noStrike">
                          <a:solidFill>
                            <a:srgbClr val="000000"/>
                          </a:solidFill>
                          <a:effectLst/>
                          <a:latin typeface="Calibri"/>
                        </a:rPr>
                        <a:t>(2-98)%</a:t>
                      </a:r>
                    </a:p>
                  </a:txBody>
                  <a:tcPr marL="9525" marR="9525" marT="9525" marB="0" anchor="b">
                    <a:lnL>
                      <a:noFill/>
                    </a:lnL>
                    <a:lnR>
                      <a:noFill/>
                    </a:lnR>
                    <a:lnT>
                      <a:noFill/>
                    </a:lnT>
                    <a:lnB>
                      <a:noFill/>
                    </a:lnB>
                  </a:tcPr>
                </a:tc>
                <a:tc>
                  <a:txBody>
                    <a:bodyPr/>
                    <a:lstStyle/>
                    <a:p>
                      <a:pPr algn="l" fontAlgn="b"/>
                      <a:r>
                        <a:rPr lang="en-GB" sz="2000" b="0" i="0" u="none" strike="noStrike" dirty="0" smtClean="0">
                          <a:solidFill>
                            <a:srgbClr val="000000"/>
                          </a:solidFill>
                          <a:effectLst/>
                          <a:latin typeface="Calibri"/>
                        </a:rPr>
                        <a:t>138ns</a:t>
                      </a:r>
                      <a:endParaRPr lang="en-GB" sz="2000" b="0" i="0" u="none" strike="noStrike" dirty="0">
                        <a:solidFill>
                          <a:srgbClr val="000000"/>
                        </a:solidFill>
                        <a:effectLst/>
                        <a:latin typeface="Calibri"/>
                      </a:endParaRPr>
                    </a:p>
                  </a:txBody>
                  <a:tcPr marL="9525" marR="9525" marT="9525" marB="0" anchor="b">
                    <a:lnL>
                      <a:noFill/>
                    </a:lnL>
                    <a:lnR>
                      <a:noFill/>
                    </a:lnR>
                    <a:lnT>
                      <a:noFill/>
                    </a:lnT>
                    <a:lnB>
                      <a:noFill/>
                    </a:lnB>
                  </a:tcPr>
                </a:tc>
              </a:tr>
              <a:tr h="333375">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GB" sz="2000" b="0" i="0" u="none" strike="noStrike">
                          <a:solidFill>
                            <a:srgbClr val="000000"/>
                          </a:solidFill>
                          <a:effectLst/>
                          <a:latin typeface="Calibri"/>
                        </a:rPr>
                        <a:t>(1-99)%</a:t>
                      </a:r>
                    </a:p>
                  </a:txBody>
                  <a:tcPr marL="9525" marR="9525" marT="9525" marB="0" anchor="b">
                    <a:lnL>
                      <a:noFill/>
                    </a:lnL>
                    <a:lnR>
                      <a:noFill/>
                    </a:lnR>
                    <a:lnT>
                      <a:noFill/>
                    </a:lnT>
                    <a:lnB>
                      <a:noFill/>
                    </a:lnB>
                  </a:tcPr>
                </a:tc>
                <a:tc>
                  <a:txBody>
                    <a:bodyPr/>
                    <a:lstStyle/>
                    <a:p>
                      <a:pPr algn="l" fontAlgn="b"/>
                      <a:r>
                        <a:rPr lang="en-GB" sz="2000" b="0" i="0" u="none" strike="noStrike" dirty="0" smtClean="0">
                          <a:solidFill>
                            <a:srgbClr val="000000"/>
                          </a:solidFill>
                          <a:effectLst/>
                          <a:latin typeface="Calibri"/>
                        </a:rPr>
                        <a:t>186ns</a:t>
                      </a:r>
                      <a:endParaRPr lang="en-GB" sz="2000" b="0" i="0" u="none" strike="noStrike" dirty="0">
                        <a:solidFill>
                          <a:srgbClr val="000000"/>
                        </a:solidFill>
                        <a:effectLst/>
                        <a:latin typeface="Calibri"/>
                      </a:endParaRPr>
                    </a:p>
                  </a:txBody>
                  <a:tcPr marL="9525" marR="9525" marT="9525" marB="0" anchor="b">
                    <a:lnL>
                      <a:noFill/>
                    </a:lnL>
                    <a:lnR>
                      <a:noFill/>
                    </a:lnR>
                    <a:lnT>
                      <a:noFill/>
                    </a:lnT>
                    <a:lnB>
                      <a:noFill/>
                    </a:lnB>
                  </a:tcPr>
                </a:tc>
              </a:tr>
            </a:tbl>
          </a:graphicData>
        </a:graphic>
      </p:graphicFrame>
      <p:pic>
        <p:nvPicPr>
          <p:cNvPr id="6" name="Picture 5"/>
          <p:cNvPicPr>
            <a:picLocks noChangeAspect="1"/>
          </p:cNvPicPr>
          <p:nvPr/>
        </p:nvPicPr>
        <p:blipFill>
          <a:blip r:embed="rId2"/>
          <a:stretch>
            <a:fillRect/>
          </a:stretch>
        </p:blipFill>
        <p:spPr>
          <a:xfrm>
            <a:off x="114074" y="1107606"/>
            <a:ext cx="8852159" cy="4355665"/>
          </a:xfrm>
          <a:prstGeom prst="rect">
            <a:avLst/>
          </a:prstGeom>
        </p:spPr>
      </p:pic>
      <p:sp>
        <p:nvSpPr>
          <p:cNvPr id="8" name="TextBox 7"/>
          <p:cNvSpPr txBox="1"/>
          <p:nvPr/>
        </p:nvSpPr>
        <p:spPr>
          <a:xfrm>
            <a:off x="438150" y="6187559"/>
            <a:ext cx="4484626" cy="369332"/>
          </a:xfrm>
          <a:prstGeom prst="rect">
            <a:avLst/>
          </a:prstGeom>
          <a:noFill/>
        </p:spPr>
        <p:txBody>
          <a:bodyPr wrap="none" rtlCol="0">
            <a:spAutoFit/>
          </a:bodyPr>
          <a:lstStyle/>
          <a:p>
            <a:pPr defTabSz="457200"/>
            <a:r>
              <a:rPr lang="en-GB" dirty="0">
                <a:solidFill>
                  <a:prstClr val="black"/>
                </a:solidFill>
              </a:rPr>
              <a:t>Scope: 200MHz BW, 13 bits vertical resolution</a:t>
            </a:r>
          </a:p>
        </p:txBody>
      </p:sp>
    </p:spTree>
    <p:extLst>
      <p:ext uri="{BB962C8B-B14F-4D97-AF65-F5344CB8AC3E}">
        <p14:creationId xmlns:p14="http://schemas.microsoft.com/office/powerpoint/2010/main" val="5661515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117381" y="1058515"/>
            <a:ext cx="9169966" cy="4355209"/>
          </a:xfrm>
          <a:prstGeom prst="rect">
            <a:avLst/>
          </a:prstGeom>
        </p:spPr>
      </p:pic>
      <p:sp>
        <p:nvSpPr>
          <p:cNvPr id="2" name="Title 1"/>
          <p:cNvSpPr>
            <a:spLocks noGrp="1"/>
          </p:cNvSpPr>
          <p:nvPr>
            <p:ph type="title"/>
          </p:nvPr>
        </p:nvSpPr>
        <p:spPr>
          <a:xfrm>
            <a:off x="1001058" y="274638"/>
            <a:ext cx="7965175" cy="747654"/>
          </a:xfrm>
        </p:spPr>
        <p:txBody>
          <a:bodyPr>
            <a:normAutofit/>
          </a:bodyPr>
          <a:lstStyle/>
          <a:p>
            <a:r>
              <a:rPr lang="en-US" dirty="0" smtClean="0"/>
              <a:t>BT4.KFA10 kick (</a:t>
            </a:r>
            <a:r>
              <a:rPr lang="en-US" dirty="0" err="1" smtClean="0"/>
              <a:t>Pspice</a:t>
            </a:r>
            <a:r>
              <a:rPr lang="en-US" dirty="0" smtClean="0"/>
              <a:t> calculated waveform)</a:t>
            </a:r>
            <a:endParaRPr lang="en-US" dirty="0"/>
          </a:p>
        </p:txBody>
      </p:sp>
      <p:sp>
        <p:nvSpPr>
          <p:cNvPr id="5" name="TextBox 4"/>
          <p:cNvSpPr txBox="1"/>
          <p:nvPr/>
        </p:nvSpPr>
        <p:spPr>
          <a:xfrm>
            <a:off x="252719" y="5449947"/>
            <a:ext cx="8440984" cy="923330"/>
          </a:xfrm>
          <a:prstGeom prst="rect">
            <a:avLst/>
          </a:prstGeom>
          <a:noFill/>
        </p:spPr>
        <p:txBody>
          <a:bodyPr wrap="square" rtlCol="0">
            <a:spAutoFit/>
          </a:bodyPr>
          <a:lstStyle/>
          <a:p>
            <a:pPr defTabSz="457200"/>
            <a:r>
              <a:rPr lang="en-GB" dirty="0" smtClean="0">
                <a:solidFill>
                  <a:prstClr val="black"/>
                </a:solidFill>
              </a:rPr>
              <a:t>The actual ferrite grade is assumed to be 4L1. (must be replaced by 8C11)</a:t>
            </a:r>
          </a:p>
          <a:p>
            <a:pPr defTabSz="457200"/>
            <a:r>
              <a:rPr lang="en-GB" dirty="0" smtClean="0">
                <a:solidFill>
                  <a:prstClr val="black"/>
                </a:solidFill>
              </a:rPr>
              <a:t>Cable impedances are not exactly 25</a:t>
            </a:r>
            <a:r>
              <a:rPr lang="el-GR" dirty="0" smtClean="0">
                <a:solidFill>
                  <a:prstClr val="black"/>
                </a:solidFill>
              </a:rPr>
              <a:t>Ω</a:t>
            </a:r>
            <a:r>
              <a:rPr lang="en-GB" dirty="0" smtClean="0">
                <a:solidFill>
                  <a:prstClr val="black"/>
                </a:solidFill>
              </a:rPr>
              <a:t>. (variations from 24.8 to 25.5 for PFLs and Transmissions explain reflections) </a:t>
            </a:r>
            <a:endParaRPr lang="en-GB" dirty="0">
              <a:solidFill>
                <a:prstClr val="black"/>
              </a:solidFill>
            </a:endParaRPr>
          </a:p>
        </p:txBody>
      </p:sp>
      <p:sp>
        <p:nvSpPr>
          <p:cNvPr id="6" name="TextBox 5"/>
          <p:cNvSpPr txBox="1"/>
          <p:nvPr/>
        </p:nvSpPr>
        <p:spPr>
          <a:xfrm>
            <a:off x="3719073" y="752715"/>
            <a:ext cx="5164764" cy="369332"/>
          </a:xfrm>
          <a:prstGeom prst="rect">
            <a:avLst/>
          </a:prstGeom>
          <a:noFill/>
        </p:spPr>
        <p:txBody>
          <a:bodyPr wrap="square" rtlCol="0">
            <a:spAutoFit/>
          </a:bodyPr>
          <a:lstStyle/>
          <a:p>
            <a:pPr defTabSz="457200"/>
            <a:r>
              <a:rPr lang="en-GB" dirty="0" smtClean="0">
                <a:solidFill>
                  <a:prstClr val="black"/>
                </a:solidFill>
              </a:rPr>
              <a:t>Kick sum of 2 magnets (From revised PSPICE model)</a:t>
            </a:r>
            <a:endParaRPr lang="en-GB" dirty="0">
              <a:solidFill>
                <a:prstClr val="black"/>
              </a:solidFill>
            </a:endParaRPr>
          </a:p>
        </p:txBody>
      </p:sp>
      <p:sp>
        <p:nvSpPr>
          <p:cNvPr id="7" name="TextBox 6"/>
          <p:cNvSpPr txBox="1"/>
          <p:nvPr/>
        </p:nvSpPr>
        <p:spPr>
          <a:xfrm>
            <a:off x="1227244" y="3391786"/>
            <a:ext cx="1715512" cy="923330"/>
          </a:xfrm>
          <a:prstGeom prst="rect">
            <a:avLst/>
          </a:prstGeom>
          <a:noFill/>
        </p:spPr>
        <p:txBody>
          <a:bodyPr wrap="square" rtlCol="0">
            <a:spAutoFit/>
          </a:bodyPr>
          <a:lstStyle/>
          <a:p>
            <a:pPr defTabSz="457200"/>
            <a:r>
              <a:rPr lang="en-GB" dirty="0">
                <a:solidFill>
                  <a:prstClr val="black"/>
                </a:solidFill>
              </a:rPr>
              <a:t>Rise (1-99)% </a:t>
            </a:r>
            <a:endParaRPr lang="en-GB" dirty="0" smtClean="0">
              <a:solidFill>
                <a:srgbClr val="FF0000"/>
              </a:solidFill>
            </a:endParaRPr>
          </a:p>
          <a:p>
            <a:pPr defTabSz="457200"/>
            <a:r>
              <a:rPr lang="en-GB" dirty="0" smtClean="0">
                <a:solidFill>
                  <a:prstClr val="black"/>
                </a:solidFill>
              </a:rPr>
              <a:t>Rise (2-98)%</a:t>
            </a:r>
            <a:endParaRPr lang="en-GB" dirty="0">
              <a:solidFill>
                <a:prstClr val="black"/>
              </a:solidFill>
            </a:endParaRPr>
          </a:p>
          <a:p>
            <a:pPr defTabSz="457200"/>
            <a:r>
              <a:rPr lang="en-GB" dirty="0" smtClean="0">
                <a:solidFill>
                  <a:prstClr val="black"/>
                </a:solidFill>
              </a:rPr>
              <a:t>Rise </a:t>
            </a:r>
            <a:r>
              <a:rPr lang="en-GB" dirty="0">
                <a:solidFill>
                  <a:prstClr val="black"/>
                </a:solidFill>
              </a:rPr>
              <a:t>(5-95)%</a:t>
            </a:r>
          </a:p>
        </p:txBody>
      </p:sp>
      <p:sp>
        <p:nvSpPr>
          <p:cNvPr id="10" name="TextBox 9"/>
          <p:cNvSpPr txBox="1"/>
          <p:nvPr/>
        </p:nvSpPr>
        <p:spPr>
          <a:xfrm>
            <a:off x="2332899" y="2837787"/>
            <a:ext cx="1569660" cy="1477328"/>
          </a:xfrm>
          <a:prstGeom prst="rect">
            <a:avLst/>
          </a:prstGeom>
          <a:noFill/>
        </p:spPr>
        <p:txBody>
          <a:bodyPr wrap="none" rtlCol="0">
            <a:spAutoFit/>
          </a:bodyPr>
          <a:lstStyle/>
          <a:p>
            <a:pPr defTabSz="457200"/>
            <a:r>
              <a:rPr lang="en-GB" dirty="0" smtClean="0">
                <a:solidFill>
                  <a:srgbClr val="92D050"/>
                </a:solidFill>
              </a:rPr>
              <a:t>Calculated</a:t>
            </a:r>
          </a:p>
          <a:p>
            <a:pPr defTabSz="457200"/>
            <a:r>
              <a:rPr lang="en-GB" dirty="0" smtClean="0">
                <a:solidFill>
                  <a:srgbClr val="92D050"/>
                </a:solidFill>
              </a:rPr>
              <a:t> </a:t>
            </a:r>
            <a:r>
              <a:rPr lang="en-GB" dirty="0">
                <a:solidFill>
                  <a:srgbClr val="92D050"/>
                </a:solidFill>
              </a:rPr>
              <a:t>8C11 (green) </a:t>
            </a:r>
            <a:endParaRPr lang="en-GB" dirty="0" smtClean="0">
              <a:solidFill>
                <a:srgbClr val="92D050"/>
              </a:solidFill>
            </a:endParaRPr>
          </a:p>
          <a:p>
            <a:pPr defTabSz="457200"/>
            <a:r>
              <a:rPr lang="en-GB" dirty="0" smtClean="0">
                <a:solidFill>
                  <a:prstClr val="black"/>
                </a:solidFill>
              </a:rPr>
              <a:t> </a:t>
            </a:r>
            <a:r>
              <a:rPr lang="en-GB" dirty="0">
                <a:solidFill>
                  <a:prstClr val="black"/>
                </a:solidFill>
              </a:rPr>
              <a:t>	</a:t>
            </a:r>
            <a:r>
              <a:rPr lang="en-GB" dirty="0">
                <a:solidFill>
                  <a:srgbClr val="92D050"/>
                </a:solidFill>
              </a:rPr>
              <a:t>110ns</a:t>
            </a:r>
            <a:r>
              <a:rPr lang="en-GB" dirty="0">
                <a:solidFill>
                  <a:prstClr val="black"/>
                </a:solidFill>
              </a:rPr>
              <a:t>	</a:t>
            </a:r>
            <a:endParaRPr lang="en-GB" dirty="0" smtClean="0">
              <a:solidFill>
                <a:prstClr val="black"/>
              </a:solidFill>
            </a:endParaRPr>
          </a:p>
          <a:p>
            <a:pPr defTabSz="457200"/>
            <a:r>
              <a:rPr lang="en-GB" dirty="0">
                <a:solidFill>
                  <a:prstClr val="black"/>
                </a:solidFill>
              </a:rPr>
              <a:t>	</a:t>
            </a:r>
            <a:r>
              <a:rPr lang="en-GB" dirty="0">
                <a:solidFill>
                  <a:srgbClr val="92D050"/>
                </a:solidFill>
              </a:rPr>
              <a:t>104ns</a:t>
            </a:r>
            <a:r>
              <a:rPr lang="en-GB" dirty="0">
                <a:solidFill>
                  <a:prstClr val="black"/>
                </a:solidFill>
              </a:rPr>
              <a:t>	</a:t>
            </a:r>
          </a:p>
          <a:p>
            <a:pPr defTabSz="457200"/>
            <a:r>
              <a:rPr lang="en-GB" dirty="0" smtClean="0">
                <a:solidFill>
                  <a:prstClr val="black"/>
                </a:solidFill>
              </a:rPr>
              <a:t> </a:t>
            </a:r>
            <a:r>
              <a:rPr lang="en-GB" dirty="0">
                <a:solidFill>
                  <a:prstClr val="black"/>
                </a:solidFill>
              </a:rPr>
              <a:t>	</a:t>
            </a:r>
            <a:r>
              <a:rPr lang="en-GB" dirty="0">
                <a:solidFill>
                  <a:srgbClr val="92D050"/>
                </a:solidFill>
              </a:rPr>
              <a:t>92ns</a:t>
            </a:r>
            <a:r>
              <a:rPr lang="en-GB" dirty="0">
                <a:solidFill>
                  <a:prstClr val="black"/>
                </a:solidFill>
              </a:rPr>
              <a:t>	</a:t>
            </a:r>
            <a:endParaRPr lang="en-GB" dirty="0">
              <a:solidFill>
                <a:srgbClr val="FF0000"/>
              </a:solidFill>
            </a:endParaRPr>
          </a:p>
        </p:txBody>
      </p:sp>
      <p:sp>
        <p:nvSpPr>
          <p:cNvPr id="11" name="TextBox 10"/>
          <p:cNvSpPr txBox="1"/>
          <p:nvPr/>
        </p:nvSpPr>
        <p:spPr>
          <a:xfrm>
            <a:off x="3654514" y="2837786"/>
            <a:ext cx="1503760" cy="1477328"/>
          </a:xfrm>
          <a:prstGeom prst="rect">
            <a:avLst/>
          </a:prstGeom>
          <a:noFill/>
        </p:spPr>
        <p:txBody>
          <a:bodyPr wrap="square" rtlCol="0">
            <a:spAutoFit/>
          </a:bodyPr>
          <a:lstStyle/>
          <a:p>
            <a:pPr defTabSz="457200"/>
            <a:r>
              <a:rPr lang="en-GB" dirty="0" smtClean="0">
                <a:solidFill>
                  <a:srgbClr val="FFC000"/>
                </a:solidFill>
              </a:rPr>
              <a:t>Calculated</a:t>
            </a:r>
          </a:p>
          <a:p>
            <a:pPr defTabSz="457200"/>
            <a:r>
              <a:rPr lang="en-GB" dirty="0" smtClean="0">
                <a:solidFill>
                  <a:srgbClr val="FFC000"/>
                </a:solidFill>
              </a:rPr>
              <a:t> </a:t>
            </a:r>
            <a:r>
              <a:rPr lang="en-GB" dirty="0">
                <a:solidFill>
                  <a:srgbClr val="FFC000"/>
                </a:solidFill>
              </a:rPr>
              <a:t>4L1( orange</a:t>
            </a:r>
            <a:r>
              <a:rPr lang="en-GB" dirty="0" smtClean="0">
                <a:solidFill>
                  <a:srgbClr val="FFC000"/>
                </a:solidFill>
              </a:rPr>
              <a:t>)</a:t>
            </a:r>
          </a:p>
          <a:p>
            <a:pPr defTabSz="457200"/>
            <a:r>
              <a:rPr lang="en-GB" dirty="0" smtClean="0">
                <a:solidFill>
                  <a:prstClr val="black"/>
                </a:solidFill>
              </a:rPr>
              <a:t> </a:t>
            </a:r>
            <a:r>
              <a:rPr lang="en-GB" dirty="0">
                <a:solidFill>
                  <a:prstClr val="black"/>
                </a:solidFill>
              </a:rPr>
              <a:t>	</a:t>
            </a:r>
            <a:r>
              <a:rPr lang="en-GB" dirty="0" smtClean="0">
                <a:solidFill>
                  <a:srgbClr val="FFC000"/>
                </a:solidFill>
              </a:rPr>
              <a:t>113</a:t>
            </a:r>
            <a:r>
              <a:rPr lang="en-GB" dirty="0">
                <a:solidFill>
                  <a:srgbClr val="FFC000"/>
                </a:solidFill>
              </a:rPr>
              <a:t>	</a:t>
            </a:r>
            <a:r>
              <a:rPr lang="en-GB" dirty="0" smtClean="0">
                <a:solidFill>
                  <a:prstClr val="black"/>
                </a:solidFill>
              </a:rPr>
              <a:t>	</a:t>
            </a:r>
            <a:r>
              <a:rPr lang="en-GB" dirty="0" smtClean="0">
                <a:solidFill>
                  <a:srgbClr val="FFC000"/>
                </a:solidFill>
              </a:rPr>
              <a:t>107</a:t>
            </a:r>
          </a:p>
          <a:p>
            <a:pPr defTabSz="457200"/>
            <a:r>
              <a:rPr lang="en-GB" dirty="0">
                <a:solidFill>
                  <a:prstClr val="black"/>
                </a:solidFill>
              </a:rPr>
              <a:t>	</a:t>
            </a:r>
            <a:r>
              <a:rPr lang="en-GB" dirty="0" smtClean="0">
                <a:solidFill>
                  <a:srgbClr val="FFC000"/>
                </a:solidFill>
              </a:rPr>
              <a:t>96</a:t>
            </a:r>
            <a:endParaRPr lang="en-GB" dirty="0">
              <a:solidFill>
                <a:srgbClr val="FF0000"/>
              </a:solidFill>
            </a:endParaRPr>
          </a:p>
        </p:txBody>
      </p:sp>
      <p:sp>
        <p:nvSpPr>
          <p:cNvPr id="12" name="TextBox 11"/>
          <p:cNvSpPr txBox="1"/>
          <p:nvPr/>
        </p:nvSpPr>
        <p:spPr>
          <a:xfrm>
            <a:off x="4935161" y="3114786"/>
            <a:ext cx="1659792" cy="1200329"/>
          </a:xfrm>
          <a:prstGeom prst="rect">
            <a:avLst/>
          </a:prstGeom>
          <a:noFill/>
        </p:spPr>
        <p:txBody>
          <a:bodyPr wrap="square" rtlCol="0">
            <a:spAutoFit/>
          </a:bodyPr>
          <a:lstStyle/>
          <a:p>
            <a:pPr defTabSz="457200"/>
            <a:r>
              <a:rPr lang="en-GB" dirty="0" smtClean="0">
                <a:solidFill>
                  <a:srgbClr val="FF0000"/>
                </a:solidFill>
              </a:rPr>
              <a:t>Measured </a:t>
            </a:r>
            <a:r>
              <a:rPr lang="en-GB" dirty="0">
                <a:solidFill>
                  <a:srgbClr val="FF0000"/>
                </a:solidFill>
              </a:rPr>
              <a:t>(red)  </a:t>
            </a:r>
            <a:endParaRPr lang="en-GB" dirty="0" smtClean="0">
              <a:solidFill>
                <a:srgbClr val="FF0000"/>
              </a:solidFill>
            </a:endParaRPr>
          </a:p>
          <a:p>
            <a:pPr defTabSz="457200"/>
            <a:r>
              <a:rPr lang="en-GB" dirty="0">
                <a:solidFill>
                  <a:srgbClr val="FF0000"/>
                </a:solidFill>
              </a:rPr>
              <a:t>	</a:t>
            </a:r>
            <a:r>
              <a:rPr lang="en-GB" dirty="0" smtClean="0">
                <a:solidFill>
                  <a:srgbClr val="FF0000"/>
                </a:solidFill>
              </a:rPr>
              <a:t>186</a:t>
            </a:r>
            <a:endParaRPr lang="en-GB" dirty="0">
              <a:solidFill>
                <a:srgbClr val="FF0000"/>
              </a:solidFill>
            </a:endParaRPr>
          </a:p>
          <a:p>
            <a:pPr defTabSz="457200"/>
            <a:r>
              <a:rPr lang="en-GB" dirty="0" smtClean="0">
                <a:solidFill>
                  <a:srgbClr val="FF0000"/>
                </a:solidFill>
              </a:rPr>
              <a:t>	138</a:t>
            </a:r>
            <a:r>
              <a:rPr lang="en-GB" dirty="0">
                <a:solidFill>
                  <a:srgbClr val="FF0000"/>
                </a:solidFill>
              </a:rPr>
              <a:t>	</a:t>
            </a:r>
            <a:endParaRPr lang="en-GB" dirty="0" smtClean="0">
              <a:solidFill>
                <a:srgbClr val="FF0000"/>
              </a:solidFill>
            </a:endParaRPr>
          </a:p>
          <a:p>
            <a:pPr defTabSz="457200"/>
            <a:r>
              <a:rPr lang="en-GB" dirty="0" smtClean="0">
                <a:solidFill>
                  <a:srgbClr val="FF0000"/>
                </a:solidFill>
              </a:rPr>
              <a:t>	116</a:t>
            </a:r>
            <a:endParaRPr lang="en-GB" dirty="0">
              <a:solidFill>
                <a:srgbClr val="FF0000"/>
              </a:solidFill>
            </a:endParaRPr>
          </a:p>
        </p:txBody>
      </p:sp>
      <p:sp>
        <p:nvSpPr>
          <p:cNvPr id="13" name="TextBox 12"/>
          <p:cNvSpPr txBox="1"/>
          <p:nvPr/>
        </p:nvSpPr>
        <p:spPr>
          <a:xfrm>
            <a:off x="6508701" y="3114786"/>
            <a:ext cx="1208985" cy="1200329"/>
          </a:xfrm>
          <a:prstGeom prst="rect">
            <a:avLst/>
          </a:prstGeom>
          <a:noFill/>
        </p:spPr>
        <p:txBody>
          <a:bodyPr wrap="none" rtlCol="0">
            <a:spAutoFit/>
          </a:bodyPr>
          <a:lstStyle/>
          <a:p>
            <a:pPr defTabSz="457200"/>
            <a:r>
              <a:rPr lang="en-GB" dirty="0" smtClean="0">
                <a:solidFill>
                  <a:prstClr val="black"/>
                </a:solidFill>
              </a:rPr>
              <a:t>LIU (2GeV)</a:t>
            </a:r>
          </a:p>
          <a:p>
            <a:pPr defTabSz="457200"/>
            <a:r>
              <a:rPr lang="en-GB" dirty="0" smtClean="0">
                <a:solidFill>
                  <a:prstClr val="black"/>
                </a:solidFill>
              </a:rPr>
              <a:t>    </a:t>
            </a:r>
          </a:p>
          <a:p>
            <a:pPr defTabSz="457200"/>
            <a:r>
              <a:rPr lang="en-GB" dirty="0" smtClean="0">
                <a:solidFill>
                  <a:prstClr val="black"/>
                </a:solidFill>
              </a:rPr>
              <a:t>    105ns</a:t>
            </a:r>
          </a:p>
          <a:p>
            <a:pPr defTabSz="457200"/>
            <a:endParaRPr lang="en-GB" dirty="0">
              <a:solidFill>
                <a:prstClr val="black"/>
              </a:solidFill>
            </a:endParaRPr>
          </a:p>
        </p:txBody>
      </p:sp>
      <p:sp>
        <p:nvSpPr>
          <p:cNvPr id="14" name="TextBox 13"/>
          <p:cNvSpPr txBox="1"/>
          <p:nvPr/>
        </p:nvSpPr>
        <p:spPr>
          <a:xfrm>
            <a:off x="7627555" y="3114785"/>
            <a:ext cx="1366080" cy="1200329"/>
          </a:xfrm>
          <a:prstGeom prst="rect">
            <a:avLst/>
          </a:prstGeom>
          <a:noFill/>
        </p:spPr>
        <p:txBody>
          <a:bodyPr wrap="none" rtlCol="0">
            <a:spAutoFit/>
          </a:bodyPr>
          <a:lstStyle/>
          <a:p>
            <a:pPr defTabSz="457200"/>
            <a:r>
              <a:rPr lang="en-GB" dirty="0" smtClean="0">
                <a:solidFill>
                  <a:prstClr val="black"/>
                </a:solidFill>
              </a:rPr>
              <a:t>LIU (1.4GeV)</a:t>
            </a:r>
          </a:p>
          <a:p>
            <a:pPr defTabSz="457200"/>
            <a:r>
              <a:rPr lang="en-GB" dirty="0" smtClean="0">
                <a:solidFill>
                  <a:prstClr val="black"/>
                </a:solidFill>
              </a:rPr>
              <a:t>    </a:t>
            </a:r>
          </a:p>
          <a:p>
            <a:pPr defTabSz="457200"/>
            <a:r>
              <a:rPr lang="en-GB" dirty="0" smtClean="0">
                <a:solidFill>
                  <a:prstClr val="black"/>
                </a:solidFill>
              </a:rPr>
              <a:t>    104ns</a:t>
            </a:r>
          </a:p>
          <a:p>
            <a:pPr defTabSz="457200"/>
            <a:endParaRPr lang="en-GB" dirty="0">
              <a:solidFill>
                <a:prstClr val="black"/>
              </a:solidFill>
            </a:endParaRPr>
          </a:p>
        </p:txBody>
      </p:sp>
    </p:spTree>
    <p:extLst>
      <p:ext uri="{BB962C8B-B14F-4D97-AF65-F5344CB8AC3E}">
        <p14:creationId xmlns:p14="http://schemas.microsoft.com/office/powerpoint/2010/main" val="1203512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LIU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Presentation5</Template>
  <TotalTime>20749</TotalTime>
  <Words>1970</Words>
  <Application>Microsoft Office PowerPoint</Application>
  <PresentationFormat>On-screen Show (4:3)</PresentationFormat>
  <Paragraphs>333</Paragraphs>
  <Slides>31</Slides>
  <Notes>6</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31</vt:i4>
      </vt:variant>
    </vt:vector>
  </HeadingPairs>
  <TitlesOfParts>
    <vt:vector size="41" baseType="lpstr">
      <vt:lpstr>Arial</vt:lpstr>
      <vt:lpstr>Calibri</vt:lpstr>
      <vt:lpstr>Constantia</vt:lpstr>
      <vt:lpstr>Lucida Grande</vt:lpstr>
      <vt:lpstr>Symbol</vt:lpstr>
      <vt:lpstr>Times New Roman</vt:lpstr>
      <vt:lpstr>Wingdings</vt:lpstr>
      <vt:lpstr>Clarity</vt:lpstr>
      <vt:lpstr>LIU_PowerPoint_Template</vt:lpstr>
      <vt:lpstr>Office Theme</vt:lpstr>
      <vt:lpstr>PSB-PS transfer </vt:lpstr>
      <vt:lpstr>Outline</vt:lpstr>
      <vt:lpstr>Kicker specifications</vt:lpstr>
      <vt:lpstr>Recombination kickers</vt:lpstr>
      <vt:lpstr>BT.KFAs kicker rise time measurements (December 2015)</vt:lpstr>
      <vt:lpstr>BT1.KFA10 kick (measured waveform at 50 kV)</vt:lpstr>
      <vt:lpstr>BT1.KFA10 kick (Pspice calculated waveform)</vt:lpstr>
      <vt:lpstr>BT4.KFA10 kick (measured waveform at 50 kV)</vt:lpstr>
      <vt:lpstr>BT4.KFA10 kick (Pspice calculated waveform)</vt:lpstr>
      <vt:lpstr>BT1.KFA10 present system layout</vt:lpstr>
      <vt:lpstr>BT.KFA10 improvements for LIU</vt:lpstr>
      <vt:lpstr>BT2.KFA20 kick (measured waveform at 27 kV)</vt:lpstr>
      <vt:lpstr>BT2.KFA20 present system layout</vt:lpstr>
      <vt:lpstr>BT2.KFA20 kick (Pspice calculated waveform)</vt:lpstr>
      <vt:lpstr>BT2.KFA20 improvements for LIU</vt:lpstr>
      <vt:lpstr>PS injection kicker KFA45</vt:lpstr>
      <vt:lpstr>KFA45</vt:lpstr>
      <vt:lpstr>Measurements with beam</vt:lpstr>
      <vt:lpstr>KFA45 MD</vt:lpstr>
      <vt:lpstr>MD cycle</vt:lpstr>
      <vt:lpstr>Coupling</vt:lpstr>
      <vt:lpstr>Wire scans before and after kick for 70 kV</vt:lpstr>
      <vt:lpstr>WS for 250 kV, tails getting strongly populated</vt:lpstr>
      <vt:lpstr>Measured emittance vs. theoretical</vt:lpstr>
      <vt:lpstr>Jennifer fitting the data sets separately</vt:lpstr>
      <vt:lpstr>Conclusions from beam measurements</vt:lpstr>
      <vt:lpstr>PowerPoint Presentation</vt:lpstr>
      <vt:lpstr>PowerPoint Presentation</vt:lpstr>
      <vt:lpstr>PowerPoint Presentation</vt:lpstr>
      <vt:lpstr>PowerPoint Presentation</vt:lpstr>
      <vt:lpstr>Summary</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PSB-PS magnet specifications</dc:title>
  <dc:creator>Wolfgang Bartmann</dc:creator>
  <cp:lastModifiedBy>wb</cp:lastModifiedBy>
  <cp:revision>51</cp:revision>
  <cp:lastPrinted>2016-03-09T13:51:09Z</cp:lastPrinted>
  <dcterms:created xsi:type="dcterms:W3CDTF">2016-02-24T12:46:33Z</dcterms:created>
  <dcterms:modified xsi:type="dcterms:W3CDTF">2016-03-17T16:01:30Z</dcterms:modified>
</cp:coreProperties>
</file>