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1"/>
  </p:notesMasterIdLst>
  <p:sldIdLst>
    <p:sldId id="265" r:id="rId3"/>
    <p:sldId id="286" r:id="rId4"/>
    <p:sldId id="313" r:id="rId5"/>
    <p:sldId id="315" r:id="rId6"/>
    <p:sldId id="314" r:id="rId7"/>
    <p:sldId id="318" r:id="rId8"/>
    <p:sldId id="320" r:id="rId9"/>
    <p:sldId id="256" r:id="rId10"/>
    <p:sldId id="311" r:id="rId11"/>
    <p:sldId id="321" r:id="rId12"/>
    <p:sldId id="322" r:id="rId13"/>
    <p:sldId id="323" r:id="rId14"/>
    <p:sldId id="324" r:id="rId15"/>
    <p:sldId id="325" r:id="rId16"/>
    <p:sldId id="326" r:id="rId17"/>
    <p:sldId id="327" r:id="rId18"/>
    <p:sldId id="283" r:id="rId19"/>
    <p:sldId id="309" r:id="rId20"/>
    <p:sldId id="294" r:id="rId21"/>
    <p:sldId id="299" r:id="rId22"/>
    <p:sldId id="297" r:id="rId23"/>
    <p:sldId id="295" r:id="rId24"/>
    <p:sldId id="298" r:id="rId25"/>
    <p:sldId id="317" r:id="rId26"/>
    <p:sldId id="316" r:id="rId27"/>
    <p:sldId id="303" r:id="rId28"/>
    <p:sldId id="293" r:id="rId29"/>
    <p:sldId id="269" r:id="rId30"/>
    <p:sldId id="305" r:id="rId31"/>
    <p:sldId id="284" r:id="rId32"/>
    <p:sldId id="285" r:id="rId33"/>
    <p:sldId id="287" r:id="rId34"/>
    <p:sldId id="263" r:id="rId35"/>
    <p:sldId id="259" r:id="rId36"/>
    <p:sldId id="306" r:id="rId37"/>
    <p:sldId id="278" r:id="rId38"/>
    <p:sldId id="279" r:id="rId39"/>
    <p:sldId id="276" r:id="rId40"/>
    <p:sldId id="277" r:id="rId41"/>
    <p:sldId id="257" r:id="rId42"/>
    <p:sldId id="307" r:id="rId43"/>
    <p:sldId id="308" r:id="rId44"/>
    <p:sldId id="267" r:id="rId45"/>
    <p:sldId id="273" r:id="rId46"/>
    <p:sldId id="275" r:id="rId47"/>
    <p:sldId id="274" r:id="rId48"/>
    <p:sldId id="271" r:id="rId49"/>
    <p:sldId id="261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CC"/>
    <a:srgbClr val="9933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53" autoAdjust="0"/>
    <p:restoredTop sz="86518" autoAdjust="0"/>
  </p:normalViewPr>
  <p:slideViewPr>
    <p:cSldViewPr snapToGrid="0">
      <p:cViewPr varScale="1">
        <p:scale>
          <a:sx n="79" d="100"/>
          <a:sy n="79" d="100"/>
        </p:scale>
        <p:origin x="47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EE51B3-4A22-410D-B58E-CDAE3A2173A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9EA2A21B-B1F4-4116-85F1-9E7461F10578}">
      <dgm:prSet custT="1"/>
      <dgm:spPr/>
      <dgm:t>
        <a:bodyPr/>
        <a:lstStyle/>
        <a:p>
          <a:pPr rtl="0"/>
          <a:r>
            <a:rPr lang="en-GB" sz="1800" dirty="0" smtClean="0"/>
            <a:t>CMS </a:t>
          </a:r>
          <a:r>
            <a:rPr lang="el-GR" sz="1800" dirty="0" smtClean="0"/>
            <a:t>«γεγονος»</a:t>
          </a:r>
          <a:endParaRPr lang="en-GB" sz="1800" dirty="0"/>
        </a:p>
      </dgm:t>
    </dgm:pt>
    <dgm:pt modelId="{FF29372C-37EE-4E8F-9C9A-12C4BDA6BA33}" type="parTrans" cxnId="{2C80A6C1-BBC5-476D-9B69-3211CCC34D62}">
      <dgm:prSet/>
      <dgm:spPr/>
      <dgm:t>
        <a:bodyPr/>
        <a:lstStyle/>
        <a:p>
          <a:endParaRPr lang="en-GB"/>
        </a:p>
      </dgm:t>
    </dgm:pt>
    <dgm:pt modelId="{DCAC54EB-B97A-42CE-B213-3607F53A7794}" type="sibTrans" cxnId="{2C80A6C1-BBC5-476D-9B69-3211CCC34D62}">
      <dgm:prSet/>
      <dgm:spPr/>
      <dgm:t>
        <a:bodyPr/>
        <a:lstStyle/>
        <a:p>
          <a:endParaRPr lang="en-GB"/>
        </a:p>
      </dgm:t>
    </dgm:pt>
    <dgm:pt modelId="{8985DA46-DC82-4DBC-B9F4-13B2B412BEE9}" type="pres">
      <dgm:prSet presAssocID="{07EE51B3-4A22-410D-B58E-CDAE3A2173A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3512A0F-DC47-4DDD-986B-92E12CF3E836}" type="pres">
      <dgm:prSet presAssocID="{9EA2A21B-B1F4-4116-85F1-9E7461F10578}" presName="parentText" presStyleLbl="node1" presStyleIdx="0" presStyleCnt="1" custLinFactNeighborX="-910" custLinFactNeighborY="-10178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C80A6C1-BBC5-476D-9B69-3211CCC34D62}" srcId="{07EE51B3-4A22-410D-B58E-CDAE3A2173A8}" destId="{9EA2A21B-B1F4-4116-85F1-9E7461F10578}" srcOrd="0" destOrd="0" parTransId="{FF29372C-37EE-4E8F-9C9A-12C4BDA6BA33}" sibTransId="{DCAC54EB-B97A-42CE-B213-3607F53A7794}"/>
    <dgm:cxn modelId="{BCFE447E-E376-42EE-805E-CE9678BBDA04}" type="presOf" srcId="{9EA2A21B-B1F4-4116-85F1-9E7461F10578}" destId="{E3512A0F-DC47-4DDD-986B-92E12CF3E836}" srcOrd="0" destOrd="0" presId="urn:microsoft.com/office/officeart/2005/8/layout/vList2"/>
    <dgm:cxn modelId="{AE17E882-38A4-4FAE-9825-5E07CC6C02CB}" type="presOf" srcId="{07EE51B3-4A22-410D-B58E-CDAE3A2173A8}" destId="{8985DA46-DC82-4DBC-B9F4-13B2B412BEE9}" srcOrd="0" destOrd="0" presId="urn:microsoft.com/office/officeart/2005/8/layout/vList2"/>
    <dgm:cxn modelId="{4525BB45-0DA0-4DC4-AD7E-BD932A0381EA}" type="presParOf" srcId="{8985DA46-DC82-4DBC-B9F4-13B2B412BEE9}" destId="{E3512A0F-DC47-4DDD-986B-92E12CF3E83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512A0F-DC47-4DDD-986B-92E12CF3E836}">
      <dsp:nvSpPr>
        <dsp:cNvPr id="0" name=""/>
        <dsp:cNvSpPr/>
      </dsp:nvSpPr>
      <dsp:spPr>
        <a:xfrm>
          <a:off x="0" y="0"/>
          <a:ext cx="2066806" cy="636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CMS </a:t>
          </a:r>
          <a:r>
            <a:rPr lang="el-GR" sz="1800" kern="1200" dirty="0" smtClean="0"/>
            <a:t>«γεγονος»</a:t>
          </a:r>
          <a:endParaRPr lang="en-GB" sz="1800" kern="1200" dirty="0"/>
        </a:p>
      </dsp:txBody>
      <dsp:txXfrm>
        <a:off x="31070" y="31070"/>
        <a:ext cx="2004666" cy="5743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1BE1C-5E1D-4A2B-ACB3-FF872A86A44B}" type="datetimeFigureOut">
              <a:rPr lang="en-GB" smtClean="0"/>
              <a:pPr/>
              <a:t>20/04/2016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D51656-30FC-40BA-BC5D-8961109956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118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Linac2</a:t>
            </a:r>
            <a:r>
              <a:rPr lang="en-GB" baseline="0" dirty="0" smtClean="0"/>
              <a:t> will become Linac4 going to 160MeV (.52c)</a:t>
            </a:r>
          </a:p>
          <a:p>
            <a:r>
              <a:rPr lang="en-GB" baseline="0" dirty="0" smtClean="0"/>
              <a:t>Booster is at 1.4GeV /c (.91c) to move to 2 GeV/c; the PS is at 24GeV/c (.993C) and the SPS is 450GeV(.999998c)</a:t>
            </a:r>
          </a:p>
          <a:p>
            <a:r>
              <a:rPr lang="en-GB" baseline="0" dirty="0" smtClean="0"/>
              <a:t>LHC at 15TeV is .999999997C</a:t>
            </a:r>
            <a:r>
              <a:rPr lang="el-GR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656-30FC-40BA-BC5D-896110995674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2573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Feedback</a:t>
            </a:r>
            <a:r>
              <a:rPr lang="en-US" baseline="0" dirty="0" smtClean="0"/>
              <a:t> control</a:t>
            </a:r>
            <a:r>
              <a:rPr lang="el-GR" baseline="0" dirty="0" smtClean="0"/>
              <a:t> ενα μειγμα βιομηχανικων εφαρμογων στον κοσμο της ερευνας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656-30FC-40BA-BC5D-896110995674}" type="slidenum">
              <a:rPr lang="en-GB" smtClean="0"/>
              <a:pPr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0616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Χρειαζεται</a:t>
            </a:r>
            <a:r>
              <a:rPr lang="el-GR" baseline="0" dirty="0" smtClean="0"/>
              <a:t> ακριβεια μικρου στο ανοιγμα και κλεισιμο του ανιχνευτη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656-30FC-40BA-BC5D-896110995674}" type="slidenum">
              <a:rPr lang="en-GB" smtClean="0"/>
              <a:pPr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1599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Rectangular shaped cable</a:t>
            </a:r>
            <a:r>
              <a:rPr lang="en-US" baseline="0" dirty="0" smtClean="0"/>
              <a:t> made out of 32 superconducting strands (Niobium-Titanium), the “cable” is embedded in high purity </a:t>
            </a:r>
            <a:r>
              <a:rPr lang="en-US" baseline="0" dirty="0" err="1" smtClean="0"/>
              <a:t>aluminium</a:t>
            </a:r>
            <a:r>
              <a:rPr lang="en-US" baseline="0" dirty="0" smtClean="0"/>
              <a:t> for thermal and electrical stabilization and is then mechanically re-</a:t>
            </a:r>
            <a:r>
              <a:rPr lang="en-US" baseline="0" dirty="0" err="1" smtClean="0"/>
              <a:t>inforced</a:t>
            </a:r>
            <a:r>
              <a:rPr lang="en-US" baseline="0" dirty="0" smtClean="0"/>
              <a:t> by two </a:t>
            </a:r>
            <a:r>
              <a:rPr lang="en-US" baseline="0" dirty="0" err="1" smtClean="0"/>
              <a:t>aluminium</a:t>
            </a:r>
            <a:r>
              <a:rPr lang="en-US" baseline="0" dirty="0" smtClean="0"/>
              <a:t> alloy sections in order to counteract the magnetic force where it is created</a:t>
            </a:r>
            <a:r>
              <a:rPr lang="el-GR" baseline="0" dirty="0" smtClean="0"/>
              <a:t>. Τεραστια βιομηχανικη συνεργασια αλλα και </a:t>
            </a:r>
            <a:r>
              <a:rPr lang="en-US" baseline="0" dirty="0" smtClean="0"/>
              <a:t>software</a:t>
            </a:r>
            <a:r>
              <a:rPr lang="el-GR" baseline="0" dirty="0" smtClean="0"/>
              <a:t> για </a:t>
            </a:r>
            <a:r>
              <a:rPr lang="en-US" baseline="0" dirty="0" smtClean="0"/>
              <a:t>controls </a:t>
            </a:r>
            <a:r>
              <a:rPr lang="el-GR" baseline="0" dirty="0" smtClean="0"/>
              <a:t>αλλα και αλλα πολλα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656-30FC-40BA-BC5D-896110995674}" type="slidenum">
              <a:rPr lang="en-GB" smtClean="0"/>
              <a:pPr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4852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656-30FC-40BA-BC5D-896110995674}" type="slidenum">
              <a:rPr lang="en-GB" smtClean="0"/>
              <a:pPr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237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(Ø&lt;60 mm,</a:t>
            </a:r>
            <a:r>
              <a:rPr lang="el-GR" dirty="0" smtClean="0"/>
              <a:t> παχος </a:t>
            </a:r>
            <a:r>
              <a:rPr lang="en-US" dirty="0" smtClean="0"/>
              <a:t>&lt;1mm)</a:t>
            </a:r>
            <a:endParaRPr lang="el-GR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The combination of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transparency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temperature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resistance,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radiation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resistance,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UHV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compatibility, plus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mechanical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requirements resulted in the choice of NEG coated beryllium and/or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aluminium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for the critical central parts of LHC detector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beampipes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656-30FC-40BA-BC5D-89611099567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(Ø&lt;60 mm,</a:t>
            </a:r>
            <a:r>
              <a:rPr lang="el-GR" dirty="0" smtClean="0"/>
              <a:t> παχος </a:t>
            </a:r>
            <a:r>
              <a:rPr lang="en-US" dirty="0" smtClean="0"/>
              <a:t>&lt;1mm)</a:t>
            </a:r>
            <a:endParaRPr lang="el-GR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The combination of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transparency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temperature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resistance,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radiation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resistance,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UHV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compatibility, plus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mechanical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requirements resulted in the choice of NEG coated beryllium and/or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aluminium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for the critical central parts of LHC detector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beampipes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656-30FC-40BA-BC5D-89611099567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1563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656-30FC-40BA-BC5D-896110995674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20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F328F7-64C0-47EC-9602-5739A65EA27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smtClean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79532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656-30FC-40BA-BC5D-896110995674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92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9CC606-E781-47F8-8546-9F951F0E7C38}" type="slidenum">
              <a:rPr lang="es-ES"/>
              <a:pPr/>
              <a:t>29</a:t>
            </a:fld>
            <a:endParaRPr lang="es-E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3072779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trigger</a:t>
            </a:r>
            <a:r>
              <a:rPr lang="el-GR" dirty="0" smtClean="0"/>
              <a:t> βοηθαει για να κατεβουμε απο</a:t>
            </a:r>
            <a:r>
              <a:rPr lang="el-GR" baseline="0" dirty="0" smtClean="0"/>
              <a:t> τα </a:t>
            </a:r>
            <a:r>
              <a:rPr lang="en-US" baseline="0" dirty="0" smtClean="0"/>
              <a:t>40 </a:t>
            </a:r>
            <a:r>
              <a:rPr lang="en-US" baseline="0" dirty="0" err="1" smtClean="0"/>
              <a:t>Mhz</a:t>
            </a:r>
            <a:r>
              <a:rPr lang="en-US" baseline="0" dirty="0" smtClean="0"/>
              <a:t> </a:t>
            </a:r>
            <a:r>
              <a:rPr lang="el-GR" baseline="0" dirty="0" smtClean="0"/>
              <a:t>στα</a:t>
            </a:r>
            <a:r>
              <a:rPr lang="en-US" baseline="0" dirty="0" smtClean="0"/>
              <a:t> 100 kHz</a:t>
            </a:r>
            <a:r>
              <a:rPr lang="el-GR" baseline="0" dirty="0" smtClean="0"/>
              <a:t>...μετα ηταν το στοιχημα με την τεχνολογια.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Pb</a:t>
            </a:r>
            <a:r>
              <a:rPr lang="en-US" baseline="0" dirty="0" smtClean="0"/>
              <a:t>=1 000 000 </a:t>
            </a:r>
            <a:r>
              <a:rPr lang="en-US" baseline="0" dirty="0" err="1" smtClean="0"/>
              <a:t>Gbytes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656-30FC-40BA-BC5D-896110995674}" type="slidenum">
              <a:rPr lang="en-GB" smtClean="0"/>
              <a:pPr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8729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Ολα αυτα τα συστηματα ειναι </a:t>
            </a:r>
            <a:r>
              <a:rPr lang="en-US" dirty="0" smtClean="0"/>
              <a:t>hardware </a:t>
            </a:r>
            <a:r>
              <a:rPr lang="el-GR" dirty="0" smtClean="0"/>
              <a:t>και </a:t>
            </a:r>
            <a:r>
              <a:rPr lang="en-US" dirty="0" smtClean="0"/>
              <a:t>software</a:t>
            </a:r>
            <a:r>
              <a:rPr lang="el-GR" dirty="0" smtClean="0"/>
              <a:t>,</a:t>
            </a:r>
            <a:r>
              <a:rPr lang="en-US" dirty="0" smtClean="0"/>
              <a:t> monitoring </a:t>
            </a:r>
            <a:r>
              <a:rPr lang="el-GR" dirty="0" smtClean="0"/>
              <a:t>και </a:t>
            </a:r>
            <a:r>
              <a:rPr lang="en-US" dirty="0" smtClean="0"/>
              <a:t>control</a:t>
            </a:r>
            <a:r>
              <a:rPr lang="el-GR" dirty="0" smtClean="0"/>
              <a:t> και τα περισσοτερα</a:t>
            </a:r>
            <a:r>
              <a:rPr lang="en-US" dirty="0" smtClean="0"/>
              <a:t> </a:t>
            </a:r>
            <a:r>
              <a:rPr lang="el-GR" dirty="0" smtClean="0"/>
              <a:t>με </a:t>
            </a:r>
            <a:r>
              <a:rPr lang="en-US" dirty="0" smtClean="0"/>
              <a:t>real-time online </a:t>
            </a:r>
            <a:r>
              <a:rPr lang="el-GR" dirty="0" smtClean="0"/>
              <a:t>ενημερωση και εναποθηκευση σε </a:t>
            </a:r>
            <a:r>
              <a:rPr lang="en-US" dirty="0" smtClean="0"/>
              <a:t>data-base</a:t>
            </a:r>
            <a:endParaRPr lang="el-GR" dirty="0" smtClean="0"/>
          </a:p>
          <a:p>
            <a:r>
              <a:rPr lang="el-GR" dirty="0" smtClean="0"/>
              <a:t>Ηλεκτρικα</a:t>
            </a:r>
            <a:r>
              <a:rPr lang="el-GR" baseline="0" dirty="0" smtClean="0"/>
              <a:t> συστηματα ελεγχου και παιξιμο αναμεσα στα δυο δικτυα...Γειωσεις για να αποφυγουμε τον θορυβο και, σε περιπτωση που εχουμε παραπανω απο μια γη, την δημιουργια </a:t>
            </a:r>
            <a:r>
              <a:rPr lang="en-GB" baseline="0" dirty="0" smtClean="0"/>
              <a:t>ground loops</a:t>
            </a:r>
            <a:r>
              <a:rPr lang="el-GR" baseline="0" dirty="0" smtClean="0"/>
              <a:t>, βρογχοι εδαφους</a:t>
            </a:r>
            <a:r>
              <a:rPr lang="en-GB" baseline="0" dirty="0" smtClean="0"/>
              <a:t> k</a:t>
            </a:r>
            <a:r>
              <a:rPr lang="el-GR" baseline="0" dirty="0" smtClean="0"/>
              <a:t>αι</a:t>
            </a:r>
            <a:r>
              <a:rPr lang="en-GB" baseline="0" dirty="0" smtClean="0"/>
              <a:t> stray currents</a:t>
            </a:r>
            <a:endParaRPr lang="el-GR" dirty="0" smtClean="0"/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ppm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51656-30FC-40BA-BC5D-896110995674}" type="slidenum">
              <a:rPr lang="en-GB" smtClean="0"/>
              <a:pPr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280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93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320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3656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509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9329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8900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2274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447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0366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8892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7424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8759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>
                <a:solidFill>
                  <a:srgbClr val="FFFFFF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FFFFFF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85344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5595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978BE253-876C-C946-8E1D-BCB7D7698C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4/20/2016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62D003BD-0E07-274F-8EA5-93F43A8762A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132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jpeg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9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8.emf"/><Relationship Id="rId4" Type="http://schemas.openxmlformats.org/officeDocument/2006/relationships/diagramLayout" Target="../diagrams/layout1.xml"/><Relationship Id="rId9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5.gif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gif"/><Relationship Id="rId5" Type="http://schemas.openxmlformats.org/officeDocument/2006/relationships/image" Target="../media/image37.gif"/><Relationship Id="rId4" Type="http://schemas.openxmlformats.org/officeDocument/2006/relationships/image" Target="../media/image36.gif"/><Relationship Id="rId9" Type="http://schemas.openxmlformats.org/officeDocument/2006/relationships/image" Target="../media/image19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3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8708" y="2006858"/>
            <a:ext cx="7772400" cy="1470025"/>
          </a:xfrm>
        </p:spPr>
        <p:txBody>
          <a:bodyPr>
            <a:normAutofit/>
          </a:bodyPr>
          <a:lstStyle/>
          <a:p>
            <a:r>
              <a:rPr lang="el-GR" dirty="0" smtClean="0"/>
              <a:t>Εισαγωγη στους ανιχνευτες σωματιδιων στο </a:t>
            </a:r>
            <a:r>
              <a:rPr lang="en-GB" dirty="0" smtClean="0"/>
              <a:t>CERN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el-GR" sz="2400" dirty="0" smtClean="0"/>
          </a:p>
          <a:p>
            <a:endParaRPr lang="el-GR" sz="2400" dirty="0" smtClean="0"/>
          </a:p>
          <a:p>
            <a:endParaRPr lang="el-GR" sz="2400" dirty="0" smtClean="0"/>
          </a:p>
          <a:p>
            <a:r>
              <a:rPr lang="el-GR" sz="2400" dirty="0" smtClean="0"/>
              <a:t>...και ισως μερικες πιθανες ιδεες για τους μαθητες σας</a:t>
            </a:r>
          </a:p>
          <a:p>
            <a:endParaRPr lang="el-GR" sz="2400" dirty="0"/>
          </a:p>
          <a:p>
            <a:r>
              <a:rPr lang="el-GR" sz="2400" dirty="0" smtClean="0"/>
              <a:t>Προγραμμα Ελληνων καθηγητων,</a:t>
            </a:r>
            <a:r>
              <a:rPr lang="en-US" sz="2400" dirty="0" smtClean="0"/>
              <a:t> CERN 18-21/04/2016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4000" smtClean="0"/>
              <a:t>Οι ανιχνευτες-καμερες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221673" y="1143000"/>
                <a:ext cx="7953524" cy="34163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GB" sz="24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l-GR" sz="2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Ορμη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4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</m:oMath>
                </a14:m>
                <a:r>
                  <a:rPr lang="en-GB" sz="2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l-GR" sz="2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" panose="05000000000000000000" pitchFamily="2" charset="2"/>
                  </a:rPr>
                  <a:t> </a:t>
                </a:r>
                <a:r>
                  <a:rPr lang="el-GR" sz="2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Τροχιογραφος!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l-GR" sz="2400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Ενεργεια </a:t>
                </a:r>
                <a:r>
                  <a:rPr lang="el-GR" sz="2400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el-GR" sz="2400" b="1" i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Ε</a:t>
                </a:r>
                <a:r>
                  <a:rPr lang="el-GR" sz="2400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)</a:t>
                </a:r>
                <a:r>
                  <a:rPr lang="el-GR" sz="2400" b="1" dirty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" panose="05000000000000000000" pitchFamily="2" charset="2"/>
                  </a:rPr>
                  <a:t>  </a:t>
                </a:r>
                <a:r>
                  <a:rPr lang="el-GR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" panose="05000000000000000000" pitchFamily="2" charset="2"/>
                  </a:rPr>
                  <a:t>Κ</a:t>
                </a:r>
                <a:r>
                  <a:rPr lang="el-GR" sz="2400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αλοριμετρα!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l-GR" sz="2400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Φορτιο </a:t>
                </a:r>
                <a:r>
                  <a:rPr lang="el-GR" sz="2400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" panose="05000000000000000000" pitchFamily="2" charset="2"/>
                  </a:rPr>
                  <a:t> Μαγν. πεδιο!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l-GR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" panose="05000000000000000000" pitchFamily="2" charset="2"/>
                  </a:rPr>
                  <a:t>Ο χρονος ζωης φωτογραφιζεται  </a:t>
                </a:r>
              </a:p>
              <a:p>
                <a:pPr lvl="1"/>
                <a:r>
                  <a:rPr lang="el-GR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" panose="05000000000000000000" pitchFamily="2" charset="2"/>
                  </a:rPr>
                  <a:t>( </a:t>
                </a:r>
                <a:r>
                  <a:rPr lang="el-GR" sz="2400" b="1" dirty="0" smtClean="0">
                    <a:ln w="22225">
                      <a:solidFill>
                        <a:schemeClr val="accent2"/>
                      </a:solidFill>
                      <a:prstDash val="solid"/>
                    </a:ln>
                    <a:solidFill>
                      <a:schemeClr val="accent2">
                        <a:lumMod val="40000"/>
                        <a:lumOff val="60000"/>
                      </a:schemeClr>
                    </a:solidFill>
                    <a:sym typeface="Wingdings" panose="05000000000000000000" pitchFamily="2" charset="2"/>
                  </a:rPr>
                  <a:t>προσοχη  κυκλοφορουν   μιονια </a:t>
                </a:r>
                <a:r>
                  <a:rPr lang="el-GR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" panose="05000000000000000000" pitchFamily="2" charset="2"/>
                  </a:rPr>
                  <a:t>) το ιδιο και οι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l-GR" sz="2400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Wingdings" panose="05000000000000000000" pitchFamily="2" charset="2"/>
                  </a:rPr>
                  <a:t>Διασπασεις!</a:t>
                </a:r>
                <a:endParaRPr lang="el-GR" sz="24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l-GR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Η μαζα υπολογιζεται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l-GR" sz="2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Η στροφορμη «μετριεται» απο την γωνιακη κατανομη</a:t>
                </a:r>
                <a:endParaRPr lang="el-GR" sz="2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673" y="1143000"/>
                <a:ext cx="7953524" cy="3416320"/>
              </a:xfrm>
              <a:prstGeom prst="rect">
                <a:avLst/>
              </a:prstGeom>
              <a:blipFill rotWithShape="0">
                <a:blip r:embed="rId2"/>
                <a:stretch>
                  <a:fillRect r="-766" b="-4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465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/>
          <p:cNvSpPr txBox="1">
            <a:spLocks/>
          </p:cNvSpPr>
          <p:nvPr/>
        </p:nvSpPr>
        <p:spPr>
          <a:xfrm>
            <a:off x="-166255" y="-235254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4000" dirty="0" smtClean="0"/>
              <a:t>Οι </a:t>
            </a:r>
            <a:r>
              <a:rPr lang="el-GR" sz="4000" dirty="0" smtClean="0"/>
              <a:t>ανιχνευτες-καμερες Τροχιογραφος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454284" y="788747"/>
            <a:ext cx="3951461" cy="4333325"/>
            <a:chOff x="1798175" y="830311"/>
            <a:chExt cx="3951461" cy="433332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98175" y="830311"/>
              <a:ext cx="3951461" cy="433332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434901" y="2748503"/>
              <a:ext cx="407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x1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873301" y="2748503"/>
              <a:ext cx="407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x3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70163" y="1788645"/>
              <a:ext cx="407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x2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4695551" y="885844"/>
            <a:ext cx="16292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καμπυλότητα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5789792"/>
              </p:ext>
            </p:extLst>
          </p:nvPr>
        </p:nvGraphicFramePr>
        <p:xfrm>
          <a:off x="6446891" y="754338"/>
          <a:ext cx="1257300" cy="136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1" name="Equation" r:id="rId4" imgW="609480" imgH="660240" progId="Equation.3">
                  <p:embed/>
                </p:oleObj>
              </mc:Choice>
              <mc:Fallback>
                <p:oleObj name="Equation" r:id="rId4" imgW="60948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6891" y="754338"/>
                        <a:ext cx="1257300" cy="13620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2" descr="http://webcms.ba.infn.it/~giordano/Iguana/IMG/run2048_part_evt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87807" y="2652083"/>
            <a:ext cx="4230687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8959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4689" y="66149"/>
            <a:ext cx="9393377" cy="6725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2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daten\review\delphi\2007-01-07\delphi-senso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40" y="603503"/>
            <a:ext cx="2674937" cy="388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7"/>
          <p:cNvSpPr txBox="1"/>
          <p:nvPr/>
        </p:nvSpPr>
        <p:spPr>
          <a:xfrm>
            <a:off x="930402" y="5098352"/>
            <a:ext cx="3650551" cy="10156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/>
              <a:t> </a:t>
            </a:r>
            <a:r>
              <a:rPr lang="el-GR" sz="2000" dirty="0" smtClean="0"/>
              <a:t>Μετρηση του τυπου</a:t>
            </a:r>
            <a:r>
              <a:rPr lang="en-GB" sz="2000" dirty="0" smtClean="0"/>
              <a:t>: </a:t>
            </a:r>
            <a:r>
              <a:rPr lang="en-GB" sz="2000" dirty="0"/>
              <a:t>20-200µm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GB" sz="2000" dirty="0"/>
              <a:t> </a:t>
            </a:r>
            <a:r>
              <a:rPr lang="el-GR" sz="2000" dirty="0" smtClean="0"/>
              <a:t>Σφαλμα~</a:t>
            </a:r>
            <a:r>
              <a:rPr lang="en-GB" sz="2000" dirty="0" smtClean="0"/>
              <a:t>2µm</a:t>
            </a:r>
            <a:endParaRPr lang="en-GB" sz="2000" dirty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000" dirty="0"/>
              <a:t> </a:t>
            </a:r>
            <a:r>
              <a:rPr lang="el-GR" sz="2000" dirty="0" smtClean="0"/>
              <a:t>Γρηγορα!</a:t>
            </a:r>
            <a:r>
              <a:rPr lang="en-GB" sz="2000" dirty="0" smtClean="0"/>
              <a:t>~10ns</a:t>
            </a:r>
            <a:endParaRPr lang="en-GB" sz="2000" dirty="0"/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-166255" y="-235254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4000" dirty="0" smtClean="0"/>
              <a:t>Οι </a:t>
            </a:r>
            <a:r>
              <a:rPr lang="el-GR" sz="4000" dirty="0" smtClean="0"/>
              <a:t>ανιχνευτες-καμερες Τροχιογραφος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0198" y="731520"/>
            <a:ext cx="6154157" cy="4169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135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-166255" y="-235254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4000" dirty="0" smtClean="0"/>
              <a:t>Οι </a:t>
            </a:r>
            <a:r>
              <a:rPr lang="el-GR" sz="4000" dirty="0" smtClean="0"/>
              <a:t>ανιχνευτες-καμερες Καλοριμετρα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322834" y="907746"/>
            <a:ext cx="4785614" cy="4737100"/>
            <a:chOff x="1822450" y="1371600"/>
            <a:chExt cx="4785614" cy="4737100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>
              <a:off x="1822450" y="1371600"/>
              <a:ext cx="4785614" cy="4737100"/>
            </a:xfrm>
            <a:prstGeom prst="cube">
              <a:avLst>
                <a:gd name="adj" fmla="val 7815"/>
              </a:avLst>
            </a:prstGeom>
            <a:solidFill>
              <a:srgbClr val="DDDDDD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endParaRPr lang="en-US">
                <a:latin typeface="Calibri" pitchFamily="34" charset="0"/>
              </a:endParaRPr>
            </a:p>
          </p:txBody>
        </p:sp>
        <p:pic>
          <p:nvPicPr>
            <p:cNvPr id="4" name="Picture 15" descr="cascadepic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362200" y="1371600"/>
              <a:ext cx="3721100" cy="4737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2456434" y="1784046"/>
            <a:ext cx="533400" cy="533400"/>
            <a:chOff x="2640" y="1488"/>
            <a:chExt cx="336" cy="336"/>
          </a:xfrm>
        </p:grpSpPr>
        <p:sp>
          <p:nvSpPr>
            <p:cNvPr id="8" name="Oval 13"/>
            <p:cNvSpPr>
              <a:spLocks noChangeArrowheads="1"/>
            </p:cNvSpPr>
            <p:nvPr/>
          </p:nvSpPr>
          <p:spPr bwMode="auto">
            <a:xfrm>
              <a:off x="2640" y="1488"/>
              <a:ext cx="336" cy="336"/>
            </a:xfrm>
            <a:prstGeom prst="ellipse">
              <a:avLst/>
            </a:prstGeom>
            <a:solidFill>
              <a:srgbClr val="CCFFFF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9" name="Oval 14"/>
            <p:cNvSpPr>
              <a:spLocks noChangeArrowheads="1"/>
            </p:cNvSpPr>
            <p:nvPr/>
          </p:nvSpPr>
          <p:spPr bwMode="auto">
            <a:xfrm>
              <a:off x="2784" y="1632"/>
              <a:ext cx="48" cy="48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>
                <a:latin typeface="Calibri" pitchFamily="34" charset="0"/>
              </a:endParaRPr>
            </a:p>
          </p:txBody>
        </p:sp>
      </p:grpSp>
      <p:grpSp>
        <p:nvGrpSpPr>
          <p:cNvPr id="10" name="Group 12"/>
          <p:cNvGrpSpPr>
            <a:grpSpLocks/>
          </p:cNvGrpSpPr>
          <p:nvPr/>
        </p:nvGrpSpPr>
        <p:grpSpPr bwMode="auto">
          <a:xfrm>
            <a:off x="3291586" y="3276296"/>
            <a:ext cx="533400" cy="533400"/>
            <a:chOff x="2640" y="1488"/>
            <a:chExt cx="336" cy="336"/>
          </a:xfrm>
        </p:grpSpPr>
        <p:sp>
          <p:nvSpPr>
            <p:cNvPr id="11" name="Oval 13"/>
            <p:cNvSpPr>
              <a:spLocks noChangeArrowheads="1"/>
            </p:cNvSpPr>
            <p:nvPr/>
          </p:nvSpPr>
          <p:spPr bwMode="auto">
            <a:xfrm>
              <a:off x="2640" y="1488"/>
              <a:ext cx="336" cy="336"/>
            </a:xfrm>
            <a:prstGeom prst="ellipse">
              <a:avLst/>
            </a:prstGeom>
            <a:solidFill>
              <a:srgbClr val="CCFFFF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2" name="Oval 14"/>
            <p:cNvSpPr>
              <a:spLocks noChangeArrowheads="1"/>
            </p:cNvSpPr>
            <p:nvPr/>
          </p:nvSpPr>
          <p:spPr bwMode="auto">
            <a:xfrm>
              <a:off x="2784" y="1632"/>
              <a:ext cx="48" cy="48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>
                <a:latin typeface="Calibri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925724" y="1757056"/>
            <a:ext cx="1480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«Βαρυ υλικο»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23434" y="976564"/>
            <a:ext cx="4097788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 smtClean="0">
                <a:solidFill>
                  <a:srgbClr val="FFFF00"/>
                </a:solidFill>
              </a:rPr>
              <a:t>Ηλεκτρομαγνητικα</a:t>
            </a:r>
          </a:p>
          <a:p>
            <a:endParaRPr lang="el-GR" dirty="0"/>
          </a:p>
          <a:p>
            <a:r>
              <a:rPr lang="el-GR" dirty="0" smtClean="0"/>
              <a:t>Διδυμη γεννεση, ακτινοβολια πεδησεως</a:t>
            </a:r>
          </a:p>
          <a:p>
            <a:r>
              <a:rPr lang="el-GR" dirty="0"/>
              <a:t>σ</a:t>
            </a:r>
            <a:r>
              <a:rPr lang="el-GR" dirty="0" smtClean="0"/>
              <a:t>κεδαση κτλ-η αρχικη ενεργεια του </a:t>
            </a:r>
          </a:p>
          <a:p>
            <a:r>
              <a:rPr lang="el-GR" dirty="0"/>
              <a:t>σ</a:t>
            </a:r>
            <a:r>
              <a:rPr lang="el-GR" dirty="0" smtClean="0"/>
              <a:t>ωματιδιου «μεταφραζεται» σε φωτονια</a:t>
            </a:r>
          </a:p>
          <a:p>
            <a:r>
              <a:rPr lang="el-GR" dirty="0"/>
              <a:t>κ</a:t>
            </a:r>
            <a:r>
              <a:rPr lang="el-GR" dirty="0" smtClean="0"/>
              <a:t>αι ηλεκτρονια  που «φωτογραφιζονται»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52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-166255" y="-235254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4000" dirty="0" smtClean="0"/>
              <a:t>Οι </a:t>
            </a:r>
            <a:r>
              <a:rPr lang="el-GR" sz="4000" dirty="0" smtClean="0"/>
              <a:t>ανιχνευτες-καμερες Καλοριμετρα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925724" y="1757056"/>
            <a:ext cx="1480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«Βαρυ υλικο»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16991" y="1428921"/>
            <a:ext cx="5291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Αδρονικο κομματι καταιωνισμου+ Ηλεκτρομαγνητικο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392303" y="2176893"/>
            <a:ext cx="8270875" cy="4194175"/>
            <a:chOff x="2257679" y="4416465"/>
            <a:chExt cx="8270875" cy="4194175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57679" y="4416465"/>
              <a:ext cx="8270875" cy="4194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" name="Group 12"/>
            <p:cNvGrpSpPr>
              <a:grpSpLocks/>
            </p:cNvGrpSpPr>
            <p:nvPr/>
          </p:nvGrpSpPr>
          <p:grpSpPr bwMode="auto">
            <a:xfrm>
              <a:off x="3255010" y="4416465"/>
              <a:ext cx="533400" cy="533400"/>
              <a:chOff x="2640" y="1488"/>
              <a:chExt cx="336" cy="336"/>
            </a:xfrm>
          </p:grpSpPr>
          <p:sp>
            <p:nvSpPr>
              <p:cNvPr id="11" name="Oval 13"/>
              <p:cNvSpPr>
                <a:spLocks noChangeArrowheads="1"/>
              </p:cNvSpPr>
              <p:nvPr/>
            </p:nvSpPr>
            <p:spPr bwMode="auto">
              <a:xfrm>
                <a:off x="2640" y="1488"/>
                <a:ext cx="336" cy="336"/>
              </a:xfrm>
              <a:prstGeom prst="ellipse">
                <a:avLst/>
              </a:prstGeom>
              <a:solidFill>
                <a:srgbClr val="CCFFFF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12" name="Oval 14"/>
              <p:cNvSpPr>
                <a:spLocks noChangeArrowheads="1"/>
              </p:cNvSpPr>
              <p:nvPr/>
            </p:nvSpPr>
            <p:spPr bwMode="auto">
              <a:xfrm>
                <a:off x="2784" y="1632"/>
                <a:ext cx="48" cy="48"/>
              </a:xfrm>
              <a:prstGeom prst="ellipse">
                <a:avLst/>
              </a:prstGeom>
              <a:solidFill>
                <a:srgbClr val="FF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  <p:grpSp>
          <p:nvGrpSpPr>
            <p:cNvPr id="7" name="Group 12"/>
            <p:cNvGrpSpPr>
              <a:grpSpLocks/>
            </p:cNvGrpSpPr>
            <p:nvPr/>
          </p:nvGrpSpPr>
          <p:grpSpPr bwMode="auto">
            <a:xfrm>
              <a:off x="3070860" y="6413095"/>
              <a:ext cx="533400" cy="533400"/>
              <a:chOff x="2524" y="2091"/>
              <a:chExt cx="336" cy="336"/>
            </a:xfrm>
          </p:grpSpPr>
          <p:sp>
            <p:nvSpPr>
              <p:cNvPr id="8" name="Oval 13"/>
              <p:cNvSpPr>
                <a:spLocks noChangeArrowheads="1"/>
              </p:cNvSpPr>
              <p:nvPr/>
            </p:nvSpPr>
            <p:spPr bwMode="auto">
              <a:xfrm>
                <a:off x="2524" y="2091"/>
                <a:ext cx="336" cy="336"/>
              </a:xfrm>
              <a:prstGeom prst="ellipse">
                <a:avLst/>
              </a:prstGeom>
              <a:solidFill>
                <a:srgbClr val="CCFFFF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" name="Oval 14"/>
              <p:cNvSpPr>
                <a:spLocks noChangeArrowheads="1"/>
              </p:cNvSpPr>
              <p:nvPr/>
            </p:nvSpPr>
            <p:spPr bwMode="auto">
              <a:xfrm>
                <a:off x="2692" y="2235"/>
                <a:ext cx="48" cy="48"/>
              </a:xfrm>
              <a:prstGeom prst="ellipse">
                <a:avLst/>
              </a:prstGeom>
              <a:solidFill>
                <a:srgbClr val="FF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>
                  <a:latin typeface="Calibri" pitchFamily="34" charset="0"/>
                </a:endParaRPr>
              </a:p>
            </p:txBody>
          </p:sp>
        </p:grpSp>
      </p:grpSp>
      <p:sp>
        <p:nvSpPr>
          <p:cNvPr id="16" name="Rectangle 15"/>
          <p:cNvSpPr/>
          <p:nvPr/>
        </p:nvSpPr>
        <p:spPr>
          <a:xfrm>
            <a:off x="3028998" y="753151"/>
            <a:ext cx="1073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Αδρονικα</a:t>
            </a:r>
            <a:endParaRPr lang="el-G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00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59283"/>
            <a:ext cx="5767388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643467" y="2754962"/>
            <a:ext cx="8665280" cy="3995416"/>
            <a:chOff x="384" y="1440"/>
            <a:chExt cx="5082" cy="2161"/>
          </a:xfrm>
        </p:grpSpPr>
        <p:pic>
          <p:nvPicPr>
            <p:cNvPr id="4" name="Picture 3" descr="aleph_evd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02" y="1622"/>
              <a:ext cx="2964" cy="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384" y="1440"/>
              <a:ext cx="877" cy="182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>
                  <a:latin typeface="Times New Roman" pitchFamily="18" charset="0"/>
                </a:rPr>
                <a:t>ALEPH ECAL</a:t>
              </a:r>
              <a:endParaRPr lang="en-US" sz="2400" b="1">
                <a:latin typeface="Times New Roman" pitchFamily="18" charset="0"/>
              </a:endParaRPr>
            </a:p>
          </p:txBody>
        </p:sp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1344" y="1536"/>
              <a:ext cx="3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802880" y="3718560"/>
            <a:ext cx="1243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ηλεκτρονιο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547616" y="5388864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πιονιο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71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Οι ανιχνευτες ειναι πραγματικα μεγαλοι....</a:t>
            </a:r>
            <a:endParaRPr lang="en-GB" dirty="0" smtClean="0"/>
          </a:p>
          <a:p>
            <a:endParaRPr lang="el-GR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772124"/>
              </p:ext>
            </p:extLst>
          </p:nvPr>
        </p:nvGraphicFramePr>
        <p:xfrm>
          <a:off x="324105" y="1397000"/>
          <a:ext cx="8082610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16522"/>
                <a:gridCol w="1616522"/>
                <a:gridCol w="1616522"/>
                <a:gridCol w="1616522"/>
                <a:gridCol w="1616522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077911"/>
              </p:ext>
            </p:extLst>
          </p:nvPr>
        </p:nvGraphicFramePr>
        <p:xfrm>
          <a:off x="848498" y="2476156"/>
          <a:ext cx="7166918" cy="212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200"/>
                <a:gridCol w="1219200"/>
                <a:gridCol w="1491048"/>
                <a:gridCol w="1738184"/>
                <a:gridCol w="1499286"/>
              </a:tblGrid>
              <a:tr h="370840">
                <a:tc>
                  <a:txBody>
                    <a:bodyPr/>
                    <a:lstStyle/>
                    <a:p>
                      <a:r>
                        <a:rPr lang="el-GR" b="1" dirty="0" smtClean="0"/>
                        <a:t>Ονομα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b="1" dirty="0" smtClean="0"/>
                        <a:t>Βαρος</a:t>
                      </a:r>
                      <a:r>
                        <a:rPr lang="en-GB" b="1" dirty="0" smtClean="0"/>
                        <a:t> (</a:t>
                      </a:r>
                      <a:r>
                        <a:rPr lang="en-GB" b="1" dirty="0" err="1" smtClean="0"/>
                        <a:t>tn</a:t>
                      </a:r>
                      <a:r>
                        <a:rPr lang="en-GB" b="1" dirty="0" smtClean="0"/>
                        <a:t>)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b="1" dirty="0" smtClean="0"/>
                        <a:t>Μεγεθος</a:t>
                      </a:r>
                      <a:r>
                        <a:rPr lang="en-GB" b="1" dirty="0" smtClean="0"/>
                        <a:t> (</a:t>
                      </a:r>
                      <a:r>
                        <a:rPr lang="en-GB" b="1" dirty="0" err="1" smtClean="0"/>
                        <a:t>z,r</a:t>
                      </a:r>
                      <a:r>
                        <a:rPr lang="en-GB" b="1" dirty="0" smtClean="0"/>
                        <a:t>)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b="1" dirty="0" smtClean="0"/>
                        <a:t>Αρχικο</a:t>
                      </a:r>
                      <a:r>
                        <a:rPr lang="el-GR" b="1" baseline="0" dirty="0" smtClean="0"/>
                        <a:t> κ</a:t>
                      </a:r>
                      <a:r>
                        <a:rPr lang="el-GR" b="1" dirty="0" smtClean="0"/>
                        <a:t>οστος</a:t>
                      </a:r>
                      <a:r>
                        <a:rPr lang="en-GB" b="1" dirty="0" smtClean="0"/>
                        <a:t> (</a:t>
                      </a:r>
                      <a:r>
                        <a:rPr lang="en-GB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MCHF)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b="1" dirty="0" smtClean="0"/>
                        <a:t>Ανθρωποι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ALICE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10000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26,16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~300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~1500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ATLAS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7000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44,22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~550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~3000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CMS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1</a:t>
                      </a:r>
                      <a:r>
                        <a:rPr lang="el-GR" b="1" dirty="0" smtClean="0"/>
                        <a:t>30</a:t>
                      </a:r>
                      <a:r>
                        <a:rPr lang="en-GB" b="1" dirty="0" smtClean="0"/>
                        <a:t>00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21,16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~550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~3700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err="1" smtClean="0"/>
                        <a:t>LHCb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4500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20, 5+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~300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~</a:t>
                      </a:r>
                      <a:r>
                        <a:rPr lang="el-GR" b="1" dirty="0" smtClean="0"/>
                        <a:t>800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4106" y="4767666"/>
            <a:ext cx="862883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b="1" dirty="0" smtClean="0"/>
              <a:t>...γιατι πρεπει να «φωτογραφισουν» πολυ «μικρα» αντικειμενα  (&lt; 10</a:t>
            </a:r>
            <a:r>
              <a:rPr lang="el-GR" sz="2000" b="1" baseline="30000" dirty="0" smtClean="0"/>
              <a:t>-16</a:t>
            </a:r>
            <a:r>
              <a:rPr lang="el-GR" sz="2000" b="1" dirty="0" smtClean="0"/>
              <a:t> </a:t>
            </a:r>
            <a:r>
              <a:rPr lang="en-GB" sz="2000" b="1" dirty="0" smtClean="0"/>
              <a:t>sec) ,</a:t>
            </a:r>
            <a:endParaRPr lang="en-GB" sz="2000" b="1" dirty="0"/>
          </a:p>
          <a:p>
            <a:r>
              <a:rPr lang="el-GR" sz="2000" b="1" dirty="0" smtClean="0"/>
              <a:t>μιλαμε για αποστασεις μικρομετρου και χρονους ζωης φραγματα του </a:t>
            </a:r>
            <a:r>
              <a:rPr lang="en-GB" sz="2000" b="1" dirty="0" err="1" smtClean="0"/>
              <a:t>psec</a:t>
            </a:r>
            <a:r>
              <a:rPr lang="el-GR" sz="2000" b="1" dirty="0" smtClean="0"/>
              <a:t>.</a:t>
            </a:r>
          </a:p>
          <a:p>
            <a:r>
              <a:rPr lang="el-GR" sz="2000" b="1" dirty="0" smtClean="0"/>
              <a:t>Οι ζητουμενες φωτογραφιες ειναι του μποζονιου </a:t>
            </a:r>
            <a:r>
              <a:rPr lang="en-GB" sz="2000" b="1" dirty="0" smtClean="0"/>
              <a:t>Higgs,</a:t>
            </a:r>
            <a:r>
              <a:rPr lang="el-GR" sz="2000" b="1" dirty="0" smtClean="0"/>
              <a:t> υπερσυμμετρικων </a:t>
            </a:r>
          </a:p>
          <a:p>
            <a:r>
              <a:rPr lang="el-GR" sz="2000" b="1" dirty="0"/>
              <a:t>σ</a:t>
            </a:r>
            <a:r>
              <a:rPr lang="el-GR" sz="2000" b="1" dirty="0" smtClean="0"/>
              <a:t>ωματιδιων, </a:t>
            </a:r>
            <a:r>
              <a:rPr lang="en-GB" sz="2000" b="1" dirty="0" smtClean="0"/>
              <a:t>mini</a:t>
            </a:r>
            <a:r>
              <a:rPr lang="el-GR" sz="2000" b="1" dirty="0" smtClean="0"/>
              <a:t> μαυρες τρυπες, βαρυτονια η αλλες μορφες της υλης (</a:t>
            </a:r>
            <a:r>
              <a:rPr lang="en-GB" sz="2000" b="1" dirty="0" smtClean="0"/>
              <a:t>quark –</a:t>
            </a:r>
          </a:p>
          <a:p>
            <a:r>
              <a:rPr lang="en-GB" sz="2000" b="1" dirty="0"/>
              <a:t>g</a:t>
            </a:r>
            <a:r>
              <a:rPr lang="en-GB" sz="2000" b="1" dirty="0" smtClean="0"/>
              <a:t>luon plasma…)</a:t>
            </a:r>
            <a:endParaRPr lang="en-GB" sz="20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1006878" y="554174"/>
            <a:ext cx="6173436" cy="8507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Οι</a:t>
            </a:r>
            <a:r>
              <a:rPr lang="en-GB" dirty="0" smtClean="0"/>
              <a:t> </a:t>
            </a:r>
            <a:r>
              <a:rPr lang="el-GR" dirty="0" smtClean="0"/>
              <a:t>συγχρονοι μεγαλοι ανιχνευτες στο </a:t>
            </a:r>
            <a:r>
              <a:rPr lang="en-GB" dirty="0" smtClean="0"/>
              <a:t>CERN: </a:t>
            </a:r>
            <a:r>
              <a:rPr lang="el-GR" dirty="0" smtClean="0"/>
              <a:t>φωτογραφιζουν με μεγαλη χρονο-χωρικη ακριβεια την συμπεριφορα της υλης στις συνθηκες αμεσως μετα το </a:t>
            </a:r>
            <a:r>
              <a:rPr lang="en-GB" dirty="0" smtClean="0"/>
              <a:t>Big Bang (“</a:t>
            </a:r>
            <a:r>
              <a:rPr lang="el-GR" dirty="0" smtClean="0"/>
              <a:t>αμεσως </a:t>
            </a:r>
            <a:r>
              <a:rPr lang="en-GB" dirty="0" smtClean="0"/>
              <a:t>“ </a:t>
            </a:r>
            <a:r>
              <a:rPr lang="el-GR" dirty="0" smtClean="0"/>
              <a:t>&lt;10</a:t>
            </a:r>
            <a:r>
              <a:rPr lang="en-GB" baseline="30000" dirty="0" smtClean="0"/>
              <a:t>-</a:t>
            </a:r>
            <a:r>
              <a:rPr lang="el-GR" baseline="30000" dirty="0" smtClean="0"/>
              <a:t>9</a:t>
            </a:r>
            <a:r>
              <a:rPr lang="en-GB" dirty="0" smtClean="0"/>
              <a:t> sec)</a:t>
            </a:r>
            <a:r>
              <a:rPr lang="el-GR" baseline="30000" dirty="0" smtClean="0"/>
              <a:t> </a:t>
            </a: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86828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760" y="3230886"/>
            <a:ext cx="4754984" cy="3353552"/>
          </a:xfrm>
          <a:prstGeom prst="rect">
            <a:avLst/>
          </a:prstGeom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4077016326"/>
              </p:ext>
            </p:extLst>
          </p:nvPr>
        </p:nvGraphicFramePr>
        <p:xfrm>
          <a:off x="603242" y="3144265"/>
          <a:ext cx="2066806" cy="647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603242" y="351539"/>
            <a:ext cx="1999488" cy="369281"/>
            <a:chOff x="0" y="0"/>
            <a:chExt cx="1999488" cy="369281"/>
          </a:xfrm>
        </p:grpSpPr>
        <p:sp>
          <p:nvSpPr>
            <p:cNvPr id="10" name="Rounded Rectangle 9"/>
            <p:cNvSpPr/>
            <p:nvPr/>
          </p:nvSpPr>
          <p:spPr>
            <a:xfrm>
              <a:off x="0" y="0"/>
              <a:ext cx="1999488" cy="369281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18027" y="18027"/>
              <a:ext cx="1963434" cy="3332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1800" kern="1200" dirty="0" smtClean="0"/>
                <a:t>Θεωρια</a:t>
              </a:r>
              <a:endParaRPr lang="en-GB" sz="1800" kern="1200" dirty="0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13266" y="573024"/>
            <a:ext cx="4175720" cy="2571241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6284575" y="2920831"/>
            <a:ext cx="2431462" cy="870881"/>
            <a:chOff x="0" y="0"/>
            <a:chExt cx="1999488" cy="369281"/>
          </a:xfrm>
        </p:grpSpPr>
        <p:sp>
          <p:nvSpPr>
            <p:cNvPr id="14" name="Rounded Rectangle 13"/>
            <p:cNvSpPr/>
            <p:nvPr/>
          </p:nvSpPr>
          <p:spPr>
            <a:xfrm>
              <a:off x="0" y="0"/>
              <a:ext cx="1999488" cy="369281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4"/>
            <p:cNvSpPr/>
            <p:nvPr/>
          </p:nvSpPr>
          <p:spPr>
            <a:xfrm>
              <a:off x="18027" y="18027"/>
              <a:ext cx="1963434" cy="3332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dirty="0" smtClean="0"/>
                <a:t>CMS “</a:t>
              </a:r>
              <a:r>
                <a:rPr lang="el-GR" dirty="0" smtClean="0"/>
                <a:t>φωτογραφιζοντας</a:t>
              </a:r>
              <a:r>
                <a:rPr lang="en-GB" dirty="0" smtClean="0"/>
                <a:t>”</a:t>
              </a:r>
              <a:endParaRPr lang="en-GB" sz="1800" kern="1200" dirty="0"/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22745" y="802324"/>
            <a:ext cx="2791450" cy="242856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91591" y="4578392"/>
            <a:ext cx="4062001" cy="1827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94798" y="4535878"/>
            <a:ext cx="2066723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34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1975" y="1746250"/>
            <a:ext cx="53213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5"/>
          <p:cNvSpPr>
            <a:spLocks noChangeShapeType="1"/>
          </p:cNvSpPr>
          <p:nvPr/>
        </p:nvSpPr>
        <p:spPr bwMode="auto">
          <a:xfrm flipH="1">
            <a:off x="3965575" y="2074863"/>
            <a:ext cx="525463" cy="10668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3922713" y="3092450"/>
            <a:ext cx="84137" cy="9842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286250" y="1071563"/>
            <a:ext cx="162307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l-GR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ΕΜ Καλοριμετρο</a:t>
            </a:r>
            <a:endParaRPr lang="en-US" sz="2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006975" y="1360488"/>
            <a:ext cx="523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FFFF00"/>
                </a:solidFill>
                <a:latin typeface="Calibri" pitchFamily="34" charset="0"/>
              </a:rPr>
              <a:t> </a:t>
            </a:r>
            <a:endParaRPr lang="en-US" sz="2800">
              <a:solidFill>
                <a:srgbClr val="FFFF00"/>
              </a:solidFill>
              <a:latin typeface="Times" charset="0"/>
            </a:endParaRPr>
          </a:p>
        </p:txBody>
      </p: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908050" y="4724400"/>
            <a:ext cx="1333500" cy="385763"/>
            <a:chOff x="622" y="3488"/>
            <a:chExt cx="985" cy="243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622" y="3488"/>
              <a:ext cx="985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dirty="0">
                  <a:solidFill>
                    <a:schemeClr val="accent2"/>
                  </a:solidFill>
                  <a:latin typeface="Calibri" pitchFamily="34" charset="0"/>
                </a:rPr>
                <a:t>Silicon </a:t>
              </a:r>
              <a:r>
                <a:rPr lang="en-US" sz="1400" dirty="0" err="1">
                  <a:solidFill>
                    <a:schemeClr val="accent2"/>
                  </a:solidFill>
                  <a:latin typeface="Calibri" pitchFamily="34" charset="0"/>
                </a:rPr>
                <a:t>Microstrips</a:t>
              </a:r>
              <a:endParaRPr lang="en-US" sz="2800" dirty="0">
                <a:solidFill>
                  <a:schemeClr val="accent2"/>
                </a:solidFill>
                <a:latin typeface="Times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622" y="3595"/>
              <a:ext cx="303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chemeClr val="accent2"/>
                  </a:solidFill>
                  <a:latin typeface="Calibri" pitchFamily="34" charset="0"/>
                </a:rPr>
                <a:t>Pixels</a:t>
              </a:r>
              <a:endParaRPr lang="en-US" sz="2800">
                <a:solidFill>
                  <a:schemeClr val="accent2"/>
                </a:solidFill>
                <a:latin typeface="Times" charset="0"/>
              </a:endParaRPr>
            </a:p>
          </p:txBody>
        </p:sp>
      </p:grp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1223963" y="5707063"/>
            <a:ext cx="396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FFFF00"/>
                </a:solidFill>
                <a:latin typeface="Calibri" pitchFamily="34" charset="0"/>
              </a:rPr>
              <a:t> </a:t>
            </a:r>
            <a:endParaRPr lang="en-US" sz="2800">
              <a:solidFill>
                <a:srgbClr val="FFFF00"/>
              </a:solidFill>
              <a:latin typeface="Times" charset="0"/>
            </a:endParaRPr>
          </a:p>
        </p:txBody>
      </p:sp>
      <p:pic>
        <p:nvPicPr>
          <p:cNvPr id="14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5425" y="2511425"/>
            <a:ext cx="919163" cy="1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Line 15"/>
          <p:cNvSpPr>
            <a:spLocks noChangeShapeType="1"/>
          </p:cNvSpPr>
          <p:nvPr/>
        </p:nvSpPr>
        <p:spPr bwMode="auto">
          <a:xfrm flipV="1">
            <a:off x="1757363" y="3298825"/>
            <a:ext cx="2082800" cy="13065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3800475" y="3248025"/>
            <a:ext cx="80963" cy="100013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 flipH="1">
            <a:off x="4429125" y="1833563"/>
            <a:ext cx="1558925" cy="1404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4387850" y="3187700"/>
            <a:ext cx="84138" cy="9842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 flipH="1" flipV="1">
            <a:off x="5616575" y="4873625"/>
            <a:ext cx="1200150" cy="765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>
            <a:off x="5572125" y="4824413"/>
            <a:ext cx="85725" cy="9842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1" name="Line 21"/>
          <p:cNvSpPr>
            <a:spLocks noChangeShapeType="1"/>
          </p:cNvSpPr>
          <p:nvPr/>
        </p:nvSpPr>
        <p:spPr bwMode="auto">
          <a:xfrm flipH="1" flipV="1">
            <a:off x="4749800" y="4303713"/>
            <a:ext cx="195263" cy="15652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>
            <a:off x="4706938" y="4254500"/>
            <a:ext cx="84137" cy="9842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3" name="Line 23"/>
          <p:cNvSpPr>
            <a:spLocks noChangeShapeType="1"/>
          </p:cNvSpPr>
          <p:nvPr/>
        </p:nvSpPr>
        <p:spPr bwMode="auto">
          <a:xfrm flipV="1">
            <a:off x="3748088" y="4279900"/>
            <a:ext cx="877887" cy="15160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" name="Oval 24"/>
          <p:cNvSpPr>
            <a:spLocks noChangeArrowheads="1"/>
          </p:cNvSpPr>
          <p:nvPr/>
        </p:nvSpPr>
        <p:spPr bwMode="auto">
          <a:xfrm>
            <a:off x="4581525" y="4230688"/>
            <a:ext cx="87313" cy="1000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5" name="Rectangle 25"/>
          <p:cNvSpPr>
            <a:spLocks noChangeArrowheads="1"/>
          </p:cNvSpPr>
          <p:nvPr/>
        </p:nvSpPr>
        <p:spPr bwMode="auto">
          <a:xfrm>
            <a:off x="4610100" y="1447800"/>
            <a:ext cx="3619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chemeClr val="accent2"/>
                </a:solidFill>
                <a:latin typeface="Calibri" pitchFamily="34" charset="0"/>
              </a:rPr>
              <a:t>ECAL</a:t>
            </a:r>
            <a:endParaRPr lang="en-US" sz="2800">
              <a:solidFill>
                <a:schemeClr val="accent2"/>
              </a:solidFill>
              <a:latin typeface="Times" charset="0"/>
            </a:endParaRPr>
          </a:p>
        </p:txBody>
      </p:sp>
      <p:sp>
        <p:nvSpPr>
          <p:cNvPr id="26" name="Rectangle 26"/>
          <p:cNvSpPr>
            <a:spLocks noChangeArrowheads="1"/>
          </p:cNvSpPr>
          <p:nvPr/>
        </p:nvSpPr>
        <p:spPr bwMode="auto">
          <a:xfrm>
            <a:off x="4351338" y="1676400"/>
            <a:ext cx="113982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chemeClr val="accent2"/>
                </a:solidFill>
                <a:latin typeface="Calibri" pitchFamily="34" charset="0"/>
              </a:rPr>
              <a:t> Scintillating </a:t>
            </a:r>
          </a:p>
          <a:p>
            <a:r>
              <a:rPr lang="en-US" sz="1400">
                <a:solidFill>
                  <a:schemeClr val="accent2"/>
                </a:solidFill>
                <a:latin typeface="Calibri" pitchFamily="34" charset="0"/>
              </a:rPr>
              <a:t>PbWO4 crystals</a:t>
            </a:r>
            <a:endParaRPr lang="en-US" sz="2800">
              <a:solidFill>
                <a:schemeClr val="accent2"/>
              </a:solidFill>
              <a:latin typeface="Times" charset="0"/>
            </a:endParaRPr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5040313" y="1471613"/>
            <a:ext cx="23812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FFFF00"/>
                </a:solidFill>
                <a:latin typeface="Calibri" pitchFamily="34" charset="0"/>
              </a:rPr>
              <a:t> </a:t>
            </a:r>
            <a:endParaRPr lang="en-US" sz="2800">
              <a:solidFill>
                <a:srgbClr val="FFFF00"/>
              </a:solidFill>
              <a:latin typeface="Times" charset="0"/>
            </a:endParaRPr>
          </a:p>
        </p:txBody>
      </p:sp>
      <p:sp>
        <p:nvSpPr>
          <p:cNvPr id="28" name="Rectangle 28"/>
          <p:cNvSpPr>
            <a:spLocks noChangeArrowheads="1"/>
          </p:cNvSpPr>
          <p:nvPr/>
        </p:nvSpPr>
        <p:spPr bwMode="auto">
          <a:xfrm>
            <a:off x="3895725" y="1604963"/>
            <a:ext cx="396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FFFF00"/>
                </a:solidFill>
                <a:latin typeface="Calibri" pitchFamily="34" charset="0"/>
              </a:rPr>
              <a:t> </a:t>
            </a:r>
            <a:endParaRPr lang="en-US" sz="2800">
              <a:solidFill>
                <a:srgbClr val="FFFF00"/>
              </a:solidFill>
              <a:latin typeface="Times" charset="0"/>
            </a:endParaRPr>
          </a:p>
        </p:txBody>
      </p:sp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5864225" y="6062663"/>
            <a:ext cx="216732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  <a:latin typeface="Calibri" pitchFamily="34" charset="0"/>
              </a:rPr>
              <a:t> Cathode Strip Chambers </a:t>
            </a:r>
            <a:r>
              <a:rPr lang="en-US" sz="1400" dirty="0" smtClean="0">
                <a:solidFill>
                  <a:schemeClr val="accent2"/>
                </a:solidFill>
                <a:latin typeface="Calibri" pitchFamily="34" charset="0"/>
              </a:rPr>
              <a:t> and</a:t>
            </a:r>
            <a:endParaRPr lang="en-US" sz="2800" dirty="0">
              <a:solidFill>
                <a:schemeClr val="accent2"/>
              </a:solidFill>
              <a:latin typeface="Times" charset="0"/>
            </a:endParaRPr>
          </a:p>
        </p:txBody>
      </p:sp>
      <p:sp>
        <p:nvSpPr>
          <p:cNvPr id="30" name="Rectangle 30"/>
          <p:cNvSpPr>
            <a:spLocks noChangeArrowheads="1"/>
          </p:cNvSpPr>
          <p:nvPr/>
        </p:nvSpPr>
        <p:spPr bwMode="auto">
          <a:xfrm>
            <a:off x="5830888" y="6246813"/>
            <a:ext cx="18605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  <a:latin typeface="Calibri" pitchFamily="34" charset="0"/>
              </a:rPr>
              <a:t>Resistive Plate Chambers </a:t>
            </a:r>
            <a:endParaRPr lang="en-US" sz="2800" dirty="0">
              <a:solidFill>
                <a:schemeClr val="accent2"/>
              </a:solidFill>
              <a:latin typeface="Times" charset="0"/>
            </a:endParaRPr>
          </a:p>
        </p:txBody>
      </p:sp>
      <p:sp>
        <p:nvSpPr>
          <p:cNvPr id="31" name="Rectangle 31"/>
          <p:cNvSpPr>
            <a:spLocks noChangeArrowheads="1"/>
          </p:cNvSpPr>
          <p:nvPr/>
        </p:nvSpPr>
        <p:spPr bwMode="auto">
          <a:xfrm>
            <a:off x="3190875" y="6051550"/>
            <a:ext cx="7270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chemeClr val="accent2"/>
                </a:solidFill>
                <a:latin typeface="Calibri" pitchFamily="34" charset="0"/>
              </a:rPr>
              <a:t>Drift Tube</a:t>
            </a:r>
            <a:endParaRPr lang="en-US" sz="2800">
              <a:solidFill>
                <a:schemeClr val="accent2"/>
              </a:solidFill>
              <a:latin typeface="Times" charset="0"/>
            </a:endParaRPr>
          </a:p>
        </p:txBody>
      </p:sp>
      <p:sp>
        <p:nvSpPr>
          <p:cNvPr id="32" name="Rectangle 32"/>
          <p:cNvSpPr>
            <a:spLocks noChangeArrowheads="1"/>
          </p:cNvSpPr>
          <p:nvPr/>
        </p:nvSpPr>
        <p:spPr bwMode="auto">
          <a:xfrm>
            <a:off x="3824288" y="6051550"/>
            <a:ext cx="396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FFFF00"/>
                </a:solidFill>
                <a:latin typeface="Calibri" pitchFamily="34" charset="0"/>
              </a:rPr>
              <a:t> </a:t>
            </a:r>
            <a:endParaRPr lang="en-US" sz="2800">
              <a:solidFill>
                <a:srgbClr val="FFFF00"/>
              </a:solidFill>
              <a:latin typeface="Times" charset="0"/>
            </a:endParaRPr>
          </a:p>
        </p:txBody>
      </p:sp>
      <p:sp>
        <p:nvSpPr>
          <p:cNvPr id="33" name="Rectangle 33"/>
          <p:cNvSpPr>
            <a:spLocks noChangeArrowheads="1"/>
          </p:cNvSpPr>
          <p:nvPr/>
        </p:nvSpPr>
        <p:spPr bwMode="auto">
          <a:xfrm>
            <a:off x="3190875" y="6234113"/>
            <a:ext cx="7747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chemeClr val="accent2"/>
                </a:solidFill>
                <a:latin typeface="Calibri" pitchFamily="34" charset="0"/>
              </a:rPr>
              <a:t>Chambers </a:t>
            </a:r>
            <a:endParaRPr lang="en-US" sz="2800">
              <a:solidFill>
                <a:schemeClr val="accent2"/>
              </a:solidFill>
              <a:latin typeface="Times" charset="0"/>
            </a:endParaRPr>
          </a:p>
        </p:txBody>
      </p:sp>
      <p:sp>
        <p:nvSpPr>
          <p:cNvPr id="34" name="Rectangle 34"/>
          <p:cNvSpPr>
            <a:spLocks noChangeArrowheads="1"/>
          </p:cNvSpPr>
          <p:nvPr/>
        </p:nvSpPr>
        <p:spPr bwMode="auto">
          <a:xfrm>
            <a:off x="4219575" y="6248400"/>
            <a:ext cx="412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FFFF00"/>
                </a:solidFill>
                <a:latin typeface="Calibri" pitchFamily="34" charset="0"/>
              </a:rPr>
              <a:t> </a:t>
            </a:r>
            <a:endParaRPr lang="en-US" sz="2800">
              <a:solidFill>
                <a:srgbClr val="FFFF00"/>
              </a:solidFill>
              <a:latin typeface="Times" charset="0"/>
            </a:endParaRPr>
          </a:p>
        </p:txBody>
      </p:sp>
      <p:sp>
        <p:nvSpPr>
          <p:cNvPr id="35" name="Rectangle 35"/>
          <p:cNvSpPr>
            <a:spLocks noChangeArrowheads="1"/>
          </p:cNvSpPr>
          <p:nvPr/>
        </p:nvSpPr>
        <p:spPr bwMode="auto">
          <a:xfrm>
            <a:off x="4295775" y="6062663"/>
            <a:ext cx="10461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chemeClr val="accent2"/>
                </a:solidFill>
                <a:latin typeface="Calibri" pitchFamily="34" charset="0"/>
              </a:rPr>
              <a:t>Resistive Plate</a:t>
            </a:r>
            <a:endParaRPr lang="en-US" sz="2800">
              <a:solidFill>
                <a:schemeClr val="accent2"/>
              </a:solidFill>
              <a:latin typeface="Times" charset="0"/>
            </a:endParaRPr>
          </a:p>
        </p:txBody>
      </p:sp>
      <p:sp>
        <p:nvSpPr>
          <p:cNvPr id="36" name="Rectangle 36"/>
          <p:cNvSpPr>
            <a:spLocks noChangeArrowheads="1"/>
          </p:cNvSpPr>
          <p:nvPr/>
        </p:nvSpPr>
        <p:spPr bwMode="auto">
          <a:xfrm>
            <a:off x="5248275" y="6075363"/>
            <a:ext cx="396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FFFF00"/>
                </a:solidFill>
                <a:latin typeface="Calibri" pitchFamily="34" charset="0"/>
              </a:rPr>
              <a:t> </a:t>
            </a:r>
            <a:endParaRPr lang="en-US" sz="2800">
              <a:solidFill>
                <a:srgbClr val="FFFF00"/>
              </a:solidFill>
              <a:latin typeface="Times" charset="0"/>
            </a:endParaRPr>
          </a:p>
        </p:txBody>
      </p:sp>
      <p:sp>
        <p:nvSpPr>
          <p:cNvPr id="37" name="Rectangle 37"/>
          <p:cNvSpPr>
            <a:spLocks noChangeArrowheads="1"/>
          </p:cNvSpPr>
          <p:nvPr/>
        </p:nvSpPr>
        <p:spPr bwMode="auto">
          <a:xfrm>
            <a:off x="4295775" y="6257925"/>
            <a:ext cx="7747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  <a:latin typeface="Calibri" pitchFamily="34" charset="0"/>
              </a:rPr>
              <a:t>Chambers </a:t>
            </a:r>
            <a:endParaRPr lang="en-US" sz="2800" dirty="0">
              <a:solidFill>
                <a:schemeClr val="accent2"/>
              </a:solidFill>
              <a:latin typeface="Times" charset="0"/>
            </a:endParaRPr>
          </a:p>
        </p:txBody>
      </p:sp>
      <p:sp>
        <p:nvSpPr>
          <p:cNvPr id="38" name="Rectangle 38"/>
          <p:cNvSpPr>
            <a:spLocks noChangeArrowheads="1"/>
          </p:cNvSpPr>
          <p:nvPr/>
        </p:nvSpPr>
        <p:spPr bwMode="auto">
          <a:xfrm>
            <a:off x="2738438" y="1143000"/>
            <a:ext cx="539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>
                <a:solidFill>
                  <a:srgbClr val="FFFF00"/>
                </a:solidFill>
                <a:latin typeface="Calibri" pitchFamily="34" charset="0"/>
              </a:rPr>
              <a:t> </a:t>
            </a:r>
            <a:endParaRPr lang="en-US" sz="2800">
              <a:solidFill>
                <a:srgbClr val="FFFF00"/>
              </a:solidFill>
              <a:latin typeface="Times" charset="0"/>
            </a:endParaRPr>
          </a:p>
        </p:txBody>
      </p:sp>
      <p:sp>
        <p:nvSpPr>
          <p:cNvPr id="40" name="Rectangle 40"/>
          <p:cNvSpPr>
            <a:spLocks noChangeArrowheads="1"/>
          </p:cNvSpPr>
          <p:nvPr/>
        </p:nvSpPr>
        <p:spPr bwMode="auto">
          <a:xfrm>
            <a:off x="779462" y="1219199"/>
            <a:ext cx="26123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l-GR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Υπεραγωγιμο σωληνοειδες</a:t>
            </a:r>
            <a:endParaRPr lang="en-US" sz="2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charset="0"/>
            </a:endParaRPr>
          </a:p>
        </p:txBody>
      </p:sp>
      <p:sp>
        <p:nvSpPr>
          <p:cNvPr id="42" name="Rectangle 42"/>
          <p:cNvSpPr>
            <a:spLocks noChangeArrowheads="1"/>
          </p:cNvSpPr>
          <p:nvPr/>
        </p:nvSpPr>
        <p:spPr bwMode="auto">
          <a:xfrm>
            <a:off x="6804025" y="2763838"/>
            <a:ext cx="167456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l-GR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«Ζυγος» σιδηρου</a:t>
            </a:r>
            <a:endParaRPr lang="en-US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Line 43"/>
          <p:cNvSpPr>
            <a:spLocks noChangeShapeType="1"/>
          </p:cNvSpPr>
          <p:nvPr/>
        </p:nvSpPr>
        <p:spPr bwMode="auto">
          <a:xfrm>
            <a:off x="1363663" y="1543050"/>
            <a:ext cx="2487612" cy="13414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4" name="Oval 44"/>
          <p:cNvSpPr>
            <a:spLocks noChangeArrowheads="1"/>
          </p:cNvSpPr>
          <p:nvPr/>
        </p:nvSpPr>
        <p:spPr bwMode="auto">
          <a:xfrm>
            <a:off x="3806825" y="2836863"/>
            <a:ext cx="87313" cy="9842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45" name="Line 45"/>
          <p:cNvSpPr>
            <a:spLocks noChangeShapeType="1"/>
          </p:cNvSpPr>
          <p:nvPr/>
        </p:nvSpPr>
        <p:spPr bwMode="auto">
          <a:xfrm flipH="1" flipV="1">
            <a:off x="5337175" y="2874963"/>
            <a:ext cx="1320800" cy="349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6" name="Oval 46"/>
          <p:cNvSpPr>
            <a:spLocks noChangeArrowheads="1"/>
          </p:cNvSpPr>
          <p:nvPr/>
        </p:nvSpPr>
        <p:spPr bwMode="auto">
          <a:xfrm>
            <a:off x="5292725" y="2824163"/>
            <a:ext cx="85725" cy="9842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47" name="Rectangle 47"/>
          <p:cNvSpPr>
            <a:spLocks noChangeArrowheads="1"/>
          </p:cNvSpPr>
          <p:nvPr/>
        </p:nvSpPr>
        <p:spPr bwMode="auto">
          <a:xfrm>
            <a:off x="908050" y="4343400"/>
            <a:ext cx="13719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l-GR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τροχιογραφος</a:t>
            </a:r>
            <a:endParaRPr lang="en-US" sz="2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charset="0"/>
            </a:endParaRPr>
          </a:p>
        </p:txBody>
      </p:sp>
      <p:sp>
        <p:nvSpPr>
          <p:cNvPr id="48" name="Rectangle 48"/>
          <p:cNvSpPr>
            <a:spLocks noChangeArrowheads="1"/>
          </p:cNvSpPr>
          <p:nvPr/>
        </p:nvSpPr>
        <p:spPr bwMode="auto">
          <a:xfrm>
            <a:off x="6838300" y="5203750"/>
            <a:ext cx="17294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l-GR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Θαλαμοι μιονιων </a:t>
            </a:r>
            <a:endParaRPr lang="en-US" sz="2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charset="0"/>
            </a:endParaRPr>
          </a:p>
        </p:txBody>
      </p:sp>
      <p:sp>
        <p:nvSpPr>
          <p:cNvPr id="49" name="Rectangle 49"/>
          <p:cNvSpPr>
            <a:spLocks noChangeArrowheads="1"/>
          </p:cNvSpPr>
          <p:nvPr/>
        </p:nvSpPr>
        <p:spPr bwMode="auto">
          <a:xfrm>
            <a:off x="523212" y="5136078"/>
            <a:ext cx="2526376" cy="957263"/>
          </a:xfrm>
          <a:prstGeom prst="rect">
            <a:avLst/>
          </a:prstGeom>
          <a:solidFill>
            <a:srgbClr val="FFCC99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0" name="Rectangle 50"/>
          <p:cNvSpPr>
            <a:spLocks noChangeArrowheads="1"/>
          </p:cNvSpPr>
          <p:nvPr/>
        </p:nvSpPr>
        <p:spPr bwMode="auto">
          <a:xfrm>
            <a:off x="604838" y="5216525"/>
            <a:ext cx="175150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  <a:latin typeface="Calibri" pitchFamily="34" charset="0"/>
              </a:rPr>
              <a:t>Total weight : </a:t>
            </a:r>
            <a:r>
              <a:rPr lang="en-US" sz="1400" dirty="0" smtClean="0">
                <a:solidFill>
                  <a:schemeClr val="accent2"/>
                </a:solidFill>
                <a:latin typeface="Calibri" pitchFamily="34" charset="0"/>
              </a:rPr>
              <a:t>1</a:t>
            </a:r>
            <a:r>
              <a:rPr lang="el-GR" sz="1400" dirty="0" smtClean="0">
                <a:solidFill>
                  <a:schemeClr val="accent2"/>
                </a:solidFill>
                <a:latin typeface="Calibri" pitchFamily="34" charset="0"/>
              </a:rPr>
              <a:t>3</a:t>
            </a:r>
            <a:r>
              <a:rPr lang="en-US" sz="1400" dirty="0" smtClean="0">
                <a:solidFill>
                  <a:schemeClr val="accent2"/>
                </a:solidFill>
                <a:latin typeface="Calibri" pitchFamily="34" charset="0"/>
              </a:rPr>
              <a:t>,</a:t>
            </a:r>
            <a:r>
              <a:rPr lang="el-GR" sz="1400" dirty="0" smtClean="0">
                <a:solidFill>
                  <a:schemeClr val="accent2"/>
                </a:solidFill>
                <a:latin typeface="Calibri" pitchFamily="34" charset="0"/>
              </a:rPr>
              <a:t>0</a:t>
            </a:r>
            <a:r>
              <a:rPr lang="en-US" sz="1400" dirty="0" smtClean="0">
                <a:solidFill>
                  <a:schemeClr val="accent2"/>
                </a:solidFill>
                <a:latin typeface="Calibri" pitchFamily="34" charset="0"/>
              </a:rPr>
              <a:t>00 t</a:t>
            </a:r>
            <a:r>
              <a:rPr lang="el-GR" sz="1400" dirty="0" smtClean="0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GB" sz="1400" dirty="0" smtClean="0">
                <a:solidFill>
                  <a:schemeClr val="accent2"/>
                </a:solidFill>
                <a:latin typeface="Calibri" pitchFamily="34" charset="0"/>
              </a:rPr>
              <a:t>..</a:t>
            </a:r>
            <a:endParaRPr lang="en-US" sz="2800" dirty="0">
              <a:solidFill>
                <a:schemeClr val="accent2"/>
              </a:solidFill>
              <a:latin typeface="Times" charset="0"/>
            </a:endParaRPr>
          </a:p>
        </p:txBody>
      </p:sp>
      <p:sp>
        <p:nvSpPr>
          <p:cNvPr id="51" name="Rectangle 51"/>
          <p:cNvSpPr>
            <a:spLocks noChangeArrowheads="1"/>
          </p:cNvSpPr>
          <p:nvPr/>
        </p:nvSpPr>
        <p:spPr bwMode="auto">
          <a:xfrm>
            <a:off x="604838" y="5413375"/>
            <a:ext cx="17176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chemeClr val="accent2"/>
                </a:solidFill>
                <a:latin typeface="Calibri" pitchFamily="34" charset="0"/>
              </a:rPr>
              <a:t>Overall diameter : 15 m</a:t>
            </a:r>
            <a:endParaRPr lang="en-US" sz="2800">
              <a:solidFill>
                <a:schemeClr val="accent2"/>
              </a:solidFill>
              <a:latin typeface="Times" charset="0"/>
            </a:endParaRPr>
          </a:p>
        </p:txBody>
      </p:sp>
      <p:sp>
        <p:nvSpPr>
          <p:cNvPr id="52" name="Rectangle 52"/>
          <p:cNvSpPr>
            <a:spLocks noChangeArrowheads="1"/>
          </p:cNvSpPr>
          <p:nvPr/>
        </p:nvSpPr>
        <p:spPr bwMode="auto">
          <a:xfrm>
            <a:off x="604838" y="5605463"/>
            <a:ext cx="1651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  <a:latin typeface="Calibri" pitchFamily="34" charset="0"/>
              </a:rPr>
              <a:t>Overall length : 21.6 m</a:t>
            </a:r>
            <a:endParaRPr lang="en-US" sz="2800" dirty="0">
              <a:solidFill>
                <a:schemeClr val="accent2"/>
              </a:solidFill>
              <a:latin typeface="Times" charset="0"/>
            </a:endParaRPr>
          </a:p>
        </p:txBody>
      </p:sp>
      <p:sp>
        <p:nvSpPr>
          <p:cNvPr id="53" name="Rectangle 53"/>
          <p:cNvSpPr>
            <a:spLocks noChangeArrowheads="1"/>
          </p:cNvSpPr>
          <p:nvPr/>
        </p:nvSpPr>
        <p:spPr bwMode="auto">
          <a:xfrm>
            <a:off x="604838" y="5797550"/>
            <a:ext cx="200606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  <a:latin typeface="Calibri" pitchFamily="34" charset="0"/>
              </a:rPr>
              <a:t>Magnetic field : </a:t>
            </a:r>
            <a:r>
              <a:rPr lang="en-US" sz="1400" dirty="0" smtClean="0">
                <a:solidFill>
                  <a:schemeClr val="accent2"/>
                </a:solidFill>
                <a:latin typeface="Calibri" pitchFamily="34" charset="0"/>
              </a:rPr>
              <a:t>4(3.8) </a:t>
            </a:r>
            <a:r>
              <a:rPr lang="en-US" sz="1400" dirty="0">
                <a:solidFill>
                  <a:schemeClr val="accent2"/>
                </a:solidFill>
                <a:latin typeface="Calibri" pitchFamily="34" charset="0"/>
              </a:rPr>
              <a:t>Tesla</a:t>
            </a:r>
            <a:endParaRPr lang="en-US" sz="2800" dirty="0">
              <a:solidFill>
                <a:schemeClr val="accent2"/>
              </a:solidFill>
              <a:latin typeface="Times" charset="0"/>
            </a:endParaRPr>
          </a:p>
        </p:txBody>
      </p:sp>
      <p:sp>
        <p:nvSpPr>
          <p:cNvPr id="54" name="Rectangle 54"/>
          <p:cNvSpPr>
            <a:spLocks noChangeArrowheads="1"/>
          </p:cNvSpPr>
          <p:nvPr/>
        </p:nvSpPr>
        <p:spPr bwMode="auto">
          <a:xfrm>
            <a:off x="6103938" y="1524000"/>
            <a:ext cx="22198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l-GR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Αδρονικο Καλοριμετρο</a:t>
            </a:r>
            <a:endParaRPr lang="en-US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charset="0"/>
            </a:endParaRPr>
          </a:p>
        </p:txBody>
      </p:sp>
      <p:sp>
        <p:nvSpPr>
          <p:cNvPr id="55" name="Rectangle 55"/>
          <p:cNvSpPr>
            <a:spLocks noChangeArrowheads="1"/>
          </p:cNvSpPr>
          <p:nvPr/>
        </p:nvSpPr>
        <p:spPr bwMode="auto">
          <a:xfrm>
            <a:off x="6038850" y="1828800"/>
            <a:ext cx="1725613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chemeClr val="accent2"/>
                </a:solidFill>
                <a:latin typeface="Calibri" pitchFamily="34" charset="0"/>
              </a:rPr>
              <a:t>Plastic scintillator/brass</a:t>
            </a:r>
          </a:p>
          <a:p>
            <a:r>
              <a:rPr lang="en-US" sz="1400">
                <a:solidFill>
                  <a:schemeClr val="accent2"/>
                </a:solidFill>
                <a:latin typeface="Calibri" pitchFamily="34" charset="0"/>
              </a:rPr>
              <a:t>sandwich</a:t>
            </a:r>
            <a:endParaRPr lang="en-US" sz="2800">
              <a:solidFill>
                <a:schemeClr val="accent2"/>
              </a:solidFill>
              <a:latin typeface="Times" charset="0"/>
            </a:endParaRPr>
          </a:p>
        </p:txBody>
      </p:sp>
      <p:sp>
        <p:nvSpPr>
          <p:cNvPr id="56" name="Rectangle 56"/>
          <p:cNvSpPr>
            <a:spLocks noChangeArrowheads="1"/>
          </p:cNvSpPr>
          <p:nvPr/>
        </p:nvSpPr>
        <p:spPr bwMode="auto">
          <a:xfrm>
            <a:off x="6764338" y="1414463"/>
            <a:ext cx="396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FFFF00"/>
                </a:solidFill>
                <a:latin typeface="Calibri" pitchFamily="34" charset="0"/>
              </a:rPr>
              <a:t> </a:t>
            </a:r>
            <a:endParaRPr lang="en-US" sz="2800">
              <a:solidFill>
                <a:srgbClr val="FFFF00"/>
              </a:solidFill>
              <a:latin typeface="Times" charset="0"/>
            </a:endParaRPr>
          </a:p>
        </p:txBody>
      </p:sp>
      <p:sp>
        <p:nvSpPr>
          <p:cNvPr id="57" name="Rectangle 57"/>
          <p:cNvSpPr>
            <a:spLocks noChangeArrowheads="1"/>
          </p:cNvSpPr>
          <p:nvPr/>
        </p:nvSpPr>
        <p:spPr bwMode="auto">
          <a:xfrm>
            <a:off x="6829425" y="1604963"/>
            <a:ext cx="412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FFFF00"/>
                </a:solidFill>
                <a:latin typeface="Calibri" pitchFamily="34" charset="0"/>
              </a:rPr>
              <a:t> </a:t>
            </a:r>
            <a:endParaRPr lang="en-US" sz="2800">
              <a:solidFill>
                <a:srgbClr val="FFFF00"/>
              </a:solidFill>
              <a:latin typeface="Times" charset="0"/>
            </a:endParaRPr>
          </a:p>
        </p:txBody>
      </p:sp>
      <p:sp>
        <p:nvSpPr>
          <p:cNvPr id="58" name="Rectangle 58"/>
          <p:cNvSpPr>
            <a:spLocks noChangeArrowheads="1"/>
          </p:cNvSpPr>
          <p:nvPr/>
        </p:nvSpPr>
        <p:spPr bwMode="auto">
          <a:xfrm>
            <a:off x="5226050" y="1800225"/>
            <a:ext cx="396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FFFF00"/>
                </a:solidFill>
                <a:latin typeface="Calibri" pitchFamily="34" charset="0"/>
              </a:rPr>
              <a:t> </a:t>
            </a:r>
            <a:endParaRPr lang="en-US" sz="2800">
              <a:solidFill>
                <a:srgbClr val="FFFF00"/>
              </a:solidFill>
              <a:latin typeface="Times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 flipH="1">
            <a:off x="825182" y="345989"/>
            <a:ext cx="1291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CMS</a:t>
            </a:r>
            <a:endParaRPr lang="en-GB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387733" y="345989"/>
            <a:ext cx="1409360" cy="4136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7000"/>
              </a:lnSpc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sz="2400" b="1" dirty="0" smtClean="0">
                <a:solidFill>
                  <a:srgbClr val="0000FF"/>
                </a:solidFill>
                <a:latin typeface="Luxi Sans" charset="0"/>
              </a:rPr>
              <a:t>~1</a:t>
            </a:r>
            <a:r>
              <a:rPr lang="el-GR" sz="2400" b="1" dirty="0" smtClean="0">
                <a:solidFill>
                  <a:srgbClr val="0000FF"/>
                </a:solidFill>
                <a:latin typeface="Luxi Sans" charset="0"/>
              </a:rPr>
              <a:t>30</a:t>
            </a:r>
            <a:r>
              <a:rPr lang="en-GB" sz="2400" b="1" dirty="0" smtClean="0">
                <a:solidFill>
                  <a:srgbClr val="0000FF"/>
                </a:solidFill>
                <a:latin typeface="Luxi Sans" charset="0"/>
              </a:rPr>
              <a:t>00 </a:t>
            </a:r>
            <a:r>
              <a:rPr lang="en-GB" sz="2400" b="1" dirty="0">
                <a:solidFill>
                  <a:srgbClr val="0000FF"/>
                </a:solidFill>
                <a:latin typeface="Luxi Sans" charset="0"/>
              </a:rPr>
              <a:t>t</a:t>
            </a:r>
          </a:p>
        </p:txBody>
      </p:sp>
      <p:sp>
        <p:nvSpPr>
          <p:cNvPr id="61" name="Rectangle 60"/>
          <p:cNvSpPr/>
          <p:nvPr/>
        </p:nvSpPr>
        <p:spPr>
          <a:xfrm>
            <a:off x="7879137" y="6365875"/>
            <a:ext cx="710451" cy="3582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6000"/>
              </a:lnSpc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b="1" dirty="0" smtClean="0">
                <a:solidFill>
                  <a:srgbClr val="FF0000"/>
                </a:solidFill>
                <a:latin typeface="Luxi Sans" charset="0"/>
              </a:rPr>
              <a:t>22 </a:t>
            </a:r>
            <a:r>
              <a:rPr lang="en-GB" b="1" dirty="0">
                <a:solidFill>
                  <a:srgbClr val="FF0000"/>
                </a:solidFill>
                <a:latin typeface="Luxi Sans" charset="0"/>
              </a:rPr>
              <a:t>m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1329337" y="6547965"/>
            <a:ext cx="6199575" cy="0"/>
          </a:xfrm>
          <a:prstGeom prst="straightConnector1">
            <a:avLst/>
          </a:prstGeom>
          <a:ln w="571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H="1">
            <a:off x="8282460" y="1630363"/>
            <a:ext cx="2703" cy="4184650"/>
          </a:xfrm>
          <a:prstGeom prst="straightConnector1">
            <a:avLst/>
          </a:prstGeom>
          <a:ln w="571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8282460" y="3326896"/>
            <a:ext cx="710451" cy="3582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6000"/>
              </a:lnSpc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b="1" dirty="0" smtClean="0">
                <a:solidFill>
                  <a:srgbClr val="FF0000"/>
                </a:solidFill>
                <a:latin typeface="Luxi Sans" charset="0"/>
              </a:rPr>
              <a:t>15 </a:t>
            </a:r>
            <a:r>
              <a:rPr lang="en-GB" b="1" dirty="0">
                <a:solidFill>
                  <a:srgbClr val="FF0000"/>
                </a:solidFill>
                <a:latin typeface="Luxi Sans" charset="0"/>
              </a:rPr>
              <a:t>m</a:t>
            </a:r>
          </a:p>
        </p:txBody>
      </p:sp>
      <p:sp>
        <p:nvSpPr>
          <p:cNvPr id="65" name="Rectangle 48"/>
          <p:cNvSpPr>
            <a:spLocks noChangeArrowheads="1"/>
          </p:cNvSpPr>
          <p:nvPr/>
        </p:nvSpPr>
        <p:spPr bwMode="auto">
          <a:xfrm>
            <a:off x="3650359" y="5734903"/>
            <a:ext cx="17294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l-GR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Θαλαμοι μιονιων </a:t>
            </a:r>
            <a:endParaRPr lang="en-US" sz="2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21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96" y="286717"/>
            <a:ext cx="8392218" cy="631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675029" y="4319932"/>
            <a:ext cx="601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0.3C</a:t>
            </a:r>
            <a:endParaRPr lang="en-GB" b="1" dirty="0"/>
          </a:p>
        </p:txBody>
      </p:sp>
      <p:sp>
        <p:nvSpPr>
          <p:cNvPr id="4" name="Rectangle 3"/>
          <p:cNvSpPr/>
          <p:nvPr/>
        </p:nvSpPr>
        <p:spPr>
          <a:xfrm>
            <a:off x="5726996" y="4189096"/>
            <a:ext cx="1521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0.993C 24GeV</a:t>
            </a: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4873384" y="1237303"/>
            <a:ext cx="22614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0.999999998C(15TeV)</a:t>
            </a:r>
            <a:endParaRPr lang="en-GB" b="1" dirty="0"/>
          </a:p>
        </p:txBody>
      </p:sp>
      <p:pic>
        <p:nvPicPr>
          <p:cNvPr id="13" name="Picture 12" descr="linac2_H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497" y="4562606"/>
            <a:ext cx="480083" cy="864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1189758" y="63662"/>
            <a:ext cx="6173436" cy="8507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Οι επιταχυντες στο </a:t>
            </a:r>
            <a:r>
              <a:rPr lang="en-GB" dirty="0" smtClean="0"/>
              <a:t>CERN: </a:t>
            </a:r>
            <a:r>
              <a:rPr lang="el-GR" dirty="0" smtClean="0"/>
              <a:t>αναπαραγουν σε </a:t>
            </a:r>
            <a:r>
              <a:rPr lang="el-GR" dirty="0" smtClean="0">
                <a:solidFill>
                  <a:srgbClr val="FF0000"/>
                </a:solidFill>
              </a:rPr>
              <a:t>καθωρισμενο</a:t>
            </a:r>
            <a:r>
              <a:rPr lang="el-GR" dirty="0" smtClean="0"/>
              <a:t> χωρο την μορφη που ειχε η υλη ενα δισεκατομμυριοστο του </a:t>
            </a:r>
            <a:r>
              <a:rPr lang="en-GB" dirty="0" smtClean="0"/>
              <a:t>sec </a:t>
            </a:r>
            <a:r>
              <a:rPr lang="el-GR" dirty="0" smtClean="0"/>
              <a:t> μετα το </a:t>
            </a:r>
            <a:r>
              <a:rPr lang="en-GB" dirty="0" smtClean="0"/>
              <a:t>Big Bang-</a:t>
            </a:r>
            <a:r>
              <a:rPr lang="el-GR" dirty="0" smtClean="0"/>
              <a:t>οι ανιχνευτες την φωτογραφιζουν!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409630" y="3258870"/>
            <a:ext cx="1465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0.91C 1.4GeV</a:t>
            </a:r>
            <a:endParaRPr lang="en-GB" b="1" dirty="0"/>
          </a:p>
        </p:txBody>
      </p:sp>
      <p:sp>
        <p:nvSpPr>
          <p:cNvPr id="8" name="Rectangle 7"/>
          <p:cNvSpPr/>
          <p:nvPr/>
        </p:nvSpPr>
        <p:spPr>
          <a:xfrm>
            <a:off x="4409630" y="1878754"/>
            <a:ext cx="2042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0.999998C 450 GeV</a:t>
            </a:r>
            <a:endParaRPr lang="en-GB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6939716" y="4485289"/>
            <a:ext cx="1182792" cy="36679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71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Οι 4 «μεγαλοι» ανιχνευτες του </a:t>
            </a:r>
            <a:r>
              <a:rPr lang="en-GB" dirty="0" smtClean="0"/>
              <a:t>LHC: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 </a:t>
            </a:r>
            <a:r>
              <a:rPr lang="el-GR" sz="2400" dirty="0" smtClean="0"/>
              <a:t>Εχουν ολοι τα ιδια περιπου κομματια</a:t>
            </a:r>
            <a:r>
              <a:rPr lang="en-GB" sz="2400" dirty="0" smtClean="0"/>
              <a:t> (</a:t>
            </a:r>
            <a:r>
              <a:rPr lang="el-GR" sz="2400" dirty="0" smtClean="0"/>
              <a:t>υπανιχνευτες)....</a:t>
            </a:r>
            <a:endParaRPr lang="en-GB" sz="2400" dirty="0" smtClean="0"/>
          </a:p>
          <a:p>
            <a:endParaRPr lang="el-GR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2465021"/>
              </p:ext>
            </p:extLst>
          </p:nvPr>
        </p:nvGraphicFramePr>
        <p:xfrm>
          <a:off x="848498" y="2476156"/>
          <a:ext cx="7166918" cy="212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4659"/>
                <a:gridCol w="1293340"/>
                <a:gridCol w="1367481"/>
                <a:gridCol w="1079157"/>
                <a:gridCol w="1672281"/>
              </a:tblGrid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Υπανιχνευτης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ALICE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ATLAS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LHCb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Vertex detector/Tracker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√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Καλοριμετρο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√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Muon detector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√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Διαφορα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>
                          <a:solidFill>
                            <a:srgbClr val="FF0000"/>
                          </a:solidFill>
                        </a:rPr>
                        <a:t>!!!!!!!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√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>
                          <a:solidFill>
                            <a:srgbClr val="00B0F0"/>
                          </a:solidFill>
                        </a:rPr>
                        <a:t>!!!!!!!</a:t>
                      </a:r>
                      <a:endParaRPr lang="en-GB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71849" y="4972689"/>
            <a:ext cx="87321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/>
              <a:t>Ολοι εχουν εναν καταγραφεα τροχιων </a:t>
            </a:r>
            <a:r>
              <a:rPr lang="en-GB" dirty="0"/>
              <a:t>(Tracker</a:t>
            </a:r>
            <a:r>
              <a:rPr lang="el-GR" dirty="0"/>
              <a:t> στα </a:t>
            </a:r>
            <a:r>
              <a:rPr lang="el-GR" dirty="0" smtClean="0"/>
              <a:t>Ελληνικα</a:t>
            </a:r>
            <a:r>
              <a:rPr lang="en-GB" dirty="0" smtClean="0"/>
              <a:t>!)</a:t>
            </a:r>
            <a:r>
              <a:rPr lang="el-GR" dirty="0" smtClean="0"/>
              <a:t> για να «βλεπουν» την διαδρομη των φορτισμενων σωματιδιων στο χωρο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71849" y="5492470"/>
            <a:ext cx="83119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/>
              <a:t>Ολοι εχουν ενα καλοριμετρο (Ηλεκτρομαγνητικο και Αδρονικο</a:t>
            </a:r>
            <a:r>
              <a:rPr lang="el-GR" dirty="0" smtClean="0"/>
              <a:t>) για να μετρουν την εν</a:t>
            </a:r>
            <a:r>
              <a:rPr lang="el-GR" dirty="0"/>
              <a:t>ε</a:t>
            </a:r>
            <a:r>
              <a:rPr lang="el-GR" dirty="0" smtClean="0"/>
              <a:t>ργεια</a:t>
            </a:r>
            <a:endParaRPr lang="el-GR" dirty="0"/>
          </a:p>
        </p:txBody>
      </p:sp>
      <p:sp>
        <p:nvSpPr>
          <p:cNvPr id="7" name="Rectangle 6"/>
          <p:cNvSpPr/>
          <p:nvPr/>
        </p:nvSpPr>
        <p:spPr>
          <a:xfrm>
            <a:off x="271849" y="6010402"/>
            <a:ext cx="82966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Ολοι εχουν </a:t>
            </a:r>
            <a:r>
              <a:rPr lang="el-GR" dirty="0" smtClean="0"/>
              <a:t>ανιχνευτες μιονιων-γιατι τα μιονια δεν «πεθαινουν» στα καλοριμετρα και </a:t>
            </a:r>
          </a:p>
          <a:p>
            <a:r>
              <a:rPr lang="el-GR" dirty="0"/>
              <a:t>η</a:t>
            </a:r>
            <a:r>
              <a:rPr lang="el-GR" dirty="0" smtClean="0"/>
              <a:t> ανιχνευση τους ειναι πολυ σημαντικη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84687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648"/>
            <a:ext cx="9144000" cy="6214704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8699156" y="1210961"/>
            <a:ext cx="11283" cy="5200706"/>
          </a:xfrm>
          <a:prstGeom prst="straightConnector1">
            <a:avLst/>
          </a:prstGeom>
          <a:ln w="571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>
            <a:off x="571456" y="6535236"/>
            <a:ext cx="6199575" cy="0"/>
          </a:xfrm>
          <a:prstGeom prst="straightConnector1">
            <a:avLst/>
          </a:prstGeom>
          <a:ln w="571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571456" y="6536352"/>
            <a:ext cx="6199575" cy="0"/>
          </a:xfrm>
          <a:prstGeom prst="straightConnector1">
            <a:avLst/>
          </a:prstGeom>
          <a:ln w="5715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058077" y="313019"/>
            <a:ext cx="1156086" cy="3332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7000"/>
              </a:lnSpc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b="1" dirty="0" smtClean="0">
                <a:solidFill>
                  <a:srgbClr val="0000FF"/>
                </a:solidFill>
                <a:latin typeface="Luxi Sans" charset="0"/>
              </a:rPr>
              <a:t>~10'000 </a:t>
            </a:r>
            <a:r>
              <a:rPr lang="en-GB" b="1" dirty="0">
                <a:solidFill>
                  <a:srgbClr val="0000FF"/>
                </a:solidFill>
                <a:latin typeface="Luxi Sans" charset="0"/>
              </a:rPr>
              <a:t>t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874477" y="6411667"/>
            <a:ext cx="936020" cy="3599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6000"/>
              </a:lnSpc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l-GR" b="1" dirty="0" smtClean="0">
                <a:solidFill>
                  <a:srgbClr val="FF0000"/>
                </a:solidFill>
                <a:latin typeface="Luxi Sans" charset="0"/>
              </a:rPr>
              <a:t>26</a:t>
            </a:r>
            <a:r>
              <a:rPr lang="en-GB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GB" b="1" dirty="0">
                <a:solidFill>
                  <a:srgbClr val="FF0000"/>
                </a:solidFill>
                <a:latin typeface="Luxi Sans" charset="0"/>
              </a:rPr>
              <a:t>m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8501450" y="795722"/>
            <a:ext cx="936020" cy="3599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6000"/>
              </a:lnSpc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l-GR" b="1" dirty="0" smtClean="0">
                <a:solidFill>
                  <a:srgbClr val="FF0000"/>
                </a:solidFill>
                <a:latin typeface="Luxi Sans" charset="0"/>
              </a:rPr>
              <a:t>16</a:t>
            </a:r>
            <a:r>
              <a:rPr lang="en-GB" b="1" dirty="0" smtClean="0">
                <a:solidFill>
                  <a:srgbClr val="FF0000"/>
                </a:solidFill>
                <a:latin typeface="Luxi Sans" charset="0"/>
              </a:rPr>
              <a:t> </a:t>
            </a:r>
            <a:r>
              <a:rPr lang="en-GB" b="1" dirty="0">
                <a:solidFill>
                  <a:srgbClr val="FF0000"/>
                </a:solidFill>
                <a:latin typeface="Luxi Sans" charset="0"/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150740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25450" y="1109663"/>
            <a:ext cx="7518400" cy="5214937"/>
            <a:chOff x="296" y="770"/>
            <a:chExt cx="5221" cy="3622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6" y="770"/>
              <a:ext cx="4406" cy="34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" name="Line 4"/>
            <p:cNvSpPr>
              <a:spLocks noChangeShapeType="1"/>
            </p:cNvSpPr>
            <p:nvPr/>
          </p:nvSpPr>
          <p:spPr bwMode="auto">
            <a:xfrm flipH="1">
              <a:off x="4897" y="1855"/>
              <a:ext cx="10" cy="1981"/>
            </a:xfrm>
            <a:prstGeom prst="line">
              <a:avLst/>
            </a:prstGeom>
            <a:noFill/>
            <a:ln w="5724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>
              <a:off x="338" y="786"/>
              <a:ext cx="316" cy="63"/>
            </a:xfrm>
            <a:prstGeom prst="roundRect">
              <a:avLst>
                <a:gd name="adj" fmla="val 1611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740" y="4132"/>
              <a:ext cx="3669" cy="1"/>
            </a:xfrm>
            <a:prstGeom prst="line">
              <a:avLst/>
            </a:prstGeom>
            <a:noFill/>
            <a:ln w="5724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4902" y="2661"/>
              <a:ext cx="615" cy="2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96000"/>
                </a:lnSpc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GB" b="1">
                  <a:solidFill>
                    <a:srgbClr val="FF0000"/>
                  </a:solidFill>
                  <a:latin typeface="Luxi Sans" charset="0"/>
                </a:rPr>
                <a:t>22 m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2301" y="4142"/>
              <a:ext cx="650" cy="2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96000"/>
                </a:lnSpc>
                <a:tabLst>
                  <a:tab pos="0" algn="l"/>
                  <a:tab pos="404813" algn="l"/>
                  <a:tab pos="812800" algn="l"/>
                  <a:tab pos="1220788" algn="l"/>
                  <a:tab pos="1627188" algn="l"/>
                  <a:tab pos="2035175" algn="l"/>
                  <a:tab pos="2443163" algn="l"/>
                  <a:tab pos="2851150" algn="l"/>
                  <a:tab pos="3257550" algn="l"/>
                  <a:tab pos="3665538" algn="l"/>
                  <a:tab pos="4073525" algn="l"/>
                  <a:tab pos="4479925" algn="l"/>
                  <a:tab pos="4887913" algn="l"/>
                  <a:tab pos="5295900" algn="l"/>
                  <a:tab pos="5703888" algn="l"/>
                  <a:tab pos="6110288" algn="l"/>
                  <a:tab pos="6518275" algn="l"/>
                  <a:tab pos="6926263" algn="l"/>
                  <a:tab pos="7332663" algn="l"/>
                  <a:tab pos="7740650" algn="l"/>
                  <a:tab pos="8148638" algn="l"/>
                </a:tabLst>
              </a:pPr>
              <a:r>
                <a:rPr lang="en-GB" b="1" dirty="0">
                  <a:solidFill>
                    <a:srgbClr val="FF0000"/>
                  </a:solidFill>
                  <a:latin typeface="Luxi Sans" charset="0"/>
                </a:rPr>
                <a:t>44 m</a:t>
              </a:r>
            </a:p>
          </p:txBody>
        </p:sp>
      </p:grp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081588" y="1204913"/>
            <a:ext cx="842962" cy="241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87000"/>
              </a:lnSpc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b="1" dirty="0">
                <a:solidFill>
                  <a:srgbClr val="0000FF"/>
                </a:solidFill>
                <a:latin typeface="Luxi Sans" charset="0"/>
              </a:rPr>
              <a:t>~7'000 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6076" y="626076"/>
            <a:ext cx="1622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ATLAS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622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563"/>
            <a:ext cx="9144000" cy="643487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12585" y="412060"/>
            <a:ext cx="1027845" cy="3332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7000"/>
              </a:lnSpc>
              <a:tabLst>
                <a:tab pos="0" algn="l"/>
                <a:tab pos="404813" algn="l"/>
                <a:tab pos="812800" algn="l"/>
                <a:tab pos="1220788" algn="l"/>
                <a:tab pos="1627188" algn="l"/>
                <a:tab pos="2035175" algn="l"/>
                <a:tab pos="2443163" algn="l"/>
                <a:tab pos="2851150" algn="l"/>
                <a:tab pos="3257550" algn="l"/>
                <a:tab pos="3665538" algn="l"/>
                <a:tab pos="4073525" algn="l"/>
                <a:tab pos="4479925" algn="l"/>
                <a:tab pos="4887913" algn="l"/>
                <a:tab pos="5295900" algn="l"/>
                <a:tab pos="5703888" algn="l"/>
                <a:tab pos="6110288" algn="l"/>
                <a:tab pos="6518275" algn="l"/>
                <a:tab pos="6926263" algn="l"/>
                <a:tab pos="7332663" algn="l"/>
                <a:tab pos="7740650" algn="l"/>
                <a:tab pos="8148638" algn="l"/>
              </a:tabLst>
            </a:pPr>
            <a:r>
              <a:rPr lang="en-GB" b="1" dirty="0" smtClean="0">
                <a:solidFill>
                  <a:srgbClr val="0000FF"/>
                </a:solidFill>
                <a:latin typeface="Luxi Sans" charset="0"/>
              </a:rPr>
              <a:t>~4’500 </a:t>
            </a:r>
            <a:r>
              <a:rPr lang="en-GB" b="1" dirty="0">
                <a:solidFill>
                  <a:srgbClr val="0000FF"/>
                </a:solidFill>
                <a:latin typeface="Luxi Sans" charset="0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89478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124048" y="-71438"/>
            <a:ext cx="473398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4000" dirty="0" smtClean="0">
                <a:solidFill>
                  <a:srgbClr val="0000FF"/>
                </a:solidFill>
                <a:latin typeface="Times New Roman" pitchFamily="18" charset="0"/>
              </a:rPr>
              <a:t>M</a:t>
            </a:r>
            <a:r>
              <a:rPr lang="el-GR" sz="4000" dirty="0" smtClean="0">
                <a:solidFill>
                  <a:srgbClr val="0000FF"/>
                </a:solidFill>
                <a:latin typeface="Times New Roman" pitchFamily="18" charset="0"/>
              </a:rPr>
              <a:t>ια «φετα» του </a:t>
            </a:r>
            <a:r>
              <a:rPr lang="en-GB" sz="4000" dirty="0" smtClean="0">
                <a:solidFill>
                  <a:srgbClr val="0000FF"/>
                </a:solidFill>
                <a:latin typeface="Times New Roman" pitchFamily="18" charset="0"/>
              </a:rPr>
              <a:t>CMS</a:t>
            </a:r>
            <a:endParaRPr lang="en-GB" sz="32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604F5-5A04-4280-8B09-6D5C8423D8DD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  <p:pic>
        <p:nvPicPr>
          <p:cNvPr id="4103" name="ShockwaveFlash1"/>
          <p:cNvPicPr preferRelativeResize="0">
            <a:picLocks noChangeArrowheads="1" noChangeShapeType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91440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97445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2202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 txBox="1">
            <a:spLocks/>
          </p:cNvSpPr>
          <p:nvPr/>
        </p:nvSpPr>
        <p:spPr>
          <a:xfrm>
            <a:off x="6553200" y="65754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Hartmann, CMS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4" descr="Det_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1325" y="3876700"/>
            <a:ext cx="4638675" cy="304800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506627" y="69837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Οι</a:t>
            </a:r>
            <a:r>
              <a:rPr kumimoji="0" lang="el-GR" sz="24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συνδιασμοι των «φωτογραφιων» των ανιχνευτων μας δινει την «φωτογραφια «του γεγονοτος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79646">
                  <a:lumMod val="5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533400" y="4600600"/>
            <a:ext cx="27495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l-GR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Φωτονιο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;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 descr="Det_Phot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1325" y="4638700"/>
            <a:ext cx="4638675" cy="304800"/>
          </a:xfrm>
          <a:prstGeom prst="rect">
            <a:avLst/>
          </a:prstGeom>
          <a:noFill/>
        </p:spPr>
      </p:pic>
      <p:pic>
        <p:nvPicPr>
          <p:cNvPr id="7" name="Picture 6" descr="Det_Hadr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1325" y="5553100"/>
            <a:ext cx="4638675" cy="304800"/>
          </a:xfrm>
          <a:prstGeom prst="rect">
            <a:avLst/>
          </a:prstGeom>
          <a:noFill/>
        </p:spPr>
      </p:pic>
      <p:pic>
        <p:nvPicPr>
          <p:cNvPr id="8" name="Picture 7" descr="Det_Myon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1325" y="6391300"/>
            <a:ext cx="4638675" cy="304800"/>
          </a:xfrm>
          <a:prstGeom prst="rect">
            <a:avLst/>
          </a:prstGeom>
          <a:noFill/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3400" y="3784625"/>
            <a:ext cx="274955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</a:pPr>
            <a:r>
              <a:rPr lang="el-GR" sz="3000" dirty="0" smtClean="0">
                <a:solidFill>
                  <a:prstClr val="black"/>
                </a:solidFill>
                <a:cs typeface="Arial" pitchFamily="34" charset="0"/>
              </a:rPr>
              <a:t>Ηλεκτρονιο</a:t>
            </a:r>
            <a:r>
              <a:rPr lang="en-GB" sz="3000" dirty="0" smtClean="0">
                <a:solidFill>
                  <a:prstClr val="black"/>
                </a:solidFill>
                <a:cs typeface="Arial" pitchFamily="34" charset="0"/>
              </a:rPr>
              <a:t>;</a:t>
            </a:r>
            <a:endParaRPr lang="en-US" sz="300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3400" y="5419750"/>
            <a:ext cx="27495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</a:pPr>
            <a:r>
              <a:rPr lang="el-GR" sz="3000" dirty="0" smtClean="0">
                <a:solidFill>
                  <a:prstClr val="black"/>
                </a:solidFill>
                <a:cs typeface="Arial" pitchFamily="34" charset="0"/>
              </a:rPr>
              <a:t>Αδρονιο</a:t>
            </a:r>
            <a:r>
              <a:rPr lang="en-GB" sz="3000" dirty="0" smtClean="0">
                <a:solidFill>
                  <a:prstClr val="black"/>
                </a:solidFill>
                <a:cs typeface="Arial" pitchFamily="34" charset="0"/>
              </a:rPr>
              <a:t>;</a:t>
            </a:r>
            <a:endParaRPr lang="en-US" sz="300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533400" y="6238900"/>
            <a:ext cx="27495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</a:pPr>
            <a:r>
              <a:rPr lang="el-GR" sz="3000" dirty="0" smtClean="0">
                <a:solidFill>
                  <a:prstClr val="black"/>
                </a:solidFill>
                <a:cs typeface="Arial" pitchFamily="34" charset="0"/>
              </a:rPr>
              <a:t>Μιονιο</a:t>
            </a:r>
            <a:r>
              <a:rPr lang="en-GB" sz="3000" dirty="0" smtClean="0">
                <a:solidFill>
                  <a:prstClr val="black"/>
                </a:solidFill>
                <a:cs typeface="Arial" pitchFamily="34" charset="0"/>
              </a:rPr>
              <a:t>;</a:t>
            </a:r>
            <a:endParaRPr lang="en-US" sz="3000" dirty="0">
              <a:solidFill>
                <a:prstClr val="black"/>
              </a:solidFill>
              <a:cs typeface="Arial" pitchFamily="34" charset="0"/>
            </a:endParaRPr>
          </a:p>
        </p:txBody>
      </p:sp>
      <p:grpSp>
        <p:nvGrpSpPr>
          <p:cNvPr id="12" name="Group 20"/>
          <p:cNvGrpSpPr>
            <a:grpSpLocks/>
          </p:cNvGrpSpPr>
          <p:nvPr/>
        </p:nvGrpSpPr>
        <p:grpSpPr bwMode="auto">
          <a:xfrm>
            <a:off x="236537" y="2228877"/>
            <a:ext cx="8886827" cy="1336678"/>
            <a:chOff x="149" y="1270"/>
            <a:chExt cx="5598" cy="842"/>
          </a:xfrm>
        </p:grpSpPr>
        <p:pic>
          <p:nvPicPr>
            <p:cNvPr id="13" name="Picture 15" descr="Det_Erk"/>
            <p:cNvPicPr>
              <a:picLocks noChangeAspect="1" noChangeArrowheads="1"/>
            </p:cNvPicPr>
            <p:nvPr/>
          </p:nvPicPr>
          <p:blipFill>
            <a:blip r:embed="rId7" cstate="print"/>
            <a:srcRect t="79408" r="9189" b="-188"/>
            <a:stretch>
              <a:fillRect/>
            </a:stretch>
          </p:blipFill>
          <p:spPr bwMode="auto">
            <a:xfrm>
              <a:off x="240" y="1736"/>
              <a:ext cx="5136" cy="376"/>
            </a:xfrm>
            <a:prstGeom prst="rect">
              <a:avLst/>
            </a:prstGeom>
            <a:noFill/>
          </p:spPr>
        </p:pic>
        <p:sp>
          <p:nvSpPr>
            <p:cNvPr id="15" name="Text Box 17"/>
            <p:cNvSpPr txBox="1">
              <a:spLocks noChangeArrowheads="1"/>
            </p:cNvSpPr>
            <p:nvPr/>
          </p:nvSpPr>
          <p:spPr bwMode="auto">
            <a:xfrm>
              <a:off x="2398" y="1301"/>
              <a:ext cx="995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l-GR" b="1" dirty="0" smtClean="0">
                  <a:solidFill>
                    <a:srgbClr val="C0504D"/>
                  </a:solidFill>
                  <a:latin typeface="Arial" charset="0"/>
                  <a:cs typeface="Arial" pitchFamily="34" charset="0"/>
                </a:rPr>
                <a:t>Η/Μ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l-GR" b="1" dirty="0" smtClean="0">
                  <a:solidFill>
                    <a:srgbClr val="C0504D"/>
                  </a:solidFill>
                  <a:latin typeface="Arial" charset="0"/>
                  <a:cs typeface="Arial" pitchFamily="34" charset="0"/>
                </a:rPr>
                <a:t>καλοριμετρο</a:t>
              </a:r>
              <a:endParaRPr lang="en-US" b="1" dirty="0">
                <a:solidFill>
                  <a:srgbClr val="C0504D"/>
                </a:solidFill>
                <a:latin typeface="Arial" charset="0"/>
                <a:cs typeface="Arial" pitchFamily="34" charset="0"/>
              </a:endParaRPr>
            </a:p>
          </p:txBody>
        </p:sp>
        <p:sp>
          <p:nvSpPr>
            <p:cNvPr id="16" name="Text Box 18"/>
            <p:cNvSpPr txBox="1">
              <a:spLocks noChangeArrowheads="1"/>
            </p:cNvSpPr>
            <p:nvPr/>
          </p:nvSpPr>
          <p:spPr bwMode="auto">
            <a:xfrm>
              <a:off x="3588" y="1301"/>
              <a:ext cx="981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l-GR" b="1" dirty="0" smtClean="0">
                  <a:solidFill>
                    <a:srgbClr val="C0504D"/>
                  </a:solidFill>
                  <a:latin typeface="Arial" charset="0"/>
                  <a:cs typeface="Arial" pitchFamily="34" charset="0"/>
                </a:rPr>
                <a:t>Αδρονικο </a:t>
              </a:r>
              <a:endParaRPr lang="en-US" b="1" dirty="0">
                <a:solidFill>
                  <a:srgbClr val="C0504D"/>
                </a:solidFill>
                <a:latin typeface="Arial" charset="0"/>
                <a:cs typeface="Arial" pitchFamily="34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l-GR" b="1" dirty="0" smtClean="0">
                  <a:solidFill>
                    <a:srgbClr val="C0504D"/>
                  </a:solidFill>
                  <a:latin typeface="Arial" charset="0"/>
                  <a:cs typeface="Arial" pitchFamily="34" charset="0"/>
                </a:rPr>
                <a:t>καλοριμετρο</a:t>
              </a:r>
              <a:endParaRPr lang="en-US" b="1" dirty="0">
                <a:solidFill>
                  <a:srgbClr val="C0504D"/>
                </a:solidFill>
                <a:latin typeface="Arial" charset="0"/>
                <a:cs typeface="Arial" pitchFamily="34" charset="0"/>
              </a:endParaRPr>
            </a:p>
          </p:txBody>
        </p:sp>
        <p:sp>
          <p:nvSpPr>
            <p:cNvPr id="17" name="Text Box 19"/>
            <p:cNvSpPr txBox="1">
              <a:spLocks noChangeArrowheads="1"/>
            </p:cNvSpPr>
            <p:nvPr/>
          </p:nvSpPr>
          <p:spPr bwMode="auto">
            <a:xfrm>
              <a:off x="4842" y="1270"/>
              <a:ext cx="905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l-GR" b="1" dirty="0" smtClean="0">
                  <a:solidFill>
                    <a:srgbClr val="C0504D"/>
                  </a:solidFill>
                  <a:latin typeface="Arial" charset="0"/>
                  <a:cs typeface="Arial" pitchFamily="34" charset="0"/>
                </a:rPr>
                <a:t>Ανιχνευτες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l-GR" b="1" dirty="0" smtClean="0">
                  <a:solidFill>
                    <a:srgbClr val="C0504D"/>
                  </a:solidFill>
                  <a:latin typeface="Arial" charset="0"/>
                  <a:cs typeface="Arial" pitchFamily="34" charset="0"/>
                </a:rPr>
                <a:t>μιονιων</a:t>
              </a:r>
              <a:endParaRPr lang="en-US" b="1" dirty="0">
                <a:solidFill>
                  <a:srgbClr val="C0504D"/>
                </a:solidFill>
                <a:latin typeface="Arial" charset="0"/>
                <a:cs typeface="Arial" pitchFamily="34" charset="0"/>
              </a:endParaRPr>
            </a:p>
          </p:txBody>
        </p:sp>
        <p:sp>
          <p:nvSpPr>
            <p:cNvPr id="14" name="Text Box 16"/>
            <p:cNvSpPr txBox="1">
              <a:spLocks noChangeArrowheads="1"/>
            </p:cNvSpPr>
            <p:nvPr/>
          </p:nvSpPr>
          <p:spPr bwMode="auto">
            <a:xfrm>
              <a:off x="149" y="1385"/>
              <a:ext cx="229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C0504D"/>
                  </a:solidFill>
                  <a:latin typeface="Arial" charset="0"/>
                  <a:cs typeface="Arial" pitchFamily="34" charset="0"/>
                </a:rPr>
                <a:t>Tracker</a:t>
              </a:r>
              <a:r>
                <a:rPr lang="el-GR" b="1" dirty="0" smtClean="0">
                  <a:solidFill>
                    <a:srgbClr val="C0504D"/>
                  </a:solidFill>
                  <a:latin typeface="Arial" charset="0"/>
                  <a:cs typeface="Arial" pitchFamily="34" charset="0"/>
                </a:rPr>
                <a:t> (καταγραφεας τροχιων)</a:t>
              </a:r>
              <a:endParaRPr lang="en-US" b="1" dirty="0">
                <a:solidFill>
                  <a:srgbClr val="C0504D"/>
                </a:solidFill>
                <a:latin typeface="Arial" charset="0"/>
                <a:cs typeface="Arial" pitchFamily="34" charset="0"/>
              </a:endParaRPr>
            </a:p>
          </p:txBody>
        </p:sp>
      </p:grpSp>
      <p:sp>
        <p:nvSpPr>
          <p:cNvPr id="18" name="Textfeld 17"/>
          <p:cNvSpPr txBox="1"/>
          <p:nvPr/>
        </p:nvSpPr>
        <p:spPr>
          <a:xfrm>
            <a:off x="7252929" y="1215755"/>
            <a:ext cx="1924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sz="1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Κατ’ ουσιαν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l-GR" sz="1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καταγραφεας τροχιων..</a:t>
            </a:r>
            <a:endParaRPr lang="en-GB" sz="12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8249" y="1461293"/>
            <a:ext cx="37893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b="1" dirty="0" smtClean="0"/>
              <a:t>Ελαφρα υλικα</a:t>
            </a:r>
            <a:r>
              <a:rPr lang="en-GB" sz="1400" b="1" dirty="0" smtClean="0"/>
              <a:t>: “tracking”</a:t>
            </a:r>
            <a:r>
              <a:rPr lang="el-GR" sz="1400" b="1" dirty="0"/>
              <a:t> τ</a:t>
            </a:r>
            <a:r>
              <a:rPr lang="el-GR" sz="1400" b="1" dirty="0" smtClean="0"/>
              <a:t>ροχιομετρια, </a:t>
            </a:r>
            <a:r>
              <a:rPr lang="en-GB" sz="1400" b="1" dirty="0" smtClean="0"/>
              <a:t>P</a:t>
            </a:r>
            <a:r>
              <a:rPr lang="en-GB" sz="1400" b="1" baseline="-25000" dirty="0" smtClean="0"/>
              <a:t>T </a:t>
            </a:r>
            <a:r>
              <a:rPr lang="en-GB" sz="1400" b="1" dirty="0" smtClean="0"/>
              <a:t>(</a:t>
            </a:r>
            <a:r>
              <a:rPr lang="el-GR" sz="1400" b="1" dirty="0" smtClean="0"/>
              <a:t>καθετη </a:t>
            </a:r>
            <a:r>
              <a:rPr lang="el-GR" sz="1400" b="1" dirty="0"/>
              <a:t>συνιστωσα της ορμης), αρχη </a:t>
            </a:r>
          </a:p>
          <a:p>
            <a:r>
              <a:rPr lang="el-GR" sz="1400" b="1" dirty="0" smtClean="0"/>
              <a:t>ηλεκτρομαγνητικων καταιωνισμων</a:t>
            </a:r>
            <a:r>
              <a:rPr lang="en-GB" sz="1400" b="1" dirty="0" smtClean="0"/>
              <a:t> (showers),</a:t>
            </a:r>
            <a:r>
              <a:rPr lang="el-GR" sz="1400" b="1" dirty="0" smtClean="0"/>
              <a:t>τοπολογια αρχης αντιδρασεων</a:t>
            </a:r>
            <a:endParaRPr lang="en-GB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3581130" y="958552"/>
                <a:ext cx="4572000" cy="98482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l-GR" sz="1400" b="1" dirty="0" smtClean="0"/>
                  <a:t>Βαρια υλικα(μολυβδος, ουρανιο) και</a:t>
                </a:r>
              </a:p>
              <a:p>
                <a:r>
                  <a:rPr lang="el-GR" sz="1400" b="1" dirty="0" smtClean="0"/>
                  <a:t> </a:t>
                </a:r>
                <a:r>
                  <a:rPr lang="el-GR" sz="1400" b="1" dirty="0"/>
                  <a:t>«ενεργα </a:t>
                </a:r>
                <a:r>
                  <a:rPr lang="el-GR" sz="1400" b="1" dirty="0" smtClean="0"/>
                  <a:t>υλικα</a:t>
                </a:r>
                <a:r>
                  <a:rPr lang="el-GR" sz="1400" b="1" dirty="0"/>
                  <a:t>» για ανιχνευση!  </a:t>
                </a:r>
                <a:r>
                  <a:rPr lang="el-GR" sz="1400" b="1" dirty="0" smtClean="0"/>
                  <a:t>λ</a:t>
                </a:r>
                <a:r>
                  <a:rPr lang="el-GR" sz="1400" b="1" baseline="-25000" dirty="0" smtClean="0"/>
                  <a:t>0</a:t>
                </a:r>
                <a14:m>
                  <m:oMath xmlns:m="http://schemas.openxmlformats.org/officeDocument/2006/math">
                    <m:r>
                      <a:rPr lang="el-GR" sz="1400" b="1" i="1" smtClean="0">
                        <a:latin typeface="Cambria Math"/>
                        <a:ea typeface="Cambria Math"/>
                      </a:rPr>
                      <m:t>≈</m:t>
                    </m:r>
                    <m:sSup>
                      <m:sSupPr>
                        <m:ctrlPr>
                          <a:rPr lang="el-GR" sz="1400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l-GR" sz="1400" b="1" i="0" smtClean="0">
                            <a:latin typeface="Cambria Math"/>
                            <a:ea typeface="Cambria Math"/>
                          </a:rPr>
                          <m:t>𝚨</m:t>
                        </m:r>
                      </m:e>
                      <m:sup>
                        <m:f>
                          <m:fPr>
                            <m:type m:val="skw"/>
                            <m:ctrlPr>
                              <a:rPr lang="el-GR" sz="1400" b="1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l-GR" sz="1400" b="1" i="1" smtClean="0">
                                <a:latin typeface="Cambria Math"/>
                                <a:ea typeface="Cambria Math"/>
                              </a:rPr>
                              <m:t>𝟏</m:t>
                            </m:r>
                          </m:num>
                          <m:den>
                            <m:r>
                              <a:rPr lang="el-GR" sz="1400" b="1" i="1" smtClean="0">
                                <a:latin typeface="Cambria Math"/>
                                <a:ea typeface="Cambria Math"/>
                              </a:rPr>
                              <m:t>𝟑</m:t>
                            </m:r>
                          </m:den>
                        </m:f>
                      </m:sup>
                    </m:sSup>
                  </m:oMath>
                </a14:m>
                <a:endParaRPr lang="el-GR" sz="1400" b="1" dirty="0" smtClean="0"/>
              </a:p>
              <a:p>
                <a:r>
                  <a:rPr lang="el-GR" sz="1400" b="1" dirty="0" smtClean="0"/>
                  <a:t>Ταυτοποιηση σωματιων, </a:t>
                </a:r>
                <a:r>
                  <a:rPr lang="en-GB" sz="1400" b="1" dirty="0" smtClean="0"/>
                  <a:t>jets,</a:t>
                </a:r>
                <a:r>
                  <a:rPr lang="el-GR" sz="1400" b="1" dirty="0"/>
                  <a:t> </a:t>
                </a:r>
                <a:r>
                  <a:rPr lang="el-GR" sz="1400" b="1" dirty="0" smtClean="0"/>
                  <a:t>μετρηση </a:t>
                </a:r>
              </a:p>
              <a:p>
                <a:r>
                  <a:rPr lang="el-GR" sz="1400" b="1" dirty="0" smtClean="0"/>
                  <a:t>ενεργειας</a:t>
                </a:r>
                <a:endParaRPr lang="el-GR" sz="1400" b="1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130" y="958552"/>
                <a:ext cx="4572000" cy="984821"/>
              </a:xfrm>
              <a:prstGeom prst="rect">
                <a:avLst/>
              </a:prstGeom>
              <a:blipFill rotWithShape="0">
                <a:blip r:embed="rId8"/>
                <a:stretch>
                  <a:fillRect l="-400" t="-8025"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3581130" y="1856169"/>
                <a:ext cx="4572000" cy="61363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l-GR" sz="1400" b="1" dirty="0" smtClean="0"/>
                  <a:t>Υλικα με πολλα πρωτονια</a:t>
                </a:r>
                <a:r>
                  <a:rPr lang="en-GB" sz="1400" b="1" dirty="0" smtClean="0"/>
                  <a:t>! </a:t>
                </a:r>
                <a:r>
                  <a:rPr lang="el-GR" sz="1400" b="1" dirty="0" smtClean="0"/>
                  <a:t>και «ενεργα </a:t>
                </a:r>
                <a:endParaRPr lang="en-GB" sz="1400" b="1" dirty="0" smtClean="0"/>
              </a:p>
              <a:p>
                <a:r>
                  <a:rPr lang="el-GR" sz="1400" b="1" dirty="0" smtClean="0"/>
                  <a:t>υλικα» για</a:t>
                </a:r>
                <a:r>
                  <a:rPr lang="en-GB" sz="1400" b="1" dirty="0" smtClean="0"/>
                  <a:t> </a:t>
                </a:r>
                <a:r>
                  <a:rPr lang="el-GR" sz="1400" b="1" dirty="0" smtClean="0"/>
                  <a:t>ανιχνευση!</a:t>
                </a:r>
                <a14:m>
                  <m:oMath xmlns:m="http://schemas.openxmlformats.org/officeDocument/2006/math">
                    <m:r>
                      <a:rPr lang="en-GB" sz="1400" b="1" i="0" smtClean="0">
                        <a:latin typeface="Cambria Math"/>
                      </a:rPr>
                      <m:t>  </m:t>
                    </m:r>
                    <m:r>
                      <a:rPr lang="en-GB" sz="1400" b="1" i="1" smtClean="0">
                        <a:latin typeface="Cambria Math"/>
                      </a:rPr>
                      <m:t>𝑿</m:t>
                    </m:r>
                    <m:r>
                      <a:rPr lang="en-GB" sz="1400" b="1" i="1" baseline="-25000" smtClean="0">
                        <a:latin typeface="Cambria Math"/>
                      </a:rPr>
                      <m:t>𝟎</m:t>
                    </m:r>
                    <m:r>
                      <a:rPr lang="en-GB" sz="1400" b="1" i="1" dirty="0" smtClean="0">
                        <a:latin typeface="Cambria Math"/>
                        <a:ea typeface="Cambria Math"/>
                      </a:rPr>
                      <m:t>≈</m:t>
                    </m:r>
                    <m:f>
                      <m:fPr>
                        <m:ctrlPr>
                          <a:rPr lang="en-GB" sz="1400" b="1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GB" sz="1400" b="1" i="1" dirty="0" smtClean="0">
                            <a:latin typeface="Cambria Math"/>
                            <a:ea typeface="Cambria Math"/>
                          </a:rPr>
                          <m:t>𝟏𝟖𝟎</m:t>
                        </m:r>
                        <m:r>
                          <a:rPr lang="en-GB" sz="1400" b="1" i="1" dirty="0" smtClean="0">
                            <a:latin typeface="Cambria Math"/>
                            <a:ea typeface="Cambria Math"/>
                          </a:rPr>
                          <m:t>𝑨</m:t>
                        </m:r>
                      </m:num>
                      <m:den>
                        <m:sSup>
                          <m:sSupPr>
                            <m:ctrlPr>
                              <a:rPr lang="en-GB" sz="1400" b="1" i="1" dirty="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GB" sz="1400" b="1" i="1" dirty="0" smtClean="0">
                                <a:latin typeface="Cambria Math"/>
                                <a:ea typeface="Cambria Math"/>
                              </a:rPr>
                              <m:t>𝒁</m:t>
                            </m:r>
                          </m:e>
                          <m:sup>
                            <m:r>
                              <a:rPr lang="en-GB" sz="1400" b="1" i="1" dirty="0" smtClean="0"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sz="1400" b="1" dirty="0" smtClean="0"/>
                  <a:t> , </a:t>
                </a:r>
                <a14:m>
                  <m:oMath xmlns:m="http://schemas.openxmlformats.org/officeDocument/2006/math">
                    <m:r>
                      <a:rPr lang="en-GB" sz="1400" b="1" i="1" smtClean="0">
                        <a:latin typeface="Cambria Math"/>
                        <a:ea typeface="Cambria Math"/>
                      </a:rPr>
                      <m:t>𝝆</m:t>
                    </m:r>
                    <m:r>
                      <a:rPr lang="en-GB" sz="1400" b="1" i="1" baseline="-25000" smtClean="0">
                        <a:latin typeface="Cambria Math"/>
                        <a:ea typeface="Cambria Math"/>
                      </a:rPr>
                      <m:t>𝟎</m:t>
                    </m:r>
                    <m:r>
                      <a:rPr lang="en-GB" sz="1400" b="1" i="1" smtClean="0">
                        <a:latin typeface="Cambria Math"/>
                        <a:ea typeface="Cambria Math"/>
                      </a:rPr>
                      <m:t>≈</m:t>
                    </m:r>
                    <m:f>
                      <m:fPr>
                        <m:ctrlPr>
                          <a:rPr lang="en-GB" sz="1400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GB" sz="1400" b="1" i="1" smtClean="0">
                            <a:latin typeface="Cambria Math"/>
                            <a:ea typeface="Cambria Math"/>
                          </a:rPr>
                          <m:t>𝟕</m:t>
                        </m:r>
                        <m:r>
                          <a:rPr lang="en-GB" sz="1400" b="1" i="1" smtClean="0">
                            <a:latin typeface="Cambria Math"/>
                            <a:ea typeface="Cambria Math"/>
                          </a:rPr>
                          <m:t>𝑨</m:t>
                        </m:r>
                      </m:num>
                      <m:den>
                        <m:r>
                          <a:rPr lang="en-GB" sz="1400" b="1" i="1" smtClean="0">
                            <a:latin typeface="Cambria Math"/>
                            <a:ea typeface="Cambria Math"/>
                          </a:rPr>
                          <m:t>𝒁</m:t>
                        </m:r>
                      </m:den>
                    </m:f>
                  </m:oMath>
                </a14:m>
                <a:endParaRPr lang="en-GB" sz="1400" b="1" dirty="0" smtClean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130" y="1856169"/>
                <a:ext cx="4572000" cy="613630"/>
              </a:xfrm>
              <a:prstGeom prst="rect">
                <a:avLst/>
              </a:prstGeom>
              <a:blipFill rotWithShape="0">
                <a:blip r:embed="rId9"/>
                <a:stretch>
                  <a:fillRect l="-400" t="-990" b="-39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2052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961" y="802037"/>
            <a:ext cx="4526919" cy="6035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127427" y="-1086742"/>
            <a:ext cx="5348960" cy="9316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414" y="5210349"/>
            <a:ext cx="180498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895" y="5428742"/>
            <a:ext cx="127952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912" y="5209891"/>
            <a:ext cx="292100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587" y="5209433"/>
            <a:ext cx="292100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976" y="5576267"/>
            <a:ext cx="39687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602" y="5500067"/>
            <a:ext cx="39687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84540" y="4665313"/>
            <a:ext cx="3477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solidFill>
                  <a:schemeClr val="bg1"/>
                </a:solidFill>
              </a:rPr>
              <a:t>Καταγραφεας τροχιων</a:t>
            </a:r>
            <a:r>
              <a:rPr lang="en-GB" b="1" dirty="0" smtClean="0">
                <a:solidFill>
                  <a:schemeClr val="bg1"/>
                </a:solidFill>
              </a:rPr>
              <a:t> – 3D pixel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243105" y="3962444"/>
            <a:ext cx="2953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>
                <a:solidFill>
                  <a:schemeClr val="bg1"/>
                </a:solidFill>
              </a:rPr>
              <a:t>Καταγραφεας </a:t>
            </a:r>
            <a:r>
              <a:rPr lang="el-GR" b="1" dirty="0" smtClean="0">
                <a:solidFill>
                  <a:schemeClr val="bg1"/>
                </a:solidFill>
              </a:rPr>
              <a:t>  τροχιων </a:t>
            </a:r>
            <a:r>
              <a:rPr lang="el-GR" b="1" dirty="0">
                <a:solidFill>
                  <a:schemeClr val="bg1"/>
                </a:solidFill>
              </a:rPr>
              <a:t>– </a:t>
            </a:r>
            <a:r>
              <a:rPr lang="en-GB" b="1" dirty="0" smtClean="0">
                <a:solidFill>
                  <a:schemeClr val="bg1"/>
                </a:solidFill>
              </a:rPr>
              <a:t>2D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59341" y="3140009"/>
            <a:ext cx="34275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 smtClean="0">
                <a:solidFill>
                  <a:schemeClr val="bg1"/>
                </a:solidFill>
              </a:rPr>
              <a:t>Ηλεκτρομαγνητικο    καλοριμετρο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45565" y="2349938"/>
            <a:ext cx="23665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 smtClean="0">
                <a:solidFill>
                  <a:schemeClr val="bg1"/>
                </a:solidFill>
              </a:rPr>
              <a:t>Αδρονικο </a:t>
            </a:r>
            <a:r>
              <a:rPr lang="el-GR" b="1" dirty="0">
                <a:solidFill>
                  <a:schemeClr val="bg1"/>
                </a:solidFill>
              </a:rPr>
              <a:t>καλοριμετρο</a:t>
            </a:r>
          </a:p>
        </p:txBody>
      </p:sp>
      <p:sp>
        <p:nvSpPr>
          <p:cNvPr id="8" name="Rectangle 7"/>
          <p:cNvSpPr/>
          <p:nvPr/>
        </p:nvSpPr>
        <p:spPr>
          <a:xfrm>
            <a:off x="4298646" y="1605154"/>
            <a:ext cx="20746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Dewar </a:t>
            </a:r>
            <a:r>
              <a:rPr lang="el-GR" b="1" dirty="0" smtClean="0">
                <a:solidFill>
                  <a:schemeClr val="bg1"/>
                </a:solidFill>
              </a:rPr>
              <a:t>του μαγνητη</a:t>
            </a:r>
            <a:endParaRPr lang="el-GR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54450" y="626954"/>
            <a:ext cx="2457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>
                <a:solidFill>
                  <a:schemeClr val="bg1"/>
                </a:solidFill>
              </a:rPr>
              <a:t>Καταγραφεας   </a:t>
            </a:r>
            <a:r>
              <a:rPr lang="el-GR" b="1" dirty="0" smtClean="0">
                <a:solidFill>
                  <a:schemeClr val="bg1"/>
                </a:solidFill>
              </a:rPr>
              <a:t>μιονιων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2300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159" y="4665313"/>
            <a:ext cx="13335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 rot="5400000">
            <a:off x="7834530" y="2051277"/>
            <a:ext cx="16355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/>
              <a:t>«Βαρια» υλικα!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 rot="5400000">
            <a:off x="7693524" y="4799529"/>
            <a:ext cx="1813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/>
              <a:t>«Ελαφρα» υλικα!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043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00" y="635000"/>
            <a:ext cx="7264400" cy="55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426402" y="6488668"/>
            <a:ext cx="51514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>
                <a:ln>
                  <a:solidFill>
                    <a:srgbClr val="002060"/>
                  </a:solidFill>
                </a:ln>
              </a:rPr>
              <a:t>Η ισχυς του μαγνητικου πεδιου μεσα στον ανιχνευτη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2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14290"/>
            <a:ext cx="8229600" cy="642942"/>
          </a:xfrm>
          <a:gradFill rotWithShape="1">
            <a:gsLst>
              <a:gs pos="0">
                <a:srgbClr val="FF0000"/>
              </a:gs>
              <a:gs pos="100000">
                <a:srgbClr val="000000">
                  <a:alpha val="60001"/>
                </a:srgbClr>
              </a:gs>
            </a:gsLst>
            <a:lin ang="5400000" scaled="1"/>
          </a:gradFill>
        </p:spPr>
        <p:txBody>
          <a:bodyPr rIns="450000"/>
          <a:lstStyle/>
          <a:p>
            <a:pPr algn="r" eaLnBrk="1" hangingPunct="1">
              <a:defRPr/>
            </a:pPr>
            <a:r>
              <a:rPr lang="el-GR" sz="280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 Rounded MT Bold" pitchFamily="34" charset="0"/>
              </a:rPr>
              <a:t>Το πραγματικο </a:t>
            </a:r>
            <a:r>
              <a:rPr lang="es-ES" sz="280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 Rounded MT Bold" pitchFamily="34" charset="0"/>
              </a:rPr>
              <a:t>CMS</a:t>
            </a:r>
          </a:p>
        </p:txBody>
      </p:sp>
      <p:pic>
        <p:nvPicPr>
          <p:cNvPr id="7180" name="Picture 23" descr="Untitled-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764838"/>
            <a:ext cx="8229600" cy="4196686"/>
          </a:xfrm>
          <a:noFill/>
        </p:spPr>
      </p:pic>
      <p:sp>
        <p:nvSpPr>
          <p:cNvPr id="16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Jesús_Puerta_Pelayo_CIEMAT_Madrid</a:t>
            </a:r>
          </a:p>
        </p:txBody>
      </p:sp>
      <p:sp>
        <p:nvSpPr>
          <p:cNvPr id="17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8B331-31C0-4587-9440-EEC76F67A7B3}" type="slidenum">
              <a:rPr lang="es-ES"/>
              <a:pPr>
                <a:defRPr/>
              </a:pPr>
              <a:t>29</a:t>
            </a:fld>
            <a:endParaRPr lang="es-ES"/>
          </a:p>
        </p:txBody>
      </p:sp>
      <p:pic>
        <p:nvPicPr>
          <p:cNvPr id="7172" name="Picture 2" descr="0712017_04-A4-at-144-dp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085850" y="0"/>
            <a:ext cx="11277600" cy="754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5" descr="http://hep.ucsb.edu/cms/cms_logo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175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1" name="Picture 26" descr="Untitled-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1371600"/>
            <a:ext cx="182880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293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h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636" y="602547"/>
            <a:ext cx="9144000" cy="6255453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501054" y="2282851"/>
            <a:ext cx="136069" cy="136069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6502274" y="2291630"/>
            <a:ext cx="136069" cy="136069"/>
          </a:xfrm>
          <a:prstGeom prst="ellipse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145" y="-198067"/>
            <a:ext cx="835844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457200"/>
            <a:r>
              <a:rPr lang="el-GR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Ο </a:t>
            </a:r>
            <a:r>
              <a:rPr lang="en-US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arge </a:t>
            </a:r>
            <a:r>
              <a:rPr lang="en-US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adron </a:t>
            </a:r>
            <a:r>
              <a:rPr lang="en-US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ollider</a:t>
            </a:r>
            <a:endParaRPr lang="el-GR" sz="54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 defTabSz="457200"/>
            <a:r>
              <a:rPr lang="el-GR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και οι ανιχνευτες</a:t>
            </a:r>
            <a:r>
              <a:rPr lang="en-GB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/</a:t>
            </a:r>
            <a:r>
              <a:rPr lang="el-GR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καμερες..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en-US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Explosion 2 7"/>
          <p:cNvSpPr/>
          <p:nvPr/>
        </p:nvSpPr>
        <p:spPr>
          <a:xfrm>
            <a:off x="6292382" y="2176124"/>
            <a:ext cx="570954" cy="349526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Explosion 2 8"/>
          <p:cNvSpPr/>
          <p:nvPr/>
        </p:nvSpPr>
        <p:spPr>
          <a:xfrm>
            <a:off x="6287731" y="2177562"/>
            <a:ext cx="570954" cy="349526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Explosion 2 9"/>
          <p:cNvSpPr/>
          <p:nvPr/>
        </p:nvSpPr>
        <p:spPr>
          <a:xfrm>
            <a:off x="6281654" y="2177562"/>
            <a:ext cx="570954" cy="349526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Explosion 2 10"/>
          <p:cNvSpPr/>
          <p:nvPr/>
        </p:nvSpPr>
        <p:spPr>
          <a:xfrm>
            <a:off x="6294732" y="2179501"/>
            <a:ext cx="570954" cy="349526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Explosion 2 11"/>
          <p:cNvSpPr/>
          <p:nvPr/>
        </p:nvSpPr>
        <p:spPr>
          <a:xfrm>
            <a:off x="6289157" y="2179501"/>
            <a:ext cx="570954" cy="349526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Explosion 2 12"/>
          <p:cNvSpPr/>
          <p:nvPr/>
        </p:nvSpPr>
        <p:spPr>
          <a:xfrm>
            <a:off x="6284506" y="2174863"/>
            <a:ext cx="570954" cy="349526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862" y="1543562"/>
            <a:ext cx="1122521" cy="855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512" y="2211721"/>
            <a:ext cx="820672" cy="625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Explosion 2 13"/>
          <p:cNvSpPr/>
          <p:nvPr/>
        </p:nvSpPr>
        <p:spPr>
          <a:xfrm>
            <a:off x="6284506" y="2177933"/>
            <a:ext cx="570954" cy="349526"/>
          </a:xfrm>
          <a:prstGeom prst="irregularSeal2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584" y="3302905"/>
            <a:ext cx="820672" cy="625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296" y="3966805"/>
            <a:ext cx="820672" cy="625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3184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41895E-6 -3.44987E-6 C 0.05728 0.01413 0.17494 0.04168 0.21816 0.07826 C 0.26137 0.11484 0.26901 0.17944 0.25946 0.21927 C 0.24992 0.25909 0.22284 0.29614 0.16036 0.31651 C 0.09789 0.33689 -0.03332 0.34545 -0.11558 0.34175 C -0.19784 0.33804 -0.27837 0.31697 -0.33304 0.29428 C -0.38771 0.27159 -0.42745 0.23825 -0.44377 0.20514 C -0.46008 0.17203 -0.45418 0.12619 -0.43127 0.09586 C -0.40836 0.06553 -0.35751 0.04029 -0.30649 0.02316 C -0.25546 0.00602 -0.17684 -0.00254 -0.12547 -0.00648 C -0.0741 -0.01042 -0.06595 -0.00254 -3.41895E-6 -3.44987E-6 Z " pathEditMode="relative" rAng="0" ptsTypes="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63" y="1674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41895E-6 -3.44987E-6 C 0.05728 0.01413 0.17494 0.04168 0.21816 0.07826 C 0.26137 0.11484 0.26901 0.17944 0.25946 0.21927 C 0.24992 0.25909 0.22284 0.29614 0.16036 0.31651 C 0.09789 0.33689 -0.03332 0.34545 -0.11558 0.34175 C -0.19784 0.33804 -0.27837 0.31697 -0.33304 0.29428 C -0.38771 0.27159 -0.42745 0.23825 -0.44377 0.20514 C -0.46008 0.17203 -0.45418 0.12619 -0.43127 0.09586 C -0.40836 0.06553 -0.35751 0.04029 -0.30649 0.02316 C -0.25546 0.00602 -0.17684 -0.00254 -0.12547 -0.00648 C -0.0741 -0.01042 -0.06595 -0.00254 -3.41895E-6 -3.44987E-6 Z " pathEditMode="relative" rAng="0" ptsTypes="aaaaaaaaaaa">
                                      <p:cBhvr>
                                        <p:cTn id="8" dur="2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63" y="167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16" repeatCount="24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ntr" presetSubtype="16" repeatCount="indefinite" fill="remove" grpId="0" nodeType="withEffect">
                                  <p:stCondLst>
                                    <p:cond delay="147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97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ntr" presetSubtype="16" repeatCount="indefinite" fill="remove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87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repeatCount="indefinite" fill="remove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9920"/>
                            </p:stCondLst>
                            <p:childTnLst>
                              <p:par>
                                <p:cTn id="4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3" presetClass="entr" presetSubtype="16" repeatCount="indefinite" fill="remove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1970"/>
                            </p:stCondLst>
                            <p:childTnLst>
                              <p:par>
                                <p:cTn id="4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ntr" presetSubtype="16" repeatCount="indefinite" fill="remove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402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3" presetClass="entr" presetSubtype="16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4520"/>
                            </p:stCondLst>
                            <p:childTnLst>
                              <p:par>
                                <p:cTn id="6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πο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204788"/>
            <a:ext cx="8943975" cy="664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00013"/>
            <a:ext cx="8943975" cy="665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052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20400" cy="704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5601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221" y="193730"/>
            <a:ext cx="4173886" cy="6235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81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atlas.ch/images_atlas1/globaldaq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6497" y="1530417"/>
            <a:ext cx="4481495" cy="3065646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0645" y="4411529"/>
            <a:ext cx="5173794" cy="2249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66825" y="1236921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ln>
                  <a:solidFill>
                    <a:srgbClr val="002060"/>
                  </a:solidFill>
                </a:ln>
              </a:rPr>
              <a:t>Οι ανιχνευτες ειναι αχρηστα ακριβα παιχνιδια</a:t>
            </a:r>
          </a:p>
          <a:p>
            <a:r>
              <a:rPr lang="el-GR" dirty="0" smtClean="0">
                <a:ln>
                  <a:solidFill>
                    <a:srgbClr val="002060"/>
                  </a:solidFill>
                </a:ln>
              </a:rPr>
              <a:t>χωρις το συστημα επιλογης γεγονοτων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(trigger)</a:t>
            </a:r>
            <a:r>
              <a:rPr lang="el-GR" dirty="0" smtClean="0">
                <a:ln>
                  <a:solidFill>
                    <a:srgbClr val="002060"/>
                  </a:solidFill>
                </a:ln>
              </a:rPr>
              <a:t> και την επιλογη και καταγραφη δεδομενων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 (DAQ)</a:t>
            </a:r>
            <a:r>
              <a:rPr lang="el-GR" dirty="0" smtClean="0">
                <a:ln>
                  <a:solidFill>
                    <a:srgbClr val="002060"/>
                  </a:solidFill>
                </a:ln>
              </a:rPr>
              <a:t>. Εδω τα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MHz </a:t>
            </a:r>
            <a:r>
              <a:rPr lang="el-GR" dirty="0" smtClean="0">
                <a:ln>
                  <a:solidFill>
                    <a:srgbClr val="002060"/>
                  </a:solidFill>
                </a:ln>
              </a:rPr>
              <a:t>και τα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PB </a:t>
            </a:r>
            <a:r>
              <a:rPr lang="el-GR" dirty="0" smtClean="0">
                <a:ln>
                  <a:solidFill>
                    <a:srgbClr val="002060"/>
                  </a:solidFill>
                </a:ln>
              </a:rPr>
              <a:t>ειναι καθημερινοτητα για τα περιπου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100</a:t>
            </a:r>
            <a:r>
              <a:rPr lang="el-GR" dirty="0" smtClean="0">
                <a:ln>
                  <a:solidFill>
                    <a:srgbClr val="002060"/>
                  </a:solidFill>
                </a:ln>
              </a:rPr>
              <a:t> εκατομμυρια 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“</a:t>
            </a:r>
            <a:r>
              <a:rPr lang="el-GR" dirty="0" smtClean="0">
                <a:ln>
                  <a:solidFill>
                    <a:srgbClr val="002060"/>
                  </a:solidFill>
                </a:ln>
              </a:rPr>
              <a:t>καναλια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” </a:t>
            </a:r>
            <a:r>
              <a:rPr lang="el-GR" dirty="0" smtClean="0">
                <a:ln>
                  <a:solidFill>
                    <a:srgbClr val="002060"/>
                  </a:solidFill>
                </a:ln>
              </a:rPr>
              <a:t> που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“</a:t>
            </a:r>
            <a:r>
              <a:rPr lang="el-GR" dirty="0" smtClean="0">
                <a:ln>
                  <a:solidFill>
                    <a:srgbClr val="002060"/>
                  </a:solidFill>
                </a:ln>
              </a:rPr>
              <a:t>διαβαζουν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”</a:t>
            </a:r>
            <a:r>
              <a:rPr lang="el-GR" dirty="0" smtClean="0">
                <a:ln>
                  <a:solidFill>
                    <a:srgbClr val="002060"/>
                  </a:solidFill>
                </a:ln>
              </a:rPr>
              <a:t> τις</a:t>
            </a:r>
          </a:p>
          <a:p>
            <a:r>
              <a:rPr lang="el-GR" dirty="0" smtClean="0">
                <a:ln>
                  <a:solidFill>
                    <a:srgbClr val="002060"/>
                  </a:solidFill>
                </a:ln>
              </a:rPr>
              <a:t>πληροφοριες  που προερχονται απο τις συγκρουσεις</a:t>
            </a:r>
            <a:endParaRPr lang="en-GB" dirty="0">
              <a:ln>
                <a:solidFill>
                  <a:srgbClr val="002060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25415" y="904775"/>
            <a:ext cx="76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ATLAS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59293" y="3753853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CMS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1520" y="250257"/>
            <a:ext cx="6237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 smtClean="0"/>
              <a:t>Η ΕΠΙΛΟΓΗ ΚΑΙ ΚΑΤΑΓΡΑΦΗ ΤΩΝ </a:t>
            </a:r>
            <a:r>
              <a:rPr lang="en-GB" sz="2400" b="1" dirty="0" smtClean="0"/>
              <a:t>“</a:t>
            </a:r>
            <a:r>
              <a:rPr lang="el-GR" sz="2400" b="1" dirty="0" smtClean="0"/>
              <a:t>ΓΕΓΟΝΟΤΩΝ</a:t>
            </a:r>
            <a:r>
              <a:rPr lang="en-GB" sz="2400" b="1" dirty="0" smtClean="0"/>
              <a:t>”</a:t>
            </a:r>
            <a:endParaRPr lang="en-GB" sz="2400" b="1" dirty="0"/>
          </a:p>
        </p:txBody>
      </p:sp>
      <p:sp>
        <p:nvSpPr>
          <p:cNvPr id="2" name="Rectangle 1"/>
          <p:cNvSpPr/>
          <p:nvPr/>
        </p:nvSpPr>
        <p:spPr>
          <a:xfrm>
            <a:off x="466825" y="1010266"/>
            <a:ext cx="4572000" cy="25169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993535" y="5243956"/>
            <a:ext cx="4700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400" b="1" dirty="0" smtClean="0">
                <a:solidFill>
                  <a:prstClr val="black"/>
                </a:solidFill>
              </a:rPr>
              <a:t>2</a:t>
            </a:r>
            <a:endParaRPr lang="en-GB" sz="4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16017" y="117693"/>
            <a:ext cx="8219975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ln>
                  <a:solidFill>
                    <a:srgbClr val="002060"/>
                  </a:solidFill>
                </a:ln>
              </a:rPr>
              <a:t>Άλλα και (μπαινω στο θεμα...)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:</a:t>
            </a:r>
            <a:endParaRPr lang="el-GR" dirty="0" smtClean="0">
              <a:ln>
                <a:solidFill>
                  <a:srgbClr val="002060"/>
                </a:solidFill>
              </a:ln>
            </a:endParaRPr>
          </a:p>
          <a:p>
            <a:r>
              <a:rPr lang="el-GR" u="sng" dirty="0" smtClean="0">
                <a:ln>
                  <a:solidFill>
                    <a:srgbClr val="002060"/>
                  </a:solidFill>
                </a:ln>
              </a:rPr>
              <a:t>Για τον ανιχνευτη ...</a:t>
            </a:r>
            <a:endParaRPr lang="en-US" u="sng" dirty="0" smtClean="0">
              <a:ln>
                <a:solidFill>
                  <a:srgbClr val="002060"/>
                </a:solidFill>
              </a:ln>
            </a:endParaRP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n>
                  <a:solidFill>
                    <a:srgbClr val="002060"/>
                  </a:solidFill>
                </a:ln>
              </a:rPr>
              <a:t>Συστηματα Ηλεκτρικης τροφοδοσιας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 (~15-20kA, </a:t>
            </a:r>
            <a:r>
              <a:rPr lang="el-GR" dirty="0" smtClean="0">
                <a:ln>
                  <a:solidFill>
                    <a:srgbClr val="002060"/>
                  </a:solidFill>
                </a:ln>
              </a:rPr>
              <a:t>ισχυς, συνεχες και εναλασσομενο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n>
                  <a:solidFill>
                    <a:srgbClr val="002060"/>
                  </a:solidFill>
                </a:ln>
              </a:rPr>
              <a:t>Συστηματα αεριων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(</a:t>
            </a:r>
            <a:r>
              <a:rPr lang="el-GR" dirty="0" smtClean="0">
                <a:ln>
                  <a:solidFill>
                    <a:srgbClr val="002060"/>
                  </a:solidFill>
                </a:ln>
              </a:rPr>
              <a:t>ευφλεκτα και μη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)</a:t>
            </a:r>
            <a:endParaRPr lang="el-GR" dirty="0" smtClean="0">
              <a:ln>
                <a:solidFill>
                  <a:srgbClr val="002060"/>
                </a:solidFill>
              </a:ln>
            </a:endParaRP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n>
                  <a:solidFill>
                    <a:srgbClr val="002060"/>
                  </a:solidFill>
                </a:ln>
              </a:rPr>
              <a:t>Συστηματα ψυκτικων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(</a:t>
            </a:r>
            <a:r>
              <a:rPr lang="el-GR" dirty="0" smtClean="0">
                <a:ln>
                  <a:solidFill>
                    <a:srgbClr val="002060"/>
                  </a:solidFill>
                </a:ln>
              </a:rPr>
              <a:t>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~</a:t>
            </a:r>
            <a:r>
              <a:rPr lang="el-GR" dirty="0" smtClean="0">
                <a:ln>
                  <a:solidFill>
                    <a:srgbClr val="002060"/>
                  </a:solidFill>
                </a:ln>
              </a:rPr>
              <a:t>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-30</a:t>
            </a:r>
            <a:r>
              <a:rPr lang="en-US" baseline="30000" dirty="0" smtClean="0">
                <a:ln>
                  <a:solidFill>
                    <a:srgbClr val="002060"/>
                  </a:solidFill>
                </a:ln>
              </a:rPr>
              <a:t>0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C</a:t>
            </a:r>
            <a:r>
              <a:rPr lang="el-GR" dirty="0" smtClean="0">
                <a:ln>
                  <a:solidFill>
                    <a:srgbClr val="002060"/>
                  </a:solidFill>
                </a:ln>
              </a:rPr>
              <a:t> καταγραφεας τροχιων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)</a:t>
            </a:r>
            <a:endParaRPr lang="el-GR" dirty="0" smtClean="0">
              <a:ln>
                <a:solidFill>
                  <a:srgbClr val="002060"/>
                </a:solidFill>
              </a:ln>
            </a:endParaRP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Συστηματα εξυπνων μονωτων</a:t>
            </a:r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(</a:t>
            </a:r>
            <a:r>
              <a:rPr lang="el-GR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~</a:t>
            </a:r>
            <a:r>
              <a:rPr lang="el-GR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-20</a:t>
            </a:r>
            <a:r>
              <a:rPr lang="en-US" baseline="30000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0</a:t>
            </a:r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C</a:t>
            </a:r>
            <a:r>
              <a:rPr lang="el-GR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 καταγραφεας τροχιων</a:t>
            </a:r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 ~</a:t>
            </a:r>
            <a:r>
              <a:rPr lang="el-GR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+17</a:t>
            </a:r>
            <a:r>
              <a:rPr lang="en-US" baseline="30000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0</a:t>
            </a:r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C</a:t>
            </a:r>
            <a:r>
              <a:rPr lang="el-GR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ECAL)</a:t>
            </a: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Συστηματα ελεγχου κινησεων αντικειμενων </a:t>
            </a:r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(</a:t>
            </a:r>
            <a:r>
              <a:rPr lang="el-GR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υποανιχνευτες και αλλα κοματια </a:t>
            </a:r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“</a:t>
            </a:r>
            <a:r>
              <a:rPr lang="el-GR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ζυγιζουν</a:t>
            </a:r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” 2 </a:t>
            </a:r>
            <a:r>
              <a:rPr lang="el-GR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και </a:t>
            </a:r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3</a:t>
            </a:r>
            <a:r>
              <a:rPr lang="el-GR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 τοννους, αισθητηρες</a:t>
            </a:r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)</a:t>
            </a:r>
            <a:endParaRPr lang="el-GR" dirty="0" smtClean="0">
              <a:ln>
                <a:solidFill>
                  <a:srgbClr val="002060"/>
                </a:solidFill>
              </a:ln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n>
                  <a:solidFill>
                    <a:srgbClr val="002060"/>
                  </a:solidFill>
                </a:ln>
                <a:solidFill>
                  <a:srgbClr val="00B0F0"/>
                </a:solidFill>
              </a:rPr>
              <a:t>Συστηματα  ελεγχου περιβαλλοντος</a:t>
            </a:r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00B0F0"/>
                </a:solidFill>
              </a:rPr>
              <a:t> (</a:t>
            </a:r>
            <a:r>
              <a:rPr lang="el-GR" dirty="0" smtClean="0">
                <a:ln>
                  <a:solidFill>
                    <a:srgbClr val="002060"/>
                  </a:solidFill>
                </a:ln>
                <a:solidFill>
                  <a:srgbClr val="00B0F0"/>
                </a:solidFill>
              </a:rPr>
              <a:t>ξερος αερας, αζωτο</a:t>
            </a:r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00B0F0"/>
                </a:solidFill>
              </a:rPr>
              <a:t>) </a:t>
            </a:r>
            <a:endParaRPr lang="el-GR" dirty="0" smtClean="0">
              <a:ln>
                <a:solidFill>
                  <a:srgbClr val="002060"/>
                </a:solidFill>
              </a:ln>
              <a:solidFill>
                <a:srgbClr val="00B0F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n>
                  <a:solidFill>
                    <a:srgbClr val="002060"/>
                  </a:solidFill>
                </a:ln>
                <a:solidFill>
                  <a:srgbClr val="00B0F0"/>
                </a:solidFill>
              </a:rPr>
              <a:t>Συστηματα ευθυγραμισης </a:t>
            </a:r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00B0F0"/>
                </a:solidFill>
              </a:rPr>
              <a:t>(laser)</a:t>
            </a:r>
            <a:r>
              <a:rPr lang="el-GR" dirty="0" smtClean="0">
                <a:ln>
                  <a:solidFill>
                    <a:srgbClr val="002060"/>
                  </a:solidFill>
                </a:ln>
                <a:solidFill>
                  <a:srgbClr val="00B0F0"/>
                </a:solidFill>
              </a:rPr>
              <a:t> και ελεγχου κινησεων </a:t>
            </a:r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00B0F0"/>
                </a:solidFill>
              </a:rPr>
              <a:t>(CCD </a:t>
            </a:r>
            <a:r>
              <a:rPr lang="el-GR" dirty="0" smtClean="0">
                <a:ln>
                  <a:solidFill>
                    <a:srgbClr val="002060"/>
                  </a:solidFill>
                </a:ln>
                <a:solidFill>
                  <a:srgbClr val="00B0F0"/>
                </a:solidFill>
              </a:rPr>
              <a:t>καμερες</a:t>
            </a:r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00B0F0"/>
                </a:solidFill>
              </a:rPr>
              <a:t>)</a:t>
            </a:r>
            <a:endParaRPr lang="el-GR" dirty="0" smtClean="0">
              <a:ln>
                <a:solidFill>
                  <a:srgbClr val="002060"/>
                </a:solidFill>
              </a:ln>
              <a:solidFill>
                <a:srgbClr val="00B0F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n>
                  <a:solidFill>
                    <a:srgbClr val="002060"/>
                  </a:solidFill>
                </a:ln>
              </a:rPr>
              <a:t>Συστηματα μετρησεως και οχι μονο, της ραδιενεργειας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(</a:t>
            </a:r>
            <a:r>
              <a:rPr lang="el-GR" dirty="0" smtClean="0">
                <a:ln>
                  <a:solidFill>
                    <a:srgbClr val="002060"/>
                  </a:solidFill>
                </a:ln>
              </a:rPr>
              <a:t>διαφορετικες μεθοδοι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)</a:t>
            </a:r>
            <a:endParaRPr lang="el-GR" dirty="0" smtClean="0">
              <a:ln>
                <a:solidFill>
                  <a:srgbClr val="002060"/>
                </a:solidFill>
              </a:ln>
            </a:endParaRPr>
          </a:p>
          <a:p>
            <a:endParaRPr lang="el-GR" dirty="0" smtClean="0">
              <a:ln>
                <a:solidFill>
                  <a:srgbClr val="002060"/>
                </a:solidFill>
              </a:ln>
            </a:endParaRPr>
          </a:p>
          <a:p>
            <a:r>
              <a:rPr lang="el-GR" u="sng" dirty="0" smtClean="0">
                <a:ln>
                  <a:solidFill>
                    <a:srgbClr val="002060"/>
                  </a:solidFill>
                </a:ln>
              </a:rPr>
              <a:t>Για το περιβαλλον γυρω απο τον ανιχνευτη</a:t>
            </a: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n>
                  <a:solidFill>
                    <a:srgbClr val="002060"/>
                  </a:solidFill>
                </a:ln>
              </a:rPr>
              <a:t>Συστηματα αερισμου του πειραματικου χωρου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(</a:t>
            </a:r>
            <a:r>
              <a:rPr lang="el-GR" dirty="0" smtClean="0">
                <a:ln>
                  <a:solidFill>
                    <a:srgbClr val="002060"/>
                  </a:solidFill>
                </a:ln>
              </a:rPr>
              <a:t>+/-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2</a:t>
            </a:r>
            <a:r>
              <a:rPr lang="en-US" baseline="30000" dirty="0" smtClean="0">
                <a:ln>
                  <a:solidFill>
                    <a:srgbClr val="002060"/>
                  </a:solidFill>
                </a:ln>
              </a:rPr>
              <a:t>0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C)</a:t>
            </a:r>
            <a:endParaRPr lang="el-GR" dirty="0" smtClean="0">
              <a:ln>
                <a:solidFill>
                  <a:srgbClr val="002060"/>
                </a:solidFill>
              </a:ln>
            </a:endParaRP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n>
                  <a:solidFill>
                    <a:srgbClr val="002060"/>
                  </a:solidFill>
                </a:ln>
              </a:rPr>
              <a:t>Συστηματα  ελεγχου περιβαλλοντος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 (</a:t>
            </a:r>
            <a:r>
              <a:rPr lang="el-GR" dirty="0" smtClean="0">
                <a:ln>
                  <a:solidFill>
                    <a:srgbClr val="002060"/>
                  </a:solidFill>
                </a:ln>
              </a:rPr>
              <a:t>υγρασια, θερμοκρασια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)</a:t>
            </a:r>
            <a:endParaRPr lang="el-GR" dirty="0" smtClean="0">
              <a:ln>
                <a:solidFill>
                  <a:srgbClr val="002060"/>
                </a:solidFill>
              </a:ln>
            </a:endParaRP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n>
                  <a:solidFill>
                    <a:srgbClr val="002060"/>
                  </a:solidFill>
                </a:ln>
              </a:rPr>
              <a:t>Συστηματα ψυκτικων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(~</a:t>
            </a:r>
            <a:r>
              <a:rPr lang="el-GR" dirty="0" smtClean="0">
                <a:ln>
                  <a:solidFill>
                    <a:srgbClr val="002060"/>
                  </a:solidFill>
                </a:ln>
              </a:rPr>
              <a:t>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15</a:t>
            </a:r>
            <a:r>
              <a:rPr lang="en-US" baseline="30000" dirty="0" smtClean="0">
                <a:ln>
                  <a:solidFill>
                    <a:srgbClr val="002060"/>
                  </a:solidFill>
                </a:ln>
              </a:rPr>
              <a:t>0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C</a:t>
            </a:r>
            <a:r>
              <a:rPr lang="el-GR" dirty="0" smtClean="0">
                <a:ln>
                  <a:solidFill>
                    <a:srgbClr val="002060"/>
                  </a:solidFill>
                </a:ln>
              </a:rPr>
              <a:t>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)</a:t>
            </a:r>
            <a:endParaRPr lang="el-GR" dirty="0" smtClean="0">
              <a:ln>
                <a:solidFill>
                  <a:srgbClr val="002060"/>
                </a:solidFill>
              </a:ln>
            </a:endParaRP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n>
                  <a:solidFill>
                    <a:srgbClr val="002060"/>
                  </a:solidFill>
                </a:ln>
              </a:rPr>
              <a:t>Συστηματα ευθυγραμισης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(laser)</a:t>
            </a:r>
            <a:endParaRPr lang="el-GR" dirty="0" smtClean="0">
              <a:ln>
                <a:solidFill>
                  <a:srgbClr val="002060"/>
                </a:solidFill>
              </a:ln>
            </a:endParaRP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n>
                  <a:solidFill>
                    <a:srgbClr val="002060"/>
                  </a:solidFill>
                </a:ln>
              </a:rPr>
              <a:t>Συστηματα κινησης των κομματιων του ανιχνευτη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(</a:t>
            </a:r>
            <a:r>
              <a:rPr lang="el-GR" dirty="0" smtClean="0">
                <a:ln>
                  <a:solidFill>
                    <a:srgbClr val="002060"/>
                  </a:solidFill>
                </a:ln>
              </a:rPr>
              <a:t>συνολικα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13!)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ln>
                <a:solidFill>
                  <a:srgbClr val="002060"/>
                </a:solidFill>
              </a:ln>
            </a:endParaRPr>
          </a:p>
          <a:p>
            <a:r>
              <a:rPr lang="el-GR" u="sng" dirty="0" smtClean="0">
                <a:ln>
                  <a:solidFill>
                    <a:srgbClr val="002060"/>
                  </a:solidFill>
                </a:ln>
              </a:rPr>
              <a:t>Για τον Μαγνητη</a:t>
            </a: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n>
                  <a:solidFill>
                    <a:srgbClr val="002060"/>
                  </a:solidFill>
                </a:ln>
              </a:rPr>
              <a:t>Συστηματα  ελεγχου περιβαλλοντος</a:t>
            </a: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n>
                  <a:solidFill>
                    <a:srgbClr val="002060"/>
                  </a:solidFill>
                </a:ln>
              </a:rPr>
              <a:t>Συστηματα ψυκτικων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(-268</a:t>
            </a:r>
            <a:r>
              <a:rPr lang="en-US" baseline="30000" dirty="0" smtClean="0">
                <a:ln>
                  <a:solidFill>
                    <a:srgbClr val="002060"/>
                  </a:solidFill>
                </a:ln>
              </a:rPr>
              <a:t>0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K)</a:t>
            </a:r>
            <a:endParaRPr lang="el-GR" dirty="0" smtClean="0">
              <a:ln>
                <a:solidFill>
                  <a:srgbClr val="002060"/>
                </a:solidFill>
              </a:ln>
            </a:endParaRP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n>
                  <a:solidFill>
                    <a:srgbClr val="002060"/>
                  </a:solidFill>
                </a:ln>
              </a:rPr>
              <a:t>Συστηματα κενου (μονωση)</a:t>
            </a:r>
          </a:p>
          <a:p>
            <a:pPr>
              <a:buFont typeface="Arial" pitchFamily="34" charset="0"/>
              <a:buChar char="•"/>
            </a:pPr>
            <a:r>
              <a:rPr lang="el-GR" dirty="0" smtClean="0">
                <a:ln>
                  <a:solidFill>
                    <a:srgbClr val="002060"/>
                  </a:solidFill>
                </a:ln>
              </a:rPr>
              <a:t>Συστηματα Ηλεκτρικης τροφοδοσιας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 (18-20kA)</a:t>
            </a:r>
            <a:endParaRPr lang="el-GR" dirty="0" smtClean="0">
              <a:ln>
                <a:solidFill>
                  <a:srgbClr val="002060"/>
                </a:solidFill>
              </a:ln>
            </a:endParaRPr>
          </a:p>
          <a:p>
            <a:endParaRPr lang="el-GR" dirty="0" smtClean="0">
              <a:ln>
                <a:solidFill>
                  <a:srgbClr val="002060"/>
                </a:solidFill>
              </a:ln>
            </a:endParaRPr>
          </a:p>
          <a:p>
            <a:endParaRPr lang="el-GR" dirty="0" smtClean="0">
              <a:ln>
                <a:solidFill>
                  <a:srgbClr val="002060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9469" y="263769"/>
            <a:ext cx="9093387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/>
              <a:t>Ο σχεδιασμος, προσομοιωση, κατασκευη, επιβεβαιωση, βαθμονομηση ενος ανιχνευτη </a:t>
            </a:r>
          </a:p>
          <a:p>
            <a:r>
              <a:rPr lang="el-GR" dirty="0" smtClean="0"/>
              <a:t>με ακριβεια μετρησης ενεργειες και ικανοτητα καταγραφης πολλαπλων  γεγονοτων...</a:t>
            </a:r>
          </a:p>
          <a:p>
            <a:r>
              <a:rPr lang="el-GR" dirty="0" smtClean="0"/>
              <a:t>του τυπου </a:t>
            </a:r>
            <a:r>
              <a:rPr lang="en-GB" dirty="0" smtClean="0"/>
              <a:t>LHC</a:t>
            </a:r>
            <a:r>
              <a:rPr lang="el-GR" dirty="0" smtClean="0"/>
              <a:t> δεν ειναι ενα επιχειρημα «φυσικης» (μονο)-ειναι επιχειρημα μηχανικης, </a:t>
            </a:r>
          </a:p>
          <a:p>
            <a:r>
              <a:rPr lang="el-GR" dirty="0"/>
              <a:t>η</a:t>
            </a:r>
            <a:r>
              <a:rPr lang="el-GR" dirty="0" smtClean="0"/>
              <a:t>λεκτρονικων και ηλεκτρικων σχεδιασμων, υλικων (στερεα κατασταση), υπολογιστικων </a:t>
            </a:r>
          </a:p>
          <a:p>
            <a:r>
              <a:rPr lang="el-GR" dirty="0"/>
              <a:t>π</a:t>
            </a:r>
            <a:r>
              <a:rPr lang="el-GR" dirty="0" smtClean="0"/>
              <a:t>ρογραμματων, σχεδιασμου εφοδιασμων και οργανωσης διοικησης, κατασκευης και </a:t>
            </a:r>
          </a:p>
          <a:p>
            <a:r>
              <a:rPr lang="el-GR" dirty="0"/>
              <a:t>ο</a:t>
            </a:r>
            <a:r>
              <a:rPr lang="el-GR" dirty="0" smtClean="0"/>
              <a:t>ργανωσης εργοταξιου κτλ.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/>
              <a:t>Η «λειτουργια» (</a:t>
            </a:r>
            <a:r>
              <a:rPr lang="en-GB" dirty="0" smtClean="0"/>
              <a:t>run)</a:t>
            </a:r>
            <a:r>
              <a:rPr lang="el-GR" dirty="0" smtClean="0"/>
              <a:t> του ανιχνευτη χρειαζεται πολυ ειδικευμενο προσωπικο για να </a:t>
            </a:r>
          </a:p>
          <a:p>
            <a:r>
              <a:rPr lang="el-GR" dirty="0"/>
              <a:t>μ</a:t>
            </a:r>
            <a:r>
              <a:rPr lang="el-GR" dirty="0" smtClean="0"/>
              <a:t>πορεσει να ειναι λειτουργικος και να αναβαθμιζεται  για 20-30 χρονια. Το αρχικο </a:t>
            </a:r>
          </a:p>
          <a:p>
            <a:r>
              <a:rPr lang="el-GR" dirty="0"/>
              <a:t>π</a:t>
            </a:r>
            <a:r>
              <a:rPr lang="el-GR" dirty="0" smtClean="0"/>
              <a:t>ροσωπικο θα ανανεωθει, ιδιαιτερα γιατι δεν υπαρχουν «μονιμες» θεσεις.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smtClean="0"/>
              <a:t>Ο ανιχνευτης οπως και ο επιταχυντης εχει πολυ μεγαλυτερη συμμετοχη απο το προσωπικο </a:t>
            </a:r>
          </a:p>
          <a:p>
            <a:r>
              <a:rPr lang="el-GR" dirty="0" smtClean="0"/>
              <a:t>του</a:t>
            </a:r>
            <a:r>
              <a:rPr lang="en-GB" dirty="0" smtClean="0"/>
              <a:t> CERN, </a:t>
            </a:r>
            <a:r>
              <a:rPr lang="el-GR" dirty="0" smtClean="0"/>
              <a:t>χωρις βεβαια να αποκλειονται πολλες συνεργασιες.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1069" y="3509965"/>
            <a:ext cx="5110883" cy="3251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557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139" y="212084"/>
            <a:ext cx="9190277" cy="64338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8" descr="ACT_main_menu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474" y="397102"/>
            <a:ext cx="5627827" cy="2849264"/>
          </a:xfrm>
          <a:prstGeom prst="rect">
            <a:avLst/>
          </a:prstGeom>
          <a:noFill/>
          <a:ln w="9525">
            <a:solidFill>
              <a:srgbClr val="4F81BD"/>
            </a:solidFill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97001" y="963282"/>
            <a:ext cx="6794500" cy="57581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sz="2200" dirty="0" smtClean="0">
                <a:ln>
                  <a:solidFill>
                    <a:srgbClr val="002060"/>
                  </a:solidFill>
                </a:ln>
              </a:rPr>
              <a:t>Συστηματα εξυπνων μονωτων</a:t>
            </a:r>
            <a:r>
              <a:rPr lang="en-US" sz="2200" dirty="0" smtClean="0">
                <a:ln>
                  <a:solidFill>
                    <a:srgbClr val="002060"/>
                  </a:solidFill>
                </a:ln>
              </a:rPr>
              <a:t>(</a:t>
            </a:r>
            <a:r>
              <a:rPr lang="el-GR" sz="2200" dirty="0" smtClean="0">
                <a:ln>
                  <a:solidFill>
                    <a:srgbClr val="002060"/>
                  </a:solidFill>
                </a:ln>
              </a:rPr>
              <a:t> </a:t>
            </a:r>
            <a:r>
              <a:rPr lang="en-US" sz="2200" dirty="0" smtClean="0">
                <a:ln>
                  <a:solidFill>
                    <a:srgbClr val="002060"/>
                  </a:solidFill>
                </a:ln>
              </a:rPr>
              <a:t>~</a:t>
            </a:r>
            <a:r>
              <a:rPr lang="el-GR" sz="2200" dirty="0" smtClean="0">
                <a:ln>
                  <a:solidFill>
                    <a:srgbClr val="002060"/>
                  </a:solidFill>
                </a:ln>
              </a:rPr>
              <a:t> </a:t>
            </a:r>
            <a:r>
              <a:rPr lang="en-US" sz="2200" dirty="0" smtClean="0">
                <a:ln>
                  <a:solidFill>
                    <a:srgbClr val="002060"/>
                  </a:solidFill>
                </a:ln>
              </a:rPr>
              <a:t>-20</a:t>
            </a:r>
            <a:r>
              <a:rPr lang="en-US" sz="2200" baseline="30000" dirty="0" smtClean="0">
                <a:ln>
                  <a:solidFill>
                    <a:srgbClr val="002060"/>
                  </a:solidFill>
                </a:ln>
              </a:rPr>
              <a:t>0</a:t>
            </a:r>
            <a:r>
              <a:rPr lang="en-US" sz="2200" dirty="0" smtClean="0">
                <a:ln>
                  <a:solidFill>
                    <a:srgbClr val="002060"/>
                  </a:solidFill>
                </a:ln>
              </a:rPr>
              <a:t>C</a:t>
            </a:r>
            <a:r>
              <a:rPr lang="el-GR" sz="2200" dirty="0" smtClean="0">
                <a:ln>
                  <a:solidFill>
                    <a:srgbClr val="002060"/>
                  </a:solidFill>
                </a:ln>
              </a:rPr>
              <a:t> καταγραφεας τροχιων</a:t>
            </a:r>
            <a:r>
              <a:rPr lang="en-US" sz="2200" dirty="0" smtClean="0">
                <a:ln>
                  <a:solidFill>
                    <a:srgbClr val="002060"/>
                  </a:solidFill>
                </a:ln>
              </a:rPr>
              <a:t> ~</a:t>
            </a:r>
            <a:r>
              <a:rPr lang="el-GR" sz="2200" dirty="0" smtClean="0">
                <a:ln>
                  <a:solidFill>
                    <a:srgbClr val="002060"/>
                  </a:solidFill>
                </a:ln>
              </a:rPr>
              <a:t> </a:t>
            </a:r>
            <a:r>
              <a:rPr lang="en-US" sz="2200" dirty="0" smtClean="0">
                <a:ln>
                  <a:solidFill>
                    <a:srgbClr val="002060"/>
                  </a:solidFill>
                </a:ln>
              </a:rPr>
              <a:t>+</a:t>
            </a:r>
            <a:r>
              <a:rPr lang="el-GR" sz="2200" dirty="0" smtClean="0">
                <a:ln>
                  <a:solidFill>
                    <a:srgbClr val="002060"/>
                  </a:solidFill>
                </a:ln>
              </a:rPr>
              <a:t>17</a:t>
            </a:r>
            <a:r>
              <a:rPr lang="en-US" sz="2200" baseline="30000" dirty="0" smtClean="0">
                <a:ln>
                  <a:solidFill>
                    <a:srgbClr val="002060"/>
                  </a:solidFill>
                </a:ln>
              </a:rPr>
              <a:t>0</a:t>
            </a:r>
            <a:r>
              <a:rPr lang="en-US" sz="2200" dirty="0" smtClean="0">
                <a:ln>
                  <a:solidFill>
                    <a:srgbClr val="002060"/>
                  </a:solidFill>
                </a:ln>
              </a:rPr>
              <a:t>C</a:t>
            </a:r>
            <a:r>
              <a:rPr lang="el-GR" sz="2200" dirty="0" smtClean="0">
                <a:ln>
                  <a:solidFill>
                    <a:srgbClr val="002060"/>
                  </a:solidFill>
                </a:ln>
              </a:rPr>
              <a:t> </a:t>
            </a:r>
            <a:r>
              <a:rPr lang="en-US" sz="2200" dirty="0" smtClean="0">
                <a:ln>
                  <a:solidFill>
                    <a:srgbClr val="002060"/>
                  </a:solidFill>
                </a:ln>
              </a:rPr>
              <a:t>ECAL)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/>
            </a:r>
            <a:br>
              <a:rPr lang="en-US" dirty="0" smtClean="0">
                <a:ln>
                  <a:solidFill>
                    <a:srgbClr val="002060"/>
                  </a:solidFill>
                </a:ln>
              </a:rPr>
            </a:br>
            <a:endParaRPr lang="en-GB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54" y="1037690"/>
            <a:ext cx="5270789" cy="2304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work_Z-side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372" y="4259663"/>
            <a:ext cx="2908440" cy="2181330"/>
          </a:xfrm>
          <a:prstGeom prst="rect">
            <a:avLst/>
          </a:prstGeom>
        </p:spPr>
      </p:pic>
      <p:pic>
        <p:nvPicPr>
          <p:cNvPr id="12" name="Picture 11" descr="DSC_398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85043" y="867909"/>
            <a:ext cx="2908545" cy="4371033"/>
          </a:xfrm>
          <a:prstGeom prst="rect">
            <a:avLst/>
          </a:prstGeom>
        </p:spPr>
      </p:pic>
      <p:pic>
        <p:nvPicPr>
          <p:cNvPr id="6" name="Picture 5" descr="Y_Top_0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72658" y="4975172"/>
            <a:ext cx="2533313" cy="17140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2410" y="3297098"/>
            <a:ext cx="253365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2"/>
          <p:cNvPicPr>
            <a:picLocks noChangeAspect="1" noChangeArrowheads="1"/>
          </p:cNvPicPr>
          <p:nvPr/>
        </p:nvPicPr>
        <p:blipFill>
          <a:blip r:embed="rId2" cstate="print"/>
          <a:srcRect t="3304"/>
          <a:stretch>
            <a:fillRect/>
          </a:stretch>
        </p:blipFill>
        <p:spPr bwMode="auto">
          <a:xfrm>
            <a:off x="230194" y="1371600"/>
            <a:ext cx="4735794" cy="3813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AutoShape 7"/>
          <p:cNvSpPr>
            <a:spLocks noChangeArrowheads="1"/>
          </p:cNvSpPr>
          <p:nvPr/>
        </p:nvSpPr>
        <p:spPr bwMode="auto">
          <a:xfrm rot="4082103">
            <a:off x="3103329" y="2215362"/>
            <a:ext cx="507887" cy="99701"/>
          </a:xfrm>
          <a:prstGeom prst="rightArrow">
            <a:avLst>
              <a:gd name="adj1" fmla="val 50000"/>
              <a:gd name="adj2" fmla="val 1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672867" y="1694801"/>
            <a:ext cx="1046860" cy="436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0" dirty="0">
                <a:solidFill>
                  <a:srgbClr val="FF3300"/>
                </a:solidFill>
                <a:latin typeface="Arial Black" pitchFamily="34" charset="0"/>
              </a:rPr>
              <a:t>Rotation</a:t>
            </a:r>
          </a:p>
          <a:p>
            <a:pPr algn="ctr"/>
            <a:r>
              <a:rPr lang="en-US" sz="1100" b="0" dirty="0">
                <a:solidFill>
                  <a:srgbClr val="FF3300"/>
                </a:solidFill>
                <a:latin typeface="Arial Black" pitchFamily="34" charset="0"/>
              </a:rPr>
              <a:t>shielding</a:t>
            </a:r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 rot="3087762">
            <a:off x="1949674" y="2770383"/>
            <a:ext cx="877260" cy="99701"/>
          </a:xfrm>
          <a:prstGeom prst="rightArrow">
            <a:avLst>
              <a:gd name="adj1" fmla="val 50000"/>
              <a:gd name="adj2" fmla="val 2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 rot="2297410">
            <a:off x="1227203" y="2710576"/>
            <a:ext cx="747757" cy="92343"/>
          </a:xfrm>
          <a:prstGeom prst="rightArrow">
            <a:avLst>
              <a:gd name="adj1" fmla="val 50000"/>
              <a:gd name="adj2" fmla="val 18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3018098">
            <a:off x="2310852" y="2429868"/>
            <a:ext cx="923432" cy="99701"/>
          </a:xfrm>
          <a:prstGeom prst="rightArrow">
            <a:avLst>
              <a:gd name="adj1" fmla="val 50000"/>
              <a:gd name="adj2" fmla="val 2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1775558" y="1787144"/>
            <a:ext cx="1046860" cy="436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0" dirty="0">
                <a:solidFill>
                  <a:srgbClr val="FF3300"/>
                </a:solidFill>
                <a:latin typeface="Arial Black" pitchFamily="34" charset="0"/>
              </a:rPr>
              <a:t>Collar</a:t>
            </a:r>
          </a:p>
          <a:p>
            <a:pPr algn="ctr"/>
            <a:r>
              <a:rPr lang="en-US" sz="1100" b="0" dirty="0">
                <a:solidFill>
                  <a:srgbClr val="FF3300"/>
                </a:solidFill>
                <a:latin typeface="Arial Black" pitchFamily="34" charset="0"/>
              </a:rPr>
              <a:t>shielding</a:t>
            </a: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778549" y="2202689"/>
            <a:ext cx="104686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0" dirty="0" smtClean="0">
                <a:solidFill>
                  <a:srgbClr val="FF3300"/>
                </a:solidFill>
                <a:latin typeface="Arial Black" pitchFamily="34" charset="0"/>
              </a:rPr>
              <a:t>HF body</a:t>
            </a:r>
            <a:endParaRPr lang="en-US" sz="1100" b="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1576157" y="2295031"/>
            <a:ext cx="1046860" cy="261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0" dirty="0">
                <a:solidFill>
                  <a:srgbClr val="FF3300"/>
                </a:solidFill>
                <a:latin typeface="Arial Black" pitchFamily="34" charset="0"/>
              </a:rPr>
              <a:t>HF-plug</a:t>
            </a:r>
          </a:p>
        </p:txBody>
      </p:sp>
      <p:sp>
        <p:nvSpPr>
          <p:cNvPr id="12" name="AutoShape 15"/>
          <p:cNvSpPr>
            <a:spLocks noChangeArrowheads="1"/>
          </p:cNvSpPr>
          <p:nvPr/>
        </p:nvSpPr>
        <p:spPr bwMode="auto">
          <a:xfrm rot="11302698">
            <a:off x="3421653" y="3132770"/>
            <a:ext cx="920948" cy="100297"/>
          </a:xfrm>
          <a:prstGeom prst="rightArrow">
            <a:avLst>
              <a:gd name="adj1" fmla="val 50000"/>
              <a:gd name="adj2" fmla="val 355866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4136334" y="3200400"/>
            <a:ext cx="1046860" cy="261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0" dirty="0">
                <a:solidFill>
                  <a:srgbClr val="FF3300"/>
                </a:solidFill>
                <a:latin typeface="Arial Black" pitchFamily="34" charset="0"/>
              </a:rPr>
              <a:t>CASTOR</a:t>
            </a:r>
          </a:p>
        </p:txBody>
      </p:sp>
      <p:sp>
        <p:nvSpPr>
          <p:cNvPr id="14" name="AutoShape 17"/>
          <p:cNvSpPr>
            <a:spLocks noChangeArrowheads="1"/>
          </p:cNvSpPr>
          <p:nvPr/>
        </p:nvSpPr>
        <p:spPr bwMode="auto">
          <a:xfrm rot="11302698">
            <a:off x="3323086" y="3512131"/>
            <a:ext cx="943999" cy="92593"/>
          </a:xfrm>
          <a:prstGeom prst="rightArrow">
            <a:avLst>
              <a:gd name="adj1" fmla="val 50000"/>
              <a:gd name="adj2" fmla="val 3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4136334" y="3429000"/>
            <a:ext cx="1046860" cy="436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0" dirty="0">
                <a:solidFill>
                  <a:srgbClr val="FF3300"/>
                </a:solidFill>
                <a:latin typeface="Arial Black" pitchFamily="34" charset="0"/>
              </a:rPr>
              <a:t>CASTOR</a:t>
            </a:r>
          </a:p>
          <a:p>
            <a:pPr algn="ctr"/>
            <a:r>
              <a:rPr lang="en-US" sz="1100" b="0" dirty="0">
                <a:solidFill>
                  <a:srgbClr val="FF3300"/>
                </a:solidFill>
                <a:latin typeface="Arial Black" pitchFamily="34" charset="0"/>
              </a:rPr>
              <a:t>table</a:t>
            </a:r>
          </a:p>
        </p:txBody>
      </p:sp>
      <p:sp>
        <p:nvSpPr>
          <p:cNvPr id="16" name="AutoShape 19"/>
          <p:cNvSpPr>
            <a:spLocks noChangeArrowheads="1"/>
          </p:cNvSpPr>
          <p:nvPr/>
        </p:nvSpPr>
        <p:spPr bwMode="auto">
          <a:xfrm rot="10125027">
            <a:off x="3670992" y="4091176"/>
            <a:ext cx="901910" cy="126256"/>
          </a:xfrm>
          <a:prstGeom prst="rightArrow">
            <a:avLst>
              <a:gd name="adj1" fmla="val 50000"/>
              <a:gd name="adj2" fmla="val 2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4268794" y="3810000"/>
            <a:ext cx="1046860" cy="436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0" dirty="0">
                <a:solidFill>
                  <a:srgbClr val="FF3300"/>
                </a:solidFill>
                <a:latin typeface="Arial Black" pitchFamily="34" charset="0"/>
              </a:rPr>
              <a:t>Collar</a:t>
            </a:r>
          </a:p>
          <a:p>
            <a:pPr algn="ctr"/>
            <a:r>
              <a:rPr lang="en-US" sz="1100" b="0" dirty="0">
                <a:solidFill>
                  <a:srgbClr val="FF3300"/>
                </a:solidFill>
                <a:latin typeface="Arial Black" pitchFamily="34" charset="0"/>
              </a:rPr>
              <a:t>platform</a:t>
            </a:r>
          </a:p>
        </p:txBody>
      </p:sp>
      <p:sp>
        <p:nvSpPr>
          <p:cNvPr id="18" name="AutoShape 21"/>
          <p:cNvSpPr>
            <a:spLocks noChangeArrowheads="1"/>
          </p:cNvSpPr>
          <p:nvPr/>
        </p:nvSpPr>
        <p:spPr bwMode="auto">
          <a:xfrm rot="11302698">
            <a:off x="3508468" y="4557439"/>
            <a:ext cx="947159" cy="92343"/>
          </a:xfrm>
          <a:prstGeom prst="rightArrow">
            <a:avLst>
              <a:gd name="adj1" fmla="val 50000"/>
              <a:gd name="adj2" fmla="val 2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9" name="Text Box 22"/>
          <p:cNvSpPr txBox="1">
            <a:spLocks noChangeArrowheads="1"/>
          </p:cNvSpPr>
          <p:nvPr/>
        </p:nvSpPr>
        <p:spPr bwMode="auto">
          <a:xfrm>
            <a:off x="4116394" y="4516904"/>
            <a:ext cx="1046860" cy="436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0" dirty="0" smtClean="0">
                <a:solidFill>
                  <a:srgbClr val="FF3300"/>
                </a:solidFill>
                <a:latin typeface="Arial Black" pitchFamily="34" charset="0"/>
              </a:rPr>
              <a:t>HF</a:t>
            </a:r>
          </a:p>
          <a:p>
            <a:r>
              <a:rPr lang="en-US" sz="1100" b="0" dirty="0" smtClean="0">
                <a:solidFill>
                  <a:srgbClr val="FF3300"/>
                </a:solidFill>
                <a:latin typeface="Arial Black" pitchFamily="34" charset="0"/>
              </a:rPr>
              <a:t>platform</a:t>
            </a:r>
            <a:endParaRPr lang="en-US" sz="1100" b="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20" name="AutoShape 23"/>
          <p:cNvSpPr>
            <a:spLocks noChangeArrowheads="1"/>
          </p:cNvSpPr>
          <p:nvPr/>
        </p:nvSpPr>
        <p:spPr bwMode="auto">
          <a:xfrm rot="9967756">
            <a:off x="3874471" y="5017231"/>
            <a:ext cx="548355" cy="92343"/>
          </a:xfrm>
          <a:prstGeom prst="rightArrow">
            <a:avLst>
              <a:gd name="adj1" fmla="val 50000"/>
              <a:gd name="adj2" fmla="val 13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1" name="Text Box 24"/>
          <p:cNvSpPr txBox="1">
            <a:spLocks noChangeArrowheads="1"/>
          </p:cNvSpPr>
          <p:nvPr/>
        </p:nvSpPr>
        <p:spPr bwMode="auto">
          <a:xfrm>
            <a:off x="4268794" y="4876800"/>
            <a:ext cx="1046860" cy="436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0" dirty="0" smtClean="0">
                <a:solidFill>
                  <a:srgbClr val="FF3300"/>
                </a:solidFill>
                <a:latin typeface="Arial Black" pitchFamily="34" charset="0"/>
              </a:rPr>
              <a:t>Raisers</a:t>
            </a:r>
          </a:p>
          <a:p>
            <a:pPr algn="ctr"/>
            <a:r>
              <a:rPr lang="en-US" sz="1100" b="0" dirty="0" smtClean="0">
                <a:solidFill>
                  <a:srgbClr val="FF3300"/>
                </a:solidFill>
                <a:latin typeface="Arial Black" pitchFamily="34" charset="0"/>
              </a:rPr>
              <a:t>tower</a:t>
            </a:r>
            <a:endParaRPr lang="en-US" sz="1100" b="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22" name="Rectangle 21">
            <a:hlinkClick r:id="" action="ppaction://noaction"/>
          </p:cNvPr>
          <p:cNvSpPr/>
          <p:nvPr/>
        </p:nvSpPr>
        <p:spPr>
          <a:xfrm flipH="1">
            <a:off x="2211394" y="3411379"/>
            <a:ext cx="381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R1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23" name="TextBox 22">
            <a:hlinkClick r:id="" action="ppaction://noaction"/>
          </p:cNvPr>
          <p:cNvSpPr txBox="1"/>
          <p:nvPr/>
        </p:nvSpPr>
        <p:spPr>
          <a:xfrm>
            <a:off x="3430594" y="2667000"/>
            <a:ext cx="3593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R2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hlinkClick r:id="" action="ppaction://noaction"/>
          </p:cNvPr>
          <p:cNvSpPr txBox="1"/>
          <p:nvPr/>
        </p:nvSpPr>
        <p:spPr>
          <a:xfrm>
            <a:off x="2592394" y="3505200"/>
            <a:ext cx="3609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Z1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hlinkClick r:id="" action="ppaction://noaction"/>
          </p:cNvPr>
          <p:cNvSpPr txBox="1"/>
          <p:nvPr/>
        </p:nvSpPr>
        <p:spPr>
          <a:xfrm>
            <a:off x="3582994" y="2819400"/>
            <a:ext cx="3609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Z2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hlinkClick r:id="" action="ppaction://noaction"/>
          </p:cNvPr>
          <p:cNvSpPr txBox="1"/>
          <p:nvPr/>
        </p:nvSpPr>
        <p:spPr>
          <a:xfrm>
            <a:off x="2744794" y="3276600"/>
            <a:ext cx="3593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R3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27" name="TextBox 26">
            <a:hlinkClick r:id="" action="ppaction://noaction"/>
          </p:cNvPr>
          <p:cNvSpPr txBox="1"/>
          <p:nvPr/>
        </p:nvSpPr>
        <p:spPr>
          <a:xfrm>
            <a:off x="3430594" y="3124200"/>
            <a:ext cx="3593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R4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28" name="TextBox 27">
            <a:hlinkClick r:id="" action="ppaction://noaction"/>
          </p:cNvPr>
          <p:cNvSpPr txBox="1"/>
          <p:nvPr/>
        </p:nvSpPr>
        <p:spPr>
          <a:xfrm>
            <a:off x="3201994" y="3810000"/>
            <a:ext cx="3786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X1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01994" y="2801779"/>
            <a:ext cx="3593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R5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30" name="TextBox 29">
            <a:hlinkClick r:id="" action="ppaction://noaction"/>
          </p:cNvPr>
          <p:cNvSpPr txBox="1"/>
          <p:nvPr/>
        </p:nvSpPr>
        <p:spPr>
          <a:xfrm>
            <a:off x="2973394" y="3352800"/>
            <a:ext cx="3593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R4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31" name="AutoShape 10"/>
          <p:cNvSpPr>
            <a:spLocks noChangeArrowheads="1"/>
          </p:cNvSpPr>
          <p:nvPr/>
        </p:nvSpPr>
        <p:spPr bwMode="auto">
          <a:xfrm rot="2314183">
            <a:off x="524854" y="3495917"/>
            <a:ext cx="747757" cy="92343"/>
          </a:xfrm>
          <a:prstGeom prst="rightArrow">
            <a:avLst>
              <a:gd name="adj1" fmla="val 50000"/>
              <a:gd name="adj2" fmla="val 18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32" name="AutoShape 10"/>
          <p:cNvSpPr>
            <a:spLocks noChangeArrowheads="1"/>
          </p:cNvSpPr>
          <p:nvPr/>
        </p:nvSpPr>
        <p:spPr bwMode="auto">
          <a:xfrm rot="15327751">
            <a:off x="221261" y="4880103"/>
            <a:ext cx="551266" cy="93208"/>
          </a:xfrm>
          <a:prstGeom prst="rightArrow">
            <a:avLst>
              <a:gd name="adj1" fmla="val 50000"/>
              <a:gd name="adj2" fmla="val 18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1525594" y="4038600"/>
            <a:ext cx="33695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100" b="1" dirty="0" smtClean="0">
                <a:solidFill>
                  <a:srgbClr val="FF0000"/>
                </a:solidFill>
              </a:rPr>
              <a:t>R6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82594" y="4419600"/>
            <a:ext cx="33695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100" b="1" dirty="0" smtClean="0">
                <a:solidFill>
                  <a:srgbClr val="FF0000"/>
                </a:solidFill>
              </a:rPr>
              <a:t>R6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35" name="TextBox 34">
            <a:hlinkClick r:id="" action="ppaction://noaction"/>
          </p:cNvPr>
          <p:cNvSpPr txBox="1"/>
          <p:nvPr/>
        </p:nvSpPr>
        <p:spPr>
          <a:xfrm>
            <a:off x="1449394" y="4343400"/>
            <a:ext cx="3241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Z3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36" name="TextBox 35">
            <a:hlinkClick r:id="" action="ppaction://noaction"/>
          </p:cNvPr>
          <p:cNvSpPr txBox="1"/>
          <p:nvPr/>
        </p:nvSpPr>
        <p:spPr>
          <a:xfrm>
            <a:off x="1373194" y="3429000"/>
            <a:ext cx="3241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Z3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37" name="TextBox 36">
            <a:hlinkClick r:id="" action="ppaction://noaction"/>
          </p:cNvPr>
          <p:cNvSpPr txBox="1"/>
          <p:nvPr/>
        </p:nvSpPr>
        <p:spPr>
          <a:xfrm>
            <a:off x="992194" y="3733800"/>
            <a:ext cx="3241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Z4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38" name="TextBox 37">
            <a:hlinkClick r:id="" action="ppaction://noaction"/>
          </p:cNvPr>
          <p:cNvSpPr txBox="1"/>
          <p:nvPr/>
        </p:nvSpPr>
        <p:spPr>
          <a:xfrm>
            <a:off x="611194" y="3886200"/>
            <a:ext cx="3241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Z5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39" name="AutoShape 10"/>
          <p:cNvSpPr>
            <a:spLocks noChangeArrowheads="1"/>
          </p:cNvSpPr>
          <p:nvPr/>
        </p:nvSpPr>
        <p:spPr bwMode="auto">
          <a:xfrm rot="15460324">
            <a:off x="2213927" y="3762503"/>
            <a:ext cx="459936" cy="104287"/>
          </a:xfrm>
          <a:prstGeom prst="rightArrow">
            <a:avLst>
              <a:gd name="adj1" fmla="val 50000"/>
              <a:gd name="adj2" fmla="val 18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0" name="Text Box 13"/>
          <p:cNvSpPr txBox="1">
            <a:spLocks noChangeArrowheads="1"/>
          </p:cNvSpPr>
          <p:nvPr/>
        </p:nvSpPr>
        <p:spPr bwMode="auto">
          <a:xfrm>
            <a:off x="2267654" y="4114800"/>
            <a:ext cx="6096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0" dirty="0" smtClean="0">
                <a:solidFill>
                  <a:srgbClr val="FF3300"/>
                </a:solidFill>
                <a:latin typeface="Arial Black" pitchFamily="34" charset="0"/>
              </a:rPr>
              <a:t>HF</a:t>
            </a:r>
            <a:endParaRPr lang="en-US" sz="1100" b="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41" name="AutoShape 10"/>
          <p:cNvSpPr>
            <a:spLocks noChangeArrowheads="1"/>
          </p:cNvSpPr>
          <p:nvPr/>
        </p:nvSpPr>
        <p:spPr bwMode="auto">
          <a:xfrm rot="15460324">
            <a:off x="2747327" y="3688855"/>
            <a:ext cx="459936" cy="104287"/>
          </a:xfrm>
          <a:prstGeom prst="rightArrow">
            <a:avLst>
              <a:gd name="adj1" fmla="val 50000"/>
              <a:gd name="adj2" fmla="val 187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2" name="Text Box 13"/>
          <p:cNvSpPr txBox="1">
            <a:spLocks noChangeArrowheads="1"/>
          </p:cNvSpPr>
          <p:nvPr/>
        </p:nvSpPr>
        <p:spPr bwMode="auto">
          <a:xfrm>
            <a:off x="2801054" y="4041152"/>
            <a:ext cx="6096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b="0" dirty="0" smtClean="0">
                <a:solidFill>
                  <a:srgbClr val="FF3300"/>
                </a:solidFill>
                <a:latin typeface="Arial Black" pitchFamily="34" charset="0"/>
              </a:rPr>
              <a:t>T2</a:t>
            </a:r>
            <a:endParaRPr lang="en-US" sz="1100" b="0" dirty="0">
              <a:solidFill>
                <a:srgbClr val="FF3300"/>
              </a:solidFill>
              <a:latin typeface="Arial Black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079442" y="844956"/>
            <a:ext cx="39104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ln>
                  <a:solidFill>
                    <a:srgbClr val="002060"/>
                  </a:solidFill>
                </a:ln>
              </a:rPr>
              <a:t>Τα βαρη των κομματιων μπορουν να </a:t>
            </a:r>
          </a:p>
          <a:p>
            <a:r>
              <a:rPr lang="el-GR" dirty="0" smtClean="0">
                <a:ln>
                  <a:solidFill>
                    <a:srgbClr val="002060"/>
                  </a:solidFill>
                </a:ln>
              </a:rPr>
              <a:t>αγγιξουν τους 2 τονους και κινουνται με υδραυλικα συστηματα. Ολα αυτα</a:t>
            </a:r>
          </a:p>
          <a:p>
            <a:r>
              <a:rPr lang="el-GR" dirty="0" smtClean="0">
                <a:ln>
                  <a:solidFill>
                    <a:srgbClr val="002060"/>
                  </a:solidFill>
                </a:ln>
              </a:rPr>
              <a:t>αυτοματα και απο μακρια...μα το προβλημα του να βρεθουν η να αναπτυχθουν αισθητηρες καταλληλοι για τις συνθηκες των πειραματων  παραμενει </a:t>
            </a:r>
            <a:endParaRPr lang="en-US" dirty="0" smtClean="0">
              <a:ln>
                <a:solidFill>
                  <a:srgbClr val="002060"/>
                </a:solidFill>
              </a:ln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7016" y="54658"/>
            <a:ext cx="81739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Συστηματα ελεγχου κινησεων αντικειμενων </a:t>
            </a:r>
            <a:r>
              <a:rPr lang="en-US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(</a:t>
            </a:r>
            <a:r>
              <a:rPr lang="el-GR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υποανιχνευτες και αλλα κοματια </a:t>
            </a:r>
            <a:r>
              <a:rPr lang="en-US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“</a:t>
            </a:r>
            <a:r>
              <a:rPr lang="el-GR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ζυγιζουν</a:t>
            </a:r>
            <a:r>
              <a:rPr lang="en-US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” </a:t>
            </a:r>
            <a:r>
              <a:rPr lang="el-GR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 μεχρι 2 τοννους, </a:t>
            </a:r>
            <a:r>
              <a:rPr lang="el-GR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αισθητηρες</a:t>
            </a:r>
            <a:r>
              <a:rPr lang="en-US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</a:rPr>
              <a:t>)</a:t>
            </a:r>
            <a:endParaRPr lang="el-GR" dirty="0">
              <a:ln>
                <a:solidFill>
                  <a:srgbClr val="00206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2" grpId="0" animBg="1"/>
      <p:bldP spid="13" grpId="0"/>
      <p:bldP spid="14" grpId="0" animBg="1"/>
      <p:bldP spid="15" grpId="0"/>
      <p:bldP spid="16" grpId="0" animBg="1"/>
      <p:bldP spid="17" grpId="0"/>
      <p:bldP spid="22" grpId="0"/>
      <p:bldP spid="23" grpId="0"/>
      <p:bldP spid="24" grpId="0"/>
      <p:bldP spid="25" grpId="0"/>
      <p:bldP spid="26" grpId="0"/>
      <p:bldP spid="26" grpId="1"/>
      <p:bldP spid="27" grpId="0"/>
      <p:bldP spid="28" grpId="0"/>
      <p:bldP spid="29" grpId="0"/>
      <p:bldP spid="30" grpId="0"/>
      <p:bldP spid="31" grpId="0" animBg="1"/>
      <p:bldP spid="32" grpId="0" animBg="1"/>
      <p:bldP spid="33" grpId="0"/>
      <p:bldP spid="34" grpId="0"/>
      <p:bldP spid="35" grpId="0"/>
      <p:bldP spid="36" grpId="0"/>
      <p:bldP spid="37" grpId="0"/>
      <p:bldP spid="38" grpId="0"/>
      <p:bldP spid="39" grpId="0" animBg="1"/>
      <p:bldP spid="40" grpId="0"/>
      <p:bldP spid="41" grpId="0" animBg="1"/>
      <p:bldP spid="41" grpId="1" animBg="1"/>
      <p:bldP spid="42" grpId="0"/>
      <p:bldP spid="4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28612"/>
            <a:ext cx="7620000" cy="62007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2080" y="328612"/>
            <a:ext cx="5201920" cy="390144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214354" y="328612"/>
            <a:ext cx="671530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457200"/>
            <a:r>
              <a:rPr lang="en-US" sz="5400" b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Gargemelle</a:t>
            </a:r>
            <a:r>
              <a:rPr lang="en-US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PS</a:t>
            </a:r>
            <a:r>
              <a:rPr lang="en-US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l-GR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και </a:t>
            </a:r>
            <a:r>
              <a:rPr lang="en-US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SPS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en-US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193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 descr="_DSC80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6729"/>
            <a:ext cx="9144000" cy="6084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145" y="230750"/>
            <a:ext cx="81328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>
                <a:ln>
                  <a:solidFill>
                    <a:srgbClr val="002060"/>
                  </a:solidFill>
                </a:ln>
                <a:solidFill>
                  <a:srgbClr val="00B0F0"/>
                </a:solidFill>
              </a:rPr>
              <a:t>Συστηματα  ελεγχου περιβαλλοντος</a:t>
            </a:r>
            <a:r>
              <a:rPr lang="en-US" dirty="0">
                <a:ln>
                  <a:solidFill>
                    <a:srgbClr val="002060"/>
                  </a:solidFill>
                </a:ln>
                <a:solidFill>
                  <a:srgbClr val="00B0F0"/>
                </a:solidFill>
              </a:rPr>
              <a:t> (</a:t>
            </a:r>
            <a:r>
              <a:rPr lang="el-GR" dirty="0">
                <a:ln>
                  <a:solidFill>
                    <a:srgbClr val="002060"/>
                  </a:solidFill>
                </a:ln>
                <a:solidFill>
                  <a:srgbClr val="00B0F0"/>
                </a:solidFill>
              </a:rPr>
              <a:t>ξερος αερας, </a:t>
            </a:r>
            <a:r>
              <a:rPr lang="el-GR" dirty="0" smtClean="0">
                <a:ln>
                  <a:solidFill>
                    <a:srgbClr val="002060"/>
                  </a:solidFill>
                </a:ln>
                <a:solidFill>
                  <a:srgbClr val="00B0F0"/>
                </a:solidFill>
              </a:rPr>
              <a:t>αζωτο, θερμοκρασια</a:t>
            </a:r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00B0F0"/>
                </a:solidFill>
              </a:rPr>
              <a:t>) </a:t>
            </a:r>
            <a:endParaRPr lang="el-GR" dirty="0">
              <a:ln>
                <a:solidFill>
                  <a:srgbClr val="002060"/>
                </a:solidFill>
              </a:ln>
              <a:solidFill>
                <a:srgbClr val="00B0F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98" y="1641964"/>
            <a:ext cx="4695092" cy="35213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0404" y="681418"/>
            <a:ext cx="3141389" cy="287111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110404" y="3633869"/>
            <a:ext cx="488576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Κοστος </a:t>
            </a:r>
            <a:r>
              <a:rPr lang="el-GR" dirty="0" smtClean="0"/>
              <a:t>~150,000 ευρω</a:t>
            </a:r>
          </a:p>
          <a:p>
            <a:r>
              <a:rPr lang="el-GR" dirty="0" smtClean="0"/>
              <a:t>Προστασια του ανιχνευτη τροχιων απο προβλημα</a:t>
            </a:r>
          </a:p>
          <a:p>
            <a:r>
              <a:rPr lang="el-GR" dirty="0" smtClean="0"/>
              <a:t> υγρασιας η μαλλον σημειου δροσου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882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15" y="123874"/>
            <a:ext cx="5943600" cy="58013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43700" y="1081454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Κοστος ~30 ευρω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644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b="1" dirty="0" smtClean="0"/>
              <a:t>Αλλα και ο μαγνητης...</a:t>
            </a:r>
            <a:endParaRPr lang="en-GB" sz="3200" b="1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0156" y="1587845"/>
            <a:ext cx="3647975" cy="2847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15865" y="5881152"/>
            <a:ext cx="2478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 smtClean="0"/>
              <a:t>3.8Τ</a:t>
            </a:r>
            <a:r>
              <a:rPr lang="en-US" sz="2400" b="1" dirty="0" smtClean="0"/>
              <a:t>, 20kA, -268</a:t>
            </a:r>
            <a:r>
              <a:rPr lang="en-US" sz="2400" b="1" baseline="30000" dirty="0" smtClean="0"/>
              <a:t>0</a:t>
            </a:r>
            <a:r>
              <a:rPr lang="en-US" sz="2400" b="1" dirty="0" smtClean="0"/>
              <a:t>K</a:t>
            </a:r>
            <a:endParaRPr lang="en-GB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2993" y="1010653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CMS</a:t>
            </a:r>
            <a:endParaRPr lang="en-GB" b="1" dirty="0"/>
          </a:p>
        </p:txBody>
      </p:sp>
      <p:sp>
        <p:nvSpPr>
          <p:cNvPr id="8" name="Rectangle 7"/>
          <p:cNvSpPr/>
          <p:nvPr/>
        </p:nvSpPr>
        <p:spPr>
          <a:xfrm>
            <a:off x="864040" y="5243956"/>
            <a:ext cx="4700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400" b="1" dirty="0" smtClean="0">
                <a:solidFill>
                  <a:prstClr val="black"/>
                </a:solidFill>
              </a:rPr>
              <a:t>3</a:t>
            </a:r>
            <a:endParaRPr lang="en-GB" sz="4400" b="1" dirty="0">
              <a:solidFill>
                <a:prstClr val="black"/>
              </a:solidFill>
            </a:endParaRPr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1300470" y="4714779"/>
            <a:ext cx="2895600" cy="1295400"/>
            <a:chOff x="2688" y="1296"/>
            <a:chExt cx="2435" cy="1045"/>
          </a:xfrm>
        </p:grpSpPr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2688" y="1296"/>
              <a:ext cx="2435" cy="1045"/>
              <a:chOff x="3210" y="573"/>
              <a:chExt cx="2435" cy="1045"/>
            </a:xfrm>
          </p:grpSpPr>
          <p:pic>
            <p:nvPicPr>
              <p:cNvPr id="13" name="Picture 1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10" y="573"/>
                <a:ext cx="2435" cy="104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14" name="Line 8"/>
              <p:cNvSpPr>
                <a:spLocks noChangeShapeType="1"/>
              </p:cNvSpPr>
              <p:nvPr/>
            </p:nvSpPr>
            <p:spPr bwMode="auto">
              <a:xfrm flipV="1">
                <a:off x="4049" y="972"/>
                <a:ext cx="1" cy="40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5" name="Line 9"/>
              <p:cNvSpPr>
                <a:spLocks noChangeShapeType="1"/>
              </p:cNvSpPr>
              <p:nvPr/>
            </p:nvSpPr>
            <p:spPr bwMode="auto">
              <a:xfrm>
                <a:off x="3988" y="1306"/>
                <a:ext cx="391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6" name="Text Box 10"/>
              <p:cNvSpPr txBox="1">
                <a:spLocks noChangeArrowheads="1"/>
              </p:cNvSpPr>
              <p:nvPr/>
            </p:nvSpPr>
            <p:spPr bwMode="auto">
              <a:xfrm>
                <a:off x="4272" y="1306"/>
                <a:ext cx="169" cy="19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81639" tIns="40820" rIns="81639" bIns="40820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9pPr>
              </a:lstStyle>
              <a:p>
                <a:pPr defTabSz="414338" hangingPunct="0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414338" algn="l"/>
                    <a:tab pos="828675" algn="l"/>
                    <a:tab pos="1244600" algn="l"/>
                    <a:tab pos="1658938" algn="l"/>
                    <a:tab pos="2073275" algn="l"/>
                    <a:tab pos="2487613" algn="l"/>
                    <a:tab pos="2903538" algn="l"/>
                    <a:tab pos="3317875" algn="l"/>
                    <a:tab pos="3732213" algn="l"/>
                    <a:tab pos="4146550" algn="l"/>
                    <a:tab pos="4562475" algn="l"/>
                    <a:tab pos="4976813" algn="l"/>
                    <a:tab pos="5391150" algn="l"/>
                    <a:tab pos="5805488" algn="l"/>
                    <a:tab pos="6221413" algn="l"/>
                    <a:tab pos="6635750" algn="l"/>
                    <a:tab pos="7050088" algn="l"/>
                    <a:tab pos="7464425" algn="l"/>
                    <a:tab pos="7880350" algn="l"/>
                    <a:tab pos="8294688" algn="l"/>
                  </a:tabLst>
                </a:pPr>
                <a:r>
                  <a:rPr lang="en-GB" sz="1600" i="1">
                    <a:solidFill>
                      <a:srgbClr val="000000"/>
                    </a:solidFill>
                    <a:latin typeface="Arial" pitchFamily="34" charset="0"/>
                  </a:rPr>
                  <a:t>x</a:t>
                </a:r>
              </a:p>
            </p:txBody>
          </p:sp>
          <p:sp>
            <p:nvSpPr>
              <p:cNvPr id="17" name="Text Box 11"/>
              <p:cNvSpPr txBox="1">
                <a:spLocks noChangeArrowheads="1"/>
              </p:cNvSpPr>
              <p:nvPr/>
            </p:nvSpPr>
            <p:spPr bwMode="auto">
              <a:xfrm>
                <a:off x="4049" y="847"/>
                <a:ext cx="169" cy="19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81639" tIns="40820" rIns="81639" bIns="40820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5pPr>
                <a:lvl6pPr marL="2286000" algn="l" defTabSz="914400" rtl="0" eaLnBrk="1" latinLnBrk="0" hangingPunct="1"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6pPr>
                <a:lvl7pPr marL="2743200" algn="l" defTabSz="914400" rtl="0" eaLnBrk="1" latinLnBrk="0" hangingPunct="1"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7pPr>
                <a:lvl8pPr marL="3200400" algn="l" defTabSz="914400" rtl="0" eaLnBrk="1" latinLnBrk="0" hangingPunct="1"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8pPr>
                <a:lvl9pPr marL="3657600" algn="l" defTabSz="914400" rtl="0" eaLnBrk="1" latinLnBrk="0" hangingPunct="1">
                  <a:defRPr sz="2400" kern="1200">
                    <a:solidFill>
                      <a:schemeClr val="tx2"/>
                    </a:solidFill>
                    <a:latin typeface="Comic Sans MS" pitchFamily="66" charset="0"/>
                    <a:ea typeface="ＭＳ Ｐゴシック" pitchFamily="-107" charset="-128"/>
                    <a:cs typeface="+mn-cs"/>
                  </a:defRPr>
                </a:lvl9pPr>
              </a:lstStyle>
              <a:p>
                <a:pPr defTabSz="414338" hangingPunct="0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414338" algn="l"/>
                    <a:tab pos="828675" algn="l"/>
                    <a:tab pos="1244600" algn="l"/>
                    <a:tab pos="1658938" algn="l"/>
                    <a:tab pos="2073275" algn="l"/>
                    <a:tab pos="2487613" algn="l"/>
                    <a:tab pos="2903538" algn="l"/>
                    <a:tab pos="3317875" algn="l"/>
                    <a:tab pos="3732213" algn="l"/>
                    <a:tab pos="4146550" algn="l"/>
                    <a:tab pos="4562475" algn="l"/>
                    <a:tab pos="4976813" algn="l"/>
                    <a:tab pos="5391150" algn="l"/>
                    <a:tab pos="5805488" algn="l"/>
                    <a:tab pos="6221413" algn="l"/>
                    <a:tab pos="6635750" algn="l"/>
                    <a:tab pos="7050088" algn="l"/>
                    <a:tab pos="7464425" algn="l"/>
                    <a:tab pos="7880350" algn="l"/>
                    <a:tab pos="8294688" algn="l"/>
                  </a:tabLst>
                </a:pPr>
                <a:r>
                  <a:rPr lang="en-GB" sz="1600" i="1">
                    <a:solidFill>
                      <a:srgbClr val="000000"/>
                    </a:solidFill>
                    <a:latin typeface="Arial" pitchFamily="34" charset="0"/>
                  </a:rPr>
                  <a:t>y</a:t>
                </a:r>
              </a:p>
            </p:txBody>
          </p:sp>
        </p:grp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848" y="1776"/>
              <a:ext cx="240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2"/>
                  </a:solidFill>
                  <a:latin typeface="Comic Sans MS" pitchFamily="66" charset="0"/>
                  <a:ea typeface="ＭＳ Ｐゴシック" pitchFamily="-107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2"/>
                  </a:solidFill>
                  <a:latin typeface="Comic Sans MS" pitchFamily="66" charset="0"/>
                  <a:ea typeface="ＭＳ Ｐゴシック" pitchFamily="-107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2"/>
                  </a:solidFill>
                  <a:latin typeface="Comic Sans MS" pitchFamily="66" charset="0"/>
                  <a:ea typeface="ＭＳ Ｐゴシック" pitchFamily="-107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2"/>
                  </a:solidFill>
                  <a:latin typeface="Comic Sans MS" pitchFamily="66" charset="0"/>
                  <a:ea typeface="ＭＳ Ｐゴシック" pitchFamily="-107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2"/>
                  </a:solidFill>
                  <a:latin typeface="Comic Sans MS" pitchFamily="66" charset="0"/>
                  <a:ea typeface="ＭＳ Ｐゴシック" pitchFamily="-107" charset="-128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chemeClr val="tx2"/>
                  </a:solidFill>
                  <a:latin typeface="Comic Sans MS" pitchFamily="66" charset="0"/>
                  <a:ea typeface="ＭＳ Ｐゴシック" pitchFamily="-107" charset="-128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chemeClr val="tx2"/>
                  </a:solidFill>
                  <a:latin typeface="Comic Sans MS" pitchFamily="66" charset="0"/>
                  <a:ea typeface="ＭＳ Ｐゴシック" pitchFamily="-107" charset="-128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chemeClr val="tx2"/>
                  </a:solidFill>
                  <a:latin typeface="Comic Sans MS" pitchFamily="66" charset="0"/>
                  <a:ea typeface="ＭＳ Ｐゴシック" pitchFamily="-107" charset="-128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chemeClr val="tx2"/>
                  </a:solidFill>
                  <a:latin typeface="Comic Sans MS" pitchFamily="66" charset="0"/>
                  <a:ea typeface="ＭＳ Ｐゴシック" pitchFamily="-107" charset="-128"/>
                  <a:cs typeface="+mn-cs"/>
                </a:defRPr>
              </a:lvl9pPr>
            </a:lstStyle>
            <a:p>
              <a:endParaRPr lang="it-IT" sz="180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Z:\pictures\cms general\2D_CMS_cross_section 2012_closing_sensors-Model_fu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257" y="130629"/>
            <a:ext cx="8309987" cy="593353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381647" y="5557633"/>
            <a:ext cx="5732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ln>
                  <a:solidFill>
                    <a:srgbClr val="002060"/>
                  </a:solidFill>
                </a:ln>
              </a:rPr>
              <a:t>Μια ιδεα του πως ειναι η διαρρυθμιση του χωρου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(2012)</a:t>
            </a:r>
            <a:r>
              <a:rPr lang="el-GR" dirty="0" smtClean="0">
                <a:ln>
                  <a:solidFill>
                    <a:srgbClr val="002060"/>
                  </a:solidFill>
                </a:ln>
              </a:rPr>
              <a:t>...</a:t>
            </a:r>
            <a:endParaRPr lang="en-US" dirty="0" smtClean="0">
              <a:ln>
                <a:solidFill>
                  <a:srgbClr val="002060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3200" dirty="0" smtClean="0"/>
              <a:t>Οι δυο ζωνες του πειραματος</a:t>
            </a:r>
            <a:r>
              <a:rPr lang="en-US" sz="3200" dirty="0" smtClean="0"/>
              <a:t>:“USC”</a:t>
            </a:r>
            <a:r>
              <a:rPr lang="el-GR" sz="3200" dirty="0" smtClean="0"/>
              <a:t> και</a:t>
            </a:r>
            <a:r>
              <a:rPr lang="en-US" sz="3200" dirty="0" smtClean="0"/>
              <a:t> “UXC”</a:t>
            </a:r>
            <a:endParaRPr lang="en-GB" sz="3200" dirty="0"/>
          </a:p>
        </p:txBody>
      </p:sp>
      <p:pic>
        <p:nvPicPr>
          <p:cNvPr id="3074" name="Picture 2" descr="cm402644pl-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7" y="1256042"/>
            <a:ext cx="5127125" cy="3647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DSC_39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53527" y="2006872"/>
            <a:ext cx="2862588" cy="4301968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2220686" y="3657600"/>
            <a:ext cx="3486779" cy="22508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57683" y="5336569"/>
            <a:ext cx="6013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ln>
                  <a:solidFill>
                    <a:srgbClr val="002060"/>
                  </a:solidFill>
                </a:ln>
              </a:rPr>
              <a:t>Ηλεκτρονικα, ηλεκτρικα, ο,τι δεν ειναι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radiation tolerant (!!!)</a:t>
            </a:r>
            <a:r>
              <a:rPr lang="el-GR" dirty="0" smtClean="0">
                <a:ln>
                  <a:solidFill>
                    <a:srgbClr val="002060"/>
                  </a:solidFill>
                </a:ln>
              </a:rPr>
              <a:t>...και </a:t>
            </a:r>
            <a:r>
              <a:rPr lang="en-US" dirty="0" smtClean="0">
                <a:ln>
                  <a:solidFill>
                    <a:srgbClr val="002060"/>
                  </a:solidFill>
                </a:ln>
              </a:rPr>
              <a:t>magnetic field compatible!!!!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039815" y="4983982"/>
            <a:ext cx="2552282" cy="10049"/>
          </a:xfrm>
          <a:prstGeom prst="straightConnector1">
            <a:avLst/>
          </a:prstGeom>
          <a:ln w="381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682910" y="4933740"/>
            <a:ext cx="119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100-150 m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yer and Gas Rack in Gas Roo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417" y="150726"/>
            <a:ext cx="8510954" cy="6383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0964"/>
            <a:ext cx="8997083" cy="5723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" name="Rectangle 79"/>
          <p:cNvSpPr/>
          <p:nvPr/>
        </p:nvSpPr>
        <p:spPr>
          <a:xfrm>
            <a:off x="1964453" y="588922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l-GR" b="1" dirty="0" smtClean="0"/>
              <a:t>Μια </a:t>
            </a:r>
            <a:r>
              <a:rPr lang="en-US" b="1" dirty="0" smtClean="0"/>
              <a:t>“</a:t>
            </a:r>
            <a:r>
              <a:rPr lang="el-GR" b="1" dirty="0" smtClean="0"/>
              <a:t>τυπικη εικονα</a:t>
            </a:r>
            <a:r>
              <a:rPr lang="en-US" b="1" dirty="0" smtClean="0"/>
              <a:t>”</a:t>
            </a:r>
            <a:r>
              <a:rPr lang="el-GR" b="1" dirty="0" smtClean="0"/>
              <a:t> μιας μερας δουλειας στον ανιχνευτη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 descr="cms-cong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5566" y="2065538"/>
            <a:ext cx="4294188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Nitrogene treatment of shaft PM 54 - 26-07-99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4597400"/>
            <a:ext cx="2876550" cy="21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536"/>
            <a:ext cx="5047488" cy="67299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610" y="2609088"/>
            <a:ext cx="5681390" cy="421843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49726" y="0"/>
            <a:ext cx="399776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457200"/>
            <a:r>
              <a:rPr lang="en-GB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BEBC </a:t>
            </a:r>
            <a:r>
              <a:rPr lang="el-GR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και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SPS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en-US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684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20400" cy="704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428" y="3054096"/>
            <a:ext cx="8087484" cy="41574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984109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457200"/>
            <a:r>
              <a:rPr lang="en-GB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ALICE, ATLAS, CMS, </a:t>
            </a:r>
            <a:r>
              <a:rPr lang="en-GB" sz="5400" b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LHCb</a:t>
            </a:r>
            <a:r>
              <a:rPr lang="en-GB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l-GR" sz="54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και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LHC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en-US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006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88900"/>
            <a:ext cx="9144000" cy="1143000"/>
          </a:xfrm>
        </p:spPr>
        <p:txBody>
          <a:bodyPr>
            <a:normAutofit/>
          </a:bodyPr>
          <a:lstStyle/>
          <a:p>
            <a:r>
              <a:rPr lang="el-GR" sz="5400" b="1" dirty="0" smtClean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Οι ανιχνευτες-καμερες</a:t>
            </a:r>
            <a:endParaRPr lang="en-GB" sz="5400" b="1" dirty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983" y="59406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70703" y="19276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20" name="Rechteck 7"/>
          <p:cNvSpPr/>
          <p:nvPr/>
        </p:nvSpPr>
        <p:spPr>
          <a:xfrm>
            <a:off x="117983" y="1231703"/>
            <a:ext cx="8838127" cy="3416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l-GR" sz="2400" b="1" dirty="0" smtClean="0">
                <a:solidFill>
                  <a:schemeClr val="bg1"/>
                </a:solidFill>
              </a:rPr>
              <a:t>Ειναι οι «μηχανες» που χρησιμοποιουμε για να βρουμε γιατι ο κοσμος μας ειναι ετσι.</a:t>
            </a:r>
            <a:endParaRPr lang="en-US" sz="2400" b="1" dirty="0">
              <a:solidFill>
                <a:schemeClr val="bg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l-GR" sz="2400" b="1" dirty="0" smtClean="0">
                <a:solidFill>
                  <a:schemeClr val="bg1"/>
                </a:solidFill>
              </a:rPr>
              <a:t> Γιατι τα σωματιδια εχουν διαφορετικες μαζες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l-GR" sz="2400" b="1" dirty="0" smtClean="0">
                <a:solidFill>
                  <a:schemeClr val="bg1"/>
                </a:solidFill>
              </a:rPr>
              <a:t> Τι ειναι η σκοτεινη υλη στο συμπαν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l-GR" sz="2400" b="1" dirty="0">
                <a:solidFill>
                  <a:schemeClr val="bg1"/>
                </a:solidFill>
              </a:rPr>
              <a:t> </a:t>
            </a:r>
            <a:r>
              <a:rPr lang="el-GR" sz="2400" b="1" dirty="0" smtClean="0">
                <a:solidFill>
                  <a:schemeClr val="bg1"/>
                </a:solidFill>
              </a:rPr>
              <a:t>Εαν ισχυουν οι διαφορες θεωριες που αποπειρωνται να συμπληρωσουν</a:t>
            </a:r>
            <a:r>
              <a:rPr lang="en-GB" sz="2400" b="1" dirty="0" smtClean="0">
                <a:solidFill>
                  <a:schemeClr val="bg1"/>
                </a:solidFill>
              </a:rPr>
              <a:t>/</a:t>
            </a:r>
            <a:r>
              <a:rPr lang="el-GR" sz="2400" b="1" dirty="0" smtClean="0">
                <a:solidFill>
                  <a:schemeClr val="bg1"/>
                </a:solidFill>
              </a:rPr>
              <a:t>αντικαταστησουν το </a:t>
            </a:r>
            <a:r>
              <a:rPr lang="en-GB" sz="2400" b="1" dirty="0" smtClean="0">
                <a:solidFill>
                  <a:schemeClr val="bg1"/>
                </a:solidFill>
              </a:rPr>
              <a:t>“standard model”</a:t>
            </a:r>
            <a:endParaRPr lang="el-GR" sz="2400" b="1" dirty="0" smtClean="0">
              <a:solidFill>
                <a:schemeClr val="bg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l-GR" sz="2400" b="1" dirty="0" smtClean="0">
                <a:solidFill>
                  <a:schemeClr val="bg1"/>
                </a:solidFill>
              </a:rPr>
              <a:t> Πως ηταν η καυτη, πυκνη πρωτη μορφη της υλης κλασματα του δευτερολεπτου μετα την Μεγαλη Εκρηξη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l-GR" sz="2400" b="1" dirty="0">
                <a:solidFill>
                  <a:schemeClr val="bg1"/>
                </a:solidFill>
              </a:rPr>
              <a:t> </a:t>
            </a:r>
            <a:r>
              <a:rPr lang="el-GR" sz="2400" b="1" dirty="0" smtClean="0">
                <a:solidFill>
                  <a:schemeClr val="bg1"/>
                </a:solidFill>
              </a:rPr>
              <a:t>Εαν οι θεωριες ενοποιησεις μπορουν να επαληθευτουν</a:t>
            </a:r>
          </a:p>
        </p:txBody>
      </p:sp>
    </p:spTree>
    <p:extLst>
      <p:ext uri="{BB962C8B-B14F-4D97-AF65-F5344CB8AC3E}">
        <p14:creationId xmlns:p14="http://schemas.microsoft.com/office/powerpoint/2010/main" val="250323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l-GR" sz="4000" dirty="0" smtClean="0"/>
              <a:t>Οι ανιχνευτες-καμερες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17983" y="59406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70703" y="19276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20" name="Rechteck 7"/>
          <p:cNvSpPr/>
          <p:nvPr/>
        </p:nvSpPr>
        <p:spPr>
          <a:xfrm>
            <a:off x="559341" y="856357"/>
            <a:ext cx="8025318" cy="56323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l-GR" sz="2400" b="1" dirty="0" smtClean="0">
                <a:solidFill>
                  <a:schemeClr val="bg1"/>
                </a:solidFill>
              </a:rPr>
              <a:t>Δεν φωτογραφιζουν τα σωματιδια </a:t>
            </a:r>
            <a:r>
              <a:rPr lang="en-US" sz="2400" b="1" dirty="0" smtClean="0">
                <a:solidFill>
                  <a:schemeClr val="bg1"/>
                </a:solidFill>
              </a:rPr>
              <a:t>„</a:t>
            </a:r>
            <a:r>
              <a:rPr lang="el-GR" sz="2400" b="1" dirty="0" smtClean="0">
                <a:solidFill>
                  <a:schemeClr val="bg1"/>
                </a:solidFill>
              </a:rPr>
              <a:t>απευθειας</a:t>
            </a:r>
            <a:r>
              <a:rPr lang="en-US" sz="2400" b="1" dirty="0" smtClean="0">
                <a:solidFill>
                  <a:schemeClr val="bg1"/>
                </a:solidFill>
              </a:rPr>
              <a:t>“</a:t>
            </a:r>
            <a:endParaRPr lang="en-US" sz="2400" b="1" dirty="0">
              <a:solidFill>
                <a:schemeClr val="bg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l-GR" sz="2400" b="1" dirty="0" smtClean="0">
                <a:solidFill>
                  <a:schemeClr val="bg1"/>
                </a:solidFill>
              </a:rPr>
              <a:t>Φωτογραφιζουν την  αλληλεπιδραση τους με την υλη</a:t>
            </a:r>
            <a:r>
              <a:rPr lang="en-US" sz="2400" b="1" dirty="0" smtClean="0">
                <a:solidFill>
                  <a:schemeClr val="bg1"/>
                </a:solidFill>
              </a:rPr>
              <a:t> (</a:t>
            </a:r>
            <a:r>
              <a:rPr lang="el-GR" sz="2400" b="1" dirty="0" smtClean="0">
                <a:solidFill>
                  <a:schemeClr val="bg1"/>
                </a:solidFill>
              </a:rPr>
              <a:t> που ειναι ο ιδιος ο ανιχνευτης, ενα τρισδιαστατο, ατελειωτο </a:t>
            </a:r>
            <a:r>
              <a:rPr lang="en-GB" sz="2400" b="1" dirty="0" smtClean="0">
                <a:solidFill>
                  <a:schemeClr val="bg1"/>
                </a:solidFill>
              </a:rPr>
              <a:t>film</a:t>
            </a:r>
            <a:r>
              <a:rPr lang="el-GR" sz="2400" b="1" dirty="0" smtClean="0">
                <a:solidFill>
                  <a:schemeClr val="bg1"/>
                </a:solidFill>
              </a:rPr>
              <a:t>) που στο τελος συνηθως«μεταφραζει» την αλληλεπιδραση σε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l-GR" sz="2400" b="1" dirty="0">
                <a:solidFill>
                  <a:schemeClr val="bg1"/>
                </a:solidFill>
              </a:rPr>
              <a:t>κ</a:t>
            </a:r>
            <a:r>
              <a:rPr lang="el-GR" sz="2400" b="1" dirty="0" smtClean="0">
                <a:solidFill>
                  <a:schemeClr val="bg1"/>
                </a:solidFill>
              </a:rPr>
              <a:t>ατι μετρησιμο</a:t>
            </a:r>
            <a:endParaRPr lang="en-US" sz="2400" b="1" dirty="0">
              <a:solidFill>
                <a:schemeClr val="bg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l-GR" sz="2400" b="1" dirty="0">
                <a:solidFill>
                  <a:schemeClr val="bg1"/>
                </a:solidFill>
              </a:rPr>
              <a:t> </a:t>
            </a:r>
            <a:r>
              <a:rPr lang="el-GR" sz="2400" b="1" dirty="0" smtClean="0">
                <a:solidFill>
                  <a:schemeClr val="bg1"/>
                </a:solidFill>
              </a:rPr>
              <a:t>Φως (-&gt; φωτοπολλαπλασιαστες, φωτοδιοδοι, </a:t>
            </a:r>
            <a:r>
              <a:rPr lang="en-GB" sz="2400" b="1" dirty="0" smtClean="0">
                <a:solidFill>
                  <a:schemeClr val="bg1"/>
                </a:solidFill>
              </a:rPr>
              <a:t>CCD, Si pixel</a:t>
            </a:r>
            <a:r>
              <a:rPr lang="el-GR" sz="2400" b="1" dirty="0" smtClean="0">
                <a:solidFill>
                  <a:schemeClr val="bg1"/>
                </a:solidFill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l-GR" sz="2400" b="1" dirty="0">
                <a:solidFill>
                  <a:schemeClr val="bg1"/>
                </a:solidFill>
              </a:rPr>
              <a:t> </a:t>
            </a:r>
            <a:r>
              <a:rPr lang="el-GR" sz="2400" b="1" dirty="0" smtClean="0">
                <a:solidFill>
                  <a:schemeClr val="bg1"/>
                </a:solidFill>
              </a:rPr>
              <a:t>Ηλεκτρικο σημα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l-GR" sz="2400" b="1" dirty="0" smtClean="0">
                <a:solidFill>
                  <a:schemeClr val="bg1"/>
                </a:solidFill>
              </a:rPr>
              <a:t>Τι φωτογραφιζουν(μετρουν) οι ανιχνευτες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l-GR" sz="2400" b="1" dirty="0">
                <a:solidFill>
                  <a:schemeClr val="bg1"/>
                </a:solidFill>
              </a:rPr>
              <a:t>Ενεργεια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l-GR" sz="2400" b="1" dirty="0" smtClean="0">
                <a:solidFill>
                  <a:schemeClr val="bg1"/>
                </a:solidFill>
              </a:rPr>
              <a:t>Ορμη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l-GR" sz="2400" b="1" dirty="0" smtClean="0">
                <a:solidFill>
                  <a:schemeClr val="bg1"/>
                </a:solidFill>
              </a:rPr>
              <a:t>Φορτιο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l-GR" sz="2400" b="1" dirty="0" smtClean="0">
                <a:solidFill>
                  <a:schemeClr val="bg1"/>
                </a:solidFill>
              </a:rPr>
              <a:t>Χρονο ζωης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l-GR" sz="2400" b="1" dirty="0" smtClean="0">
                <a:solidFill>
                  <a:schemeClr val="bg1"/>
                </a:solidFill>
              </a:rPr>
              <a:t>Διασπασεις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l-GR" sz="2400" b="1" dirty="0" smtClean="0">
                <a:solidFill>
                  <a:srgbClr val="FF0000"/>
                </a:solidFill>
              </a:rPr>
              <a:t>Στροφορμη (</a:t>
            </a:r>
            <a:r>
              <a:rPr lang="en-GB" sz="2400" b="1" dirty="0" smtClean="0">
                <a:solidFill>
                  <a:srgbClr val="FF0000"/>
                </a:solidFill>
              </a:rPr>
              <a:t>spin)</a:t>
            </a:r>
            <a:r>
              <a:rPr lang="el-GR" sz="2400" b="1" dirty="0" smtClean="0">
                <a:solidFill>
                  <a:srgbClr val="FF0000"/>
                </a:solidFill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l-GR" sz="2400" b="1" dirty="0" smtClean="0">
                <a:solidFill>
                  <a:srgbClr val="FF0000"/>
                </a:solidFill>
              </a:rPr>
              <a:t>Μαζα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4000" dirty="0" smtClean="0"/>
              <a:t>Οι ανιχνευτες-καμερες ειναι καπως ετσι...</a:t>
            </a:r>
            <a:endParaRPr lang="en-GB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5719" y="1275067"/>
            <a:ext cx="6148243" cy="484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47"/>
          <p:cNvSpPr>
            <a:spLocks noChangeArrowheads="1"/>
          </p:cNvSpPr>
          <p:nvPr/>
        </p:nvSpPr>
        <p:spPr bwMode="auto">
          <a:xfrm>
            <a:off x="2030268" y="4897581"/>
            <a:ext cx="152862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l-GR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τροχιογραφος</a:t>
            </a:r>
            <a:endParaRPr lang="en-US" sz="2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5103668" y="1722727"/>
            <a:ext cx="125598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l-GR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Καλοριμετρο</a:t>
            </a:r>
            <a:endParaRPr lang="en-US" sz="2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charset="0"/>
            </a:endParaRPr>
          </a:p>
        </p:txBody>
      </p:sp>
      <p:sp>
        <p:nvSpPr>
          <p:cNvPr id="13" name="Rectangle 48"/>
          <p:cNvSpPr>
            <a:spLocks noChangeArrowheads="1"/>
          </p:cNvSpPr>
          <p:nvPr/>
        </p:nvSpPr>
        <p:spPr bwMode="auto">
          <a:xfrm>
            <a:off x="4572000" y="5051469"/>
            <a:ext cx="17294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l-GR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Θαλαμοι μιονιων </a:t>
            </a:r>
            <a:endParaRPr lang="en-US" sz="2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charset="0"/>
            </a:endParaRPr>
          </a:p>
        </p:txBody>
      </p:sp>
      <p:sp>
        <p:nvSpPr>
          <p:cNvPr id="14" name="Rectangle 40"/>
          <p:cNvSpPr>
            <a:spLocks noChangeArrowheads="1"/>
          </p:cNvSpPr>
          <p:nvPr/>
        </p:nvSpPr>
        <p:spPr bwMode="auto">
          <a:xfrm>
            <a:off x="1959618" y="4353704"/>
            <a:ext cx="98777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l-GR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Μαγνητης</a:t>
            </a:r>
            <a:endParaRPr lang="en-US" sz="2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255818" y="3131127"/>
            <a:ext cx="886691" cy="17664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4336473" y="1861226"/>
            <a:ext cx="1274619" cy="1075938"/>
          </a:xfrm>
          <a:prstGeom prst="straightConnector1">
            <a:avLst/>
          </a:prstGeom>
          <a:ln>
            <a:solidFill>
              <a:srgbClr val="99FFC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4572000" y="1856203"/>
            <a:ext cx="1011382" cy="1274924"/>
          </a:xfrm>
          <a:prstGeom prst="straightConnector1">
            <a:avLst/>
          </a:prstGeom>
          <a:ln>
            <a:solidFill>
              <a:srgbClr val="9933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2794580" y="3356855"/>
            <a:ext cx="1070838" cy="1135348"/>
          </a:xfrm>
          <a:prstGeom prst="straightConnector1">
            <a:avLst/>
          </a:prstGeom>
          <a:ln>
            <a:solidFill>
              <a:schemeClr val="bg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3" idx="1"/>
          </p:cNvCxnSpPr>
          <p:nvPr/>
        </p:nvCxnSpPr>
        <p:spPr>
          <a:xfrm flipV="1">
            <a:off x="4572000" y="4589804"/>
            <a:ext cx="290945" cy="6001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475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20890</TotalTime>
  <Words>1712</Words>
  <Application>Microsoft Office PowerPoint</Application>
  <PresentationFormat>On-screen Show (4:3)</PresentationFormat>
  <Paragraphs>350</Paragraphs>
  <Slides>48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63" baseType="lpstr">
      <vt:lpstr>ＭＳ Ｐゴシック</vt:lpstr>
      <vt:lpstr>Arial</vt:lpstr>
      <vt:lpstr>Arial Black</vt:lpstr>
      <vt:lpstr>Arial Rounded MT Bold</vt:lpstr>
      <vt:lpstr>Calibri</vt:lpstr>
      <vt:lpstr>Cambria Math</vt:lpstr>
      <vt:lpstr>Comic Sans MS</vt:lpstr>
      <vt:lpstr>Corbel</vt:lpstr>
      <vt:lpstr>Luxi Sans</vt:lpstr>
      <vt:lpstr>Times</vt:lpstr>
      <vt:lpstr>Times New Roman</vt:lpstr>
      <vt:lpstr>Wingdings</vt:lpstr>
      <vt:lpstr>Office Theme</vt:lpstr>
      <vt:lpstr>1_Office Theme</vt:lpstr>
      <vt:lpstr>Equation</vt:lpstr>
      <vt:lpstr>Εισαγωγη στους ανιχνευτες σωματιδιων στο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Οι ανιχνευτες-καμερες</vt:lpstr>
      <vt:lpstr>Οι ανιχνευτες-καμερες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Οι 4 «μεγαλοι» ανιχνευτες του LHC: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Το πραγματικο CMS</vt:lpstr>
      <vt:lpstr>πο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Συστηματα εξυπνων μονωτων( ~ -200C καταγραφεας τροχιων ~ +170C ECAL) </vt:lpstr>
      <vt:lpstr>PowerPoint Presentation</vt:lpstr>
      <vt:lpstr>PowerPoint Presentation</vt:lpstr>
      <vt:lpstr>PowerPoint Presentation</vt:lpstr>
      <vt:lpstr>PowerPoint Presentation</vt:lpstr>
      <vt:lpstr>Αλλα και ο μαγνητης...</vt:lpstr>
      <vt:lpstr>PowerPoint Presentation</vt:lpstr>
      <vt:lpstr>Οι δυο ζωνες του πειραματος:“USC” και “UXC”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Τα (μεγαλα) πειραματα ΦΥΕ</dc:title>
  <dc:creator>Andromachi Tsirou</dc:creator>
  <cp:lastModifiedBy>Andromachi Tsirou</cp:lastModifiedBy>
  <cp:revision>588</cp:revision>
  <dcterms:created xsi:type="dcterms:W3CDTF">2006-08-16T00:00:00Z</dcterms:created>
  <dcterms:modified xsi:type="dcterms:W3CDTF">2016-04-20T10:02:51Z</dcterms:modified>
</cp:coreProperties>
</file>