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4"/>
  </p:sldMasterIdLst>
  <p:notesMasterIdLst>
    <p:notesMasterId r:id="rId21"/>
  </p:notesMasterIdLst>
  <p:handoutMasterIdLst>
    <p:handoutMasterId r:id="rId22"/>
  </p:handoutMasterIdLst>
  <p:sldIdLst>
    <p:sldId id="256" r:id="rId5"/>
    <p:sldId id="285" r:id="rId6"/>
    <p:sldId id="296" r:id="rId7"/>
    <p:sldId id="294" r:id="rId8"/>
    <p:sldId id="295" r:id="rId9"/>
    <p:sldId id="291" r:id="rId10"/>
    <p:sldId id="292" r:id="rId11"/>
    <p:sldId id="297" r:id="rId12"/>
    <p:sldId id="287" r:id="rId13"/>
    <p:sldId id="279" r:id="rId14"/>
    <p:sldId id="270" r:id="rId15"/>
    <p:sldId id="286" r:id="rId16"/>
    <p:sldId id="284" r:id="rId17"/>
    <p:sldId id="300" r:id="rId18"/>
    <p:sldId id="299" r:id="rId19"/>
    <p:sldId id="268" r:id="rId20"/>
  </p:sldIdLst>
  <p:sldSz cx="9144000" cy="6858000" type="screen4x3"/>
  <p:notesSz cx="6797675" cy="9928225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ão Pedro Ramos" initials="JPR" lastIdx="3" clrIdx="0">
    <p:extLst>
      <p:ext uri="{19B8F6BF-5375-455C-9EA6-DF929625EA0E}">
        <p15:presenceInfo xmlns:p15="http://schemas.microsoft.com/office/powerpoint/2012/main" userId="c97849c7a7979fb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  <a:srgbClr val="6DFF09"/>
    <a:srgbClr val="FF6600"/>
    <a:srgbClr val="FF9900"/>
    <a:srgbClr val="18308E"/>
    <a:srgbClr val="1F297F"/>
    <a:srgbClr val="290029"/>
    <a:srgbClr val="FFFFFF"/>
    <a:srgbClr val="1F47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21" autoAdjust="0"/>
    <p:restoredTop sz="96395" autoAdjust="0"/>
  </p:normalViewPr>
  <p:slideViewPr>
    <p:cSldViewPr>
      <p:cViewPr varScale="1">
        <p:scale>
          <a:sx n="107" d="100"/>
          <a:sy n="107" d="100"/>
        </p:scale>
        <p:origin x="192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786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a\agottber\Desktop\Target%20525%20nano%20UC%20planning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fernan\OneDrive\Documentos\Trabalho\Workshops%20and%20Presentations\%5b2015-12-2to5%5d%20ISOLDE%20Workshop\Graphs%20for%20present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fernan\OneDrive\Documentos\Trabalho\Workshops%20and%20Presentations\%5b2015-12-2to5%5d%20ISOLDE%20Workshop\Graphs%20for%20present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fernan\AppData\Roaming\Microsoft\Excel\Graphs%20for%20presentation%20(version%201).xlsb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o&#227;o%20Pedro%20Ramos\Desktop\Ar32%20Yield%20evolu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55391126754238"/>
          <c:y val="1.8479007383018047E-2"/>
          <c:w val="0.87057170952636465"/>
          <c:h val="0.73906106392219051"/>
        </c:manualLayout>
      </c:layout>
      <c:barChart>
        <c:barDir val="col"/>
        <c:grouping val="clustered"/>
        <c:varyColors val="0"/>
        <c:ser>
          <c:idx val="0"/>
          <c:order val="0"/>
          <c:tx>
            <c:v>ISOLDE Conventional UCx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Sheet2!$A$2:$A$21</c:f>
              <c:strCache>
                <c:ptCount val="20"/>
                <c:pt idx="0">
                  <c:v>8Li (#466 UC-Re)</c:v>
                </c:pt>
                <c:pt idx="1">
                  <c:v>9Li (SC)</c:v>
                </c:pt>
                <c:pt idx="2">
                  <c:v>25Na</c:v>
                </c:pt>
                <c:pt idx="3">
                  <c:v>26Na (SC)</c:v>
                </c:pt>
                <c:pt idx="4">
                  <c:v>30Na</c:v>
                </c:pt>
                <c:pt idx="5">
                  <c:v>46K (SC)</c:v>
                </c:pt>
                <c:pt idx="6">
                  <c:v>50K</c:v>
                </c:pt>
                <c:pt idx="7">
                  <c:v>50Ca</c:v>
                </c:pt>
                <c:pt idx="8">
                  <c:v>68Cu (highest DB entry)</c:v>
                </c:pt>
                <c:pt idx="9">
                  <c:v>68mCu (highest DB entry)</c:v>
                </c:pt>
                <c:pt idx="10">
                  <c:v>76Ga (highest DB entry)</c:v>
                </c:pt>
                <c:pt idx="11">
                  <c:v>81Ga (highest DB entry)</c:v>
                </c:pt>
                <c:pt idx="12">
                  <c:v>81Rb</c:v>
                </c:pt>
                <c:pt idx="13">
                  <c:v>88Rb (#493 UC-Ta)</c:v>
                </c:pt>
                <c:pt idx="14">
                  <c:v>93Rb (SC)</c:v>
                </c:pt>
                <c:pt idx="15">
                  <c:v>96Rb (SC)</c:v>
                </c:pt>
                <c:pt idx="16">
                  <c:v>132In</c:v>
                </c:pt>
                <c:pt idx="17">
                  <c:v>142Cs (#477 UC-W)</c:v>
                </c:pt>
                <c:pt idx="18">
                  <c:v>139Cs (#477 UC-W)</c:v>
                </c:pt>
                <c:pt idx="19">
                  <c:v>207Fr (SC)</c:v>
                </c:pt>
              </c:strCache>
            </c:strRef>
          </c:cat>
          <c:val>
            <c:numRef>
              <c:f>Sheet2!$B$2:$B$21</c:f>
              <c:numCache>
                <c:formatCode>0.00E+00</c:formatCode>
                <c:ptCount val="20"/>
                <c:pt idx="0">
                  <c:v>4100000</c:v>
                </c:pt>
                <c:pt idx="1">
                  <c:v>3900000</c:v>
                </c:pt>
                <c:pt idx="2">
                  <c:v>290000000</c:v>
                </c:pt>
                <c:pt idx="3">
                  <c:v>600000000</c:v>
                </c:pt>
                <c:pt idx="4">
                  <c:v>51000</c:v>
                </c:pt>
                <c:pt idx="5">
                  <c:v>8900000</c:v>
                </c:pt>
                <c:pt idx="6">
                  <c:v>50000</c:v>
                </c:pt>
                <c:pt idx="7">
                  <c:v>24000</c:v>
                </c:pt>
                <c:pt idx="8">
                  <c:v>80000000</c:v>
                </c:pt>
                <c:pt idx="9">
                  <c:v>300000000</c:v>
                </c:pt>
                <c:pt idx="10">
                  <c:v>10000000</c:v>
                </c:pt>
                <c:pt idx="11">
                  <c:v>200000</c:v>
                </c:pt>
                <c:pt idx="12">
                  <c:v>170000</c:v>
                </c:pt>
                <c:pt idx="13">
                  <c:v>400000000</c:v>
                </c:pt>
                <c:pt idx="14">
                  <c:v>130000000</c:v>
                </c:pt>
                <c:pt idx="15">
                  <c:v>14000000</c:v>
                </c:pt>
                <c:pt idx="16">
                  <c:v>8000</c:v>
                </c:pt>
                <c:pt idx="17">
                  <c:v>400000000</c:v>
                </c:pt>
                <c:pt idx="18">
                  <c:v>1500000000</c:v>
                </c:pt>
                <c:pt idx="19">
                  <c:v>2300000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8A-433A-B0F4-5DC7414A2AAF}"/>
            </c:ext>
          </c:extLst>
        </c:ser>
        <c:ser>
          <c:idx val="1"/>
          <c:order val="1"/>
          <c:tx>
            <c:v>ActILab nano UCx</c:v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Sheet2!$A$2:$A$21</c:f>
              <c:strCache>
                <c:ptCount val="20"/>
                <c:pt idx="0">
                  <c:v>8Li (#466 UC-Re)</c:v>
                </c:pt>
                <c:pt idx="1">
                  <c:v>9Li (SC)</c:v>
                </c:pt>
                <c:pt idx="2">
                  <c:v>25Na</c:v>
                </c:pt>
                <c:pt idx="3">
                  <c:v>26Na (SC)</c:v>
                </c:pt>
                <c:pt idx="4">
                  <c:v>30Na</c:v>
                </c:pt>
                <c:pt idx="5">
                  <c:v>46K (SC)</c:v>
                </c:pt>
                <c:pt idx="6">
                  <c:v>50K</c:v>
                </c:pt>
                <c:pt idx="7">
                  <c:v>50Ca</c:v>
                </c:pt>
                <c:pt idx="8">
                  <c:v>68Cu (highest DB entry)</c:v>
                </c:pt>
                <c:pt idx="9">
                  <c:v>68mCu (highest DB entry)</c:v>
                </c:pt>
                <c:pt idx="10">
                  <c:v>76Ga (highest DB entry)</c:v>
                </c:pt>
                <c:pt idx="11">
                  <c:v>81Ga (highest DB entry)</c:v>
                </c:pt>
                <c:pt idx="12">
                  <c:v>81Rb</c:v>
                </c:pt>
                <c:pt idx="13">
                  <c:v>88Rb (#493 UC-Ta)</c:v>
                </c:pt>
                <c:pt idx="14">
                  <c:v>93Rb (SC)</c:v>
                </c:pt>
                <c:pt idx="15">
                  <c:v>96Rb (SC)</c:v>
                </c:pt>
                <c:pt idx="16">
                  <c:v>132In</c:v>
                </c:pt>
                <c:pt idx="17">
                  <c:v>142Cs (#477 UC-W)</c:v>
                </c:pt>
                <c:pt idx="18">
                  <c:v>139Cs (#477 UC-W)</c:v>
                </c:pt>
                <c:pt idx="19">
                  <c:v>207Fr (SC)</c:v>
                </c:pt>
              </c:strCache>
            </c:strRef>
          </c:cat>
          <c:val>
            <c:numRef>
              <c:f>Sheet2!$C$2:$C$21</c:f>
              <c:numCache>
                <c:formatCode>0.00E+00</c:formatCode>
                <c:ptCount val="20"/>
                <c:pt idx="0">
                  <c:v>28000000</c:v>
                </c:pt>
                <c:pt idx="1">
                  <c:v>19000000</c:v>
                </c:pt>
                <c:pt idx="2">
                  <c:v>2800000000</c:v>
                </c:pt>
                <c:pt idx="3">
                  <c:v>920000000</c:v>
                </c:pt>
                <c:pt idx="4">
                  <c:v>140000</c:v>
                </c:pt>
                <c:pt idx="5">
                  <c:v>390000000</c:v>
                </c:pt>
                <c:pt idx="6">
                  <c:v>86000</c:v>
                </c:pt>
                <c:pt idx="7">
                  <c:v>68000</c:v>
                </c:pt>
                <c:pt idx="8">
                  <c:v>960000000</c:v>
                </c:pt>
                <c:pt idx="9">
                  <c:v>340000000</c:v>
                </c:pt>
                <c:pt idx="10">
                  <c:v>29000000</c:v>
                </c:pt>
                <c:pt idx="11">
                  <c:v>1100000</c:v>
                </c:pt>
                <c:pt idx="12">
                  <c:v>22000000</c:v>
                </c:pt>
                <c:pt idx="13">
                  <c:v>8000000000</c:v>
                </c:pt>
                <c:pt idx="14">
                  <c:v>260000000</c:v>
                </c:pt>
                <c:pt idx="15">
                  <c:v>15000000</c:v>
                </c:pt>
                <c:pt idx="16">
                  <c:v>17000</c:v>
                </c:pt>
                <c:pt idx="17">
                  <c:v>1100000000</c:v>
                </c:pt>
                <c:pt idx="18">
                  <c:v>2100000000</c:v>
                </c:pt>
                <c:pt idx="19">
                  <c:v>85000000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8A-433A-B0F4-5DC7414A2A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overlap val="-15"/>
        <c:axId val="2079851792"/>
        <c:axId val="2079862128"/>
      </c:barChart>
      <c:catAx>
        <c:axId val="2079851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192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29348C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9862128"/>
        <c:crosses val="autoZero"/>
        <c:auto val="1"/>
        <c:lblAlgn val="ctr"/>
        <c:lblOffset val="100"/>
        <c:noMultiLvlLbl val="0"/>
      </c:catAx>
      <c:valAx>
        <c:axId val="2079862128"/>
        <c:scaling>
          <c:logBase val="10"/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29348C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rgbClr val="29348C"/>
                    </a:solidFill>
                  </a:rPr>
                  <a:t>yield [µC</a:t>
                </a:r>
                <a:r>
                  <a:rPr lang="en-US" baseline="30000">
                    <a:solidFill>
                      <a:srgbClr val="29348C"/>
                    </a:solidFill>
                  </a:rPr>
                  <a:t>-1</a:t>
                </a:r>
                <a:r>
                  <a:rPr lang="en-US">
                    <a:solidFill>
                      <a:srgbClr val="29348C"/>
                    </a:solidFill>
                  </a:rPr>
                  <a:t>]</a:t>
                </a:r>
              </a:p>
            </c:rich>
          </c:tx>
          <c:layout>
            <c:manualLayout>
              <c:xMode val="edge"/>
              <c:yMode val="edge"/>
              <c:x val="1.5010152536243018E-2"/>
              <c:y val="0.1856136785284767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E+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29348C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9851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1243118376917935E-2"/>
          <c:y val="0.86776502615067641"/>
          <c:w val="0.26207992256179574"/>
          <c:h val="0.113290883156354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29348C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 u="none" strike="noStrike" kern="1200" spc="0" baseline="0">
                <a:solidFill>
                  <a:srgbClr val="29348C"/>
                </a:solidFill>
                <a:latin typeface="+mn-lt"/>
                <a:ea typeface="+mn-ea"/>
                <a:cs typeface="+mn-cs"/>
              </a:defRPr>
            </a:pPr>
            <a:r>
              <a:rPr lang="en-GB" sz="1100" dirty="0">
                <a:solidFill>
                  <a:srgbClr val="29348C"/>
                </a:solidFill>
              </a:rPr>
              <a:t>Manganese Yields</a:t>
            </a:r>
            <a:r>
              <a:rPr lang="en-GB" sz="1100" b="0" i="0" baseline="0" dirty="0">
                <a:effectLst/>
              </a:rPr>
              <a:t>(</a:t>
            </a:r>
            <a:r>
              <a:rPr lang="el-GR" sz="1100" b="0" i="0" baseline="0" dirty="0">
                <a:effectLst/>
              </a:rPr>
              <a:t>μ</a:t>
            </a:r>
            <a:r>
              <a:rPr lang="en-GB" sz="1100" b="0" i="0" baseline="0" dirty="0">
                <a:effectLst/>
              </a:rPr>
              <a:t>C</a:t>
            </a:r>
            <a:r>
              <a:rPr lang="en-GB" sz="1100" b="0" i="0" baseline="30000" dirty="0">
                <a:effectLst/>
              </a:rPr>
              <a:t>-1</a:t>
            </a:r>
            <a:r>
              <a:rPr lang="en-GB" sz="1100" b="0" i="0" baseline="0" dirty="0">
                <a:effectLst/>
              </a:rPr>
              <a:t>)</a:t>
            </a:r>
            <a:endParaRPr lang="en-GB" sz="1100" dirty="0">
              <a:solidFill>
                <a:srgbClr val="29348C"/>
              </a:solidFill>
            </a:endParaRPr>
          </a:p>
        </c:rich>
      </c:tx>
      <c:layout>
        <c:manualLayout>
          <c:xMode val="edge"/>
          <c:yMode val="edge"/>
          <c:x val="0.22183434558432269"/>
          <c:y val="3.48726325150228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100" b="0" i="0" u="none" strike="noStrike" kern="1200" spc="0" baseline="0">
              <a:solidFill>
                <a:srgbClr val="29348C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285760905161611"/>
          <c:y val="0.16953081206946127"/>
          <c:w val="0.78302720718178831"/>
          <c:h val="0.5997928039989376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Sheet1!$I$32</c:f>
              <c:strCache>
                <c:ptCount val="1"/>
                <c:pt idx="0">
                  <c:v>IDS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7BBA21"/>
              </a:solidFill>
              <a:ln w="9525">
                <a:solidFill>
                  <a:srgbClr val="7BBA21"/>
                </a:solidFill>
              </a:ln>
              <a:effectLst/>
            </c:spPr>
          </c:marker>
          <c:xVal>
            <c:numRef>
              <c:f>Sheet1!$H$35:$H$39</c:f>
              <c:numCache>
                <c:formatCode>General</c:formatCode>
                <c:ptCount val="5"/>
                <c:pt idx="0">
                  <c:v>63</c:v>
                </c:pt>
                <c:pt idx="1">
                  <c:v>64</c:v>
                </c:pt>
                <c:pt idx="2">
                  <c:v>65</c:v>
                </c:pt>
                <c:pt idx="3">
                  <c:v>66</c:v>
                </c:pt>
                <c:pt idx="4">
                  <c:v>68</c:v>
                </c:pt>
              </c:numCache>
            </c:numRef>
          </c:xVal>
          <c:yVal>
            <c:numRef>
              <c:f>Sheet1!$I$35:$I$39</c:f>
              <c:numCache>
                <c:formatCode>0.00E+00</c:formatCode>
                <c:ptCount val="5"/>
                <c:pt idx="0">
                  <c:v>6000</c:v>
                </c:pt>
                <c:pt idx="1">
                  <c:v>1000</c:v>
                </c:pt>
                <c:pt idx="2">
                  <c:v>500</c:v>
                </c:pt>
                <c:pt idx="3">
                  <c:v>13</c:v>
                </c:pt>
                <c:pt idx="4">
                  <c:v>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C24-41A7-9E44-9E4DBA07AD5F}"/>
            </c:ext>
          </c:extLst>
        </c:ser>
        <c:ser>
          <c:idx val="1"/>
          <c:order val="1"/>
          <c:tx>
            <c:strRef>
              <c:f>Sheet1!$J$32</c:f>
              <c:strCache>
                <c:ptCount val="1"/>
                <c:pt idx="0">
                  <c:v>Data Base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29348C"/>
              </a:solidFill>
              <a:ln w="9525">
                <a:solidFill>
                  <a:srgbClr val="29348C"/>
                </a:solidFill>
              </a:ln>
              <a:effectLst/>
            </c:spPr>
          </c:marker>
          <c:xVal>
            <c:numRef>
              <c:f>Sheet1!$H$33:$H$39</c:f>
              <c:numCache>
                <c:formatCode>General</c:formatCode>
                <c:ptCount val="7"/>
                <c:pt idx="0">
                  <c:v>59</c:v>
                </c:pt>
                <c:pt idx="1">
                  <c:v>61</c:v>
                </c:pt>
                <c:pt idx="2">
                  <c:v>63</c:v>
                </c:pt>
                <c:pt idx="3">
                  <c:v>64</c:v>
                </c:pt>
                <c:pt idx="4">
                  <c:v>65</c:v>
                </c:pt>
                <c:pt idx="5">
                  <c:v>66</c:v>
                </c:pt>
                <c:pt idx="6">
                  <c:v>68</c:v>
                </c:pt>
              </c:numCache>
            </c:numRef>
          </c:xVal>
          <c:yVal>
            <c:numRef>
              <c:f>Sheet1!$J$33:$J$39</c:f>
              <c:numCache>
                <c:formatCode>0.00E+00</c:formatCode>
                <c:ptCount val="7"/>
                <c:pt idx="0">
                  <c:v>150000000</c:v>
                </c:pt>
                <c:pt idx="1">
                  <c:v>1700000</c:v>
                </c:pt>
                <c:pt idx="2">
                  <c:v>200000</c:v>
                </c:pt>
                <c:pt idx="3">
                  <c:v>7000</c:v>
                </c:pt>
                <c:pt idx="4">
                  <c:v>1000</c:v>
                </c:pt>
                <c:pt idx="5">
                  <c:v>170</c:v>
                </c:pt>
                <c:pt idx="6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C24-41A7-9E44-9E4DBA07AD5F}"/>
            </c:ext>
          </c:extLst>
        </c:ser>
        <c:ser>
          <c:idx val="2"/>
          <c:order val="2"/>
          <c:tx>
            <c:v>Yield checks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6600"/>
              </a:solidFill>
              <a:ln w="9525">
                <a:solidFill>
                  <a:srgbClr val="FF6600"/>
                </a:solidFill>
              </a:ln>
              <a:effectLst/>
            </c:spPr>
          </c:marker>
          <c:xVal>
            <c:numRef>
              <c:f>Sheet1!$H$33:$H$35</c:f>
              <c:numCache>
                <c:formatCode>General</c:formatCode>
                <c:ptCount val="3"/>
                <c:pt idx="0">
                  <c:v>59</c:v>
                </c:pt>
                <c:pt idx="1">
                  <c:v>61</c:v>
                </c:pt>
                <c:pt idx="2">
                  <c:v>63</c:v>
                </c:pt>
              </c:numCache>
            </c:numRef>
          </c:xVal>
          <c:yVal>
            <c:numRef>
              <c:f>Sheet1!$K$33:$K$35</c:f>
              <c:numCache>
                <c:formatCode>0.00E+00</c:formatCode>
                <c:ptCount val="3"/>
                <c:pt idx="0">
                  <c:v>180000000</c:v>
                </c:pt>
                <c:pt idx="1">
                  <c:v>6000000</c:v>
                </c:pt>
                <c:pt idx="2">
                  <c:v>560000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C24-41A7-9E44-9E4DBA07AD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9879536"/>
        <c:axId val="2079877360"/>
      </c:scatterChart>
      <c:valAx>
        <c:axId val="2079879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dirty="0">
                    <a:solidFill>
                      <a:srgbClr val="29348C"/>
                    </a:solidFill>
                  </a:rPr>
                  <a:t>Mass number</a:t>
                </a:r>
                <a:endParaRPr lang="en-US" dirty="0">
                  <a:solidFill>
                    <a:srgbClr val="29348C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29348C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9877360"/>
        <c:crosses val="autoZero"/>
        <c:crossBetween val="midCat"/>
        <c:majorUnit val="1"/>
      </c:valAx>
      <c:valAx>
        <c:axId val="207987736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rgbClr val="29348C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100" b="0" i="0" baseline="0" dirty="0">
                    <a:solidFill>
                      <a:srgbClr val="29348C"/>
                    </a:solidFill>
                    <a:effectLst/>
                  </a:rPr>
                  <a:t>Yield (ions/</a:t>
                </a:r>
                <a:r>
                  <a:rPr lang="el-GR" sz="1100" b="0" i="0" baseline="0" dirty="0">
                    <a:solidFill>
                      <a:srgbClr val="29348C"/>
                    </a:solidFill>
                    <a:effectLst/>
                  </a:rPr>
                  <a:t>μ</a:t>
                </a:r>
                <a:r>
                  <a:rPr lang="pt-PT" sz="1100" b="0" i="0" baseline="0" dirty="0">
                    <a:solidFill>
                      <a:srgbClr val="29348C"/>
                    </a:solidFill>
                    <a:effectLst/>
                  </a:rPr>
                  <a:t>C)</a:t>
                </a:r>
                <a:endParaRPr lang="en-US" sz="1100" dirty="0">
                  <a:solidFill>
                    <a:srgbClr val="29348C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5.8455132118954813E-3"/>
              <c:y val="0.229312467809500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rgbClr val="29348C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29348C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9879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608411775139602"/>
          <c:y val="0.68699046827786858"/>
          <c:w val="0.57305791543575724"/>
          <c:h val="8.38465180519810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29348C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29348C"/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rgbClr val="29348C"/>
                </a:solidFill>
              </a:rPr>
              <a:t>Cadmium</a:t>
            </a:r>
            <a:r>
              <a:rPr lang="en-GB" baseline="0" dirty="0">
                <a:solidFill>
                  <a:srgbClr val="29348C"/>
                </a:solidFill>
              </a:rPr>
              <a:t> Yields (</a:t>
            </a:r>
            <a:r>
              <a:rPr lang="el-GR" baseline="0" dirty="0">
                <a:solidFill>
                  <a:srgbClr val="2934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baseline="0" dirty="0">
                <a:solidFill>
                  <a:srgbClr val="2934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30000" dirty="0">
                <a:solidFill>
                  <a:srgbClr val="2934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GB" baseline="0" dirty="0">
                <a:solidFill>
                  <a:srgbClr val="2934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dirty="0">
              <a:solidFill>
                <a:srgbClr val="29348C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29348C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851601549521522"/>
          <c:y val="0.225319732102404"/>
          <c:w val="0.7202813649712233"/>
          <c:h val="0.57667036065183974"/>
        </c:manualLayout>
      </c:layout>
      <c:scatterChart>
        <c:scatterStyle val="lineMarker"/>
        <c:varyColors val="0"/>
        <c:ser>
          <c:idx val="0"/>
          <c:order val="0"/>
          <c:tx>
            <c:v>IDS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7BBA21"/>
              </a:solidFill>
              <a:ln w="9525">
                <a:solidFill>
                  <a:srgbClr val="7BBA21"/>
                </a:solidFill>
              </a:ln>
              <a:effectLst/>
            </c:spPr>
          </c:marker>
          <c:xVal>
            <c:numRef>
              <c:f>Sheet1!$O$48:$O$51</c:f>
              <c:numCache>
                <c:formatCode>0</c:formatCode>
                <c:ptCount val="4"/>
                <c:pt idx="0" formatCode="General">
                  <c:v>132</c:v>
                </c:pt>
                <c:pt idx="1">
                  <c:v>132</c:v>
                </c:pt>
                <c:pt idx="2">
                  <c:v>131</c:v>
                </c:pt>
                <c:pt idx="3">
                  <c:v>130</c:v>
                </c:pt>
              </c:numCache>
            </c:numRef>
          </c:xVal>
          <c:yVal>
            <c:numRef>
              <c:f>Sheet1!$P$48:$P$51</c:f>
              <c:numCache>
                <c:formatCode>General</c:formatCode>
                <c:ptCount val="4"/>
                <c:pt idx="0">
                  <c:v>1</c:v>
                </c:pt>
                <c:pt idx="1">
                  <c:v>0.4</c:v>
                </c:pt>
                <c:pt idx="2">
                  <c:v>16.8</c:v>
                </c:pt>
                <c:pt idx="3" formatCode="0.00E+00">
                  <c:v>901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543-44E3-8EBF-FBF83962A768}"/>
            </c:ext>
          </c:extLst>
        </c:ser>
        <c:ser>
          <c:idx val="1"/>
          <c:order val="1"/>
          <c:tx>
            <c:v>Database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29348C"/>
              </a:solidFill>
              <a:ln w="9525">
                <a:solidFill>
                  <a:srgbClr val="29348C"/>
                </a:solidFill>
              </a:ln>
              <a:effectLst/>
            </c:spPr>
          </c:marker>
          <c:xVal>
            <c:numRef>
              <c:f>Sheet1!$O$49:$O$51</c:f>
              <c:numCache>
                <c:formatCode>0</c:formatCode>
                <c:ptCount val="3"/>
                <c:pt idx="0">
                  <c:v>132</c:v>
                </c:pt>
                <c:pt idx="1">
                  <c:v>131</c:v>
                </c:pt>
                <c:pt idx="2">
                  <c:v>130</c:v>
                </c:pt>
              </c:numCache>
            </c:numRef>
          </c:xVal>
          <c:yVal>
            <c:numRef>
              <c:f>Sheet1!$Q$49:$Q$51</c:f>
              <c:numCache>
                <c:formatCode>0.00E+00</c:formatCode>
                <c:ptCount val="3"/>
                <c:pt idx="0">
                  <c:v>10</c:v>
                </c:pt>
                <c:pt idx="1">
                  <c:v>1000</c:v>
                </c:pt>
                <c:pt idx="2">
                  <c:v>10000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543-44E3-8EBF-FBF83962A7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9876272"/>
        <c:axId val="2079847440"/>
      </c:scatterChart>
      <c:valAx>
        <c:axId val="2079876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29348C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rgbClr val="29348C"/>
                    </a:solidFill>
                  </a:rPr>
                  <a:t>Mass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rgbClr val="29348C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29348C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9847440"/>
        <c:crossesAt val="0.1"/>
        <c:crossBetween val="midCat"/>
        <c:majorUnit val="1"/>
      </c:valAx>
      <c:valAx>
        <c:axId val="207984744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000" b="0" i="0" baseline="0" dirty="0">
                    <a:solidFill>
                      <a:srgbClr val="29348C"/>
                    </a:solidFill>
                    <a:effectLst/>
                  </a:rPr>
                  <a:t>Yield (ions/</a:t>
                </a:r>
                <a:r>
                  <a:rPr lang="el-GR" sz="1000" b="0" i="0" baseline="0" dirty="0">
                    <a:solidFill>
                      <a:srgbClr val="29348C"/>
                    </a:solidFill>
                    <a:effectLst/>
                  </a:rPr>
                  <a:t>μ</a:t>
                </a:r>
                <a:r>
                  <a:rPr lang="pt-PT" sz="1000" b="0" i="0" baseline="0" dirty="0">
                    <a:solidFill>
                      <a:srgbClr val="29348C"/>
                    </a:solidFill>
                    <a:effectLst/>
                  </a:rPr>
                  <a:t>C)</a:t>
                </a:r>
                <a:endParaRPr lang="en-US" sz="1000" dirty="0">
                  <a:solidFill>
                    <a:srgbClr val="29348C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"/>
              <c:y val="0.211077018315905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29348C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9876272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563645148374109"/>
          <c:y val="0.68608609533029319"/>
          <c:w val="0.3927449018511649"/>
          <c:h val="0.155838436862058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29348C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rgbClr val="29348C"/>
                </a:solidFill>
              </a:rPr>
              <a:t>Al and Mg Yields (</a:t>
            </a:r>
            <a:r>
              <a:rPr lang="el-GR" sz="1400" b="0" i="0" u="none" strike="noStrike" baseline="0" dirty="0">
                <a:solidFill>
                  <a:srgbClr val="29348C"/>
                </a:solidFill>
                <a:effectLst/>
              </a:rPr>
              <a:t>μ</a:t>
            </a:r>
            <a:r>
              <a:rPr lang="en-GB" sz="1400" b="0" i="0" u="none" strike="noStrike" baseline="0" dirty="0">
                <a:solidFill>
                  <a:srgbClr val="29348C"/>
                </a:solidFill>
                <a:effectLst/>
              </a:rPr>
              <a:t>C</a:t>
            </a:r>
            <a:r>
              <a:rPr lang="en-GB" sz="1400" b="0" i="0" u="none" strike="noStrike" baseline="30000" dirty="0">
                <a:solidFill>
                  <a:srgbClr val="29348C"/>
                </a:solidFill>
                <a:effectLst/>
              </a:rPr>
              <a:t>-1</a:t>
            </a:r>
            <a:r>
              <a:rPr lang="en-GB" dirty="0">
                <a:solidFill>
                  <a:srgbClr val="29348C"/>
                </a:solidFill>
              </a:rPr>
              <a:t>)</a:t>
            </a:r>
          </a:p>
        </c:rich>
      </c:tx>
      <c:layout>
        <c:manualLayout>
          <c:xMode val="edge"/>
          <c:yMode val="edge"/>
          <c:x val="0.18120544101175204"/>
          <c:y val="3.42286998214896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341504827038532"/>
          <c:y val="0.15973383909724317"/>
          <c:w val="0.56232443091912254"/>
          <c:h val="0.49623137111749488"/>
        </c:manualLayout>
      </c:layout>
      <c:scatterChart>
        <c:scatterStyle val="lineMarker"/>
        <c:varyColors val="0"/>
        <c:ser>
          <c:idx val="0"/>
          <c:order val="0"/>
          <c:tx>
            <c:v>Yield Checks 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6600"/>
              </a:solidFill>
              <a:ln w="9525">
                <a:solidFill>
                  <a:srgbClr val="FF6600"/>
                </a:solidFill>
              </a:ln>
              <a:effectLst/>
            </c:spPr>
          </c:marker>
          <c:xVal>
            <c:numRef>
              <c:f>Sheet1!$H$63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Sheet1!$I$63</c:f>
              <c:numCache>
                <c:formatCode>0.00E+00</c:formatCode>
                <c:ptCount val="1"/>
                <c:pt idx="0">
                  <c:v>180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91E-4815-8B48-BED3E4159C02}"/>
            </c:ext>
          </c:extLst>
        </c:ser>
        <c:ser>
          <c:idx val="1"/>
          <c:order val="1"/>
          <c:tx>
            <c:v>Yield Checks 2 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6600"/>
              </a:solidFill>
              <a:ln w="9525">
                <a:solidFill>
                  <a:srgbClr val="FF6600"/>
                </a:solidFill>
              </a:ln>
              <a:effectLst/>
            </c:spPr>
          </c:marker>
          <c:xVal>
            <c:numRef>
              <c:f>Sheet1!$H$63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Sheet1!$J$63</c:f>
              <c:numCache>
                <c:formatCode>0.00E+00</c:formatCode>
                <c:ptCount val="1"/>
                <c:pt idx="0">
                  <c:v>410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91E-4815-8B48-BED3E4159C02}"/>
            </c:ext>
          </c:extLst>
        </c:ser>
        <c:ser>
          <c:idx val="2"/>
          <c:order val="2"/>
          <c:tx>
            <c:v>IDS 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7BBA21"/>
              </a:solidFill>
              <a:ln w="9525">
                <a:solidFill>
                  <a:srgbClr val="7BBA21"/>
                </a:solidFill>
              </a:ln>
              <a:effectLst/>
            </c:spPr>
          </c:marker>
          <c:xVal>
            <c:numRef>
              <c:f>Sheet1!$H$63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Sheet1!$K$63</c:f>
              <c:numCache>
                <c:formatCode>0.00E+00</c:formatCode>
                <c:ptCount val="1"/>
                <c:pt idx="0">
                  <c:v>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91E-4815-8B48-BED3E4159C02}"/>
            </c:ext>
          </c:extLst>
        </c:ser>
        <c:ser>
          <c:idx val="3"/>
          <c:order val="3"/>
          <c:tx>
            <c:v>ISOLTRAP 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7BBA21"/>
              </a:solidFill>
              <a:ln w="9525">
                <a:solidFill>
                  <a:srgbClr val="7BBA21"/>
                </a:solidFill>
              </a:ln>
              <a:effectLst/>
            </c:spPr>
          </c:marker>
          <c:xVal>
            <c:numRef>
              <c:f>Sheet1!$H$63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Sheet1!$L$63</c:f>
              <c:numCache>
                <c:formatCode>0.00E+00</c:formatCode>
                <c:ptCount val="1"/>
                <c:pt idx="0">
                  <c:v>280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91E-4815-8B48-BED3E4159C02}"/>
            </c:ext>
          </c:extLst>
        </c:ser>
        <c:ser>
          <c:idx val="4"/>
          <c:order val="4"/>
          <c:tx>
            <c:v>Database 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29348C"/>
              </a:solidFill>
              <a:ln w="9525">
                <a:solidFill>
                  <a:srgbClr val="29348C"/>
                </a:solidFill>
              </a:ln>
              <a:effectLst/>
            </c:spPr>
          </c:marker>
          <c:xVal>
            <c:numRef>
              <c:f>Sheet1!$H$63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Sheet1!$M$63</c:f>
              <c:numCache>
                <c:formatCode>0.00E+00</c:formatCode>
                <c:ptCount val="1"/>
                <c:pt idx="0">
                  <c:v>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91E-4815-8B48-BED3E4159C02}"/>
            </c:ext>
          </c:extLst>
        </c:ser>
        <c:ser>
          <c:idx val="5"/>
          <c:order val="5"/>
          <c:tx>
            <c:v>Yield Checks Mg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6600"/>
              </a:solidFill>
              <a:ln w="9525">
                <a:solidFill>
                  <a:srgbClr val="FF6600"/>
                </a:solidFill>
              </a:ln>
              <a:effectLst/>
            </c:spPr>
          </c:marker>
          <c:xVal>
            <c:numRef>
              <c:f>Sheet1!$H$64</c:f>
              <c:numCache>
                <c:formatCode>General</c:formatCode>
                <c:ptCount val="1"/>
                <c:pt idx="0">
                  <c:v>2</c:v>
                </c:pt>
              </c:numCache>
            </c:numRef>
          </c:xVal>
          <c:yVal>
            <c:numRef>
              <c:f>Sheet1!$I$64</c:f>
              <c:numCache>
                <c:formatCode>0.00E+00</c:formatCode>
                <c:ptCount val="1"/>
                <c:pt idx="0">
                  <c:v>140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91E-4815-8B48-BED3E4159C02}"/>
            </c:ext>
          </c:extLst>
        </c:ser>
        <c:ser>
          <c:idx val="6"/>
          <c:order val="6"/>
          <c:tx>
            <c:v>Yield Checks 2 Mg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6600"/>
              </a:solidFill>
              <a:ln w="9525">
                <a:solidFill>
                  <a:srgbClr val="FF6600"/>
                </a:solidFill>
              </a:ln>
              <a:effectLst/>
            </c:spPr>
          </c:marker>
          <c:xVal>
            <c:numRef>
              <c:f>Sheet1!$H$64</c:f>
              <c:numCache>
                <c:formatCode>General</c:formatCode>
                <c:ptCount val="1"/>
                <c:pt idx="0">
                  <c:v>2</c:v>
                </c:pt>
              </c:numCache>
            </c:numRef>
          </c:xVal>
          <c:yVal>
            <c:numRef>
              <c:f>Sheet1!$J$64</c:f>
              <c:numCache>
                <c:formatCode>0.00E+00</c:formatCode>
                <c:ptCount val="1"/>
                <c:pt idx="0">
                  <c:v>450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91E-4815-8B48-BED3E4159C02}"/>
            </c:ext>
          </c:extLst>
        </c:ser>
        <c:ser>
          <c:idx val="7"/>
          <c:order val="7"/>
          <c:tx>
            <c:v>IDS Mg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7BBA21"/>
              </a:solidFill>
              <a:ln w="9525">
                <a:solidFill>
                  <a:srgbClr val="7BBA21"/>
                </a:solidFill>
              </a:ln>
              <a:effectLst/>
            </c:spPr>
          </c:marker>
          <c:xVal>
            <c:numRef>
              <c:f>Sheet1!$H$64</c:f>
              <c:numCache>
                <c:formatCode>General</c:formatCode>
                <c:ptCount val="1"/>
                <c:pt idx="0">
                  <c:v>2</c:v>
                </c:pt>
              </c:numCache>
            </c:numRef>
          </c:xVal>
          <c:yVal>
            <c:numRef>
              <c:f>Sheet1!$K$64</c:f>
              <c:numCache>
                <c:formatCode>0.00E+00</c:formatCode>
                <c:ptCount val="1"/>
                <c:pt idx="0">
                  <c:v>400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191E-4815-8B48-BED3E4159C02}"/>
            </c:ext>
          </c:extLst>
        </c:ser>
        <c:ser>
          <c:idx val="8"/>
          <c:order val="8"/>
          <c:tx>
            <c:v>Database Mg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29348C"/>
              </a:solidFill>
              <a:ln w="9525">
                <a:solidFill>
                  <a:srgbClr val="29348C"/>
                </a:solidFill>
              </a:ln>
              <a:effectLst/>
            </c:spPr>
          </c:marker>
          <c:xVal>
            <c:numRef>
              <c:f>Sheet1!$H$64</c:f>
              <c:numCache>
                <c:formatCode>General</c:formatCode>
                <c:ptCount val="1"/>
                <c:pt idx="0">
                  <c:v>2</c:v>
                </c:pt>
              </c:numCache>
            </c:numRef>
          </c:xVal>
          <c:yVal>
            <c:numRef>
              <c:f>Sheet1!$M$64</c:f>
              <c:numCache>
                <c:formatCode>0.00E+00</c:formatCode>
                <c:ptCount val="1"/>
                <c:pt idx="0">
                  <c:v>140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191E-4815-8B48-BED3E4159C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9865392"/>
        <c:axId val="2079867024"/>
      </c:scatterChart>
      <c:valAx>
        <c:axId val="2079865392"/>
        <c:scaling>
          <c:orientation val="minMax"/>
          <c:max val="3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9867024"/>
        <c:crosses val="autoZero"/>
        <c:crossBetween val="midCat"/>
        <c:majorUnit val="1"/>
      </c:valAx>
      <c:valAx>
        <c:axId val="2079867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rgbClr val="29348C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050" b="0" i="0" baseline="0" dirty="0">
                    <a:solidFill>
                      <a:srgbClr val="29348C"/>
                    </a:solidFill>
                    <a:effectLst/>
                  </a:rPr>
                  <a:t>Yield (ions/</a:t>
                </a:r>
                <a:r>
                  <a:rPr lang="el-GR" sz="1050" b="0" i="0" baseline="0" dirty="0">
                    <a:solidFill>
                      <a:srgbClr val="29348C"/>
                    </a:solidFill>
                    <a:effectLst/>
                  </a:rPr>
                  <a:t>μ</a:t>
                </a:r>
                <a:r>
                  <a:rPr lang="pt-PT" sz="1050" b="0" i="0" baseline="0" dirty="0">
                    <a:solidFill>
                      <a:srgbClr val="29348C"/>
                    </a:solidFill>
                    <a:effectLst/>
                  </a:rPr>
                  <a:t>C)</a:t>
                </a:r>
                <a:endParaRPr lang="en-US" sz="1050" dirty="0">
                  <a:solidFill>
                    <a:srgbClr val="29348C"/>
                  </a:solidFill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rgbClr val="29348C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29348C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9865392"/>
        <c:crosses val="autoZero"/>
        <c:crossBetween val="midCat"/>
        <c:majorUnit val="100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46534029288182199"/>
          <c:y val="0.80627628676178842"/>
          <c:w val="0.5142066499937773"/>
          <c:h val="0.193723713238211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>
                <a:solidFill>
                  <a:srgbClr val="29348C"/>
                </a:solidFill>
              </a:defRPr>
            </a:pPr>
            <a:r>
              <a:rPr lang="pt-PT" sz="1100" b="1" i="0" u="none" strike="noStrike" baseline="0" dirty="0" err="1">
                <a:solidFill>
                  <a:srgbClr val="29348C"/>
                </a:solidFill>
                <a:effectLst/>
              </a:rPr>
              <a:t>Decrease</a:t>
            </a:r>
            <a:r>
              <a:rPr lang="pt-PT" sz="1100" b="1" i="0" u="none" strike="noStrike" baseline="0" dirty="0">
                <a:solidFill>
                  <a:srgbClr val="29348C"/>
                </a:solidFill>
                <a:effectLst/>
              </a:rPr>
              <a:t> </a:t>
            </a:r>
            <a:r>
              <a:rPr lang="pt-PT" sz="1100" b="1" i="0" u="none" strike="noStrike" baseline="0" dirty="0" err="1">
                <a:solidFill>
                  <a:srgbClr val="29348C"/>
                </a:solidFill>
                <a:effectLst/>
              </a:rPr>
              <a:t>of</a:t>
            </a:r>
            <a:r>
              <a:rPr lang="pt-PT" sz="1100" b="1" i="0" u="none" strike="noStrike" baseline="0" dirty="0">
                <a:solidFill>
                  <a:srgbClr val="29348C"/>
                </a:solidFill>
                <a:effectLst/>
              </a:rPr>
              <a:t> </a:t>
            </a:r>
            <a:r>
              <a:rPr lang="pt-PT" sz="1100" baseline="30000" dirty="0">
                <a:solidFill>
                  <a:srgbClr val="29348C"/>
                </a:solidFill>
              </a:rPr>
              <a:t>32</a:t>
            </a:r>
            <a:r>
              <a:rPr lang="pt-PT" sz="1100" dirty="0">
                <a:solidFill>
                  <a:srgbClr val="29348C"/>
                </a:solidFill>
              </a:rPr>
              <a:t>Ar</a:t>
            </a:r>
            <a:r>
              <a:rPr lang="pt-PT" sz="1100" baseline="0" dirty="0">
                <a:solidFill>
                  <a:srgbClr val="29348C"/>
                </a:solidFill>
              </a:rPr>
              <a:t> Yield </a:t>
            </a:r>
            <a:r>
              <a:rPr lang="pt-PT" sz="1100" baseline="0" dirty="0" err="1">
                <a:solidFill>
                  <a:srgbClr val="29348C"/>
                </a:solidFill>
              </a:rPr>
              <a:t>on</a:t>
            </a:r>
            <a:r>
              <a:rPr lang="pt-PT" sz="1100" baseline="0" dirty="0">
                <a:solidFill>
                  <a:srgbClr val="29348C"/>
                </a:solidFill>
              </a:rPr>
              <a:t> CaO</a:t>
            </a:r>
            <a:r>
              <a:rPr lang="pt-PT" sz="1100" b="1" i="0" u="none" strike="noStrike" baseline="0" dirty="0">
                <a:solidFill>
                  <a:srgbClr val="29348C"/>
                </a:solidFill>
                <a:effectLst/>
              </a:rPr>
              <a:t>#123 </a:t>
            </a:r>
            <a:r>
              <a:rPr lang="pt-PT" sz="1100" baseline="0" dirty="0">
                <a:solidFill>
                  <a:srgbClr val="29348C"/>
                </a:solidFill>
              </a:rPr>
              <a:t> (ISOLTRAP)</a:t>
            </a:r>
            <a:endParaRPr lang="en-US" sz="1100" dirty="0">
              <a:solidFill>
                <a:srgbClr val="29348C"/>
              </a:solidFill>
            </a:endParaRPr>
          </a:p>
        </c:rich>
      </c:tx>
      <c:layout>
        <c:manualLayout>
          <c:xMode val="edge"/>
          <c:yMode val="edge"/>
          <c:x val="0.32802765892381919"/>
          <c:y val="3.4928001476278295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4337559423469143"/>
          <c:y val="8.2237439851651939E-2"/>
          <c:w val="0.70705493369591876"/>
          <c:h val="0.66333365686834878"/>
        </c:manualLayout>
      </c:layout>
      <c:scatterChart>
        <c:scatterStyle val="lineMarker"/>
        <c:varyColors val="0"/>
        <c:ser>
          <c:idx val="0"/>
          <c:order val="0"/>
          <c:spPr>
            <a:ln>
              <a:solidFill>
                <a:srgbClr val="29348C"/>
              </a:solidFill>
            </a:ln>
          </c:spPr>
          <c:marker>
            <c:spPr>
              <a:solidFill>
                <a:srgbClr val="29348C"/>
              </a:solidFill>
              <a:ln>
                <a:solidFill>
                  <a:srgbClr val="29348C"/>
                </a:solidFill>
              </a:ln>
            </c:spPr>
          </c:marker>
          <c:xVal>
            <c:numRef>
              <c:f>Sheet1!$E$2:$E$6</c:f>
              <c:numCache>
                <c:formatCode>0.00</c:formatCode>
                <c:ptCount val="5"/>
                <c:pt idx="0">
                  <c:v>0</c:v>
                </c:pt>
                <c:pt idx="1">
                  <c:v>2.6583333332673647</c:v>
                </c:pt>
                <c:pt idx="2">
                  <c:v>6.0583333333488554</c:v>
                </c:pt>
                <c:pt idx="3">
                  <c:v>10.141666666546371</c:v>
                </c:pt>
                <c:pt idx="4">
                  <c:v>15.116666666697711</c:v>
                </c:pt>
              </c:numCache>
            </c:numRef>
          </c:xVal>
          <c:yVal>
            <c:numRef>
              <c:f>Sheet1!$G$2:$G$6</c:f>
              <c:numCache>
                <c:formatCode>0%</c:formatCode>
                <c:ptCount val="5"/>
                <c:pt idx="0">
                  <c:v>1</c:v>
                </c:pt>
                <c:pt idx="1">
                  <c:v>0.72655860968917907</c:v>
                </c:pt>
                <c:pt idx="2">
                  <c:v>0.52502602971603862</c:v>
                </c:pt>
                <c:pt idx="3">
                  <c:v>0.55285696659941397</c:v>
                </c:pt>
                <c:pt idx="4">
                  <c:v>0.30301296736987582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9C-4EAF-8B38-0174909DC7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9878992"/>
        <c:axId val="2079870288"/>
      </c:scatterChart>
      <c:valAx>
        <c:axId val="2079878992"/>
        <c:scaling>
          <c:orientation val="minMax"/>
          <c:max val="16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Operation Time (h)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2079870288"/>
        <c:crosses val="autoZero"/>
        <c:crossBetween val="midCat"/>
        <c:majorUnit val="4"/>
      </c:valAx>
      <c:valAx>
        <c:axId val="2079870288"/>
        <c:scaling>
          <c:orientation val="minMax"/>
          <c:max val="1"/>
          <c:min val="0.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Relative </a:t>
                </a:r>
                <a:r>
                  <a:rPr lang="en-US" baseline="30000" dirty="0"/>
                  <a:t>32</a:t>
                </a:r>
                <a:r>
                  <a:rPr lang="en-US" dirty="0"/>
                  <a:t>Ar Yield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crossAx val="2079878992"/>
        <c:crosses val="autoZero"/>
        <c:crossBetween val="midCat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0.21737</cdr:x>
      <cdr:y>0.6638</cdr:y>
    </cdr:from>
    <cdr:to>
      <cdr:x>0.91478</cdr:x>
      <cdr:y>0.76083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86849" y="1672970"/>
          <a:ext cx="1882862" cy="24454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>
              <a:solidFill>
                <a:srgbClr val="29348C"/>
              </a:solidFill>
            </a:rPr>
            <a:t>      34Al   34Mg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00FD550-16D9-5148-AE7A-EC15103B2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285B7-1D97-4210-8CEF-6AD02FDC3D99}" type="datetimeFigureOut">
              <a:rPr lang="fr-FR" smtClean="0"/>
              <a:t>04/03/2016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1221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D1DFFC8-EEE4-D042-ADF6-2455D948E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5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1DFFC8-EEE4-D042-ADF6-2455D948E65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96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464050" y="2636838"/>
            <a:ext cx="64452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29125" y="5715000"/>
            <a:ext cx="64452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464050" y="2636838"/>
            <a:ext cx="64452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187624" y="3598863"/>
            <a:ext cx="4896543" cy="550217"/>
          </a:xfrm>
        </p:spPr>
        <p:txBody>
          <a:bodyPr anchor="t"/>
          <a:lstStyle>
            <a:lvl1pPr>
              <a:lnSpc>
                <a:spcPct val="120000"/>
              </a:lnSpc>
              <a:defRPr sz="3200"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87625" y="4274344"/>
            <a:ext cx="3600400" cy="424954"/>
          </a:xfrm>
        </p:spPr>
        <p:txBody>
          <a:bodyPr/>
          <a:lstStyle>
            <a:lvl1pPr>
              <a:lnSpc>
                <a:spcPct val="112000"/>
              </a:lnSpc>
              <a:defRPr>
                <a:solidFill>
                  <a:srgbClr val="18308E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31" name="Rectangle 4"/>
          <p:cNvSpPr>
            <a:spLocks noChangeAspect="1"/>
          </p:cNvSpPr>
          <p:nvPr userDrawn="1"/>
        </p:nvSpPr>
        <p:spPr>
          <a:xfrm>
            <a:off x="1" y="1141610"/>
            <a:ext cx="683567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Triangle 6"/>
          <p:cNvSpPr>
            <a:spLocks noChangeAspect="1"/>
          </p:cNvSpPr>
          <p:nvPr userDrawn="1"/>
        </p:nvSpPr>
        <p:spPr>
          <a:xfrm rot="16200000">
            <a:off x="-28073" y="42092"/>
            <a:ext cx="761107" cy="684113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14"/>
          <p:cNvSpPr>
            <a:spLocks noChangeArrowheads="1"/>
          </p:cNvSpPr>
          <p:nvPr userDrawn="1"/>
        </p:nvSpPr>
        <p:spPr bwMode="auto">
          <a:xfrm>
            <a:off x="755576" y="6548438"/>
            <a:ext cx="828092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ctr">
              <a:tabLst>
                <a:tab pos="2957513" algn="l"/>
                <a:tab pos="3048000" algn="l"/>
              </a:tabLst>
              <a:defRPr/>
            </a:pPr>
            <a:r>
              <a:rPr lang="en-US" sz="900" kern="1200" dirty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João Pedro RAMOS</a:t>
            </a:r>
          </a:p>
        </p:txBody>
      </p:sp>
      <p:sp>
        <p:nvSpPr>
          <p:cNvPr id="35" name="Rectangle 13"/>
          <p:cNvSpPr>
            <a:spLocks noChangeArrowheads="1"/>
          </p:cNvSpPr>
          <p:nvPr userDrawn="1"/>
        </p:nvSpPr>
        <p:spPr bwMode="auto">
          <a:xfrm>
            <a:off x="827584" y="6543674"/>
            <a:ext cx="2664296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>
              <a:tabLst>
                <a:tab pos="2957513" algn="l"/>
                <a:tab pos="3048000" algn="l"/>
              </a:tabLst>
              <a:defRPr/>
            </a:pPr>
            <a:r>
              <a:rPr lang="en-US" sz="900" kern="1200" dirty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Group</a:t>
            </a:r>
            <a:r>
              <a:rPr lang="en-US" sz="900" kern="1200" baseline="0" dirty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 for the Upgrade of ISOLDE (GUI) – March 2016</a:t>
            </a:r>
            <a:endParaRPr lang="en-US" sz="900" kern="1200" dirty="0">
              <a:solidFill>
                <a:srgbClr val="204798"/>
              </a:solidFill>
              <a:latin typeface="Gill Sans MT" panose="020B0502020104020203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Line 8"/>
          <p:cNvSpPr>
            <a:spLocks noChangeShapeType="1"/>
          </p:cNvSpPr>
          <p:nvPr userDrawn="1"/>
        </p:nvSpPr>
        <p:spPr bwMode="auto">
          <a:xfrm>
            <a:off x="770882" y="6477000"/>
            <a:ext cx="8265614" cy="0"/>
          </a:xfrm>
          <a:prstGeom prst="line">
            <a:avLst/>
          </a:prstGeom>
          <a:noFill/>
          <a:ln w="9525">
            <a:solidFill>
              <a:srgbClr val="20479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latin typeface="Gill Sans MT" panose="020B0502020104020203" pitchFamily="34" charset="0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821" y="59427"/>
            <a:ext cx="1035968" cy="100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53157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740422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05613" y="242888"/>
            <a:ext cx="2087562" cy="6048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242888"/>
            <a:ext cx="6113463" cy="6048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892587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539750" y="242888"/>
            <a:ext cx="8353425" cy="6048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3" name="Titel 1"/>
          <p:cNvSpPr>
            <a:spLocks noGrp="1"/>
          </p:cNvSpPr>
          <p:nvPr>
            <p:ph type="title" idx="10"/>
          </p:nvPr>
        </p:nvSpPr>
        <p:spPr>
          <a:xfrm>
            <a:off x="1115616" y="242888"/>
            <a:ext cx="6656784" cy="333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8640646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42888"/>
            <a:ext cx="6656784" cy="333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539750" y="1125538"/>
            <a:ext cx="4100513" cy="5165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92663" y="1125538"/>
            <a:ext cx="4100512" cy="5165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744652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fld id="{418AE4BB-108C-48CE-9B09-8347BED05254}" type="datetime1">
              <a:rPr lang="en-US" smtClean="0"/>
              <a:t>3/4/2016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66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5361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1013575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681381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125538"/>
            <a:ext cx="4100513" cy="516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92663" y="1125538"/>
            <a:ext cx="4100512" cy="516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319072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62276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664027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42888"/>
            <a:ext cx="6656784" cy="333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2454516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333516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80706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9632" y="1196752"/>
            <a:ext cx="7633543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27584" y="242888"/>
            <a:ext cx="753050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cxnSp>
        <p:nvCxnSpPr>
          <p:cNvPr id="4" name="Gerade Verbindung 3"/>
          <p:cNvCxnSpPr/>
          <p:nvPr/>
        </p:nvCxnSpPr>
        <p:spPr>
          <a:xfrm>
            <a:off x="827584" y="743034"/>
            <a:ext cx="6759058" cy="0"/>
          </a:xfrm>
          <a:prstGeom prst="line">
            <a:avLst/>
          </a:prstGeom>
          <a:ln w="31750">
            <a:solidFill>
              <a:srgbClr val="7BBA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4"/>
          <p:cNvSpPr>
            <a:spLocks noChangeAspect="1"/>
          </p:cNvSpPr>
          <p:nvPr userDrawn="1"/>
        </p:nvSpPr>
        <p:spPr>
          <a:xfrm>
            <a:off x="1" y="1141610"/>
            <a:ext cx="683567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Triangle 6"/>
          <p:cNvSpPr>
            <a:spLocks noChangeAspect="1"/>
          </p:cNvSpPr>
          <p:nvPr userDrawn="1"/>
        </p:nvSpPr>
        <p:spPr>
          <a:xfrm rot="16200000">
            <a:off x="-28073" y="42092"/>
            <a:ext cx="761107" cy="684113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755576" y="6548438"/>
            <a:ext cx="828092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ctr">
              <a:tabLst>
                <a:tab pos="2957513" algn="l"/>
                <a:tab pos="3048000" algn="l"/>
              </a:tabLst>
              <a:defRPr/>
            </a:pPr>
            <a:r>
              <a:rPr lang="en-US" sz="900" kern="1200" dirty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João Pedro RAMOS</a:t>
            </a:r>
          </a:p>
        </p:txBody>
      </p:sp>
      <p:sp>
        <p:nvSpPr>
          <p:cNvPr id="13" name="Rectangle 13"/>
          <p:cNvSpPr>
            <a:spLocks noChangeArrowheads="1"/>
          </p:cNvSpPr>
          <p:nvPr userDrawn="1"/>
        </p:nvSpPr>
        <p:spPr bwMode="auto">
          <a:xfrm>
            <a:off x="827584" y="6543675"/>
            <a:ext cx="828092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>
              <a:tabLst>
                <a:tab pos="2957513" algn="l"/>
                <a:tab pos="3048000" algn="l"/>
              </a:tabLst>
              <a:defRPr/>
            </a:pPr>
            <a:r>
              <a:rPr lang="en-US" sz="900" kern="1200" dirty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Group</a:t>
            </a:r>
            <a:r>
              <a:rPr lang="en-US" sz="900" kern="1200" baseline="0" dirty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 for the Upgrade of ISOLDE (GUI) – March 2016</a:t>
            </a:r>
            <a:endParaRPr lang="en-US" sz="900" kern="1200" dirty="0">
              <a:solidFill>
                <a:srgbClr val="204798"/>
              </a:solidFill>
              <a:latin typeface="Gill Sans MT" panose="020B0502020104020203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Line 8"/>
          <p:cNvSpPr>
            <a:spLocks noChangeShapeType="1"/>
          </p:cNvSpPr>
          <p:nvPr userDrawn="1"/>
        </p:nvSpPr>
        <p:spPr bwMode="auto">
          <a:xfrm>
            <a:off x="770882" y="6477000"/>
            <a:ext cx="8265614" cy="0"/>
          </a:xfrm>
          <a:prstGeom prst="line">
            <a:avLst/>
          </a:prstGeom>
          <a:noFill/>
          <a:ln w="9525">
            <a:solidFill>
              <a:srgbClr val="20479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latin typeface="Gill Sans MT" panose="020B0502020104020203" pitchFamily="34" charset="0"/>
              <a:cs typeface="+mn-cs"/>
            </a:endParaRPr>
          </a:p>
        </p:txBody>
      </p:sp>
      <p:sp>
        <p:nvSpPr>
          <p:cNvPr id="18" name="Rectangle 13"/>
          <p:cNvSpPr>
            <a:spLocks noChangeArrowheads="1"/>
          </p:cNvSpPr>
          <p:nvPr userDrawn="1"/>
        </p:nvSpPr>
        <p:spPr bwMode="auto">
          <a:xfrm>
            <a:off x="755576" y="6543675"/>
            <a:ext cx="81639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r">
              <a:tabLst>
                <a:tab pos="2957513" algn="l"/>
                <a:tab pos="3048000" algn="l"/>
              </a:tabLst>
              <a:defRPr/>
            </a:pPr>
            <a:fld id="{94C2A3AF-ADAA-4FDF-8D13-89CAE52CC266}" type="slidenum">
              <a:rPr lang="en-US" sz="900" smtClean="0">
                <a:solidFill>
                  <a:srgbClr val="204798"/>
                </a:solidFill>
                <a:latin typeface="Gill Sans MT" panose="020B0502020104020203" pitchFamily="34" charset="0"/>
                <a:cs typeface="+mn-cs"/>
              </a:rPr>
              <a:pPr algn="r">
                <a:tabLst>
                  <a:tab pos="2957513" algn="l"/>
                  <a:tab pos="3048000" algn="l"/>
                </a:tabLst>
                <a:defRPr/>
              </a:pPr>
              <a:t>‹#›</a:t>
            </a:fld>
            <a:endParaRPr lang="en-US" sz="900" dirty="0">
              <a:solidFill>
                <a:srgbClr val="204798"/>
              </a:solidFill>
              <a:latin typeface="Gill Sans MT" panose="020B0502020104020203" pitchFamily="34" charset="0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821" y="59427"/>
            <a:ext cx="1035968" cy="10028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9" r:id="rId14"/>
    <p:sldLayoutId id="2147483720" r:id="rId15"/>
  </p:sldLayoutIdLst>
  <p:transition spd="slow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rgbClr val="1F4798">
              <a:alpha val="93000"/>
            </a:srgbClr>
          </a:solidFill>
          <a:effectLst>
            <a:outerShdw blurRad="27305" dist="19939" dir="5400000" algn="tl" rotWithShape="0">
              <a:srgbClr val="000000">
                <a:alpha val="38000"/>
              </a:srgbClr>
            </a:outerShdw>
          </a:effectLst>
          <a:latin typeface="Gill Sans MT" panose="020B0502020104020203" pitchFamily="34" charset="0"/>
          <a:ea typeface="+mj-ea"/>
          <a:cs typeface="Gill Sans MT" panose="020B0502020104020203" pitchFamily="34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defRPr>
          <a:solidFill>
            <a:srgbClr val="29348C"/>
          </a:solidFill>
          <a:latin typeface="Gill Sans MT" panose="020B0502020104020203" pitchFamily="34" charset="0"/>
          <a:ea typeface="+mn-ea"/>
          <a:cs typeface="Gill Sans MT" panose="020B0502020104020203" pitchFamily="34" charset="0"/>
        </a:defRPr>
      </a:lvl1pPr>
      <a:lvl2pPr marL="3556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600">
          <a:solidFill>
            <a:srgbClr val="29348C"/>
          </a:solidFill>
          <a:latin typeface="Gill Sans MT" panose="020B0502020104020203" pitchFamily="34" charset="0"/>
          <a:ea typeface="+mn-ea"/>
        </a:defRPr>
      </a:lvl2pPr>
      <a:lvl3pPr marL="723900" indent="-1889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400">
          <a:solidFill>
            <a:srgbClr val="29348C"/>
          </a:solidFill>
          <a:latin typeface="Gill Sans MT" panose="020B0502020104020203" pitchFamily="34" charset="0"/>
          <a:ea typeface="+mn-ea"/>
        </a:defRPr>
      </a:lvl3pPr>
      <a:lvl4pPr marL="107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400">
          <a:solidFill>
            <a:srgbClr val="29348C"/>
          </a:solidFill>
          <a:latin typeface="Gill Sans MT" panose="020B0502020104020203" pitchFamily="34" charset="0"/>
          <a:ea typeface="+mn-ea"/>
        </a:defRPr>
      </a:lvl4pPr>
      <a:lvl5pPr marL="14351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rgbClr val="29348C"/>
          </a:solidFill>
          <a:latin typeface="Gill Sans MT" panose="020B0502020104020203" pitchFamily="34" charset="0"/>
          <a:ea typeface="+mn-ea"/>
        </a:defRPr>
      </a:lvl5pPr>
      <a:lvl6pPr marL="18923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6pPr>
      <a:lvl7pPr marL="234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7pPr>
      <a:lvl8pPr marL="28067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8pPr>
      <a:lvl9pPr marL="32639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t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7.png"/><Relationship Id="rId7" Type="http://schemas.openxmlformats.org/officeDocument/2006/relationships/image" Target="../media/image36.jpeg"/><Relationship Id="rId12" Type="http://schemas.openxmlformats.org/officeDocument/2006/relationships/image" Target="../media/image4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41.png"/><Relationship Id="rId5" Type="http://schemas.openxmlformats.org/officeDocument/2006/relationships/image" Target="../media/image46.png"/><Relationship Id="rId10" Type="http://schemas.openxmlformats.org/officeDocument/2006/relationships/image" Target="../media/image39.jpeg"/><Relationship Id="rId4" Type="http://schemas.openxmlformats.org/officeDocument/2006/relationships/image" Target="../media/image8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53.png"/><Relationship Id="rId7" Type="http://schemas.openxmlformats.org/officeDocument/2006/relationships/image" Target="../media/image7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4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9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9.tiff"/><Relationship Id="rId2" Type="http://schemas.openxmlformats.org/officeDocument/2006/relationships/hyperlink" Target="https://mmm.cern.ch/owa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chart" Target="../charts/chart5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9.jpeg"/><Relationship Id="rId10" Type="http://schemas.openxmlformats.org/officeDocument/2006/relationships/image" Target="../media/image4.tif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35113" y="1593850"/>
            <a:ext cx="7552644" cy="2461420"/>
          </a:xfrm>
          <a:prstGeom prst="rect">
            <a:avLst/>
          </a:prstGeom>
          <a:noFill/>
          <a:ln>
            <a:solidFill>
              <a:srgbClr val="29348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4"/>
          <p:cNvSpPr>
            <a:spLocks noChangeAspect="1"/>
          </p:cNvSpPr>
          <p:nvPr/>
        </p:nvSpPr>
        <p:spPr>
          <a:xfrm rot="5400000">
            <a:off x="3769447" y="1228193"/>
            <a:ext cx="2285945" cy="7560842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1131997" y="4351387"/>
            <a:ext cx="7560843" cy="86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xmlns="" w="101600">
                <a:solidFill>
                  <a:srgbClr val="49539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>
              <a:lnSpc>
                <a:spcPct val="150000"/>
              </a:lnSpc>
              <a:defRPr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  <a:latin typeface="+mj-lt"/>
                <a:cs typeface="+mn-cs"/>
              </a:rPr>
              <a:t>The nanoUC</a:t>
            </a:r>
            <a:r>
              <a:rPr lang="en-US" sz="1800" baseline="-25000" dirty="0">
                <a:solidFill>
                  <a:schemeClr val="bg1">
                    <a:lumMod val="85000"/>
                  </a:schemeClr>
                </a:solidFill>
                <a:latin typeface="+mj-lt"/>
                <a:cs typeface="+mn-cs"/>
              </a:rPr>
              <a:t>x</a:t>
            </a:r>
            <a:r>
              <a:rPr lang="en-US" sz="1800" dirty="0">
                <a:solidFill>
                  <a:schemeClr val="bg1">
                    <a:lumMod val="85000"/>
                  </a:schemeClr>
                </a:solidFill>
                <a:latin typeface="+mj-lt"/>
                <a:cs typeface="+mn-cs"/>
              </a:rPr>
              <a:t> and the new ISOLDE n-converter: status and future developments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663" y="151853"/>
            <a:ext cx="1941727" cy="471378"/>
          </a:xfrm>
          <a:prstGeom prst="rect">
            <a:avLst/>
          </a:prstGeom>
        </p:spPr>
      </p:pic>
      <p:sp>
        <p:nvSpPr>
          <p:cNvPr id="121" name="Text Box 16"/>
          <p:cNvSpPr txBox="1">
            <a:spLocks noChangeArrowheads="1"/>
          </p:cNvSpPr>
          <p:nvPr/>
        </p:nvSpPr>
        <p:spPr bwMode="auto">
          <a:xfrm>
            <a:off x="1110282" y="5806879"/>
            <a:ext cx="74221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xmlns="" w="101600">
                <a:solidFill>
                  <a:srgbClr val="49539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pt-PT" sz="1200" dirty="0">
                <a:solidFill>
                  <a:schemeClr val="bg1">
                    <a:lumMod val="85000"/>
                  </a:schemeClr>
                </a:solidFill>
                <a:latin typeface="+mj-lt"/>
                <a:ea typeface="굴림" charset="0"/>
                <a:cs typeface="Times New Roman" charset="0"/>
              </a:rPr>
              <a:t>P. Bricault, A. Gottberg, W. </a:t>
            </a:r>
            <a:r>
              <a:rPr lang="pt-PT" sz="1200" dirty="0" err="1">
                <a:solidFill>
                  <a:schemeClr val="bg1">
                    <a:lumMod val="85000"/>
                  </a:schemeClr>
                </a:solidFill>
                <a:latin typeface="+mj-lt"/>
                <a:ea typeface="굴림" charset="0"/>
                <a:cs typeface="Times New Roman" charset="0"/>
              </a:rPr>
              <a:t>Hwang</a:t>
            </a:r>
            <a:r>
              <a:rPr lang="pt-PT" sz="1200" dirty="0">
                <a:solidFill>
                  <a:schemeClr val="bg1">
                    <a:lumMod val="85000"/>
                  </a:schemeClr>
                </a:solidFill>
                <a:latin typeface="+mj-lt"/>
                <a:ea typeface="굴림" charset="0"/>
                <a:cs typeface="Times New Roman" charset="0"/>
              </a:rPr>
              <a:t>, R. Luis, T.M. Mendonca, L. Popescu, T. </a:t>
            </a:r>
            <a:r>
              <a:rPr lang="pt-PT" sz="1200" dirty="0" err="1" smtClean="0">
                <a:solidFill>
                  <a:schemeClr val="bg1">
                    <a:lumMod val="85000"/>
                  </a:schemeClr>
                </a:solidFill>
                <a:latin typeface="+mj-lt"/>
                <a:ea typeface="굴림" charset="0"/>
                <a:cs typeface="Times New Roman" charset="0"/>
              </a:rPr>
              <a:t>Stora</a:t>
            </a:r>
            <a:r>
              <a:rPr lang="pt-PT" sz="1200" dirty="0" smtClean="0">
                <a:solidFill>
                  <a:schemeClr val="bg1">
                    <a:lumMod val="85000"/>
                  </a:schemeClr>
                </a:solidFill>
                <a:latin typeface="+mj-lt"/>
                <a:ea typeface="굴림" charset="0"/>
                <a:cs typeface="Times New Roman" charset="0"/>
              </a:rPr>
              <a:t> </a:t>
            </a:r>
            <a:r>
              <a:rPr lang="pt-PT" sz="1200" i="1" dirty="0" err="1" smtClean="0">
                <a:solidFill>
                  <a:schemeClr val="bg1">
                    <a:lumMod val="85000"/>
                  </a:schemeClr>
                </a:solidFill>
                <a:latin typeface="+mj-lt"/>
                <a:ea typeface="굴림" charset="0"/>
                <a:cs typeface="Times New Roman" charset="0"/>
              </a:rPr>
              <a:t>and</a:t>
            </a:r>
            <a:r>
              <a:rPr lang="pt-PT" sz="1200" i="1" dirty="0" smtClean="0">
                <a:solidFill>
                  <a:schemeClr val="bg1">
                    <a:lumMod val="85000"/>
                  </a:schemeClr>
                </a:solidFill>
                <a:latin typeface="+mj-lt"/>
                <a:ea typeface="굴림" charset="0"/>
                <a:cs typeface="Times New Roman" charset="0"/>
              </a:rPr>
              <a:t> </a:t>
            </a:r>
            <a:r>
              <a:rPr lang="pt-PT" sz="1200" i="1" dirty="0" err="1" smtClean="0">
                <a:solidFill>
                  <a:schemeClr val="bg1">
                    <a:lumMod val="85000"/>
                  </a:schemeClr>
                </a:solidFill>
                <a:latin typeface="+mj-lt"/>
                <a:ea typeface="굴림" charset="0"/>
                <a:cs typeface="Times New Roman" charset="0"/>
              </a:rPr>
              <a:t>others</a:t>
            </a:r>
            <a:r>
              <a:rPr lang="pt-PT" sz="1200" dirty="0" smtClean="0">
                <a:solidFill>
                  <a:schemeClr val="bg1">
                    <a:lumMod val="85000"/>
                  </a:schemeClr>
                </a:solidFill>
                <a:latin typeface="+mj-lt"/>
                <a:ea typeface="굴림" charset="0"/>
                <a:cs typeface="Times New Roman" charset="0"/>
              </a:rPr>
              <a:t> 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+mj-lt"/>
              <a:ea typeface="굴림" charset="0"/>
              <a:cs typeface="Times New Roman" charset="0"/>
            </a:endParaRPr>
          </a:p>
        </p:txBody>
      </p:sp>
      <p:pic>
        <p:nvPicPr>
          <p:cNvPr id="129" name="Picture 12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435" y="327300"/>
            <a:ext cx="893101" cy="793186"/>
          </a:xfrm>
          <a:prstGeom prst="rect">
            <a:avLst/>
          </a:prstGeom>
        </p:spPr>
      </p:pic>
      <p:sp>
        <p:nvSpPr>
          <p:cNvPr id="130" name="Text Box 16"/>
          <p:cNvSpPr txBox="1">
            <a:spLocks noChangeArrowheads="1"/>
          </p:cNvSpPr>
          <p:nvPr/>
        </p:nvSpPr>
        <p:spPr bwMode="auto">
          <a:xfrm>
            <a:off x="5924977" y="5182398"/>
            <a:ext cx="27580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xmlns="" w="101600">
                <a:solidFill>
                  <a:srgbClr val="49539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en-US" sz="1200" b="1" dirty="0" err="1">
                <a:solidFill>
                  <a:schemeClr val="bg1">
                    <a:lumMod val="85000"/>
                  </a:schemeClr>
                </a:solidFill>
                <a:ea typeface="굴림" charset="0"/>
                <a:cs typeface="Times New Roman" charset="0"/>
              </a:rPr>
              <a:t>João</a:t>
            </a:r>
            <a:r>
              <a:rPr lang="en-US" sz="1200" b="1" dirty="0">
                <a:solidFill>
                  <a:schemeClr val="bg1">
                    <a:lumMod val="85000"/>
                  </a:schemeClr>
                </a:solidFill>
                <a:ea typeface="굴림" charset="0"/>
                <a:cs typeface="Times New Roman" charset="0"/>
              </a:rPr>
              <a:t> Pedro RAMOS (CERN)</a:t>
            </a:r>
          </a:p>
          <a:p>
            <a:pPr algn="r">
              <a:lnSpc>
                <a:spcPct val="150000"/>
              </a:lnSpc>
              <a:defRPr/>
            </a:pPr>
            <a:r>
              <a:rPr lang="pt-PT" sz="1200" dirty="0">
                <a:solidFill>
                  <a:schemeClr val="bg1">
                    <a:lumMod val="85000"/>
                  </a:schemeClr>
                </a:solidFill>
                <a:latin typeface="+mj-lt"/>
                <a:ea typeface="굴림" charset="0"/>
                <a:cs typeface="Times New Roman" charset="0"/>
              </a:rPr>
              <a:t>EN-STI-RBS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+mj-lt"/>
              <a:ea typeface="굴림" charset="0"/>
              <a:cs typeface="Times New Roman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9" b="11736"/>
          <a:stretch/>
        </p:blipFill>
        <p:spPr>
          <a:xfrm>
            <a:off x="4893631" y="1597928"/>
            <a:ext cx="3789364" cy="2699870"/>
          </a:xfrm>
          <a:prstGeom prst="rect">
            <a:avLst/>
          </a:prstGeom>
        </p:spPr>
      </p:pic>
      <p:pic>
        <p:nvPicPr>
          <p:cNvPr id="18" name="photo 20.jpg"/>
          <p:cNvPicPr>
            <a:picLocks noChangeAspect="1"/>
          </p:cNvPicPr>
          <p:nvPr/>
        </p:nvPicPr>
        <p:blipFill rotWithShape="1">
          <a:blip r:embed="rId5">
            <a:extLst/>
          </a:blip>
          <a:srcRect t="36748" b="9353"/>
          <a:stretch/>
        </p:blipFill>
        <p:spPr>
          <a:xfrm>
            <a:off x="1138039" y="1601394"/>
            <a:ext cx="3755977" cy="269863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757" y="85328"/>
            <a:ext cx="1080120" cy="6941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6625" y="899822"/>
            <a:ext cx="1728384" cy="4713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056" y="662927"/>
            <a:ext cx="1462334" cy="707882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9158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F4798"/>
                </a:solidFill>
              </a:rPr>
              <a:t>Nano Uranium Carbide Online at ISOLDE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3510521"/>
              </p:ext>
            </p:extLst>
          </p:nvPr>
        </p:nvGraphicFramePr>
        <p:xfrm>
          <a:off x="2343640" y="3797390"/>
          <a:ext cx="6768752" cy="2681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906161" y="6254370"/>
            <a:ext cx="12378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29348C"/>
                </a:solidFill>
              </a:rPr>
              <a:t>A. </a:t>
            </a:r>
            <a:r>
              <a:rPr lang="en-GB" sz="1050" dirty="0" err="1">
                <a:solidFill>
                  <a:srgbClr val="29348C"/>
                </a:solidFill>
              </a:rPr>
              <a:t>Gottberg</a:t>
            </a:r>
            <a:r>
              <a:rPr lang="en-GB" sz="1050" dirty="0">
                <a:solidFill>
                  <a:srgbClr val="29348C"/>
                </a:solidFill>
              </a:rPr>
              <a:t>, et al.</a:t>
            </a:r>
          </a:p>
        </p:txBody>
      </p:sp>
      <p:pic>
        <p:nvPicPr>
          <p:cNvPr id="11" name="Picture 1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" t="8890" r="12761"/>
          <a:stretch/>
        </p:blipFill>
        <p:spPr bwMode="auto">
          <a:xfrm>
            <a:off x="853103" y="907582"/>
            <a:ext cx="3726294" cy="27985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664760" y="3648889"/>
            <a:ext cx="1905589" cy="2779870"/>
            <a:chOff x="664760" y="3648889"/>
            <a:chExt cx="1905589" cy="2779870"/>
          </a:xfrm>
        </p:grpSpPr>
        <p:sp>
          <p:nvSpPr>
            <p:cNvPr id="16" name="TextBox 15"/>
            <p:cNvSpPr txBox="1"/>
            <p:nvPr/>
          </p:nvSpPr>
          <p:spPr>
            <a:xfrm>
              <a:off x="664760" y="3648889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800" b="1" dirty="0" err="1">
                  <a:solidFill>
                    <a:srgbClr val="29348C"/>
                  </a:solidFill>
                </a:rPr>
                <a:t>ActILab</a:t>
              </a:r>
              <a:r>
                <a:rPr lang="pt-PT" sz="1800" b="1" dirty="0">
                  <a:solidFill>
                    <a:srgbClr val="29348C"/>
                  </a:solidFill>
                </a:rPr>
                <a:t> </a:t>
              </a:r>
              <a:endParaRPr lang="en-US" sz="1800" b="1" dirty="0">
                <a:solidFill>
                  <a:srgbClr val="29348C"/>
                </a:solidFill>
              </a:endParaRPr>
            </a:p>
          </p:txBody>
        </p:sp>
        <p:pic>
          <p:nvPicPr>
            <p:cNvPr id="17" name="Image 6" descr="logo couleur HD.pd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72525" y="4556469"/>
              <a:ext cx="1326880" cy="318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89981" y="4142139"/>
              <a:ext cx="1428029" cy="310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6" descr="logoSPES2008_medium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8752" y="4890261"/>
              <a:ext cx="1554861" cy="445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1" descr="logoinfn-piccol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658742" y="5370854"/>
              <a:ext cx="715221" cy="536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Image 19" descr="logoipn.png"/>
            <p:cNvPicPr>
              <a:picLocks noChangeAspect="1"/>
            </p:cNvPicPr>
            <p:nvPr/>
          </p:nvPicPr>
          <p:blipFill>
            <a:blip r:embed="rId8" cstate="print"/>
            <a:srcRect l="11749" t="8094" r="12924" b="13491"/>
            <a:stretch>
              <a:fillRect/>
            </a:stretch>
          </p:blipFill>
          <p:spPr>
            <a:xfrm>
              <a:off x="815555" y="5325649"/>
              <a:ext cx="690790" cy="447378"/>
            </a:xfrm>
            <a:prstGeom prst="rect">
              <a:avLst/>
            </a:prstGeom>
          </p:spPr>
        </p:pic>
        <p:pic>
          <p:nvPicPr>
            <p:cNvPr id="23" name="Image 23" descr="IPN_207_2617_alto_L600.jpg"/>
            <p:cNvPicPr>
              <a:picLocks noChangeAspect="1"/>
            </p:cNvPicPr>
            <p:nvPr/>
          </p:nvPicPr>
          <p:blipFill>
            <a:blip r:embed="rId9" cstate="print"/>
            <a:srcRect l="28976" t="80445"/>
            <a:stretch>
              <a:fillRect/>
            </a:stretch>
          </p:blipFill>
          <p:spPr>
            <a:xfrm>
              <a:off x="819171" y="5742781"/>
              <a:ext cx="688273" cy="172131"/>
            </a:xfrm>
            <a:prstGeom prst="rect">
              <a:avLst/>
            </a:prstGeom>
          </p:spPr>
        </p:pic>
        <p:pic>
          <p:nvPicPr>
            <p:cNvPr id="24" name="Picture 37"/>
            <p:cNvPicPr>
              <a:picLocks noChangeAspect="1" noChangeArrowheads="1"/>
            </p:cNvPicPr>
            <p:nvPr/>
          </p:nvPicPr>
          <p:blipFill>
            <a:blip r:embed="rId10" cstate="print"/>
            <a:srcRect l="27147" t="43604" r="25964" b="41414"/>
            <a:stretch>
              <a:fillRect/>
            </a:stretch>
          </p:blipFill>
          <p:spPr bwMode="auto">
            <a:xfrm>
              <a:off x="1025802" y="5920478"/>
              <a:ext cx="1124056" cy="508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645478" y="3662356"/>
              <a:ext cx="924871" cy="369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/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6" t="6539" r="12732"/>
          <a:stretch/>
        </p:blipFill>
        <p:spPr bwMode="auto">
          <a:xfrm>
            <a:off x="5061206" y="823225"/>
            <a:ext cx="3582278" cy="28852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26514" y="2006352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29348C"/>
                </a:solidFill>
              </a:rPr>
              <a:t>T</a:t>
            </a:r>
            <a:r>
              <a:rPr lang="en-GB" sz="1600" baseline="-25000" dirty="0" smtClean="0">
                <a:solidFill>
                  <a:srgbClr val="29348C"/>
                </a:solidFill>
              </a:rPr>
              <a:t>1/2</a:t>
            </a:r>
            <a:r>
              <a:rPr lang="en-GB" sz="1600" dirty="0" smtClean="0">
                <a:solidFill>
                  <a:srgbClr val="29348C"/>
                </a:solidFill>
              </a:rPr>
              <a:t>=59.6 s</a:t>
            </a:r>
            <a:endParaRPr lang="en-GB" sz="1600" dirty="0">
              <a:solidFill>
                <a:srgbClr val="29348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54163" y="4017394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840 </a:t>
            </a:r>
            <a:r>
              <a:rPr lang="en-GB" sz="1000" dirty="0" err="1" smtClean="0">
                <a:solidFill>
                  <a:srgbClr val="29348C"/>
                </a:solidFill>
              </a:rPr>
              <a:t>ms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32575" y="3853966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178 </a:t>
            </a:r>
            <a:r>
              <a:rPr lang="en-GB" sz="1000" dirty="0" err="1" smtClean="0">
                <a:solidFill>
                  <a:srgbClr val="29348C"/>
                </a:solidFill>
              </a:rPr>
              <a:t>ms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10194" y="3647746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59.6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76430" y="3814822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1.07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41887" y="4433358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48 </a:t>
            </a:r>
            <a:r>
              <a:rPr lang="en-GB" sz="1000" dirty="0" err="1" smtClean="0">
                <a:solidFill>
                  <a:srgbClr val="29348C"/>
                </a:solidFill>
              </a:rPr>
              <a:t>ms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54465" y="3839181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115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14432" y="4448713"/>
            <a:ext cx="603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472 </a:t>
            </a:r>
            <a:r>
              <a:rPr lang="en-GB" sz="1000" dirty="0" err="1" smtClean="0">
                <a:solidFill>
                  <a:srgbClr val="29348C"/>
                </a:solidFill>
              </a:rPr>
              <a:t>ms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68174" y="4279967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13.9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27440" y="3804044"/>
            <a:ext cx="425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30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32781" y="3893967"/>
            <a:ext cx="5036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3.8 m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84613" y="4080240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32.6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73209" y="4312466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1.22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22721" y="4072574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4.58 h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29536" y="3628644"/>
            <a:ext cx="574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17.8 m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25682" y="3893967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5.84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82559" y="4136696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1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716551" y="4592327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0.20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17275" y="3786083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1.7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91360" y="3718048"/>
            <a:ext cx="5036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9.3 m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603287" y="3977076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29348C"/>
                </a:solidFill>
              </a:rPr>
              <a:t>14.8 s</a:t>
            </a:r>
            <a:endParaRPr lang="en-GB" sz="1000" dirty="0">
              <a:solidFill>
                <a:srgbClr val="29348C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24759" y="1057917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29348C"/>
                </a:solidFill>
              </a:rPr>
              <a:t>T</a:t>
            </a:r>
            <a:r>
              <a:rPr lang="en-GB" sz="1600" baseline="-25000" dirty="0" smtClean="0">
                <a:solidFill>
                  <a:srgbClr val="29348C"/>
                </a:solidFill>
              </a:rPr>
              <a:t>1/2</a:t>
            </a:r>
            <a:r>
              <a:rPr lang="en-GB" sz="1600" dirty="0" smtClean="0">
                <a:solidFill>
                  <a:srgbClr val="29348C"/>
                </a:solidFill>
              </a:rPr>
              <a:t>=48 </a:t>
            </a:r>
            <a:r>
              <a:rPr lang="en-GB" sz="1600" dirty="0" err="1" smtClean="0">
                <a:solidFill>
                  <a:srgbClr val="29348C"/>
                </a:solidFill>
              </a:rPr>
              <a:t>ms</a:t>
            </a:r>
            <a:endParaRPr lang="en-GB" sz="1600" dirty="0">
              <a:solidFill>
                <a:srgbClr val="2934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70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5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5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45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6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75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9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5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20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35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2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New UO</a:t>
            </a:r>
            <a:r>
              <a:rPr lang="en-GB" baseline="-25000" dirty="0"/>
              <a:t>2</a:t>
            </a:r>
            <a:r>
              <a:rPr lang="en-GB" dirty="0"/>
              <a:t> batch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4654770" y="3918401"/>
            <a:ext cx="4345213" cy="2549277"/>
            <a:chOff x="4882524" y="4286960"/>
            <a:chExt cx="4041292" cy="2549277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06758615"/>
                </p:ext>
              </p:extLst>
            </p:nvPr>
          </p:nvGraphicFramePr>
          <p:xfrm>
            <a:off x="4882524" y="4286960"/>
            <a:ext cx="4041292" cy="25492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6677612" y="4672921"/>
              <a:ext cx="21119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>
                  <a:solidFill>
                    <a:srgbClr val="29348C"/>
                  </a:solidFill>
                </a:rPr>
                <a:t>Target at 1990</a:t>
              </a:r>
              <a:r>
                <a:rPr lang="en-GB" sz="1100" baseline="30000" dirty="0">
                  <a:solidFill>
                    <a:srgbClr val="29348C"/>
                  </a:solidFill>
                </a:rPr>
                <a:t>o</a:t>
              </a:r>
              <a:r>
                <a:rPr lang="en-GB" sz="1100" dirty="0">
                  <a:solidFill>
                    <a:srgbClr val="29348C"/>
                  </a:solidFill>
                </a:rPr>
                <a:t>C</a:t>
              </a:r>
            </a:p>
            <a:p>
              <a:pPr algn="r"/>
              <a:r>
                <a:rPr lang="en-GB" sz="1100" dirty="0">
                  <a:solidFill>
                    <a:srgbClr val="29348C"/>
                  </a:solidFill>
                </a:rPr>
                <a:t>Ta source at 1780</a:t>
              </a:r>
              <a:r>
                <a:rPr lang="en-GB" sz="1100" baseline="30000" dirty="0">
                  <a:solidFill>
                    <a:srgbClr val="29348C"/>
                  </a:solidFill>
                </a:rPr>
                <a:t>o</a:t>
              </a:r>
              <a:r>
                <a:rPr lang="en-GB" sz="1100" dirty="0">
                  <a:solidFill>
                    <a:srgbClr val="29348C"/>
                  </a:solidFill>
                </a:rPr>
                <a:t>C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30311" y="6248556"/>
            <a:ext cx="32225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29348C"/>
                </a:solidFill>
              </a:rPr>
              <a:t>(quartz cold line reduces intensity down to 1/2</a:t>
            </a:r>
            <a:r>
              <a:rPr lang="en-GB" sz="1100" dirty="0" smtClean="0">
                <a:solidFill>
                  <a:srgbClr val="29348C"/>
                </a:solidFill>
              </a:rPr>
              <a:t>) </a:t>
            </a:r>
            <a:endParaRPr lang="en-GB" sz="1100" b="1" dirty="0">
              <a:solidFill>
                <a:srgbClr val="29348C"/>
              </a:solidFill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1244805"/>
              </p:ext>
            </p:extLst>
          </p:nvPr>
        </p:nvGraphicFramePr>
        <p:xfrm>
          <a:off x="794150" y="4182751"/>
          <a:ext cx="3286692" cy="1884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729113" y="4540535"/>
            <a:ext cx="143661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50" dirty="0">
                <a:solidFill>
                  <a:srgbClr val="29348C"/>
                </a:solidFill>
              </a:rPr>
              <a:t>Target at 2050</a:t>
            </a:r>
            <a:r>
              <a:rPr lang="en-GB" sz="1050" baseline="30000" dirty="0">
                <a:solidFill>
                  <a:srgbClr val="29348C"/>
                </a:solidFill>
              </a:rPr>
              <a:t>o</a:t>
            </a:r>
            <a:r>
              <a:rPr lang="en-GB" sz="1050" dirty="0">
                <a:solidFill>
                  <a:srgbClr val="29348C"/>
                </a:solidFill>
              </a:rPr>
              <a:t>C</a:t>
            </a:r>
          </a:p>
          <a:p>
            <a:pPr algn="r"/>
            <a:r>
              <a:rPr lang="en-GB" sz="1050" dirty="0">
                <a:solidFill>
                  <a:srgbClr val="29348C"/>
                </a:solidFill>
              </a:rPr>
              <a:t>Ta source at 2000</a:t>
            </a:r>
            <a:r>
              <a:rPr lang="en-GB" sz="1050" baseline="30000" dirty="0">
                <a:solidFill>
                  <a:srgbClr val="29348C"/>
                </a:solidFill>
              </a:rPr>
              <a:t>o</a:t>
            </a:r>
            <a:r>
              <a:rPr lang="en-GB" sz="1050" dirty="0">
                <a:solidFill>
                  <a:srgbClr val="29348C"/>
                </a:solidFill>
              </a:rPr>
              <a:t>C</a:t>
            </a:r>
          </a:p>
          <a:p>
            <a:pPr algn="r"/>
            <a:r>
              <a:rPr lang="en-GB" sz="1050" u="sng" dirty="0">
                <a:solidFill>
                  <a:srgbClr val="29348C"/>
                </a:solidFill>
              </a:rPr>
              <a:t>Protons on converter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259247" y="5151545"/>
            <a:ext cx="1045999" cy="415498"/>
            <a:chOff x="3284301" y="5045866"/>
            <a:chExt cx="1045999" cy="415498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3284301" y="5220983"/>
              <a:ext cx="194578" cy="71600"/>
            </a:xfrm>
            <a:prstGeom prst="straightConnector1">
              <a:avLst/>
            </a:prstGeom>
            <a:ln w="12700">
              <a:solidFill>
                <a:srgbClr val="29348C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453202" y="5045866"/>
              <a:ext cx="87709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solidFill>
                    <a:srgbClr val="29348C"/>
                  </a:solidFill>
                </a:rPr>
                <a:t>Towards the end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408712" y="980728"/>
            <a:ext cx="2699792" cy="2520280"/>
            <a:chOff x="6444208" y="1556792"/>
            <a:chExt cx="2699792" cy="2520280"/>
          </a:xfrm>
        </p:grpSpPr>
        <p:graphicFrame>
          <p:nvGraphicFramePr>
            <p:cNvPr id="34" name="Chart 3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90750983"/>
                </p:ext>
              </p:extLst>
            </p:nvPr>
          </p:nvGraphicFramePr>
          <p:xfrm>
            <a:off x="6444208" y="1556792"/>
            <a:ext cx="2699792" cy="2520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5" name="TextBox 1"/>
            <p:cNvSpPr txBox="1"/>
            <p:nvPr/>
          </p:nvSpPr>
          <p:spPr>
            <a:xfrm>
              <a:off x="8020764" y="3595260"/>
              <a:ext cx="984840" cy="1510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>
                  <a:solidFill>
                    <a:srgbClr val="29348C"/>
                  </a:solidFill>
                </a:rPr>
                <a:t>Yield Checks</a:t>
              </a:r>
            </a:p>
          </p:txBody>
        </p:sp>
        <p:sp>
          <p:nvSpPr>
            <p:cNvPr id="37" name="TextBox 1"/>
            <p:cNvSpPr txBox="1"/>
            <p:nvPr/>
          </p:nvSpPr>
          <p:spPr>
            <a:xfrm>
              <a:off x="8020910" y="3761520"/>
              <a:ext cx="984840" cy="1510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>
                  <a:solidFill>
                    <a:srgbClr val="29348C"/>
                  </a:solidFill>
                </a:rPr>
                <a:t>IDS/ISOLTRAP</a:t>
              </a:r>
            </a:p>
          </p:txBody>
        </p:sp>
        <p:sp>
          <p:nvSpPr>
            <p:cNvPr id="38" name="TextBox 1"/>
            <p:cNvSpPr txBox="1"/>
            <p:nvPr/>
          </p:nvSpPr>
          <p:spPr>
            <a:xfrm>
              <a:off x="8018704" y="3918432"/>
              <a:ext cx="984840" cy="1510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dirty="0">
                  <a:solidFill>
                    <a:srgbClr val="29348C"/>
                  </a:solidFill>
                </a:rPr>
                <a:t>Database</a:t>
              </a:r>
            </a:p>
          </p:txBody>
        </p:sp>
      </p:grp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778221"/>
              </p:ext>
            </p:extLst>
          </p:nvPr>
        </p:nvGraphicFramePr>
        <p:xfrm>
          <a:off x="5885245" y="2937704"/>
          <a:ext cx="1505419" cy="8534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97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4963"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800" dirty="0"/>
                        <a:t>μ</a:t>
                      </a:r>
                      <a:r>
                        <a:rPr lang="en-GB" sz="800" dirty="0"/>
                        <a:t>C</a:t>
                      </a:r>
                      <a:r>
                        <a:rPr lang="en-GB" sz="800" baseline="30000" dirty="0"/>
                        <a:t>-1</a:t>
                      </a:r>
                      <a:endParaRPr lang="en-GB" sz="800" baseline="300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DB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963">
                <a:tc>
                  <a:txBody>
                    <a:bodyPr/>
                    <a:lstStyle/>
                    <a:p>
                      <a:r>
                        <a:rPr lang="en-GB" sz="800" dirty="0"/>
                        <a:t>30Mg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2.3E6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6.0E5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963">
                <a:tc>
                  <a:txBody>
                    <a:bodyPr/>
                    <a:lstStyle/>
                    <a:p>
                      <a:r>
                        <a:rPr lang="en-GB" sz="800" dirty="0"/>
                        <a:t>30Al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3.2E6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5.7E6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963">
                <a:tc>
                  <a:txBody>
                    <a:bodyPr/>
                    <a:lstStyle/>
                    <a:p>
                      <a:r>
                        <a:rPr lang="en-GB" sz="800" dirty="0"/>
                        <a:t>33Mg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3.0E3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3.0E3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401" y="994719"/>
            <a:ext cx="2599588" cy="2108427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</p:pic>
      <p:sp>
        <p:nvSpPr>
          <p:cNvPr id="45" name="TextBox 44"/>
          <p:cNvSpPr txBox="1"/>
          <p:nvPr/>
        </p:nvSpPr>
        <p:spPr>
          <a:xfrm>
            <a:off x="3671883" y="979753"/>
            <a:ext cx="24275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9348C"/>
                </a:solidFill>
              </a:rPr>
              <a:t>Small difference in </a:t>
            </a:r>
            <a:r>
              <a:rPr lang="en-GB" sz="1400" dirty="0" smtClean="0">
                <a:solidFill>
                  <a:srgbClr val="29348C"/>
                </a:solidFill>
              </a:rPr>
              <a:t>impurities </a:t>
            </a:r>
            <a:r>
              <a:rPr lang="en-GB" sz="1400" dirty="0">
                <a:solidFill>
                  <a:srgbClr val="29348C"/>
                </a:solidFill>
              </a:rPr>
              <a:t>to old batch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29348C"/>
                </a:solidFill>
              </a:rPr>
              <a:t>To be done: Material </a:t>
            </a:r>
            <a:r>
              <a:rPr lang="en-GB" sz="1400" dirty="0">
                <a:solidFill>
                  <a:srgbClr val="29348C"/>
                </a:solidFill>
              </a:rPr>
              <a:t>characterization and comparison to old </a:t>
            </a:r>
            <a:r>
              <a:rPr lang="en-GB" sz="1400" dirty="0" smtClean="0">
                <a:solidFill>
                  <a:srgbClr val="29348C"/>
                </a:solidFill>
              </a:rPr>
              <a:t>batch</a:t>
            </a:r>
            <a:endParaRPr lang="en-GB" sz="1400" dirty="0">
              <a:solidFill>
                <a:srgbClr val="29348C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27283" y="6229355"/>
            <a:ext cx="30444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050" dirty="0" err="1">
                <a:solidFill>
                  <a:srgbClr val="29348C"/>
                </a:solidFill>
              </a:rPr>
              <a:t>Physics</a:t>
            </a:r>
            <a:r>
              <a:rPr lang="pt-PT" sz="1050" dirty="0">
                <a:solidFill>
                  <a:srgbClr val="29348C"/>
                </a:solidFill>
              </a:rPr>
              <a:t> yields </a:t>
            </a:r>
            <a:r>
              <a:rPr lang="pt-PT" sz="1050" dirty="0" err="1">
                <a:solidFill>
                  <a:srgbClr val="29348C"/>
                </a:solidFill>
              </a:rPr>
              <a:t>courtesy</a:t>
            </a:r>
            <a:r>
              <a:rPr lang="pt-PT" sz="1050" dirty="0">
                <a:solidFill>
                  <a:srgbClr val="29348C"/>
                </a:solidFill>
              </a:rPr>
              <a:t> </a:t>
            </a:r>
            <a:r>
              <a:rPr lang="pt-PT" sz="1050" dirty="0" err="1">
                <a:solidFill>
                  <a:srgbClr val="29348C"/>
                </a:solidFill>
              </a:rPr>
              <a:t>of</a:t>
            </a:r>
            <a:r>
              <a:rPr lang="pt-PT" sz="1050" dirty="0">
                <a:solidFill>
                  <a:srgbClr val="29348C"/>
                </a:solidFill>
              </a:rPr>
              <a:t> IDS </a:t>
            </a:r>
            <a:r>
              <a:rPr lang="pt-PT" sz="1050" dirty="0" err="1">
                <a:solidFill>
                  <a:srgbClr val="29348C"/>
                </a:solidFill>
              </a:rPr>
              <a:t>and</a:t>
            </a:r>
            <a:r>
              <a:rPr lang="pt-PT" sz="1050" dirty="0">
                <a:solidFill>
                  <a:srgbClr val="29348C"/>
                </a:solidFill>
              </a:rPr>
              <a:t> ISOLTRAP</a:t>
            </a:r>
            <a:endParaRPr lang="en-GB" sz="1050" dirty="0">
              <a:solidFill>
                <a:srgbClr val="29348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35946" y="3516248"/>
            <a:ext cx="18357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>
                <a:solidFill>
                  <a:srgbClr val="29348C"/>
                </a:solidFill>
              </a:rPr>
              <a:t>Target at 1900-2000</a:t>
            </a:r>
            <a:r>
              <a:rPr lang="en-GB" sz="1100" baseline="30000" dirty="0">
                <a:solidFill>
                  <a:srgbClr val="29348C"/>
                </a:solidFill>
              </a:rPr>
              <a:t>o</a:t>
            </a:r>
            <a:r>
              <a:rPr lang="en-GB" sz="1100" dirty="0">
                <a:solidFill>
                  <a:srgbClr val="29348C"/>
                </a:solidFill>
              </a:rPr>
              <a:t>C</a:t>
            </a:r>
          </a:p>
          <a:p>
            <a:pPr algn="r"/>
            <a:r>
              <a:rPr lang="en-GB" sz="1100" dirty="0">
                <a:solidFill>
                  <a:srgbClr val="29348C"/>
                </a:solidFill>
              </a:rPr>
              <a:t>Ta source at 2000-2050</a:t>
            </a:r>
            <a:r>
              <a:rPr lang="en-GB" sz="1100" baseline="30000" dirty="0">
                <a:solidFill>
                  <a:srgbClr val="29348C"/>
                </a:solidFill>
              </a:rPr>
              <a:t>o</a:t>
            </a:r>
            <a:r>
              <a:rPr lang="en-GB" sz="1100" dirty="0">
                <a:solidFill>
                  <a:srgbClr val="29348C"/>
                </a:solidFill>
              </a:rPr>
              <a:t>C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94150" y="5694919"/>
            <a:ext cx="1371419" cy="533558"/>
            <a:chOff x="819204" y="5589240"/>
            <a:chExt cx="1371419" cy="533558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1763688" y="5589240"/>
              <a:ext cx="280620" cy="118060"/>
            </a:xfrm>
            <a:prstGeom prst="straightConnector1">
              <a:avLst/>
            </a:prstGeom>
            <a:ln w="12700">
              <a:solidFill>
                <a:srgbClr val="29348C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819204" y="5707300"/>
              <a:ext cx="137141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solidFill>
                    <a:srgbClr val="29348C"/>
                  </a:solidFill>
                </a:rPr>
                <a:t>Protons on target</a:t>
              </a:r>
            </a:p>
            <a:p>
              <a:r>
                <a:rPr lang="en-GB" sz="1050" dirty="0">
                  <a:solidFill>
                    <a:srgbClr val="29348C"/>
                  </a:solidFill>
                </a:rPr>
                <a:t>No quartz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613907" y="4023507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9348C"/>
                </a:solidFill>
              </a:rPr>
              <a:t>#550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70512" y="796969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9348C"/>
                </a:solidFill>
              </a:rPr>
              <a:t>#547 &amp; #548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37934" y="420658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9348C"/>
                </a:solidFill>
              </a:rPr>
              <a:t>#543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1776646" y="5067110"/>
            <a:ext cx="5245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162 </a:t>
            </a:r>
            <a:r>
              <a:rPr lang="en-GB" sz="9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2378900" y="5361759"/>
            <a:ext cx="466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68 </a:t>
            </a:r>
            <a:r>
              <a:rPr lang="en-GB" sz="9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3087360" y="5485556"/>
            <a:ext cx="466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97 </a:t>
            </a:r>
            <a:r>
              <a:rPr lang="en-GB" sz="9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5475391" y="4701455"/>
            <a:ext cx="402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4.6 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6038208" y="4943502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0.71 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6664651" y="449416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0.25 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6975210" y="4816893"/>
            <a:ext cx="466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89 </a:t>
            </a:r>
            <a:r>
              <a:rPr lang="en-GB" sz="9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7279709" y="4987907"/>
            <a:ext cx="466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92 </a:t>
            </a:r>
            <a:r>
              <a:rPr lang="en-GB" sz="9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7596399" y="5122520"/>
            <a:ext cx="466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64 </a:t>
            </a:r>
            <a:r>
              <a:rPr lang="en-GB" sz="9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8220853" y="5316762"/>
            <a:ext cx="466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28 </a:t>
            </a:r>
            <a:r>
              <a:rPr lang="en-GB" sz="9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7905013" y="1852445"/>
            <a:ext cx="466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20 </a:t>
            </a:r>
            <a:r>
              <a:rPr lang="en-GB" sz="9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7164292" y="1792605"/>
            <a:ext cx="466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56 </a:t>
            </a:r>
            <a:r>
              <a:rPr lang="en-GB" sz="9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ms</a:t>
            </a:r>
            <a:endParaRPr lang="en-GB" sz="9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302903"/>
              </p:ext>
            </p:extLst>
          </p:nvPr>
        </p:nvGraphicFramePr>
        <p:xfrm>
          <a:off x="1487430" y="3379292"/>
          <a:ext cx="2368769" cy="6400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9286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4963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29348C"/>
                          </a:solidFill>
                        </a:rPr>
                        <a:t>ISOLTRAP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800" dirty="0">
                          <a:solidFill>
                            <a:srgbClr val="29348C"/>
                          </a:solidFill>
                        </a:rPr>
                        <a:t>μ</a:t>
                      </a:r>
                      <a:r>
                        <a:rPr lang="en-GB" sz="800" dirty="0">
                          <a:solidFill>
                            <a:srgbClr val="29348C"/>
                          </a:solidFill>
                        </a:rPr>
                        <a:t>C</a:t>
                      </a:r>
                      <a:r>
                        <a:rPr lang="en-GB" sz="800" baseline="30000" dirty="0">
                          <a:solidFill>
                            <a:srgbClr val="29348C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29348C"/>
                          </a:solidFill>
                        </a:rPr>
                        <a:t>DB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963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29348C"/>
                          </a:solidFill>
                        </a:rPr>
                        <a:t>46Ar (7.8 s)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29348C"/>
                          </a:solidFill>
                        </a:rPr>
                        <a:t>1.3E4 – 1.3E5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29348C"/>
                          </a:solidFill>
                        </a:rPr>
                        <a:t>-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963"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29348C"/>
                          </a:solidFill>
                        </a:rPr>
                        <a:t>47Ar (1.23 s)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29348C"/>
                          </a:solidFill>
                        </a:rPr>
                        <a:t>7.2E2</a:t>
                      </a:r>
                      <a:r>
                        <a:rPr lang="en-GB" sz="800" baseline="0" dirty="0" smtClean="0">
                          <a:solidFill>
                            <a:srgbClr val="29348C"/>
                          </a:solidFill>
                        </a:rPr>
                        <a:t> – 1.4E3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>
                          <a:solidFill>
                            <a:srgbClr val="29348C"/>
                          </a:solidFill>
                        </a:rPr>
                        <a:t>9.6E3</a:t>
                      </a:r>
                      <a:endParaRPr lang="en-GB" sz="800" dirty="0">
                        <a:solidFill>
                          <a:srgbClr val="29348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3922258" y="3659662"/>
            <a:ext cx="14830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29348C"/>
                </a:solidFill>
              </a:rPr>
              <a:t>Target at </a:t>
            </a:r>
            <a:r>
              <a:rPr lang="en-GB" sz="1100" dirty="0" smtClean="0">
                <a:solidFill>
                  <a:srgbClr val="29348C"/>
                </a:solidFill>
              </a:rPr>
              <a:t>1900</a:t>
            </a:r>
            <a:r>
              <a:rPr lang="en-GB" sz="1100" baseline="30000" dirty="0" smtClean="0">
                <a:solidFill>
                  <a:srgbClr val="29348C"/>
                </a:solidFill>
              </a:rPr>
              <a:t>o</a:t>
            </a:r>
            <a:r>
              <a:rPr lang="en-GB" sz="1100" dirty="0" smtClean="0">
                <a:solidFill>
                  <a:srgbClr val="29348C"/>
                </a:solidFill>
              </a:rPr>
              <a:t>C</a:t>
            </a:r>
            <a:endParaRPr lang="en-GB" sz="1100" dirty="0">
              <a:solidFill>
                <a:srgbClr val="29348C"/>
              </a:solidFill>
            </a:endParaRPr>
          </a:p>
          <a:p>
            <a:r>
              <a:rPr lang="en-GB" sz="1100" dirty="0" smtClean="0">
                <a:solidFill>
                  <a:srgbClr val="29348C"/>
                </a:solidFill>
              </a:rPr>
              <a:t>Ion </a:t>
            </a:r>
            <a:r>
              <a:rPr lang="en-GB" sz="1100" dirty="0" err="1" smtClean="0">
                <a:solidFill>
                  <a:srgbClr val="29348C"/>
                </a:solidFill>
              </a:rPr>
              <a:t>Souce</a:t>
            </a:r>
            <a:r>
              <a:rPr lang="en-GB" sz="1100" dirty="0" smtClean="0">
                <a:solidFill>
                  <a:srgbClr val="29348C"/>
                </a:solidFill>
              </a:rPr>
              <a:t> </a:t>
            </a:r>
            <a:r>
              <a:rPr lang="en-GB" sz="1100" dirty="0">
                <a:solidFill>
                  <a:srgbClr val="29348C"/>
                </a:solidFill>
              </a:rPr>
              <a:t>at </a:t>
            </a:r>
            <a:r>
              <a:rPr lang="en-GB" sz="1100" dirty="0" smtClean="0">
                <a:solidFill>
                  <a:srgbClr val="29348C"/>
                </a:solidFill>
              </a:rPr>
              <a:t>1950</a:t>
            </a:r>
            <a:r>
              <a:rPr lang="en-GB" sz="1100" baseline="30000" dirty="0" smtClean="0">
                <a:solidFill>
                  <a:srgbClr val="29348C"/>
                </a:solidFill>
              </a:rPr>
              <a:t>o</a:t>
            </a:r>
            <a:r>
              <a:rPr lang="en-GB" sz="1100" dirty="0" smtClean="0">
                <a:solidFill>
                  <a:srgbClr val="29348C"/>
                </a:solidFill>
              </a:rPr>
              <a:t>C</a:t>
            </a:r>
            <a:endParaRPr lang="en-GB" sz="1100" dirty="0">
              <a:solidFill>
                <a:srgbClr val="29348C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61766" y="334658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29348C"/>
                </a:solidFill>
              </a:rPr>
              <a:t>#541</a:t>
            </a:r>
            <a:endParaRPr lang="en-GB" sz="1600" dirty="0">
              <a:solidFill>
                <a:srgbClr val="29348C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69190" y="3470069"/>
            <a:ext cx="788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err="1" smtClean="0">
                <a:solidFill>
                  <a:srgbClr val="29348C"/>
                </a:solidFill>
              </a:rPr>
              <a:t>Ar</a:t>
            </a:r>
            <a:r>
              <a:rPr lang="en-GB" sz="1400" dirty="0" smtClean="0">
                <a:solidFill>
                  <a:srgbClr val="29348C"/>
                </a:solidFill>
              </a:rPr>
              <a:t> Yields</a:t>
            </a:r>
            <a:endParaRPr lang="en-GB" sz="1400" dirty="0">
              <a:solidFill>
                <a:srgbClr val="29348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83465" y="3985978"/>
            <a:ext cx="1869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Kr</a:t>
            </a:r>
            <a:r>
              <a:rPr lang="en-GB" sz="1200" baseline="300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2+</a:t>
            </a:r>
            <a:r>
              <a:rPr lang="en-GB" sz="12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 impurities – 4 to 70x</a:t>
            </a:r>
            <a:endParaRPr lang="en-GB" sz="12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17205" y="2116024"/>
            <a:ext cx="2992617" cy="1323439"/>
          </a:xfrm>
          <a:prstGeom prst="rect">
            <a:avLst/>
          </a:prstGeom>
          <a:solidFill>
            <a:schemeClr val="bg1"/>
          </a:solidFill>
          <a:ln>
            <a:solidFill>
              <a:srgbClr val="29348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29348C"/>
                </a:solidFill>
              </a:rPr>
              <a:t>Good </a:t>
            </a:r>
            <a:r>
              <a:rPr lang="en-GB" sz="1600" b="1" dirty="0" smtClean="0">
                <a:solidFill>
                  <a:srgbClr val="29348C"/>
                </a:solidFill>
              </a:rPr>
              <a:t>Physics</a:t>
            </a:r>
          </a:p>
          <a:p>
            <a:pPr algn="ctr"/>
            <a:r>
              <a:rPr lang="en-GB" sz="1600" b="1" dirty="0" smtClean="0">
                <a:solidFill>
                  <a:srgbClr val="7BBA21"/>
                </a:solidFill>
              </a:rPr>
              <a:t>Material </a:t>
            </a:r>
            <a:r>
              <a:rPr lang="en-GB" sz="1600" b="1" dirty="0">
                <a:solidFill>
                  <a:srgbClr val="7BBA21"/>
                </a:solidFill>
              </a:rPr>
              <a:t>generally operated at conservative temperatures!!</a:t>
            </a:r>
          </a:p>
          <a:p>
            <a:pPr algn="ctr"/>
            <a:r>
              <a:rPr lang="en-GB" sz="1600" b="1" u="sng" dirty="0">
                <a:solidFill>
                  <a:srgbClr val="29348C"/>
                </a:solidFill>
              </a:rPr>
              <a:t>Margin for improvement!</a:t>
            </a:r>
          </a:p>
        </p:txBody>
      </p:sp>
    </p:spTree>
    <p:extLst>
      <p:ext uri="{BB962C8B-B14F-4D97-AF65-F5344CB8AC3E}">
        <p14:creationId xmlns:p14="http://schemas.microsoft.com/office/powerpoint/2010/main" val="355662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7" grpId="0">
        <p:bldAsOne/>
      </p:bldGraphic>
      <p:bldP spid="18" grpId="0" uiExpand="1" build="p"/>
      <p:bldP spid="45" grpId="0" build="p"/>
      <p:bldP spid="46" grpId="0"/>
      <p:bldP spid="21" grpId="0"/>
      <p:bldP spid="26" grpId="0"/>
      <p:bldP spid="28" grpId="0"/>
      <p:bldP spid="29" grpId="0"/>
      <p:bldP spid="6" grpId="0"/>
      <p:bldP spid="30" grpId="0"/>
      <p:bldP spid="31" grpId="0"/>
      <p:bldP spid="32" grpId="0"/>
      <p:bldP spid="33" grpId="0"/>
      <p:bldP spid="36" grpId="0"/>
      <p:bldP spid="39" grpId="0"/>
      <p:bldP spid="44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12" grpId="0"/>
      <p:bldP spid="22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27063" y="2434148"/>
            <a:ext cx="1712483" cy="432048"/>
          </a:xfrm>
        </p:spPr>
        <p:txBody>
          <a:bodyPr/>
          <a:lstStyle/>
          <a:p>
            <a:r>
              <a:rPr lang="en-GB" sz="2800" b="1" dirty="0"/>
              <a:t>nanoUC</a:t>
            </a:r>
            <a:r>
              <a:rPr lang="en-GB" sz="2800" b="1" baseline="-25000" dirty="0"/>
              <a:t>x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the future</a:t>
            </a:r>
          </a:p>
        </p:txBody>
      </p:sp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1189949" y="3354049"/>
            <a:ext cx="1296144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000" b="1" kern="0" dirty="0"/>
              <a:t>New UO2 batch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311921" y="1480875"/>
            <a:ext cx="1296144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000" b="1" kern="0" dirty="0"/>
              <a:t>Old UO2 batch</a:t>
            </a:r>
          </a:p>
        </p:txBody>
      </p:sp>
      <p:sp>
        <p:nvSpPr>
          <p:cNvPr id="8" name="Right Arrow 7"/>
          <p:cNvSpPr/>
          <p:nvPr/>
        </p:nvSpPr>
        <p:spPr>
          <a:xfrm>
            <a:off x="5652120" y="2555617"/>
            <a:ext cx="1713038" cy="288032"/>
          </a:xfrm>
          <a:prstGeom prst="rightArrow">
            <a:avLst/>
          </a:prstGeom>
          <a:solidFill>
            <a:srgbClr val="29348C"/>
          </a:solidFill>
          <a:ln>
            <a:solidFill>
              <a:srgbClr val="29348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7682996" y="2089589"/>
            <a:ext cx="57606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7200" b="1" kern="0" dirty="0"/>
              <a:t>?</a:t>
            </a:r>
          </a:p>
        </p:txBody>
      </p:sp>
      <p:sp>
        <p:nvSpPr>
          <p:cNvPr id="10" name="Plus 9"/>
          <p:cNvSpPr/>
          <p:nvPr/>
        </p:nvSpPr>
        <p:spPr>
          <a:xfrm rot="2725338">
            <a:off x="1187949" y="936327"/>
            <a:ext cx="1515620" cy="1515620"/>
          </a:xfrm>
          <a:prstGeom prst="mathPlus">
            <a:avLst>
              <a:gd name="adj1" fmla="val 10292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6178084" y="2171749"/>
            <a:ext cx="1316883" cy="392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3200" b="1" kern="0" baseline="-25000" dirty="0"/>
              <a:t>upscaling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 bwMode="auto">
          <a:xfrm>
            <a:off x="5888073" y="2200955"/>
            <a:ext cx="511641" cy="392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3200" b="1" kern="0" baseline="-25000" dirty="0"/>
              <a:t>+</a:t>
            </a:r>
          </a:p>
        </p:txBody>
      </p:sp>
      <p:sp>
        <p:nvSpPr>
          <p:cNvPr id="19" name="Content Placeholder 1"/>
          <p:cNvSpPr txBox="1">
            <a:spLocks/>
          </p:cNvSpPr>
          <p:nvPr/>
        </p:nvSpPr>
        <p:spPr bwMode="auto">
          <a:xfrm>
            <a:off x="1189949" y="2564439"/>
            <a:ext cx="1538716" cy="375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000" b="1" kern="0" dirty="0"/>
              <a:t>CNT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2539951" y="2491675"/>
            <a:ext cx="1152128" cy="415917"/>
          </a:xfrm>
          <a:prstGeom prst="rightArrow">
            <a:avLst/>
          </a:prstGeom>
          <a:solidFill>
            <a:srgbClr val="29348C"/>
          </a:solidFill>
          <a:ln>
            <a:solidFill>
              <a:srgbClr val="29348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ontent Placeholder 1"/>
          <p:cNvSpPr txBox="1">
            <a:spLocks/>
          </p:cNvSpPr>
          <p:nvPr/>
        </p:nvSpPr>
        <p:spPr bwMode="auto">
          <a:xfrm>
            <a:off x="1689461" y="2157586"/>
            <a:ext cx="398133" cy="28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000" b="1" kern="0" dirty="0"/>
              <a:t>+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 bwMode="auto">
          <a:xfrm>
            <a:off x="1689461" y="2969461"/>
            <a:ext cx="398133" cy="28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2000" b="1" kern="0" dirty="0"/>
              <a:t>+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960205" y="3194543"/>
            <a:ext cx="43014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600" b="1" dirty="0">
                <a:solidFill>
                  <a:srgbClr val="29348C"/>
                </a:solidFill>
              </a:rPr>
              <a:t>nanoUCx </a:t>
            </a:r>
            <a:r>
              <a:rPr lang="pt-PT" sz="1600" b="1" dirty="0" err="1">
                <a:solidFill>
                  <a:srgbClr val="29348C"/>
                </a:solidFill>
              </a:rPr>
              <a:t>production</a:t>
            </a:r>
            <a:r>
              <a:rPr lang="pt-PT" sz="1600" b="1" dirty="0">
                <a:solidFill>
                  <a:srgbClr val="29348C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rgbClr val="29348C"/>
                </a:solidFill>
              </a:rPr>
              <a:t>2 </a:t>
            </a:r>
            <a:r>
              <a:rPr lang="pt-PT" sz="1600" b="1" dirty="0" err="1">
                <a:solidFill>
                  <a:srgbClr val="29348C"/>
                </a:solidFill>
              </a:rPr>
              <a:t>persons</a:t>
            </a:r>
            <a:r>
              <a:rPr lang="pt-PT" sz="1600" b="1" dirty="0">
                <a:solidFill>
                  <a:srgbClr val="29348C"/>
                </a:solidFill>
              </a:rPr>
              <a:t>, 1 </a:t>
            </a:r>
            <a:r>
              <a:rPr lang="pt-PT" sz="1600" b="1" dirty="0" err="1">
                <a:solidFill>
                  <a:srgbClr val="29348C"/>
                </a:solidFill>
              </a:rPr>
              <a:t>month</a:t>
            </a:r>
            <a:r>
              <a:rPr lang="pt-PT" sz="1600" b="1" dirty="0">
                <a:solidFill>
                  <a:srgbClr val="29348C"/>
                </a:solidFill>
              </a:rPr>
              <a:t> 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 1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rgbClr val="29348C"/>
                </a:solidFill>
              </a:rPr>
              <a:t>WANT: 1 </a:t>
            </a:r>
            <a:r>
              <a:rPr lang="pt-PT" sz="1600" b="1" dirty="0" err="1">
                <a:solidFill>
                  <a:srgbClr val="29348C"/>
                </a:solidFill>
              </a:rPr>
              <a:t>person</a:t>
            </a:r>
            <a:r>
              <a:rPr lang="pt-PT" sz="1600" b="1" dirty="0">
                <a:solidFill>
                  <a:srgbClr val="29348C"/>
                </a:solidFill>
              </a:rPr>
              <a:t>, 1 </a:t>
            </a:r>
            <a:r>
              <a:rPr lang="pt-PT" sz="1600" b="1" dirty="0" err="1">
                <a:solidFill>
                  <a:srgbClr val="29348C"/>
                </a:solidFill>
              </a:rPr>
              <a:t>week</a:t>
            </a:r>
            <a:r>
              <a:rPr lang="pt-PT" sz="1600" b="1" dirty="0">
                <a:solidFill>
                  <a:srgbClr val="29348C"/>
                </a:solidFill>
              </a:rPr>
              <a:t> 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 1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FACTOR 8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043" y="3059410"/>
            <a:ext cx="1113092" cy="139969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8731" y="3081867"/>
            <a:ext cx="1263123" cy="1393074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3116015" y="953924"/>
            <a:ext cx="54327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600" b="1" dirty="0" err="1">
                <a:solidFill>
                  <a:srgbClr val="29348C"/>
                </a:solidFill>
              </a:rPr>
              <a:t>Current</a:t>
            </a:r>
            <a:r>
              <a:rPr lang="pt-PT" sz="1600" b="1" dirty="0">
                <a:solidFill>
                  <a:srgbClr val="29348C"/>
                </a:solidFill>
              </a:rPr>
              <a:t> </a:t>
            </a:r>
            <a:r>
              <a:rPr lang="pt-PT" sz="1600" b="1" dirty="0" err="1">
                <a:solidFill>
                  <a:srgbClr val="29348C"/>
                </a:solidFill>
              </a:rPr>
              <a:t>issues</a:t>
            </a:r>
            <a:r>
              <a:rPr lang="pt-PT" sz="1600" b="1" dirty="0">
                <a:solidFill>
                  <a:srgbClr val="29348C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b="1" dirty="0" err="1" smtClean="0">
                <a:solidFill>
                  <a:srgbClr val="29348C"/>
                </a:solidFill>
                <a:sym typeface="Symbol" panose="05050102010706020507" pitchFamily="18" charset="2"/>
              </a:rPr>
              <a:t>Milling</a:t>
            </a:r>
            <a:r>
              <a:rPr lang="pt-PT" sz="1600" b="1" dirty="0" smtClean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results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not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exactly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reproducible</a:t>
            </a:r>
            <a:endParaRPr lang="pt-PT" sz="1600" b="1" dirty="0">
              <a:solidFill>
                <a:srgbClr val="29348C"/>
              </a:solidFill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Too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much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liquid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involved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to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produce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1 target (7 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CNT </a:t>
            </a:r>
            <a:r>
              <a:rPr lang="pt-PT" sz="1600" b="1" dirty="0" smtClean="0">
                <a:solidFill>
                  <a:srgbClr val="29348C"/>
                </a:solidFill>
                <a:sym typeface="Symbol" panose="05050102010706020507" pitchFamily="18" charset="2"/>
              </a:rPr>
              <a:t>are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the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problem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(5g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need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1.4 L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of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IPA)</a:t>
            </a:r>
          </a:p>
        </p:txBody>
      </p:sp>
      <p:sp>
        <p:nvSpPr>
          <p:cNvPr id="17" name="Content Placeholder 1"/>
          <p:cNvSpPr txBox="1">
            <a:spLocks/>
          </p:cNvSpPr>
          <p:nvPr/>
        </p:nvSpPr>
        <p:spPr bwMode="auto">
          <a:xfrm>
            <a:off x="7455716" y="2269941"/>
            <a:ext cx="1606688" cy="745719"/>
          </a:xfrm>
          <a:prstGeom prst="rect">
            <a:avLst/>
          </a:prstGeom>
          <a:solidFill>
            <a:schemeClr val="bg1"/>
          </a:solidFill>
          <a:ln w="19050">
            <a:solidFill>
              <a:srgbClr val="7BBA2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1" kern="0" dirty="0"/>
              <a:t>nanoUC</a:t>
            </a:r>
            <a:r>
              <a:rPr lang="en-GB" b="1" kern="0" baseline="-25000" dirty="0"/>
              <a:t>x</a:t>
            </a:r>
            <a:r>
              <a:rPr lang="en-GB" b="1" kern="0" dirty="0"/>
              <a:t> v2.0</a:t>
            </a:r>
            <a:r>
              <a:rPr lang="en-GB" kern="0" baseline="-25000" dirty="0"/>
              <a:t> </a:t>
            </a:r>
            <a:endParaRPr lang="en-GB" b="1" kern="0" baseline="-25000" dirty="0"/>
          </a:p>
        </p:txBody>
      </p:sp>
      <p:sp>
        <p:nvSpPr>
          <p:cNvPr id="28" name="Rectangle 27"/>
          <p:cNvSpPr/>
          <p:nvPr/>
        </p:nvSpPr>
        <p:spPr>
          <a:xfrm>
            <a:off x="1375355" y="4754833"/>
            <a:ext cx="70249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rgbClr val="29348C"/>
                </a:solidFill>
              </a:rPr>
              <a:t>Fundamental studies on the release of isotopes from UC</a:t>
            </a:r>
            <a:r>
              <a:rPr lang="pt-PT" sz="1600" b="1" baseline="-25000" dirty="0">
                <a:solidFill>
                  <a:srgbClr val="29348C"/>
                </a:solidFill>
              </a:rPr>
              <a:t>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Diffusion and effusion from nanomaterials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A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lot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of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data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from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UCx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and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now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nanoUCx</a:t>
            </a:r>
            <a:endParaRPr lang="pt-PT" sz="1600" b="1" dirty="0">
              <a:solidFill>
                <a:srgbClr val="29348C"/>
              </a:solidFill>
              <a:sym typeface="Symbol" panose="05050102010706020507" pitchFamily="18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Target material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physical-chemical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and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morphological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properties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influence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on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the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yields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and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release</a:t>
            </a:r>
            <a:r>
              <a:rPr lang="pt-PT" sz="1600" b="1" dirty="0">
                <a:solidFill>
                  <a:srgbClr val="29348C"/>
                </a:solidFill>
                <a:sym typeface="Symbol" panose="05050102010706020507" pitchFamily="18" charset="2"/>
              </a:rPr>
              <a:t> time </a:t>
            </a:r>
            <a:r>
              <a:rPr lang="pt-PT" sz="1600" b="1" dirty="0" err="1">
                <a:solidFill>
                  <a:srgbClr val="29348C"/>
                </a:solidFill>
                <a:sym typeface="Symbol" panose="05050102010706020507" pitchFamily="18" charset="2"/>
              </a:rPr>
              <a:t>structure</a:t>
            </a:r>
            <a:endParaRPr lang="pt-PT" sz="1600" b="1" dirty="0">
              <a:solidFill>
                <a:srgbClr val="29348C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0514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/>
      <p:bldP spid="8" grpId="0" uiExpand="1" animBg="1"/>
      <p:bldP spid="9" grpId="0"/>
      <p:bldP spid="10" grpId="0" animBg="1"/>
      <p:bldP spid="15" grpId="0" uiExpand="1"/>
      <p:bldP spid="16" grpId="0" uiExpand="1"/>
      <p:bldP spid="19" grpId="0"/>
      <p:bldP spid="20" grpId="0" animBg="1"/>
      <p:bldP spid="22" grpId="0"/>
      <p:bldP spid="22" grpId="1"/>
      <p:bldP spid="23" grpId="0"/>
      <p:bldP spid="24" grpId="0" uiExpand="1" build="p"/>
      <p:bldP spid="27" grpId="0" uiExpand="1" build="p"/>
      <p:bldP spid="17" grpId="0" animBg="1"/>
      <p:bldP spid="28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59633" y="1196753"/>
            <a:ext cx="2016224" cy="4752528"/>
          </a:xfrm>
        </p:spPr>
        <p:txBody>
          <a:bodyPr/>
          <a:lstStyle/>
          <a:p>
            <a:r>
              <a:rPr lang="en-US" sz="2400" b="1" dirty="0">
                <a:solidFill>
                  <a:srgbClr val="29348C"/>
                </a:solidFill>
              </a:rPr>
              <a:t>Thank You!</a:t>
            </a:r>
          </a:p>
          <a:p>
            <a:endParaRPr lang="en-US" sz="2400" b="1" dirty="0">
              <a:solidFill>
                <a:srgbClr val="29348C"/>
              </a:solidFill>
            </a:endParaRPr>
          </a:p>
          <a:p>
            <a:r>
              <a:rPr lang="en-US" sz="2400" b="1" dirty="0">
                <a:solidFill>
                  <a:srgbClr val="29348C"/>
                </a:solidFill>
              </a:rPr>
              <a:t>Questions or comments?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End</a:t>
            </a:r>
            <a:endParaRPr lang="en-US" dirty="0"/>
          </a:p>
        </p:txBody>
      </p:sp>
      <p:pic>
        <p:nvPicPr>
          <p:cNvPr id="21" name="Picture 20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85317" y="1302360"/>
            <a:ext cx="893101" cy="79318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814" y="4195051"/>
            <a:ext cx="1728384" cy="4713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439" y="5595339"/>
            <a:ext cx="1462334" cy="70788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2" r="47761"/>
          <a:stretch/>
        </p:blipFill>
        <p:spPr bwMode="auto">
          <a:xfrm>
            <a:off x="6609681" y="5499782"/>
            <a:ext cx="2376264" cy="89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6" descr="logo couleur HD.pd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98820" y="4965939"/>
            <a:ext cx="1634047" cy="39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logoSPES2008_medium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0439" y="4920102"/>
            <a:ext cx="1554861" cy="44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 descr="logoinfn-piccol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8271" y="4908419"/>
            <a:ext cx="715221" cy="53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19" descr="logoipn.png"/>
          <p:cNvPicPr>
            <a:picLocks noChangeAspect="1"/>
          </p:cNvPicPr>
          <p:nvPr/>
        </p:nvPicPr>
        <p:blipFill>
          <a:blip r:embed="rId9" cstate="print"/>
          <a:srcRect l="11749" t="8094" r="12924" b="13491"/>
          <a:stretch>
            <a:fillRect/>
          </a:stretch>
        </p:blipFill>
        <p:spPr>
          <a:xfrm>
            <a:off x="4858271" y="4160712"/>
            <a:ext cx="690790" cy="447378"/>
          </a:xfrm>
          <a:prstGeom prst="rect">
            <a:avLst/>
          </a:prstGeom>
        </p:spPr>
      </p:pic>
      <p:pic>
        <p:nvPicPr>
          <p:cNvPr id="18" name="Image 23" descr="IPN_207_2617_alto_L600.jpg"/>
          <p:cNvPicPr>
            <a:picLocks noChangeAspect="1"/>
          </p:cNvPicPr>
          <p:nvPr/>
        </p:nvPicPr>
        <p:blipFill>
          <a:blip r:embed="rId10" cstate="print"/>
          <a:srcRect l="28976" t="80445"/>
          <a:stretch>
            <a:fillRect/>
          </a:stretch>
        </p:blipFill>
        <p:spPr>
          <a:xfrm>
            <a:off x="4812963" y="4633811"/>
            <a:ext cx="688273" cy="172131"/>
          </a:xfrm>
          <a:prstGeom prst="rect">
            <a:avLst/>
          </a:prstGeom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73559" y="4160712"/>
            <a:ext cx="1316619" cy="52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08224" y="4934388"/>
            <a:ext cx="710455" cy="144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64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427485" y="1988840"/>
            <a:ext cx="8716515" cy="4432080"/>
            <a:chOff x="-1332656" y="-396759"/>
            <a:chExt cx="14333139" cy="728796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-1332656" y="-396759"/>
                  <a:ext cx="5276498" cy="140610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b="0" i="1" smtClean="0">
                            <a:solidFill>
                              <a:srgbClr val="29348C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GB" sz="1400" b="0" i="1" smtClean="0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b="0" i="1" smtClean="0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1400" b="0" i="0" smtClean="0">
                            <a:solidFill>
                              <a:srgbClr val="29348C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1400" i="1" smtClean="0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400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GB" sz="1400" i="1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  <m:r>
                              <a:rPr lang="en-GB" sz="1400" i="1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sz="1400" i="1">
                                    <a:solidFill>
                                      <a:srgbClr val="29348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400" i="1">
                                    <a:solidFill>
                                      <a:srgbClr val="29348C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GB" sz="1400" i="0">
                                    <a:solidFill>
                                      <a:srgbClr val="29348C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GB" sz="1400" i="0">
                            <a:solidFill>
                              <a:srgbClr val="29348C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nary>
                          <m:naryPr>
                            <m:chr m:val="∑"/>
                            <m:limLoc m:val="undOvr"/>
                            <m:grow m:val="on"/>
                            <m:ctrlPr>
                              <a:rPr lang="en-GB" sz="1400" i="1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GB" sz="1400" i="1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sz="1400" i="0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GB" sz="1400" i="1" smtClean="0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d>
                              <m:dPr>
                                <m:ctrlPr>
                                  <a:rPr lang="en-GB" sz="1400" i="1">
                                    <a:solidFill>
                                      <a:srgbClr val="29348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1400" i="1">
                                        <a:solidFill>
                                          <a:srgbClr val="2934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GB" sz="1400" i="1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i="0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ⅇ</m:t>
                                        </m:r>
                                      </m:e>
                                      <m:sup>
                                        <m:r>
                                          <a:rPr lang="en-GB" sz="1400" i="0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GB" sz="1400" i="1" smtClean="0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  <m:r>
                                          <a:rPr lang="en-GB" sz="1400" i="1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  <m:r>
                                      <a:rPr lang="en-GB" sz="1400" i="0">
                                        <a:solidFill>
                                          <a:srgbClr val="2934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GB" sz="1400" i="1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i="0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ⅇ</m:t>
                                        </m:r>
                                      </m:e>
                                      <m:sup>
                                        <m:r>
                                          <a:rPr lang="en-GB" sz="1400" i="0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p>
                                          <m:sSupPr>
                                            <m:ctrlPr>
                                              <a:rPr lang="en-GB" sz="1400" i="1" smtClean="0">
                                                <a:solidFill>
                                                  <a:srgbClr val="29348C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GB" sz="1400" b="0" i="1" smtClean="0">
                                                <a:solidFill>
                                                  <a:srgbClr val="29348C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</m:e>
                                          <m:sup>
                                            <m:r>
                                              <a:rPr lang="en-GB" sz="1400" b="0" i="1" smtClean="0">
                                                <a:solidFill>
                                                  <a:srgbClr val="29348C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a:rPr lang="en-GB" sz="1400" i="1" smtClean="0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  <m:r>
                                          <a:rPr lang="en-GB" sz="1400" i="1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GB" sz="1400" i="1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1400" i="1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  <m:r>
                                          <a:rPr lang="en-GB" sz="1400" i="1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e>
                                      <m:sup>
                                        <m:r>
                                          <a:rPr lang="en-GB" sz="1400">
                                            <a:solidFill>
                                              <a:srgbClr val="29348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GB" sz="1400" i="0">
                                        <a:solidFill>
                                          <a:srgbClr val="2934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1400" i="1">
                                        <a:solidFill>
                                          <a:srgbClr val="29348C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den>
                                </m:f>
                              </m:e>
                            </m:d>
                          </m:e>
                        </m:nary>
                      </m:oMath>
                    </m:oMathPara>
                  </a14:m>
                  <a:endParaRPr lang="en-GB" sz="1400" dirty="0">
                    <a:solidFill>
                      <a:srgbClr val="29348C"/>
                    </a:solidFill>
                  </a:endParaRPr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332656" y="-396759"/>
                  <a:ext cx="5276498" cy="1406107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551206" y="2763798"/>
              <a:ext cx="6162675" cy="385762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76731" y="3060805"/>
              <a:ext cx="5222678" cy="1366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D = constant</a:t>
              </a:r>
            </a:p>
            <a:p>
              <a:pPr algn="ctr"/>
              <a:r>
                <a:rPr lang="en-GB" sz="1600" u="sng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Reduction of 100x grain size</a:t>
              </a:r>
            </a:p>
            <a:p>
              <a:pPr algn="ctr"/>
              <a:r>
                <a:rPr lang="en-GB" sz="16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GB" sz="16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rom </a:t>
              </a:r>
              <a:r>
                <a:rPr lang="en-GB" sz="1600" dirty="0" smtClean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GB" sz="1600" baseline="-25000" dirty="0" smtClean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sz="16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6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to μ</a:t>
              </a:r>
              <a:r>
                <a:rPr lang="en-GB" sz="1600" baseline="-250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1</a:t>
              </a:r>
              <a:endParaRPr lang="en-GB" sz="1600" dirty="0" smtClean="0">
                <a:solidFill>
                  <a:srgbClr val="222BA0"/>
                </a:solidFill>
                <a:latin typeface="Lucida Bright" panose="020406020505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612625" y="6433440"/>
              <a:ext cx="4125807" cy="455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222BA0"/>
                  </a:solidFill>
                  <a:latin typeface="Lucida Bright" panose="02040602050505020304" pitchFamily="18" charset="0"/>
                </a:rPr>
                <a:t>time after proton impact</a:t>
              </a:r>
            </a:p>
          </p:txBody>
        </p:sp>
        <p:sp>
          <p:nvSpPr>
            <p:cNvPr id="6" name="Right Arrow 5"/>
            <p:cNvSpPr/>
            <p:nvPr/>
          </p:nvSpPr>
          <p:spPr>
            <a:xfrm rot="5400000">
              <a:off x="-448289" y="1198731"/>
              <a:ext cx="1454073" cy="1206979"/>
            </a:xfrm>
            <a:prstGeom prst="rightArrow">
              <a:avLst/>
            </a:prstGeom>
            <a:solidFill>
              <a:srgbClr val="29348C"/>
            </a:solidFill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09516" y="4907256"/>
              <a:ext cx="5222678" cy="506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Theoretically 5x more yield!</a:t>
              </a:r>
              <a:endParaRPr lang="en-GB" sz="1400" b="1" dirty="0" smtClean="0">
                <a:solidFill>
                  <a:srgbClr val="222BA0"/>
                </a:solidFill>
                <a:latin typeface="Lucida Bright" panose="020406020505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-82390" y="1453845"/>
              <a:ext cx="5076124" cy="10628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>
                  <a:solidFill>
                    <a:srgbClr val="29348C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ν</a:t>
              </a:r>
              <a:r>
                <a:rPr lang="en-GB" sz="1200" baseline="-25000" dirty="0">
                  <a:solidFill>
                    <a:srgbClr val="29348C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GB" sz="12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ν</a:t>
              </a:r>
              <a:r>
                <a:rPr lang="en-GB" sz="1200" baseline="-250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= 5 s</a:t>
              </a:r>
              <a:r>
                <a:rPr lang="en-GB" sz="1200" baseline="300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-1 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(200 </a:t>
              </a:r>
              <a:r>
                <a:rPr lang="en-GB" sz="1200" dirty="0" err="1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ms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pPr algn="ctr"/>
              <a:r>
                <a:rPr lang="en-GB" sz="12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GB" sz="1200" baseline="-250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GB" sz="12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= 2 s</a:t>
              </a:r>
              <a:r>
                <a:rPr lang="en-GB" sz="1200" baseline="300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-1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(500 </a:t>
              </a:r>
              <a:r>
                <a:rPr lang="en-GB" sz="1200" dirty="0" err="1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ms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pPr algn="ctr"/>
              <a:r>
                <a:rPr lang="en-GB" sz="12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GB" sz="1200" baseline="-250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sz="12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= 0.02 s</a:t>
              </a:r>
              <a:r>
                <a:rPr lang="en-GB" sz="1200" baseline="300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-1 </a:t>
              </a:r>
              <a:r>
                <a:rPr lang="en-GB" sz="12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(50 s</a:t>
              </a:r>
              <a:r>
                <a:rPr lang="en-GB" sz="1200" dirty="0" smtClean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)</a:t>
              </a:r>
              <a:endParaRPr lang="en-GB" sz="1200" dirty="0">
                <a:solidFill>
                  <a:srgbClr val="7BBA21"/>
                </a:solidFill>
                <a:latin typeface="Lucida Bright" panose="020406020505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 rot="2095032">
              <a:off x="3851239" y="827767"/>
              <a:ext cx="3158954" cy="1206979"/>
            </a:xfrm>
            <a:prstGeom prst="rightArrow">
              <a:avLst/>
            </a:prstGeom>
            <a:solidFill>
              <a:srgbClr val="29348C"/>
            </a:solidFill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10330" y="-1786"/>
              <a:ext cx="3432956" cy="860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Diffusion limited</a:t>
              </a:r>
              <a:r>
                <a:rPr lang="en-GB" sz="14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vs. </a:t>
              </a:r>
              <a:r>
                <a:rPr lang="en-GB" sz="1400" dirty="0" smtClean="0">
                  <a:solidFill>
                    <a:srgbClr val="29348C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Effusion limited</a:t>
              </a:r>
              <a:endParaRPr lang="en-GB" sz="1400" dirty="0" smtClean="0">
                <a:solidFill>
                  <a:srgbClr val="29348C"/>
                </a:solidFill>
                <a:latin typeface="Lucida Bright" panose="02040602050505020304" pitchFamily="18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81387" y="2803376"/>
              <a:ext cx="6096000" cy="3857625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7968262" y="2830704"/>
              <a:ext cx="3375423" cy="759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>
                  <a:solidFill>
                    <a:srgbClr val="29348C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ν</a:t>
              </a:r>
              <a:r>
                <a:rPr lang="en-GB" sz="1200" baseline="-250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GB" sz="12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GB" sz="12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0.8 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GB" sz="1200" baseline="300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-1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2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(1.25 s)</a:t>
              </a:r>
            </a:p>
            <a:p>
              <a:pPr algn="ctr"/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GB" sz="1200" baseline="-250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GB" sz="12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10 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GB" sz="1200" baseline="300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-1</a:t>
              </a:r>
              <a:r>
                <a:rPr lang="en-GB" sz="1200" dirty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2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(100 </a:t>
              </a:r>
              <a:r>
                <a:rPr lang="en-GB" sz="1200" dirty="0" err="1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ms</a:t>
              </a:r>
              <a:r>
                <a:rPr lang="en-GB" sz="1200" dirty="0" smtClean="0">
                  <a:solidFill>
                    <a:srgbClr val="222BA0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)</a:t>
              </a:r>
              <a:endParaRPr lang="en-GB" sz="1200" dirty="0">
                <a:solidFill>
                  <a:srgbClr val="222BA0"/>
                </a:solidFill>
                <a:latin typeface="Lucida Bright" panose="020406020505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897553" y="3879969"/>
              <a:ext cx="2787606" cy="759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ν</a:t>
              </a:r>
              <a:r>
                <a:rPr lang="en-GB" sz="1200" baseline="-250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sz="12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= 20 s</a:t>
              </a:r>
              <a:r>
                <a:rPr lang="en-GB" sz="1200" baseline="300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-1 </a:t>
              </a:r>
              <a:r>
                <a:rPr lang="en-GB" sz="12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(50 </a:t>
              </a:r>
              <a:r>
                <a:rPr lang="en-GB" sz="1200" dirty="0" err="1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ms</a:t>
              </a:r>
              <a:r>
                <a:rPr lang="en-GB" sz="12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pPr algn="ctr"/>
              <a:r>
                <a:rPr lang="en-GB" sz="1200" dirty="0" smtClean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GB" sz="1200" baseline="-25000" dirty="0" smtClean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sz="1200" dirty="0" smtClean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2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= 0.03 s</a:t>
              </a:r>
              <a:r>
                <a:rPr lang="en-GB" sz="1200" baseline="300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-1 </a:t>
              </a:r>
              <a:r>
                <a:rPr lang="en-GB" sz="1200" dirty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(33 s</a:t>
              </a:r>
              <a:r>
                <a:rPr lang="en-GB" sz="1200" dirty="0" smtClean="0">
                  <a:solidFill>
                    <a:srgbClr val="7BBA21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)</a:t>
              </a:r>
              <a:endParaRPr lang="en-GB" sz="1200" dirty="0">
                <a:solidFill>
                  <a:srgbClr val="7BBA21"/>
                </a:solidFill>
                <a:latin typeface="Lucida Bright" panose="020406020505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694838" y="1100745"/>
              <a:ext cx="3375423" cy="10628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29348C"/>
                  </a:solidFill>
                  <a:latin typeface="Lucida Bright" panose="02040602050505020304" pitchFamily="18" charset="0"/>
                  <a:cs typeface="Times New Roman" panose="02020603050405020304" pitchFamily="18" charset="0"/>
                </a:rPr>
                <a:t>Release time structure similar to many nanomaterial targets</a:t>
              </a:r>
              <a:endParaRPr lang="en-GB" sz="1200" dirty="0">
                <a:solidFill>
                  <a:srgbClr val="222BA0"/>
                </a:solidFill>
                <a:latin typeface="Lucida Bright" panose="020406020505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 rot="18681881">
              <a:off x="7647468" y="2261248"/>
              <a:ext cx="1454073" cy="483549"/>
            </a:xfrm>
            <a:prstGeom prst="rightArrow">
              <a:avLst/>
            </a:prstGeom>
            <a:solidFill>
              <a:srgbClr val="29348C"/>
            </a:solidFill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874676" y="6435714"/>
              <a:ext cx="4125807" cy="455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222BA0"/>
                  </a:solidFill>
                  <a:latin typeface="Lucida Bright" panose="02040602050505020304" pitchFamily="18" charset="0"/>
                </a:rPr>
                <a:t>time after proton impact</a:t>
              </a:r>
            </a:p>
          </p:txBody>
        </p:sp>
      </p:grpSp>
      <p:sp>
        <p:nvSpPr>
          <p:cNvPr id="18" name="Title 1"/>
          <p:cNvSpPr txBox="1">
            <a:spLocks/>
          </p:cNvSpPr>
          <p:nvPr/>
        </p:nvSpPr>
        <p:spPr bwMode="auto">
          <a:xfrm>
            <a:off x="827584" y="242888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Gill Sans MT" panose="020B0502020104020203" pitchFamily="34" charset="0"/>
                <a:ea typeface="+mj-ea"/>
              </a:rPr>
              <a:t>Effusion and Diffusion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Gill Sans MT" panose="020B0502020104020203" pitchFamily="34" charset="0"/>
              <a:ea typeface="+mj-ea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3216" y="96432"/>
            <a:ext cx="2694026" cy="1907571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" t="8890" r="12761"/>
          <a:stretch/>
        </p:blipFill>
        <p:spPr bwMode="auto">
          <a:xfrm>
            <a:off x="3489356" y="92165"/>
            <a:ext cx="2873860" cy="2158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6363216" y="1966557"/>
            <a:ext cx="29021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29348C"/>
                </a:solidFill>
                <a:latin typeface="Lucida Bright" panose="02040602050505020304" pitchFamily="18" charset="0"/>
                <a:cs typeface="Times New Roman" panose="02020603050405020304" pitchFamily="18" charset="0"/>
              </a:rPr>
              <a:t>μ</a:t>
            </a:r>
            <a:r>
              <a:rPr lang="en-GB" sz="2000" b="1" baseline="-25000" dirty="0" smtClean="0">
                <a:solidFill>
                  <a:srgbClr val="29348C"/>
                </a:solidFill>
                <a:latin typeface="Lucida Bright" panose="020406020505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smtClean="0">
                <a:solidFill>
                  <a:srgbClr val="29348C"/>
                </a:solidFill>
                <a:latin typeface="Lucida Bright" panose="02040602050505020304" pitchFamily="18" charset="0"/>
                <a:cs typeface="Times New Roman" panose="02020603050405020304" pitchFamily="18" charset="0"/>
              </a:rPr>
              <a:t>Diffusion</a:t>
            </a:r>
          </a:p>
          <a:p>
            <a:pPr algn="ctr"/>
            <a:r>
              <a:rPr lang="en-GB" sz="2000" b="1" dirty="0" smtClean="0">
                <a:solidFill>
                  <a:srgbClr val="29348C"/>
                </a:solidFill>
                <a:latin typeface="Lucida Bright" panose="02040602050505020304" pitchFamily="18" charset="0"/>
                <a:cs typeface="Times New Roman" panose="02020603050405020304" pitchFamily="18" charset="0"/>
              </a:rPr>
              <a:t>ν</a:t>
            </a:r>
            <a:r>
              <a:rPr lang="en-GB" sz="2000" b="1" baseline="-25000" dirty="0" smtClean="0">
                <a:solidFill>
                  <a:srgbClr val="29348C"/>
                </a:solidFill>
                <a:latin typeface="Lucida Bright" panose="020406020505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solidFill>
                  <a:srgbClr val="29348C"/>
                </a:solidFill>
                <a:latin typeface="Lucida Bright" panose="02040602050505020304" pitchFamily="18" charset="0"/>
                <a:cs typeface="Times New Roman" panose="02020603050405020304" pitchFamily="18" charset="0"/>
              </a:rPr>
              <a:t>Diffusion</a:t>
            </a:r>
          </a:p>
        </p:txBody>
      </p:sp>
    </p:spTree>
    <p:extLst>
      <p:ext uri="{BB962C8B-B14F-4D97-AF65-F5344CB8AC3E}">
        <p14:creationId xmlns:p14="http://schemas.microsoft.com/office/powerpoint/2010/main" val="134833210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827584" y="242888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Gill Sans MT" panose="020B0502020104020203" pitchFamily="34" charset="0"/>
                <a:ea typeface="+mj-ea"/>
              </a:rPr>
              <a:t>Effusion and Diffusion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Gill Sans MT" panose="020B0502020104020203" pitchFamily="34" charset="0"/>
              <a:ea typeface="+mj-ea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 rot="16200000">
            <a:off x="-1589666" y="4180796"/>
            <a:ext cx="4148006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Gill Sans MT" panose="020B0502020104020203" pitchFamily="34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3200" kern="0" dirty="0" smtClean="0">
                <a:solidFill>
                  <a:schemeClr val="bg1">
                    <a:alpha val="93000"/>
                  </a:schemeClr>
                </a:solidFill>
              </a:rPr>
              <a:t>Diffusion and Effusion</a:t>
            </a:r>
            <a:endParaRPr lang="en-US" sz="3200" kern="0" dirty="0">
              <a:solidFill>
                <a:schemeClr val="bg1">
                  <a:alpha val="93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65976" y="1931330"/>
            <a:ext cx="3600400" cy="1419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800" dirty="0">
              <a:solidFill>
                <a:srgbClr val="29348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651" y="1228725"/>
            <a:ext cx="3970015" cy="24197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412" y="1261826"/>
            <a:ext cx="3624262" cy="23050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997218" y="1336684"/>
                <a:ext cx="1764649" cy="14773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=10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i="1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0.0</m:t>
                      </m:r>
                      <m:r>
                        <a:rPr lang="en-GB" i="1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7BBA2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i="1">
                          <a:solidFill>
                            <a:srgbClr val="7BBA2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7BBA21"/>
                          </a:solidFill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GB" i="1">
                          <a:solidFill>
                            <a:srgbClr val="7BBA21"/>
                          </a:solidFill>
                          <a:latin typeface="Cambria Math" panose="02040503050406030204" pitchFamily="18" charset="0"/>
                        </a:rPr>
                        <m:t>3 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7BBA2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7BBA2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7BBA2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i="1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7218" y="1336684"/>
                <a:ext cx="1764649" cy="1477328"/>
              </a:xfrm>
              <a:prstGeom prst="rect">
                <a:avLst/>
              </a:prstGeom>
              <a:blipFill rotWithShape="0">
                <a:blip r:embed="rId4"/>
                <a:stretch>
                  <a:fillRect l="-3460" r="-1038" b="-57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8262644" y="3456606"/>
                <a:ext cx="40908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100" b="1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100" b="1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en-GB" sz="1100" b="1" dirty="0">
                  <a:solidFill>
                    <a:srgbClr val="29348C"/>
                  </a:solidFill>
                </a:endParaRPr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2644" y="3456606"/>
                <a:ext cx="409086" cy="26161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3560" y="3847212"/>
            <a:ext cx="3633303" cy="23573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6497995" y="4097895"/>
                <a:ext cx="1691682" cy="14773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=0.3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i="1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7BBA2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i="1">
                          <a:solidFill>
                            <a:srgbClr val="7BBA2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7BBA21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GB" i="1">
                          <a:solidFill>
                            <a:srgbClr val="7BBA2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7BBA2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7BBA2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7BBA2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GB" i="1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995" y="4097895"/>
                <a:ext cx="1691682" cy="1477328"/>
              </a:xfrm>
              <a:prstGeom prst="rect">
                <a:avLst/>
              </a:prstGeom>
              <a:blipFill rotWithShape="0">
                <a:blip r:embed="rId7"/>
                <a:stretch>
                  <a:fillRect l="-1805" r="-1083" b="-1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8224386" y="5936012"/>
                <a:ext cx="40908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100" b="1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100" b="1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en-GB" sz="1100" b="1" dirty="0">
                  <a:solidFill>
                    <a:srgbClr val="29348C"/>
                  </a:solidFill>
                </a:endParaRPr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4386" y="5936012"/>
                <a:ext cx="409086" cy="26161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1448" y="4005064"/>
            <a:ext cx="3961134" cy="2440017"/>
          </a:xfrm>
          <a:prstGeom prst="rect">
            <a:avLst/>
          </a:prstGeom>
        </p:spPr>
      </p:pic>
      <p:sp>
        <p:nvSpPr>
          <p:cNvPr id="55" name="Right Arrow 54"/>
          <p:cNvSpPr/>
          <p:nvPr/>
        </p:nvSpPr>
        <p:spPr>
          <a:xfrm rot="5400000">
            <a:off x="7407120" y="2059407"/>
            <a:ext cx="973225" cy="229565"/>
          </a:xfrm>
          <a:prstGeom prst="rightArrow">
            <a:avLst/>
          </a:prstGeom>
          <a:solidFill>
            <a:srgbClr val="29348C"/>
          </a:solidFill>
          <a:ln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8037329" y="1762364"/>
            <a:ext cx="1192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Grain size reduction</a:t>
            </a:r>
          </a:p>
          <a:p>
            <a:r>
              <a:rPr lang="en-US" sz="16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x100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68103" y="825434"/>
            <a:ext cx="1040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BBA21"/>
                </a:solidFill>
                <a:latin typeface="Gill Sans MT" panose="020B0502020104020203" pitchFamily="34" charset="0"/>
              </a:rPr>
              <a:t>Diffusion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75639" y="3610074"/>
            <a:ext cx="1040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BBA21"/>
                </a:solidFill>
                <a:latin typeface="Gill Sans MT" panose="020B0502020104020203" pitchFamily="34" charset="0"/>
              </a:rPr>
              <a:t>Effusion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556202" y="76273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2934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 diffusion, 1 effusion time constants)</a:t>
            </a:r>
          </a:p>
        </p:txBody>
      </p:sp>
    </p:spTree>
    <p:extLst>
      <p:ext uri="{BB962C8B-B14F-4D97-AF65-F5344CB8AC3E}">
        <p14:creationId xmlns:p14="http://schemas.microsoft.com/office/powerpoint/2010/main" val="354603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5198821" y="980728"/>
            <a:ext cx="3897002" cy="3340354"/>
          </a:xfrm>
          <a:prstGeom prst="rect">
            <a:avLst/>
          </a:prstGeom>
          <a:solidFill>
            <a:schemeClr val="bg1"/>
          </a:solidFill>
          <a:ln>
            <a:solidFill>
              <a:srgbClr val="29348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Possible problems (examples) – spare slide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459419"/>
              </p:ext>
            </p:extLst>
          </p:nvPr>
        </p:nvGraphicFramePr>
        <p:xfrm>
          <a:off x="3560935" y="2498147"/>
          <a:ext cx="1458455" cy="121207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64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9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3529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29348C"/>
                          </a:solidFill>
                          <a:effectLst/>
                        </a:rPr>
                        <a:t> Ca A</a:t>
                      </a:r>
                      <a:endParaRPr lang="en-GB" sz="1100" dirty="0">
                        <a:solidFill>
                          <a:srgbClr val="29348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29348C"/>
                          </a:solidFill>
                          <a:effectLst/>
                        </a:rPr>
                        <a:t>(s</a:t>
                      </a:r>
                      <a:r>
                        <a:rPr lang="en-GB" sz="1200" strike="noStrike" baseline="30000" dirty="0">
                          <a:solidFill>
                            <a:srgbClr val="29348C"/>
                          </a:solidFill>
                          <a:effectLst/>
                        </a:rPr>
                        <a:t>-1</a:t>
                      </a:r>
                      <a:r>
                        <a:rPr lang="en-GB" sz="1200" dirty="0">
                          <a:solidFill>
                            <a:srgbClr val="29348C"/>
                          </a:solidFill>
                          <a:effectLst/>
                        </a:rPr>
                        <a:t>)</a:t>
                      </a:r>
                      <a:endParaRPr lang="en-GB" sz="1200" dirty="0">
                        <a:solidFill>
                          <a:srgbClr val="29348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529"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29348C"/>
                          </a:solidFill>
                          <a:effectLst/>
                        </a:rPr>
                        <a:t>52</a:t>
                      </a:r>
                      <a:endParaRPr lang="en-GB" sz="1200" dirty="0">
                        <a:solidFill>
                          <a:srgbClr val="29348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29348C"/>
                          </a:solidFill>
                          <a:effectLst/>
                        </a:rPr>
                        <a:t>1.0E+03</a:t>
                      </a:r>
                      <a:endParaRPr lang="en-GB" sz="1100" dirty="0">
                        <a:solidFill>
                          <a:srgbClr val="29348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529"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29348C"/>
                          </a:solidFill>
                          <a:effectLst/>
                        </a:rPr>
                        <a:t>53</a:t>
                      </a:r>
                      <a:endParaRPr lang="en-GB" sz="1200" dirty="0">
                        <a:solidFill>
                          <a:srgbClr val="29348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29348C"/>
                          </a:solidFill>
                          <a:effectLst/>
                        </a:rPr>
                        <a:t>2.5E+01</a:t>
                      </a:r>
                      <a:endParaRPr lang="en-GB" sz="1100" dirty="0">
                        <a:solidFill>
                          <a:srgbClr val="29348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4"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29348C"/>
                          </a:solidFill>
                          <a:effectLst/>
                        </a:rPr>
                        <a:t>54</a:t>
                      </a:r>
                      <a:endParaRPr lang="en-GB" sz="1200">
                        <a:solidFill>
                          <a:srgbClr val="29348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29348C"/>
                          </a:solidFill>
                          <a:effectLst/>
                        </a:rPr>
                        <a:t>&gt;3.0E-01</a:t>
                      </a:r>
                      <a:endParaRPr lang="en-GB" sz="1100" dirty="0">
                        <a:solidFill>
                          <a:srgbClr val="29348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12092" y="980366"/>
            <a:ext cx="33418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29348C"/>
                </a:solidFill>
              </a:rPr>
              <a:t>Broken units during online period: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9348C"/>
                </a:solidFill>
              </a:rPr>
              <a:t>#524-UC-Ta </a:t>
            </a:r>
            <a:r>
              <a:rPr lang="en-GB" sz="1600" dirty="0">
                <a:solidFill>
                  <a:srgbClr val="7BBA21"/>
                </a:solidFill>
              </a:rPr>
              <a:t>(used)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9348C"/>
                </a:solidFill>
              </a:rPr>
              <a:t>#507-UC-W </a:t>
            </a:r>
            <a:r>
              <a:rPr lang="en-GB" sz="1600" dirty="0">
                <a:solidFill>
                  <a:srgbClr val="7BBA21"/>
                </a:solidFill>
              </a:rPr>
              <a:t>(used)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9348C"/>
                </a:solidFill>
              </a:rPr>
              <a:t>#511-Pb-VD7 </a:t>
            </a:r>
            <a:r>
              <a:rPr lang="en-GB" sz="1600" dirty="0">
                <a:solidFill>
                  <a:srgbClr val="7BBA21"/>
                </a:solidFill>
              </a:rPr>
              <a:t>(used)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91444" y="1233447"/>
            <a:ext cx="11002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29348C"/>
                </a:solidFill>
              </a:rPr>
              <a:t>All used targets</a:t>
            </a:r>
          </a:p>
          <a:p>
            <a:r>
              <a:rPr lang="en-GB" sz="1800" dirty="0">
                <a:solidFill>
                  <a:srgbClr val="29348C"/>
                </a:solidFill>
              </a:rPr>
              <a:t>2x, 3x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0547" y="255854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29348C"/>
                </a:solidFill>
              </a:rPr>
              <a:t>UC</a:t>
            </a:r>
            <a:r>
              <a:rPr lang="en-GB" sz="1800" baseline="-25000" dirty="0">
                <a:solidFill>
                  <a:srgbClr val="29348C"/>
                </a:solidFill>
              </a:rPr>
              <a:t>x</a:t>
            </a:r>
            <a:r>
              <a:rPr lang="en-GB" sz="1800" dirty="0">
                <a:solidFill>
                  <a:srgbClr val="29348C"/>
                </a:solidFill>
              </a:rPr>
              <a:t> + xO</a:t>
            </a:r>
            <a:r>
              <a:rPr lang="en-GB" sz="1800" baseline="-25000" dirty="0">
                <a:solidFill>
                  <a:srgbClr val="29348C"/>
                </a:solidFill>
              </a:rPr>
              <a:t>2</a:t>
            </a:r>
            <a:r>
              <a:rPr lang="en-GB" sz="1800" dirty="0">
                <a:solidFill>
                  <a:srgbClr val="29348C"/>
                </a:solidFill>
              </a:rPr>
              <a:t> </a:t>
            </a:r>
            <a:r>
              <a:rPr lang="en-GB" sz="1800" dirty="0">
                <a:solidFill>
                  <a:srgbClr val="2934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GB" sz="1800" dirty="0">
                <a:solidFill>
                  <a:srgbClr val="29348C"/>
                </a:solidFill>
              </a:rPr>
              <a:t>UO</a:t>
            </a:r>
            <a:r>
              <a:rPr lang="en-GB" sz="1800" baseline="-25000" dirty="0">
                <a:solidFill>
                  <a:srgbClr val="29348C"/>
                </a:solidFill>
              </a:rPr>
              <a:t>2</a:t>
            </a:r>
            <a:r>
              <a:rPr lang="en-GB" sz="1800" dirty="0">
                <a:solidFill>
                  <a:srgbClr val="29348C"/>
                </a:solidFill>
              </a:rPr>
              <a:t> + xCO</a:t>
            </a:r>
            <a:r>
              <a:rPr lang="en-GB" sz="1800" baseline="-25000" dirty="0">
                <a:solidFill>
                  <a:srgbClr val="29348C"/>
                </a:solidFill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6440" y="344812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29348C"/>
                </a:solidFill>
              </a:rPr>
              <a:t>UO</a:t>
            </a:r>
            <a:r>
              <a:rPr lang="en-GB" sz="1800" baseline="-25000" dirty="0">
                <a:solidFill>
                  <a:srgbClr val="29348C"/>
                </a:solidFill>
              </a:rPr>
              <a:t>2</a:t>
            </a:r>
            <a:r>
              <a:rPr lang="en-GB" sz="1800" dirty="0">
                <a:solidFill>
                  <a:srgbClr val="29348C"/>
                </a:solidFill>
              </a:rPr>
              <a:t> + 4C </a:t>
            </a:r>
            <a:r>
              <a:rPr lang="en-GB" sz="1800" dirty="0">
                <a:solidFill>
                  <a:srgbClr val="2934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GB" sz="1800" dirty="0">
                <a:solidFill>
                  <a:srgbClr val="29348C"/>
                </a:solidFill>
              </a:rPr>
              <a:t>UC</a:t>
            </a:r>
            <a:r>
              <a:rPr lang="en-GB" sz="1800" baseline="-25000" dirty="0">
                <a:solidFill>
                  <a:srgbClr val="29348C"/>
                </a:solidFill>
              </a:rPr>
              <a:t>2</a:t>
            </a:r>
            <a:r>
              <a:rPr lang="en-GB" sz="1800" dirty="0">
                <a:solidFill>
                  <a:srgbClr val="29348C"/>
                </a:solidFill>
              </a:rPr>
              <a:t> + 2CO</a:t>
            </a:r>
            <a:endParaRPr lang="en-GB" sz="1800" baseline="-25000" dirty="0">
              <a:solidFill>
                <a:srgbClr val="29348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1099" y="2261344"/>
            <a:ext cx="269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29348C"/>
                </a:solidFill>
              </a:rPr>
              <a:t>Spontaneous oxidation!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1022" y="3130257"/>
            <a:ext cx="269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29348C"/>
                </a:solidFill>
              </a:rPr>
              <a:t>Temperature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6353" y="3756103"/>
            <a:ext cx="4416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BBA21"/>
                </a:solidFill>
              </a:rPr>
              <a:t>However not fully reversible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BBA21"/>
                </a:solidFill>
              </a:rPr>
              <a:t>Irreversible changes to the microstructure!</a:t>
            </a:r>
          </a:p>
        </p:txBody>
      </p:sp>
      <p:sp>
        <p:nvSpPr>
          <p:cNvPr id="9" name="AutoShape 2" descr="https://mmm.cern.ch/owa/14.3.174.1/themes/resources/clear1x1.gif">
            <a:hlinkClick r:id="rId2" tooltip="KULeuven-logo-2012.png"/>
          </p:cNvPr>
          <p:cNvSpPr>
            <a:spLocks noChangeAspect="1" noChangeArrowheads="1"/>
          </p:cNvSpPr>
          <p:nvPr/>
        </p:nvSpPr>
        <p:spPr bwMode="auto">
          <a:xfrm>
            <a:off x="4327525" y="24622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696" y="1306159"/>
            <a:ext cx="1828094" cy="1415907"/>
          </a:xfrm>
          <a:prstGeom prst="rect">
            <a:avLst/>
          </a:prstGeom>
        </p:spPr>
      </p:pic>
      <p:sp>
        <p:nvSpPr>
          <p:cNvPr id="20" name="Right Arrow 19"/>
          <p:cNvSpPr/>
          <p:nvPr/>
        </p:nvSpPr>
        <p:spPr>
          <a:xfrm>
            <a:off x="3243640" y="1328250"/>
            <a:ext cx="528954" cy="461664"/>
          </a:xfrm>
          <a:prstGeom prst="rightArrow">
            <a:avLst/>
          </a:prstGeom>
          <a:solidFill>
            <a:srgbClr val="7BBA21"/>
          </a:solidFill>
          <a:ln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188743" y="981317"/>
            <a:ext cx="37026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29348C"/>
                </a:solidFill>
              </a:rPr>
              <a:t>Two </a:t>
            </a:r>
            <a:r>
              <a:rPr lang="en-GB" sz="1600" u="sng" dirty="0">
                <a:solidFill>
                  <a:srgbClr val="29348C"/>
                </a:solidFill>
              </a:rPr>
              <a:t>used</a:t>
            </a:r>
            <a:r>
              <a:rPr lang="en-GB" sz="1600" dirty="0">
                <a:solidFill>
                  <a:srgbClr val="29348C"/>
                </a:solidFill>
              </a:rPr>
              <a:t> VADIS units failed this year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89303" y="1272258"/>
            <a:ext cx="1976619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9348C"/>
                </a:solidFill>
              </a:rPr>
              <a:t>Anode photo after thermal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29348C"/>
                </a:solidFill>
              </a:rPr>
              <a:t>Metal surface is initially smooth</a:t>
            </a:r>
          </a:p>
          <a:p>
            <a:endParaRPr lang="en-GB" sz="200" dirty="0">
              <a:solidFill>
                <a:srgbClr val="29348C"/>
              </a:solidFill>
            </a:endParaRPr>
          </a:p>
          <a:p>
            <a:r>
              <a:rPr lang="en-GB" sz="1400" dirty="0">
                <a:solidFill>
                  <a:srgbClr val="29348C"/>
                </a:solidFill>
              </a:rPr>
              <a:t>Anode bends and touches other 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29348C"/>
                </a:solidFill>
              </a:rPr>
              <a:t>Short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29348C"/>
                </a:solidFill>
              </a:rPr>
              <a:t>Heat shields touching transfer line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5814" y="3097840"/>
            <a:ext cx="2876508" cy="1171724"/>
          </a:xfrm>
          <a:prstGeom prst="rect">
            <a:avLst/>
          </a:prstGeom>
        </p:spPr>
      </p:pic>
      <p:sp>
        <p:nvSpPr>
          <p:cNvPr id="25" name="Right Arrow 24"/>
          <p:cNvSpPr/>
          <p:nvPr/>
        </p:nvSpPr>
        <p:spPr>
          <a:xfrm rot="5400000">
            <a:off x="976518" y="2819404"/>
            <a:ext cx="257498" cy="461664"/>
          </a:xfrm>
          <a:prstGeom prst="rightArrow">
            <a:avLst/>
          </a:prstGeom>
          <a:solidFill>
            <a:srgbClr val="7BBA21"/>
          </a:solidFill>
          <a:ln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43492" y="974299"/>
            <a:ext cx="4416969" cy="1199471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43492" y="2239289"/>
            <a:ext cx="4416969" cy="2074082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478038" y="2200050"/>
            <a:ext cx="199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29348C"/>
                </a:solidFill>
              </a:rPr>
              <a:t>COLLAPS run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31585" y="3672183"/>
            <a:ext cx="1716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rgbClr val="29348C"/>
                </a:solidFill>
              </a:rPr>
              <a:t>Should be at least x10</a:t>
            </a:r>
            <a:endParaRPr lang="en-GB" sz="1050" dirty="0">
              <a:solidFill>
                <a:srgbClr val="29348C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43491" y="4378890"/>
            <a:ext cx="8352332" cy="2054904"/>
          </a:xfrm>
          <a:prstGeom prst="rect">
            <a:avLst/>
          </a:prstGeom>
          <a:noFill/>
          <a:ln>
            <a:solidFill>
              <a:srgbClr val="29348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4875095"/>
              </p:ext>
            </p:extLst>
          </p:nvPr>
        </p:nvGraphicFramePr>
        <p:xfrm>
          <a:off x="5814632" y="4632456"/>
          <a:ext cx="3165416" cy="1669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720648" y="4358890"/>
            <a:ext cx="269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29348C"/>
                </a:solidFill>
              </a:rPr>
              <a:t>Too high temperature!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55317" y="4701254"/>
            <a:ext cx="2468544" cy="1718018"/>
            <a:chOff x="775712" y="4444596"/>
            <a:chExt cx="2750896" cy="1914525"/>
          </a:xfrm>
        </p:grpSpPr>
        <p:pic>
          <p:nvPicPr>
            <p:cNvPr id="35" name="Picture 34"/>
            <p:cNvPicPr/>
            <p:nvPr/>
          </p:nvPicPr>
          <p:blipFill rotWithShape="1">
            <a:blip r:embed="rId6"/>
            <a:srcRect b="6593"/>
            <a:stretch/>
          </p:blipFill>
          <p:spPr bwMode="auto">
            <a:xfrm>
              <a:off x="775712" y="4444596"/>
              <a:ext cx="2732405" cy="191452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36" name="Group 35"/>
            <p:cNvGrpSpPr/>
            <p:nvPr/>
          </p:nvGrpSpPr>
          <p:grpSpPr>
            <a:xfrm>
              <a:off x="2920554" y="6067970"/>
              <a:ext cx="606054" cy="220980"/>
              <a:chOff x="-72142" y="-13895"/>
              <a:chExt cx="606511" cy="22101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-72142" y="-13895"/>
                <a:ext cx="606511" cy="221016"/>
                <a:chOff x="-72142" y="-13895"/>
                <a:chExt cx="606511" cy="221016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12526" y="42589"/>
                  <a:ext cx="433365" cy="1645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0" name="TextBox 286"/>
                <p:cNvSpPr txBox="1"/>
                <p:nvPr/>
              </p:nvSpPr>
              <p:spPr>
                <a:xfrm>
                  <a:off x="-72142" y="-13895"/>
                  <a:ext cx="606511" cy="2210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pt-PT" sz="900" kern="12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400 </a:t>
                  </a:r>
                  <a:r>
                    <a:rPr lang="pt-PT" sz="900" kern="1200" dirty="0" err="1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nm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38" name="Straight Connector 37"/>
              <p:cNvCxnSpPr/>
              <p:nvPr/>
            </p:nvCxnSpPr>
            <p:spPr>
              <a:xfrm>
                <a:off x="30335" y="182013"/>
                <a:ext cx="37800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1" name="Text Box 2"/>
            <p:cNvSpPr txBox="1">
              <a:spLocks noChangeArrowheads="1"/>
            </p:cNvSpPr>
            <p:nvPr/>
          </p:nvSpPr>
          <p:spPr bwMode="auto">
            <a:xfrm>
              <a:off x="827584" y="4475139"/>
              <a:ext cx="873125" cy="3505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3600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GB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SSA = 38 m</a:t>
              </a:r>
              <a:r>
                <a:rPr lang="en-GB" sz="1000" baseline="30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r>
                <a:rPr lang="en-GB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/g</a:t>
              </a:r>
            </a:p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GB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48h at 800</a:t>
              </a:r>
              <a:r>
                <a:rPr lang="en-GB" sz="1000" baseline="30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</a:t>
              </a:r>
              <a:r>
                <a:rPr lang="en-GB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GB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227677" y="4696856"/>
            <a:ext cx="2524211" cy="1714462"/>
            <a:chOff x="3610210" y="4432529"/>
            <a:chExt cx="2818765" cy="1914525"/>
          </a:xfrm>
        </p:grpSpPr>
        <p:pic>
          <p:nvPicPr>
            <p:cNvPr id="42" name="Picture 41" descr="C:\Users\jofernan\OneDrive\Documentos\Trabalho\Calcium Oxide - Master Thesis\Material Raw Data and Treatment\[2011-11-11] CaO at CERN\1200_48h_5k.tif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439"/>
            <a:stretch/>
          </p:blipFill>
          <p:spPr bwMode="auto">
            <a:xfrm>
              <a:off x="3610210" y="4432529"/>
              <a:ext cx="2818765" cy="19145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3" name="Text Box 2"/>
            <p:cNvSpPr txBox="1">
              <a:spLocks noChangeArrowheads="1"/>
            </p:cNvSpPr>
            <p:nvPr/>
          </p:nvSpPr>
          <p:spPr bwMode="auto">
            <a:xfrm>
              <a:off x="3668877" y="4483360"/>
              <a:ext cx="785166" cy="3077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36000" tIns="0" rIns="0" bIns="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GB" sz="9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SSA = 4 m</a:t>
              </a:r>
              <a:r>
                <a:rPr lang="en-GB" sz="900" baseline="30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r>
                <a:rPr lang="en-GB" sz="9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/g</a:t>
              </a:r>
            </a:p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GB" sz="9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48h at 1200</a:t>
              </a:r>
              <a:r>
                <a:rPr lang="en-GB" sz="900" baseline="30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</a:t>
              </a:r>
              <a:r>
                <a:rPr lang="en-GB" sz="9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GB" sz="9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5878393" y="6067064"/>
              <a:ext cx="492520" cy="229786"/>
              <a:chOff x="-28693" y="-22703"/>
              <a:chExt cx="492653" cy="229823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-28693" y="-22703"/>
                <a:ext cx="492653" cy="229823"/>
                <a:chOff x="-28693" y="-22703"/>
                <a:chExt cx="492653" cy="229823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12526" y="42589"/>
                  <a:ext cx="433365" cy="1645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8" name="TextBox 286"/>
                <p:cNvSpPr txBox="1"/>
                <p:nvPr/>
              </p:nvSpPr>
              <p:spPr>
                <a:xfrm>
                  <a:off x="-28693" y="-22703"/>
                  <a:ext cx="492653" cy="2210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pt-PT" sz="900" kern="1200" dirty="0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3 </a:t>
                  </a:r>
                  <a:r>
                    <a:rPr lang="pt-PT" sz="900" kern="1200" dirty="0" err="1">
                      <a:solidFill>
                        <a:srgbClr val="000000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μm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46" name="Straight Connector 45"/>
              <p:cNvCxnSpPr/>
              <p:nvPr/>
            </p:nvCxnSpPr>
            <p:spPr>
              <a:xfrm>
                <a:off x="30335" y="182013"/>
                <a:ext cx="37800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TextBox 49"/>
          <p:cNvSpPr txBox="1"/>
          <p:nvPr/>
        </p:nvSpPr>
        <p:spPr>
          <a:xfrm>
            <a:off x="1389982" y="2898878"/>
            <a:ext cx="2696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9348C"/>
                </a:solidFill>
              </a:rPr>
              <a:t>In the frontend, heating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4"/>
          <a:srcRect l="47489" t="27547" r="34615" b="40350"/>
          <a:stretch/>
        </p:blipFill>
        <p:spPr>
          <a:xfrm>
            <a:off x="6646321" y="3418681"/>
            <a:ext cx="514769" cy="376166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4424562" y="3813302"/>
            <a:ext cx="73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29348C"/>
                </a:solidFill>
              </a:rPr>
              <a:t>#545</a:t>
            </a:r>
          </a:p>
        </p:txBody>
      </p:sp>
    </p:spTree>
    <p:extLst>
      <p:ext uri="{BB962C8B-B14F-4D97-AF65-F5344CB8AC3E}">
        <p14:creationId xmlns:p14="http://schemas.microsoft.com/office/powerpoint/2010/main" val="429086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0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6" grpId="0"/>
      <p:bldP spid="8" grpId="0"/>
      <p:bldP spid="10" grpId="0"/>
      <p:bldP spid="12" grpId="0"/>
      <p:bldP spid="13" grpId="0"/>
      <p:bldP spid="14" grpId="0"/>
      <p:bldP spid="16" grpId="0"/>
      <p:bldP spid="20" grpId="0" animBg="1"/>
      <p:bldP spid="21" grpId="0"/>
      <p:bldP spid="22" grpId="0" uiExpand="1" build="p"/>
      <p:bldP spid="25" grpId="0" animBg="1"/>
      <p:bldP spid="26" grpId="0" animBg="1"/>
      <p:bldP spid="27" grpId="0" animBg="1"/>
      <p:bldP spid="29" grpId="0"/>
      <p:bldP spid="30" grpId="0"/>
      <p:bldP spid="32" grpId="0" animBg="1"/>
      <p:bldGraphic spid="33" grpId="0">
        <p:bldAsOne/>
      </p:bldGraphic>
      <p:bldP spid="34" grpId="0"/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1600" y="1052736"/>
            <a:ext cx="3744416" cy="5094511"/>
          </a:xfrm>
        </p:spPr>
        <p:txBody>
          <a:bodyPr/>
          <a:lstStyle/>
          <a:p>
            <a:pPr marL="12700" lvl="1" indent="0">
              <a:buClr>
                <a:srgbClr val="29348C"/>
              </a:buClr>
              <a:buNone/>
            </a:pPr>
            <a:r>
              <a:rPr lang="en-GB" sz="1800" dirty="0" smtClean="0"/>
              <a:t>New </a:t>
            </a:r>
            <a:r>
              <a:rPr lang="en-GB" sz="1800" dirty="0"/>
              <a:t>n-converter</a:t>
            </a:r>
          </a:p>
          <a:p>
            <a:pPr marL="285750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Motivation</a:t>
            </a:r>
          </a:p>
          <a:p>
            <a:pPr marL="285750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Design and simulations</a:t>
            </a:r>
          </a:p>
          <a:p>
            <a:pPr marL="285750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Concept prototype</a:t>
            </a:r>
          </a:p>
          <a:p>
            <a:pPr marL="285750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Future: design of the optimized </a:t>
            </a:r>
            <a:r>
              <a:rPr lang="en-GB" sz="2000" dirty="0" smtClean="0"/>
              <a:t>n-converter</a:t>
            </a:r>
          </a:p>
          <a:p>
            <a:pPr marL="285750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0" indent="0">
              <a:buClr>
                <a:srgbClr val="29348C"/>
              </a:buClr>
            </a:pPr>
            <a:r>
              <a:rPr lang="en-GB" sz="2000" dirty="0" err="1"/>
              <a:t>nanoUCx</a:t>
            </a:r>
            <a:endParaRPr lang="en-GB" sz="2000" dirty="0"/>
          </a:p>
          <a:p>
            <a:pPr marL="285750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Motivation</a:t>
            </a:r>
          </a:p>
          <a:p>
            <a:pPr marL="285750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Material development</a:t>
            </a:r>
          </a:p>
          <a:p>
            <a:pPr marL="285750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Prototype testing</a:t>
            </a:r>
          </a:p>
          <a:p>
            <a:pPr marL="285750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Future: production upscaling</a:t>
            </a:r>
          </a:p>
          <a:p>
            <a:pPr marL="666750" lvl="2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Release fundamentals</a:t>
            </a:r>
          </a:p>
          <a:p>
            <a:pPr marL="285750" indent="-28575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(The new UO2 batch)</a:t>
            </a:r>
          </a:p>
          <a:p>
            <a:pPr marL="0" indent="0">
              <a:buClr>
                <a:srgbClr val="29348C"/>
              </a:buClr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149080"/>
            <a:ext cx="2880320" cy="21602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879882"/>
            <a:ext cx="2808312" cy="296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6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solde1.pdf"/>
          <p:cNvPicPr>
            <a:picLocks noChangeAspect="1"/>
          </p:cNvPicPr>
          <p:nvPr/>
        </p:nvPicPr>
        <p:blipFill rotWithShape="1">
          <a:blip r:embed="rId2">
            <a:extLst/>
          </a:blip>
          <a:srcRect l="47934" t="-8945" r="-555" b="441"/>
          <a:stretch/>
        </p:blipFill>
        <p:spPr>
          <a:xfrm>
            <a:off x="6393982" y="3242471"/>
            <a:ext cx="2760399" cy="3010433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pic>
        <p:nvPicPr>
          <p:cNvPr id="4" name="fig1.pdf"/>
          <p:cNvPicPr>
            <a:picLocks noChangeAspect="1"/>
          </p:cNvPicPr>
          <p:nvPr/>
        </p:nvPicPr>
        <p:blipFill>
          <a:blip r:embed="rId3">
            <a:extLst/>
          </a:blip>
          <a:srcRect l="47" t="822" r="49999" b="1263"/>
          <a:stretch>
            <a:fillRect/>
          </a:stretch>
        </p:blipFill>
        <p:spPr>
          <a:xfrm>
            <a:off x="899592" y="3645024"/>
            <a:ext cx="2592288" cy="255898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isolde1.pdf"/>
          <p:cNvPicPr>
            <a:picLocks noChangeAspect="1"/>
          </p:cNvPicPr>
          <p:nvPr/>
        </p:nvPicPr>
        <p:blipFill rotWithShape="1">
          <a:blip r:embed="rId2">
            <a:extLst/>
          </a:blip>
          <a:srcRect t="6045" r="51778" b="249"/>
          <a:stretch/>
        </p:blipFill>
        <p:spPr>
          <a:xfrm>
            <a:off x="3707904" y="3645024"/>
            <a:ext cx="2537448" cy="260788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5576" y="980728"/>
            <a:ext cx="5172844" cy="2536194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Shape 263"/>
          <p:cNvSpPr/>
          <p:nvPr/>
        </p:nvSpPr>
        <p:spPr>
          <a:xfrm>
            <a:off x="5976510" y="948197"/>
            <a:ext cx="3015716" cy="2687915"/>
          </a:xfrm>
          <a:prstGeom prst="rect">
            <a:avLst/>
          </a:prstGeom>
          <a:solidFill>
            <a:schemeClr val="bg1"/>
          </a:solidFill>
          <a:ln w="12700">
            <a:solidFill>
              <a:srgbClr val="29348C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400" dirty="0">
                <a:solidFill>
                  <a:srgbClr val="29348C"/>
                </a:solidFill>
                <a:latin typeface="Gill Sans MT" panose="020B0502020104020203" pitchFamily="34" charset="0"/>
              </a:rPr>
              <a:t>Neutron-rich fission fragments are very important for physics research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400" dirty="0">
                <a:solidFill>
                  <a:srgbClr val="29348C"/>
                </a:solidFill>
                <a:latin typeface="Gill Sans MT" panose="020B0502020104020203" pitchFamily="34" charset="0"/>
              </a:rPr>
              <a:t>However they come with huge neutron deficient isobaric contaminations</a:t>
            </a:r>
          </a:p>
          <a:p>
            <a:pPr marL="285750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400" dirty="0">
                <a:solidFill>
                  <a:srgbClr val="29348C"/>
                </a:solidFill>
                <a:latin typeface="Gill Sans MT" panose="020B0502020104020203" pitchFamily="34" charset="0"/>
              </a:rPr>
              <a:t>Use neutron converter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400" dirty="0">
                <a:solidFill>
                  <a:srgbClr val="29348C"/>
                </a:solidFill>
                <a:latin typeface="Gill Sans MT" panose="020B0502020104020203" pitchFamily="34" charset="0"/>
              </a:rPr>
              <a:t>Suppression of isobaric contaminants (n-rich)</a:t>
            </a:r>
          </a:p>
          <a:p>
            <a:pPr marL="285750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400" dirty="0">
                <a:solidFill>
                  <a:srgbClr val="29348C"/>
                </a:solidFill>
                <a:latin typeface="Gill Sans MT" panose="020B0502020104020203" pitchFamily="34" charset="0"/>
              </a:rPr>
              <a:t>Geometry could be further optimized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400" dirty="0">
                <a:solidFill>
                  <a:srgbClr val="29348C"/>
                </a:solidFill>
                <a:latin typeface="Gill Sans MT" panose="020B0502020104020203" pitchFamily="34" charset="0"/>
              </a:rPr>
              <a:t>Important for all ISOL facilities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7450" y="6267729"/>
            <a:ext cx="19752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29348C"/>
                </a:solidFill>
              </a:rPr>
              <a:t>Pictures courtesy of Raul Lu</a:t>
            </a:r>
            <a:r>
              <a:rPr lang="pt-PT" sz="1050" dirty="0">
                <a:solidFill>
                  <a:srgbClr val="29348C"/>
                </a:solidFill>
              </a:rPr>
              <a:t>í</a:t>
            </a:r>
            <a:r>
              <a:rPr lang="en-GB" sz="1050" dirty="0">
                <a:solidFill>
                  <a:srgbClr val="29348C"/>
                </a:solidFill>
              </a:rPr>
              <a:t>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24320" y="4577994"/>
            <a:ext cx="1423039" cy="461665"/>
            <a:chOff x="224320" y="4577994"/>
            <a:chExt cx="1423039" cy="461665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224320" y="4998494"/>
              <a:ext cx="142303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74967" y="4577994"/>
              <a:ext cx="12121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>
                  <a:solidFill>
                    <a:srgbClr val="FF0000"/>
                  </a:solidFill>
                </a:rPr>
                <a:t>p 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598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0.00104 0.025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9210" y="3091537"/>
            <a:ext cx="3251769" cy="303783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and optimizations</a:t>
            </a:r>
          </a:p>
        </p:txBody>
      </p:sp>
      <p:pic>
        <p:nvPicPr>
          <p:cNvPr id="5" name="Screen shot 2011-04-28 at 12.49.51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0473" y="945626"/>
            <a:ext cx="4234890" cy="4023750"/>
          </a:xfrm>
          <a:prstGeom prst="rect">
            <a:avLst/>
          </a:prstGeom>
          <a:blipFill dpi="0" rotWithShape="1">
            <a:blip r:embed="rId4">
              <a:alphaModFix amt="70000"/>
            </a:blip>
            <a:srcRect/>
            <a:stretch>
              <a:fillRect/>
            </a:stretch>
          </a:blipFill>
          <a:ln>
            <a:noFill/>
          </a:ln>
          <a:effectLst>
            <a:glow>
              <a:schemeClr val="accent1"/>
            </a:glow>
          </a:effectLst>
        </p:spPr>
      </p:pic>
      <p:grpSp>
        <p:nvGrpSpPr>
          <p:cNvPr id="23" name="Group 22"/>
          <p:cNvGrpSpPr/>
          <p:nvPr/>
        </p:nvGrpSpPr>
        <p:grpSpPr>
          <a:xfrm>
            <a:off x="2113650" y="2993873"/>
            <a:ext cx="6825706" cy="2954226"/>
            <a:chOff x="2113650" y="2993873"/>
            <a:chExt cx="6825706" cy="2954226"/>
          </a:xfrm>
        </p:grpSpPr>
        <p:sp>
          <p:nvSpPr>
            <p:cNvPr id="13" name="Shape 223"/>
            <p:cNvSpPr/>
            <p:nvPr/>
          </p:nvSpPr>
          <p:spPr>
            <a:xfrm>
              <a:off x="5898459" y="4706734"/>
              <a:ext cx="3040897" cy="12413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444444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>
                <a:defRPr sz="3600">
                  <a:solidFill>
                    <a:srgbClr val="444444"/>
                  </a:solidFill>
                </a:defRPr>
              </a:pPr>
              <a:r>
                <a:rPr sz="2800" dirty="0"/>
                <a:t>Thicker </a:t>
              </a:r>
              <a:r>
                <a:rPr sz="2800" dirty="0" err="1"/>
                <a:t>UC</a:t>
              </a:r>
              <a:r>
                <a:rPr sz="2800" baseline="-5999" dirty="0" err="1"/>
                <a:t>x</a:t>
              </a:r>
              <a:r>
                <a:rPr sz="2800" dirty="0"/>
                <a:t> target</a:t>
              </a:r>
            </a:p>
            <a:p>
              <a:pPr>
                <a:defRPr sz="2400">
                  <a:solidFill>
                    <a:srgbClr val="00A3D7"/>
                  </a:solidFill>
                </a:defRPr>
              </a:pPr>
              <a:r>
                <a:rPr sz="1800" dirty="0"/>
                <a:t>to increase the </a:t>
              </a:r>
              <a:r>
                <a:rPr sz="1800" baseline="31999" dirty="0"/>
                <a:t>238</a:t>
              </a:r>
              <a:r>
                <a:rPr sz="1800" dirty="0"/>
                <a:t>U mass</a:t>
              </a:r>
            </a:p>
            <a:p>
              <a:pPr>
                <a:defRPr sz="1800">
                  <a:solidFill>
                    <a:srgbClr val="444444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pPr>
              <a:r>
                <a:rPr sz="1400" dirty="0"/>
                <a:t>old radius = 0.7 cm</a:t>
              </a:r>
            </a:p>
            <a:p>
              <a:pPr>
                <a:defRPr sz="1800">
                  <a:solidFill>
                    <a:srgbClr val="444444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pPr>
              <a:r>
                <a:rPr sz="1400" dirty="0"/>
                <a:t>new radius = 1.5 cm</a:t>
              </a:r>
            </a:p>
          </p:txBody>
        </p:sp>
        <p:sp>
          <p:nvSpPr>
            <p:cNvPr id="14" name="Shape 224"/>
            <p:cNvSpPr/>
            <p:nvPr/>
          </p:nvSpPr>
          <p:spPr>
            <a:xfrm>
              <a:off x="2113650" y="2993873"/>
              <a:ext cx="3787052" cy="2305973"/>
            </a:xfrm>
            <a:prstGeom prst="line">
              <a:avLst/>
            </a:prstGeom>
            <a:ln w="25400">
              <a:solidFill>
                <a:srgbClr val="444444"/>
              </a:solidFill>
              <a:miter lim="400000"/>
              <a:headEnd type="stealth"/>
            </a:ln>
          </p:spPr>
          <p:txBody>
            <a:bodyPr lIns="50800" tIns="50800" rIns="50800" bIns="50800" anchor="ctr"/>
            <a:lstStyle/>
            <a:p>
              <a:pPr algn="l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597636" y="2950736"/>
            <a:ext cx="6447693" cy="1241365"/>
            <a:chOff x="2597636" y="2950736"/>
            <a:chExt cx="6447693" cy="1241365"/>
          </a:xfrm>
        </p:grpSpPr>
        <p:sp>
          <p:nvSpPr>
            <p:cNvPr id="12" name="Shape 222"/>
            <p:cNvSpPr/>
            <p:nvPr/>
          </p:nvSpPr>
          <p:spPr>
            <a:xfrm>
              <a:off x="2597636" y="2966302"/>
              <a:ext cx="2971207" cy="524640"/>
            </a:xfrm>
            <a:prstGeom prst="line">
              <a:avLst/>
            </a:prstGeom>
            <a:ln w="25400">
              <a:solidFill>
                <a:srgbClr val="444444"/>
              </a:solidFill>
              <a:miter lim="400000"/>
              <a:headEnd type="stealth"/>
            </a:ln>
          </p:spPr>
          <p:txBody>
            <a:bodyPr lIns="50800" tIns="50800" rIns="50800" bIns="50800" anchor="ctr"/>
            <a:lstStyle/>
            <a:p>
              <a:pPr algn="l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9" name="Shape 219"/>
            <p:cNvSpPr/>
            <p:nvPr/>
          </p:nvSpPr>
          <p:spPr>
            <a:xfrm>
              <a:off x="5300714" y="2950736"/>
              <a:ext cx="3744615" cy="12413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444444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>
                <a:defRPr sz="3600">
                  <a:solidFill>
                    <a:srgbClr val="444444"/>
                  </a:solidFill>
                </a:defRPr>
              </a:pPr>
              <a:r>
                <a:rPr sz="2800" dirty="0"/>
                <a:t>Diagonal cut in the </a:t>
              </a:r>
            </a:p>
            <a:p>
              <a:pPr>
                <a:defRPr sz="3600">
                  <a:solidFill>
                    <a:srgbClr val="444444"/>
                  </a:solidFill>
                </a:defRPr>
              </a:pPr>
              <a:r>
                <a:rPr sz="2800" dirty="0" err="1"/>
                <a:t>UC</a:t>
              </a:r>
              <a:r>
                <a:rPr sz="2800" baseline="-5999" dirty="0" err="1"/>
                <a:t>x</a:t>
              </a:r>
              <a:r>
                <a:rPr sz="2800" dirty="0"/>
                <a:t> Target</a:t>
              </a:r>
            </a:p>
            <a:p>
              <a:pPr>
                <a:defRPr sz="2400">
                  <a:solidFill>
                    <a:srgbClr val="00A3D7"/>
                  </a:solidFill>
                </a:defRPr>
              </a:pPr>
              <a:r>
                <a:rPr sz="1800" dirty="0"/>
                <a:t>to avoid the highest proton </a:t>
              </a:r>
              <a:r>
                <a:rPr sz="1800" dirty="0" err="1"/>
                <a:t>fluences</a:t>
              </a:r>
              <a:endParaRPr sz="18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325856" y="892256"/>
            <a:ext cx="6556938" cy="2021037"/>
            <a:chOff x="2325856" y="892256"/>
            <a:chExt cx="6556938" cy="2021037"/>
          </a:xfrm>
        </p:grpSpPr>
        <p:sp>
          <p:nvSpPr>
            <p:cNvPr id="11" name="Shape 221"/>
            <p:cNvSpPr/>
            <p:nvPr/>
          </p:nvSpPr>
          <p:spPr>
            <a:xfrm flipV="1">
              <a:off x="2325856" y="1672307"/>
              <a:ext cx="3569873" cy="1240986"/>
            </a:xfrm>
            <a:prstGeom prst="line">
              <a:avLst/>
            </a:prstGeom>
            <a:ln w="25400">
              <a:solidFill>
                <a:srgbClr val="444444"/>
              </a:solidFill>
              <a:miter lim="400000"/>
              <a:headEnd type="stealth"/>
            </a:ln>
          </p:spPr>
          <p:txBody>
            <a:bodyPr lIns="50800" tIns="50800" rIns="50800" bIns="50800" anchor="ctr"/>
            <a:lstStyle/>
            <a:p>
              <a:pPr algn="l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8" name="Shape 218"/>
            <p:cNvSpPr/>
            <p:nvPr/>
          </p:nvSpPr>
          <p:spPr>
            <a:xfrm>
              <a:off x="5841897" y="892256"/>
              <a:ext cx="3040897" cy="151836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444444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>
                <a:defRPr sz="3600">
                  <a:solidFill>
                    <a:srgbClr val="444444"/>
                  </a:solidFill>
                </a:defRPr>
              </a:pPr>
              <a:r>
                <a:rPr sz="2800" dirty="0"/>
                <a:t>Shorter </a:t>
              </a:r>
              <a:r>
                <a:rPr sz="2800" dirty="0" err="1"/>
                <a:t>UC</a:t>
              </a:r>
              <a:r>
                <a:rPr sz="2800" baseline="-5999" dirty="0" err="1"/>
                <a:t>x</a:t>
              </a:r>
              <a:r>
                <a:rPr sz="2800" dirty="0"/>
                <a:t> target</a:t>
              </a:r>
            </a:p>
            <a:p>
              <a:pPr>
                <a:defRPr sz="2400">
                  <a:solidFill>
                    <a:srgbClr val="00A3D7"/>
                  </a:solidFill>
                </a:defRPr>
              </a:pPr>
              <a:r>
                <a:rPr sz="1800" dirty="0"/>
                <a:t>to remove the region with </a:t>
              </a:r>
            </a:p>
            <a:p>
              <a:pPr>
                <a:defRPr sz="2400">
                  <a:solidFill>
                    <a:srgbClr val="00A3D7"/>
                  </a:solidFill>
                </a:defRPr>
              </a:pPr>
              <a:r>
                <a:rPr sz="1800" dirty="0"/>
                <a:t>higher proton </a:t>
              </a:r>
              <a:r>
                <a:rPr sz="1800" dirty="0" err="1"/>
                <a:t>fluences</a:t>
              </a:r>
              <a:endParaRPr sz="1800" dirty="0"/>
            </a:p>
            <a:p>
              <a:pPr>
                <a:defRPr sz="1800">
                  <a:solidFill>
                    <a:srgbClr val="444444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pPr>
              <a:r>
                <a:rPr sz="1400" dirty="0"/>
                <a:t>old length = 20 cm</a:t>
              </a:r>
            </a:p>
            <a:p>
              <a:pPr>
                <a:defRPr sz="1800">
                  <a:solidFill>
                    <a:srgbClr val="444444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pPr>
              <a:r>
                <a:rPr sz="1400" dirty="0"/>
                <a:t>new length = 10 cm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89068" y="3464417"/>
            <a:ext cx="3936976" cy="2812256"/>
            <a:chOff x="989068" y="3464417"/>
            <a:chExt cx="3936976" cy="2812256"/>
          </a:xfrm>
        </p:grpSpPr>
        <p:sp>
          <p:nvSpPr>
            <p:cNvPr id="10" name="Shape 220"/>
            <p:cNvSpPr/>
            <p:nvPr/>
          </p:nvSpPr>
          <p:spPr>
            <a:xfrm flipH="1">
              <a:off x="2658003" y="3464417"/>
              <a:ext cx="1" cy="1774594"/>
            </a:xfrm>
            <a:prstGeom prst="line">
              <a:avLst/>
            </a:prstGeom>
            <a:ln w="25400">
              <a:solidFill>
                <a:srgbClr val="606060"/>
              </a:solidFill>
              <a:miter lim="400000"/>
              <a:headEnd type="stealth"/>
            </a:ln>
          </p:spPr>
          <p:txBody>
            <a:bodyPr lIns="50800" tIns="50800" rIns="50800" bIns="50800" anchor="ctr"/>
            <a:lstStyle/>
            <a:p>
              <a:pPr algn="l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" name="Shape 217"/>
            <p:cNvSpPr/>
            <p:nvPr/>
          </p:nvSpPr>
          <p:spPr>
            <a:xfrm>
              <a:off x="989068" y="5035308"/>
              <a:ext cx="3936976" cy="12413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444444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pPr>
                <a:defRPr sz="3600">
                  <a:solidFill>
                    <a:srgbClr val="444444"/>
                  </a:solidFill>
                </a:defRPr>
              </a:pPr>
              <a:r>
                <a:rPr sz="2800" dirty="0"/>
                <a:t>Thicker spallation target</a:t>
              </a:r>
            </a:p>
            <a:p>
              <a:pPr>
                <a:defRPr sz="2400">
                  <a:solidFill>
                    <a:srgbClr val="00A3D7"/>
                  </a:solidFill>
                </a:defRPr>
              </a:pPr>
              <a:r>
                <a:rPr sz="1800" dirty="0"/>
                <a:t>to better “contain” the proton </a:t>
              </a:r>
              <a:r>
                <a:rPr sz="1800" dirty="0" err="1"/>
                <a:t>fluences</a:t>
              </a:r>
              <a:endParaRPr sz="1800" dirty="0"/>
            </a:p>
            <a:p>
              <a:pPr>
                <a:defRPr sz="1800">
                  <a:solidFill>
                    <a:srgbClr val="444444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pPr>
              <a:r>
                <a:rPr sz="1400" dirty="0"/>
                <a:t>old radius = 0.6 cm</a:t>
              </a:r>
            </a:p>
            <a:p>
              <a:pPr>
                <a:defRPr sz="1800">
                  <a:solidFill>
                    <a:srgbClr val="444444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pPr>
              <a:r>
                <a:rPr sz="1400" dirty="0"/>
                <a:t>new radius = 1.4 cm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07450" y="6267729"/>
            <a:ext cx="17892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29348C"/>
                </a:solidFill>
              </a:rPr>
              <a:t>Slide courtesy of Raul Lu</a:t>
            </a:r>
            <a:r>
              <a:rPr lang="pt-PT" sz="1050" dirty="0">
                <a:solidFill>
                  <a:srgbClr val="29348C"/>
                </a:solidFill>
              </a:rPr>
              <a:t>í</a:t>
            </a:r>
            <a:r>
              <a:rPr lang="en-GB" sz="1050" dirty="0">
                <a:solidFill>
                  <a:srgbClr val="29348C"/>
                </a:solidFill>
              </a:rPr>
              <a:t>s</a:t>
            </a:r>
          </a:p>
        </p:txBody>
      </p:sp>
      <p:sp>
        <p:nvSpPr>
          <p:cNvPr id="2" name="Rectangle 1"/>
          <p:cNvSpPr/>
          <p:nvPr/>
        </p:nvSpPr>
        <p:spPr>
          <a:xfrm>
            <a:off x="5890902" y="1385880"/>
            <a:ext cx="2561973" cy="5611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Rectangle 18"/>
          <p:cNvSpPr/>
          <p:nvPr/>
        </p:nvSpPr>
        <p:spPr>
          <a:xfrm>
            <a:off x="5338159" y="3877206"/>
            <a:ext cx="3669815" cy="2718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Rectangle 19"/>
          <p:cNvSpPr/>
          <p:nvPr/>
        </p:nvSpPr>
        <p:spPr>
          <a:xfrm>
            <a:off x="1043608" y="5518701"/>
            <a:ext cx="3816424" cy="286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6" name="Rectangle 25"/>
          <p:cNvSpPr/>
          <p:nvPr/>
        </p:nvSpPr>
        <p:spPr>
          <a:xfrm>
            <a:off x="5923623" y="5167299"/>
            <a:ext cx="2948285" cy="3202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437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9" grpId="0" animBg="1"/>
      <p:bldP spid="19" grpId="1" animBg="1"/>
      <p:bldP spid="20" grpId="0" animBg="1"/>
      <p:bldP spid="20" grpId="1" animBg="1"/>
      <p:bldP spid="26" grpId="0" animBg="1"/>
      <p:bldP spid="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creen shot 2011-04-28 at 12.49.51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19827" y="4324030"/>
            <a:ext cx="2152871" cy="2045535"/>
          </a:xfrm>
          <a:prstGeom prst="rect">
            <a:avLst/>
          </a:prstGeom>
          <a:blipFill dpi="0" rotWithShape="1">
            <a:blip r:embed="rId3">
              <a:alphaModFix amt="70000"/>
            </a:blip>
            <a:srcRect/>
            <a:stretch>
              <a:fillRect/>
            </a:stretch>
          </a:blipFill>
          <a:ln>
            <a:noFill/>
          </a:ln>
          <a:effectLst>
            <a:glow>
              <a:schemeClr val="accent1"/>
            </a:glo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and optimizations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716016" y="4276405"/>
            <a:ext cx="4190975" cy="2155790"/>
            <a:chOff x="943099" y="861392"/>
            <a:chExt cx="8149904" cy="4192217"/>
          </a:xfrm>
        </p:grpSpPr>
        <p:pic>
          <p:nvPicPr>
            <p:cNvPr id="20" name="Screen shot 2011-08-02 at 3.52.04 PM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943099" y="955870"/>
              <a:ext cx="3880545" cy="40248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" name="Screen shot 2011-08-02 at 3.44.37 PM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848474" y="861392"/>
              <a:ext cx="4244529" cy="419221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22" name="Shape 263"/>
          <p:cNvSpPr/>
          <p:nvPr/>
        </p:nvSpPr>
        <p:spPr>
          <a:xfrm>
            <a:off x="827584" y="4380397"/>
            <a:ext cx="3816424" cy="1764586"/>
          </a:xfrm>
          <a:prstGeom prst="rect">
            <a:avLst/>
          </a:prstGeom>
          <a:ln w="12700">
            <a:solidFill>
              <a:srgbClr val="29348C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2400">
                <a:solidFill>
                  <a:srgbClr val="444444"/>
                </a:solidFill>
              </a:defRPr>
            </a:pPr>
            <a:r>
              <a:rPr sz="1800" dirty="0" err="1">
                <a:solidFill>
                  <a:srgbClr val="29348C"/>
                </a:solidFill>
              </a:rPr>
              <a:t>UC</a:t>
            </a:r>
            <a:r>
              <a:rPr sz="1800" baseline="-5999" dirty="0" err="1">
                <a:solidFill>
                  <a:srgbClr val="29348C"/>
                </a:solidFill>
              </a:rPr>
              <a:t>x</a:t>
            </a:r>
            <a:r>
              <a:rPr sz="1800" dirty="0">
                <a:solidFill>
                  <a:srgbClr val="29348C"/>
                </a:solidFill>
              </a:rPr>
              <a:t> target</a:t>
            </a:r>
            <a:r>
              <a:rPr lang="pt-PT" sz="1800" dirty="0">
                <a:solidFill>
                  <a:srgbClr val="29348C"/>
                </a:solidFill>
              </a:rPr>
              <a:t> </a:t>
            </a:r>
            <a:r>
              <a:rPr sz="1800" dirty="0">
                <a:solidFill>
                  <a:srgbClr val="29348C"/>
                </a:solidFill>
              </a:rPr>
              <a:t>concentric to the converter</a:t>
            </a:r>
            <a:r>
              <a:rPr lang="pt-PT" sz="1800" dirty="0">
                <a:solidFill>
                  <a:srgbClr val="29348C"/>
                </a:solidFill>
              </a:rPr>
              <a:t>:</a:t>
            </a:r>
            <a:endParaRPr lang="en-GB" sz="1800" dirty="0">
              <a:solidFill>
                <a:srgbClr val="29348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800" dirty="0">
                <a:solidFill>
                  <a:srgbClr val="29348C"/>
                </a:solidFill>
              </a:rPr>
              <a:t>Improve interaction probability with neutrons</a:t>
            </a:r>
          </a:p>
          <a:p>
            <a:pPr marL="285750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800" dirty="0" smtClean="0">
                <a:solidFill>
                  <a:srgbClr val="29348C"/>
                </a:solidFill>
              </a:rPr>
              <a:t>Make </a:t>
            </a:r>
            <a:r>
              <a:rPr lang="en-GB" sz="1800" dirty="0">
                <a:solidFill>
                  <a:srgbClr val="29348C"/>
                </a:solidFill>
              </a:rPr>
              <a:t>target thinner (better for release efficiency)</a:t>
            </a:r>
            <a:endParaRPr sz="1800" dirty="0">
              <a:solidFill>
                <a:srgbClr val="29348C"/>
              </a:solidFill>
            </a:endParaRPr>
          </a:p>
        </p:txBody>
      </p:sp>
      <p:pic>
        <p:nvPicPr>
          <p:cNvPr id="23" name="resnuclei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27584" y="812329"/>
            <a:ext cx="4513628" cy="351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0508" y="811370"/>
            <a:ext cx="3903492" cy="306993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07450" y="6267729"/>
            <a:ext cx="19752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29348C"/>
                </a:solidFill>
              </a:rPr>
              <a:t>Pictures courtesy of Raul Lu</a:t>
            </a:r>
            <a:r>
              <a:rPr lang="pt-PT" sz="1050" dirty="0">
                <a:solidFill>
                  <a:srgbClr val="29348C"/>
                </a:solidFill>
              </a:rPr>
              <a:t>í</a:t>
            </a:r>
            <a:r>
              <a:rPr lang="en-GB" sz="1050" dirty="0">
                <a:solidFill>
                  <a:srgbClr val="29348C"/>
                </a:solidFill>
              </a:rPr>
              <a:t>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80112" y="3814260"/>
            <a:ext cx="2722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2</a:t>
            </a:r>
            <a:r>
              <a:rPr lang="en-GB" u="sng" baseline="300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nd</a:t>
            </a:r>
            <a:r>
              <a:rPr lang="en-GB" u="sng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 optimized design</a:t>
            </a:r>
            <a:endParaRPr lang="en-GB" u="sng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51119" y="1033867"/>
            <a:ext cx="3856307" cy="2295197"/>
            <a:chOff x="2681988" y="2253694"/>
            <a:chExt cx="6500794" cy="3869144"/>
          </a:xfrm>
        </p:grpSpPr>
        <p:sp>
          <p:nvSpPr>
            <p:cNvPr id="12" name="Shape 280"/>
            <p:cNvSpPr/>
            <p:nvPr/>
          </p:nvSpPr>
          <p:spPr>
            <a:xfrm flipH="1" flipV="1">
              <a:off x="5562308" y="4485381"/>
              <a:ext cx="1348737" cy="1177533"/>
            </a:xfrm>
            <a:prstGeom prst="line">
              <a:avLst/>
            </a:prstGeom>
            <a:ln w="25400">
              <a:solidFill>
                <a:srgbClr val="444444"/>
              </a:solidFill>
              <a:miter lim="400000"/>
              <a:headEnd type="stealth"/>
            </a:ln>
          </p:spPr>
          <p:txBody>
            <a:bodyPr lIns="50800" tIns="50800" rIns="50800" bIns="50800" anchor="ctr"/>
            <a:lstStyle/>
            <a:p>
              <a:pPr algn="l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700"/>
            </a:p>
          </p:txBody>
        </p:sp>
        <p:sp>
          <p:nvSpPr>
            <p:cNvPr id="13" name="Shape 281"/>
            <p:cNvSpPr/>
            <p:nvPr/>
          </p:nvSpPr>
          <p:spPr>
            <a:xfrm>
              <a:off x="5348256" y="5664533"/>
              <a:ext cx="3834526" cy="4583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2400">
                  <a:solidFill>
                    <a:srgbClr val="444444"/>
                  </a:solidFill>
                </a:defRPr>
              </a:lvl1pPr>
            </a:lstStyle>
            <a:p>
              <a:r>
                <a:rPr sz="1100" dirty="0"/>
                <a:t>yield gains in neutron-rich isotopes</a:t>
              </a:r>
            </a:p>
          </p:txBody>
        </p:sp>
        <p:sp>
          <p:nvSpPr>
            <p:cNvPr id="14" name="Shape 282"/>
            <p:cNvSpPr/>
            <p:nvPr/>
          </p:nvSpPr>
          <p:spPr>
            <a:xfrm flipH="1">
              <a:off x="4942702" y="2717800"/>
              <a:ext cx="61097" cy="1646686"/>
            </a:xfrm>
            <a:prstGeom prst="line">
              <a:avLst/>
            </a:prstGeom>
            <a:ln w="25400">
              <a:solidFill>
                <a:srgbClr val="444444"/>
              </a:solidFill>
              <a:miter lim="400000"/>
              <a:headEnd type="stealth"/>
            </a:ln>
          </p:spPr>
          <p:txBody>
            <a:bodyPr lIns="50800" tIns="50800" rIns="50800" bIns="50800" anchor="ctr"/>
            <a:lstStyle/>
            <a:p>
              <a:pPr algn="l"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700"/>
            </a:p>
          </p:txBody>
        </p:sp>
        <p:sp>
          <p:nvSpPr>
            <p:cNvPr id="17" name="Shape 283"/>
            <p:cNvSpPr/>
            <p:nvPr/>
          </p:nvSpPr>
          <p:spPr>
            <a:xfrm>
              <a:off x="2681988" y="2253694"/>
              <a:ext cx="4864090" cy="4583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2400">
                  <a:solidFill>
                    <a:srgbClr val="444444"/>
                  </a:solidFill>
                </a:defRPr>
              </a:lvl1pPr>
            </a:lstStyle>
            <a:p>
              <a:r>
                <a:rPr sz="1100" dirty="0"/>
                <a:t>yield reductions in </a:t>
              </a:r>
              <a:r>
                <a:rPr lang="en-GB" sz="1100" dirty="0" smtClean="0"/>
                <a:t>neutron</a:t>
              </a:r>
              <a:r>
                <a:rPr sz="1100" dirty="0" smtClean="0"/>
                <a:t>-</a:t>
              </a:r>
              <a:r>
                <a:rPr lang="en-GB" sz="1100" dirty="0" smtClean="0"/>
                <a:t>deficient</a:t>
              </a:r>
              <a:r>
                <a:rPr sz="1100" dirty="0" smtClean="0"/>
                <a:t> </a:t>
              </a:r>
              <a:r>
                <a:rPr sz="1100" dirty="0"/>
                <a:t>isotopes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421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 </a:t>
            </a:r>
            <a:r>
              <a:rPr lang="en-GB" dirty="0" smtClean="0"/>
              <a:t>prototype testing at ISOLDE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24744"/>
            <a:ext cx="5256584" cy="25846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175" y="908720"/>
            <a:ext cx="2790386" cy="29466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3933825"/>
            <a:ext cx="3240360" cy="2343177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992563" y="3889723"/>
            <a:ext cx="3593479" cy="2369323"/>
            <a:chOff x="3138761" y="51565"/>
            <a:chExt cx="3593479" cy="2369323"/>
          </a:xfrm>
        </p:grpSpPr>
        <p:sp>
          <p:nvSpPr>
            <p:cNvPr id="9" name="Rectangle 8"/>
            <p:cNvSpPr/>
            <p:nvPr/>
          </p:nvSpPr>
          <p:spPr>
            <a:xfrm>
              <a:off x="3138761" y="51565"/>
              <a:ext cx="3593479" cy="236932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9348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Ratio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216934" y="158415"/>
              <a:ext cx="3326036" cy="2152685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5302354" y="4069210"/>
            <a:ext cx="2928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29348C"/>
                </a:solidFill>
              </a:rPr>
              <a:t>Case of 80Zn/80Rb ratio – 220</a:t>
            </a:r>
          </a:p>
          <a:p>
            <a:r>
              <a:rPr lang="en-GB" sz="1400" dirty="0">
                <a:solidFill>
                  <a:srgbClr val="29348C"/>
                </a:solidFill>
              </a:rPr>
              <a:t>Simulations predicted ~ 20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7450" y="6267729"/>
            <a:ext cx="66928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29348C"/>
                </a:solidFill>
              </a:rPr>
              <a:t>A. Gottberg, T.M. </a:t>
            </a:r>
            <a:r>
              <a:rPr lang="en-GB" sz="1050" dirty="0" err="1">
                <a:solidFill>
                  <a:srgbClr val="29348C"/>
                </a:solidFill>
              </a:rPr>
              <a:t>Mendonca</a:t>
            </a:r>
            <a:r>
              <a:rPr lang="en-GB" sz="1050" dirty="0">
                <a:solidFill>
                  <a:srgbClr val="29348C"/>
                </a:solidFill>
              </a:rPr>
              <a:t>, R. Luis, J.P. Ramos, C. </a:t>
            </a:r>
            <a:r>
              <a:rPr lang="en-GB" sz="1050" dirty="0" err="1">
                <a:solidFill>
                  <a:srgbClr val="29348C"/>
                </a:solidFill>
              </a:rPr>
              <a:t>Seiffert</a:t>
            </a:r>
            <a:r>
              <a:rPr lang="en-GB" sz="1050" dirty="0">
                <a:solidFill>
                  <a:srgbClr val="29348C"/>
                </a:solidFill>
              </a:rPr>
              <a:t>, S. </a:t>
            </a:r>
            <a:r>
              <a:rPr lang="en-GB" sz="1050" dirty="0" err="1">
                <a:solidFill>
                  <a:srgbClr val="29348C"/>
                </a:solidFill>
              </a:rPr>
              <a:t>Cimmino</a:t>
            </a:r>
            <a:r>
              <a:rPr lang="en-GB" sz="1050" dirty="0">
                <a:solidFill>
                  <a:srgbClr val="29348C"/>
                </a:solidFill>
              </a:rPr>
              <a:t>, et </a:t>
            </a:r>
            <a:r>
              <a:rPr lang="en-GB" sz="1050" dirty="0" err="1">
                <a:solidFill>
                  <a:srgbClr val="29348C"/>
                </a:solidFill>
              </a:rPr>
              <a:t>al.,NIMB</a:t>
            </a:r>
            <a:r>
              <a:rPr lang="en-GB" sz="1050" dirty="0">
                <a:solidFill>
                  <a:srgbClr val="29348C"/>
                </a:solidFill>
              </a:rPr>
              <a:t> 336 (2014) 143–148. </a:t>
            </a:r>
          </a:p>
        </p:txBody>
      </p:sp>
      <p:sp>
        <p:nvSpPr>
          <p:cNvPr id="12" name="Shape 263"/>
          <p:cNvSpPr/>
          <p:nvPr/>
        </p:nvSpPr>
        <p:spPr>
          <a:xfrm>
            <a:off x="830106" y="826937"/>
            <a:ext cx="5542094" cy="379591"/>
          </a:xfrm>
          <a:prstGeom prst="rect">
            <a:avLst/>
          </a:prstGeom>
          <a:ln w="12700">
            <a:solidFill>
              <a:srgbClr val="29348C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2400">
                <a:solidFill>
                  <a:srgbClr val="444444"/>
                </a:solidFill>
              </a:defRPr>
            </a:pPr>
            <a:r>
              <a:rPr lang="pt-PT" sz="1800" dirty="0">
                <a:solidFill>
                  <a:srgbClr val="29348C"/>
                </a:solidFill>
              </a:rPr>
              <a:t>Simplified version of the optimized of the n-converter:</a:t>
            </a:r>
            <a:endParaRPr lang="en-GB" sz="1800" dirty="0">
              <a:solidFill>
                <a:srgbClr val="29348C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009385" y="2644469"/>
            <a:ext cx="504056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Oval 13"/>
          <p:cNvSpPr/>
          <p:nvPr/>
        </p:nvSpPr>
        <p:spPr>
          <a:xfrm>
            <a:off x="2070612" y="2564904"/>
            <a:ext cx="1152128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Oval 14"/>
          <p:cNvSpPr/>
          <p:nvPr/>
        </p:nvSpPr>
        <p:spPr>
          <a:xfrm>
            <a:off x="1835696" y="2294456"/>
            <a:ext cx="864096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Oval 15"/>
          <p:cNvSpPr/>
          <p:nvPr/>
        </p:nvSpPr>
        <p:spPr>
          <a:xfrm>
            <a:off x="7244644" y="2564847"/>
            <a:ext cx="1152128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Oval 16"/>
          <p:cNvSpPr/>
          <p:nvPr/>
        </p:nvSpPr>
        <p:spPr>
          <a:xfrm>
            <a:off x="6968260" y="2143543"/>
            <a:ext cx="864096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Shape 263"/>
          <p:cNvSpPr/>
          <p:nvPr/>
        </p:nvSpPr>
        <p:spPr>
          <a:xfrm>
            <a:off x="4673920" y="4130166"/>
            <a:ext cx="4259957" cy="1487587"/>
          </a:xfrm>
          <a:prstGeom prst="rect">
            <a:avLst/>
          </a:prstGeom>
          <a:ln w="12700">
            <a:solidFill>
              <a:srgbClr val="29348C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800" dirty="0">
                <a:solidFill>
                  <a:srgbClr val="29348C"/>
                </a:solidFill>
              </a:rPr>
              <a:t>Power supply limit 1000A</a:t>
            </a:r>
          </a:p>
          <a:p>
            <a:pPr marL="285750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800" dirty="0">
                <a:solidFill>
                  <a:srgbClr val="29348C"/>
                </a:solidFill>
              </a:rPr>
              <a:t>Limited target operation temperature to 1750</a:t>
            </a:r>
            <a:r>
              <a:rPr lang="en-GB" sz="1800" baseline="30000" dirty="0">
                <a:solidFill>
                  <a:srgbClr val="29348C"/>
                </a:solidFill>
              </a:rPr>
              <a:t>o</a:t>
            </a:r>
            <a:r>
              <a:rPr lang="en-GB" sz="1800" dirty="0">
                <a:solidFill>
                  <a:srgbClr val="29348C"/>
                </a:solidFill>
              </a:rPr>
              <a:t>C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2400">
                <a:solidFill>
                  <a:srgbClr val="444444"/>
                </a:solidFill>
              </a:defRPr>
            </a:pPr>
            <a:r>
              <a:rPr lang="en-GB" sz="1800" dirty="0">
                <a:solidFill>
                  <a:srgbClr val="29348C"/>
                </a:solidFill>
              </a:rPr>
              <a:t>Standard operation 1950-2100</a:t>
            </a:r>
            <a:r>
              <a:rPr lang="en-GB" sz="1800" baseline="30000" dirty="0">
                <a:solidFill>
                  <a:srgbClr val="29348C"/>
                </a:solidFill>
              </a:rPr>
              <a:t>o</a:t>
            </a:r>
            <a:r>
              <a:rPr lang="en-GB" sz="1800" dirty="0">
                <a:solidFill>
                  <a:srgbClr val="29348C"/>
                </a:solidFill>
              </a:rPr>
              <a:t>C</a:t>
            </a:r>
          </a:p>
          <a:p>
            <a:pPr>
              <a:defRPr sz="2400">
                <a:solidFill>
                  <a:srgbClr val="444444"/>
                </a:solidFill>
              </a:defRPr>
            </a:pPr>
            <a:endParaRPr lang="en-GB" sz="1800" dirty="0">
              <a:solidFill>
                <a:srgbClr val="29348C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743433" y="4901665"/>
            <a:ext cx="120933" cy="120933"/>
          </a:xfrm>
          <a:prstGeom prst="ellipse">
            <a:avLst/>
          </a:prstGeom>
          <a:solidFill>
            <a:srgbClr val="29348C"/>
          </a:solidFill>
          <a:ln>
            <a:solidFill>
              <a:srgbClr val="29348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750149" y="5155489"/>
            <a:ext cx="108074" cy="108074"/>
          </a:xfrm>
          <a:prstGeom prst="rect">
            <a:avLst/>
          </a:prstGeom>
          <a:solidFill>
            <a:srgbClr val="7BBA21"/>
          </a:solidFill>
          <a:ln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6750149" y="5768404"/>
            <a:ext cx="109091" cy="109091"/>
          </a:xfrm>
          <a:prstGeom prst="rect">
            <a:avLst/>
          </a:prstGeom>
          <a:solidFill>
            <a:schemeClr val="bg1"/>
          </a:solidFill>
          <a:ln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6744416" y="4696111"/>
            <a:ext cx="125920" cy="125920"/>
          </a:xfrm>
          <a:prstGeom prst="ellipse">
            <a:avLst/>
          </a:prstGeom>
          <a:solidFill>
            <a:schemeClr val="bg1"/>
          </a:solidFill>
          <a:ln>
            <a:solidFill>
              <a:srgbClr val="29348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5331351" y="5174818"/>
            <a:ext cx="956978" cy="662499"/>
            <a:chOff x="5343214" y="5160451"/>
            <a:chExt cx="956978" cy="662499"/>
          </a:xfrm>
        </p:grpSpPr>
        <p:sp>
          <p:nvSpPr>
            <p:cNvPr id="25" name="Rectangle 24"/>
            <p:cNvSpPr/>
            <p:nvPr/>
          </p:nvSpPr>
          <p:spPr>
            <a:xfrm>
              <a:off x="5436096" y="5189674"/>
              <a:ext cx="698004" cy="6332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604290" y="5189674"/>
              <a:ext cx="125920" cy="1259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9348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611594" y="5364003"/>
              <a:ext cx="109091" cy="10909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BBA2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440691" y="5194661"/>
              <a:ext cx="120933" cy="120933"/>
            </a:xfrm>
            <a:prstGeom prst="ellipse">
              <a:avLst/>
            </a:prstGeom>
            <a:solidFill>
              <a:srgbClr val="29348C"/>
            </a:solidFill>
            <a:ln>
              <a:solidFill>
                <a:srgbClr val="29348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443599" y="5360487"/>
              <a:ext cx="108074" cy="108074"/>
            </a:xfrm>
            <a:prstGeom prst="rect">
              <a:avLst/>
            </a:prstGeom>
            <a:solidFill>
              <a:srgbClr val="7BBA21"/>
            </a:solidFill>
            <a:ln>
              <a:solidFill>
                <a:srgbClr val="7BBA2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667250" y="5160451"/>
              <a:ext cx="63294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 smtClean="0">
                  <a:solidFill>
                    <a:srgbClr val="29348C"/>
                  </a:solidFill>
                  <a:latin typeface="Gill Sans MT" panose="020B0502020104020203" pitchFamily="34" charset="0"/>
                </a:rPr>
                <a:t>Conventional</a:t>
              </a:r>
              <a:endParaRPr lang="en-GB" sz="600" dirty="0">
                <a:solidFill>
                  <a:srgbClr val="29348C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82150" y="5312964"/>
              <a:ext cx="41691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 smtClean="0">
                  <a:solidFill>
                    <a:srgbClr val="29348C"/>
                  </a:solidFill>
                  <a:latin typeface="Gill Sans MT" panose="020B0502020104020203" pitchFamily="34" charset="0"/>
                </a:rPr>
                <a:t>New</a:t>
              </a:r>
              <a:endParaRPr lang="en-GB" sz="600" dirty="0">
                <a:solidFill>
                  <a:srgbClr val="29348C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343214" y="5477014"/>
              <a:ext cx="41691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 smtClean="0">
                  <a:solidFill>
                    <a:srgbClr val="29348C"/>
                  </a:solidFill>
                  <a:latin typeface="Gill Sans MT" panose="020B0502020104020203" pitchFamily="34" charset="0"/>
                </a:rPr>
                <a:t>Zn</a:t>
              </a:r>
              <a:endParaRPr lang="en-GB" sz="600" dirty="0">
                <a:solidFill>
                  <a:srgbClr val="29348C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533689" y="5482026"/>
              <a:ext cx="28747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 err="1" smtClean="0">
                  <a:solidFill>
                    <a:srgbClr val="29348C"/>
                  </a:solidFill>
                  <a:latin typeface="Gill Sans MT" panose="020B0502020104020203" pitchFamily="34" charset="0"/>
                </a:rPr>
                <a:t>Rb</a:t>
              </a:r>
              <a:endParaRPr lang="en-GB" sz="600" dirty="0">
                <a:solidFill>
                  <a:srgbClr val="29348C"/>
                </a:solidFill>
                <a:latin typeface="Gill Sans MT" panose="020B0502020104020203" pitchFamily="34" charset="0"/>
              </a:endParaRPr>
            </a:p>
          </p:txBody>
        </p:sp>
      </p:grpSp>
      <p:pic>
        <p:nvPicPr>
          <p:cNvPr id="38" name="Screen shot 2011-04-28 at 12.49.51 AM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03648" y="3933182"/>
            <a:ext cx="2293016" cy="2178693"/>
          </a:xfrm>
          <a:prstGeom prst="rect">
            <a:avLst/>
          </a:prstGeom>
          <a:blipFill dpi="0" rotWithShape="1">
            <a:blip r:embed="rId7">
              <a:alphaModFix amt="70000"/>
            </a:blip>
            <a:srcRect/>
            <a:stretch>
              <a:fillRect/>
            </a:stretch>
          </a:blipFill>
          <a:ln>
            <a:noFill/>
          </a:ln>
          <a:effectLst>
            <a:glow>
              <a:schemeClr val="accent1"/>
            </a:glo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7624" y="3891533"/>
            <a:ext cx="3265232" cy="226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26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2" grpId="0" animBg="1"/>
      <p:bldP spid="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2" y="1070918"/>
            <a:ext cx="5328592" cy="266429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Build the optimized converter for ISOLDE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Engineering challenges that will have to be overcome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/>
              <a:t>ANSYS – thermal simulations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GB" dirty="0"/>
              <a:t>Beam power deposition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GB" dirty="0"/>
              <a:t>Oven - heating by Joule effect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/>
              <a:t>FLUKA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GB" dirty="0"/>
              <a:t>Neutron and proton </a:t>
            </a:r>
            <a:r>
              <a:rPr lang="en-GB" dirty="0" err="1"/>
              <a:t>fluences</a:t>
            </a:r>
            <a:endParaRPr lang="en-GB" dirty="0"/>
          </a:p>
          <a:p>
            <a:pPr lvl="3">
              <a:buFont typeface="Arial" panose="020B0604020202020204" pitchFamily="34" charset="0"/>
              <a:buChar char="•"/>
            </a:pPr>
            <a:r>
              <a:rPr lang="en-GB" dirty="0"/>
              <a:t>Beam power deposition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GB" dirty="0"/>
              <a:t>Isotope production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3" y="4269354"/>
            <a:ext cx="4234259" cy="20955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7584" y="3933056"/>
            <a:ext cx="38554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7" lvl="1" indent="0">
              <a:buNone/>
            </a:pPr>
            <a:r>
              <a:rPr lang="en-GB" sz="1800" dirty="0">
                <a:solidFill>
                  <a:srgbClr val="29348C"/>
                </a:solidFill>
                <a:latin typeface="Gill Sans MT" panose="020B0502020104020203" pitchFamily="34" charset="0"/>
              </a:rPr>
              <a:t>Reproduction of converter in other ISOL facilities (TRIUMF and SCK-CEN):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29348C"/>
                </a:solidFill>
                <a:latin typeface="Gill Sans MT" panose="020B0502020104020203" pitchFamily="34" charset="0"/>
              </a:rPr>
              <a:t>  Cope with higher beam powers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29348C"/>
                </a:solidFill>
                <a:latin typeface="Gill Sans MT" panose="020B0502020104020203" pitchFamily="34" charset="0"/>
              </a:rPr>
              <a:t>  Different target and ion source systems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7450" y="6267729"/>
            <a:ext cx="21018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29348C"/>
                </a:solidFill>
              </a:rPr>
              <a:t>Pictures courtesy of </a:t>
            </a:r>
            <a:r>
              <a:rPr lang="pt-PT" sz="1050" dirty="0">
                <a:solidFill>
                  <a:srgbClr val="29348C"/>
                </a:solidFill>
              </a:rPr>
              <a:t>S. </a:t>
            </a:r>
            <a:r>
              <a:rPr lang="pt-PT" sz="1050" dirty="0" err="1">
                <a:solidFill>
                  <a:srgbClr val="29348C"/>
                </a:solidFill>
              </a:rPr>
              <a:t>Cimmino</a:t>
            </a:r>
            <a:endParaRPr lang="en-GB" sz="1050" dirty="0">
              <a:solidFill>
                <a:srgbClr val="29348C"/>
              </a:solidFill>
            </a:endParaRPr>
          </a:p>
        </p:txBody>
      </p:sp>
      <p:pic>
        <p:nvPicPr>
          <p:cNvPr id="7" name="Screen shot 2011-04-28 at 12.49.51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05152" y="1070918"/>
            <a:ext cx="1818876" cy="1728192"/>
          </a:xfrm>
          <a:prstGeom prst="rect">
            <a:avLst/>
          </a:prstGeom>
          <a:blipFill dpi="0" rotWithShape="1">
            <a:blip r:embed="rId4">
              <a:alphaModFix amt="70000"/>
            </a:blip>
            <a:srcRect/>
            <a:stretch>
              <a:fillRect/>
            </a:stretch>
          </a:blipFill>
          <a:ln>
            <a:noFill/>
          </a:ln>
          <a:effectLst>
            <a:glow>
              <a:schemeClr val="accent1"/>
            </a:glow>
          </a:effectLst>
        </p:spPr>
      </p:pic>
      <p:pic>
        <p:nvPicPr>
          <p:cNvPr id="9" name="Screen shot 2011-08-02 at 3.52.04 P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220072" y="2209848"/>
            <a:ext cx="1728192" cy="1792436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7668344" y="2882335"/>
            <a:ext cx="57606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7200" b="1" kern="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0280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 uiExpand="1" build="p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276"/>
          <p:cNvSpPr>
            <a:spLocks noChangeArrowheads="1"/>
          </p:cNvSpPr>
          <p:nvPr/>
        </p:nvSpPr>
        <p:spPr bwMode="auto">
          <a:xfrm>
            <a:off x="7500299" y="4688977"/>
            <a:ext cx="103874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500" dirty="0">
                <a:solidFill>
                  <a:srgbClr val="000000"/>
                </a:solidFill>
                <a:latin typeface="Arial" charset="0"/>
              </a:rPr>
              <a:t>4. </a:t>
            </a:r>
            <a:r>
              <a:rPr lang="en-US" sz="1500" dirty="0">
                <a:solidFill>
                  <a:srgbClr val="FF0000"/>
                </a:solidFill>
                <a:latin typeface="Arial" charset="0"/>
              </a:rPr>
              <a:t>Ionization</a:t>
            </a:r>
            <a:endParaRPr lang="en-US" sz="2400" dirty="0">
              <a:latin typeface="Arial" charset="0"/>
            </a:endParaRPr>
          </a:p>
        </p:txBody>
      </p:sp>
      <p:sp>
        <p:nvSpPr>
          <p:cNvPr id="53" name="Rectangle 277"/>
          <p:cNvSpPr>
            <a:spLocks noChangeArrowheads="1"/>
          </p:cNvSpPr>
          <p:nvPr/>
        </p:nvSpPr>
        <p:spPr bwMode="auto">
          <a:xfrm>
            <a:off x="7500299" y="4449766"/>
            <a:ext cx="90544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500" dirty="0">
                <a:solidFill>
                  <a:srgbClr val="000000"/>
                </a:solidFill>
                <a:latin typeface="Arial" charset="0"/>
              </a:rPr>
              <a:t>3. </a:t>
            </a:r>
            <a:r>
              <a:rPr lang="en-US" sz="1500" dirty="0">
                <a:solidFill>
                  <a:srgbClr val="008000"/>
                </a:solidFill>
                <a:latin typeface="Arial" charset="0"/>
              </a:rPr>
              <a:t>Effusion</a:t>
            </a:r>
            <a:endParaRPr lang="en-US" sz="2400" dirty="0">
              <a:latin typeface="Arial" charset="0"/>
            </a:endParaRPr>
          </a:p>
        </p:txBody>
      </p:sp>
      <p:sp>
        <p:nvSpPr>
          <p:cNvPr id="54" name="Rectangle 280"/>
          <p:cNvSpPr>
            <a:spLocks noChangeArrowheads="1"/>
          </p:cNvSpPr>
          <p:nvPr/>
        </p:nvSpPr>
        <p:spPr bwMode="auto">
          <a:xfrm>
            <a:off x="7500299" y="4178923"/>
            <a:ext cx="95994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500" dirty="0">
                <a:solidFill>
                  <a:srgbClr val="000000"/>
                </a:solidFill>
                <a:latin typeface="Arial" charset="0"/>
              </a:rPr>
              <a:t>2. </a:t>
            </a:r>
            <a:r>
              <a:rPr lang="en-US" sz="1500" dirty="0">
                <a:solidFill>
                  <a:srgbClr val="FF9933"/>
                </a:solidFill>
                <a:latin typeface="Arial" charset="0"/>
              </a:rPr>
              <a:t>Diffusion</a:t>
            </a:r>
            <a:endParaRPr lang="en-US" sz="2400" dirty="0">
              <a:latin typeface="Arial" charset="0"/>
            </a:endParaRPr>
          </a:p>
        </p:txBody>
      </p:sp>
      <p:sp>
        <p:nvSpPr>
          <p:cNvPr id="55" name="Rectangle 281"/>
          <p:cNvSpPr>
            <a:spLocks noChangeArrowheads="1"/>
          </p:cNvSpPr>
          <p:nvPr/>
        </p:nvSpPr>
        <p:spPr bwMode="auto">
          <a:xfrm>
            <a:off x="7492392" y="3789464"/>
            <a:ext cx="156292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500" dirty="0">
                <a:solidFill>
                  <a:srgbClr val="000000"/>
                </a:solidFill>
                <a:latin typeface="Arial" charset="0"/>
              </a:rPr>
              <a:t>1. Production</a:t>
            </a:r>
          </a:p>
          <a:p>
            <a:pPr defTabSz="685800"/>
            <a:r>
              <a:rPr lang="en-US" sz="1050" dirty="0">
                <a:solidFill>
                  <a:srgbClr val="000000"/>
                </a:solidFill>
                <a:latin typeface="Arial" charset="0"/>
              </a:rPr>
              <a:t>          (Nuclear Reactions)</a:t>
            </a:r>
            <a:endParaRPr lang="en-US" sz="1500" dirty="0">
              <a:latin typeface="Arial" charset="0"/>
            </a:endParaRPr>
          </a:p>
        </p:txBody>
      </p:sp>
      <p:sp>
        <p:nvSpPr>
          <p:cNvPr id="61" name="Freeform 60"/>
          <p:cNvSpPr/>
          <p:nvPr/>
        </p:nvSpPr>
        <p:spPr>
          <a:xfrm>
            <a:off x="4647701" y="2927157"/>
            <a:ext cx="209550" cy="431800"/>
          </a:xfrm>
          <a:custGeom>
            <a:avLst/>
            <a:gdLst>
              <a:gd name="connsiteX0" fmla="*/ 0 w 209550"/>
              <a:gd name="connsiteY0" fmla="*/ 412750 h 431800"/>
              <a:gd name="connsiteX1" fmla="*/ 139700 w 209550"/>
              <a:gd name="connsiteY1" fmla="*/ 431800 h 431800"/>
              <a:gd name="connsiteX2" fmla="*/ 25400 w 209550"/>
              <a:gd name="connsiteY2" fmla="*/ 311150 h 431800"/>
              <a:gd name="connsiteX3" fmla="*/ 139700 w 209550"/>
              <a:gd name="connsiteY3" fmla="*/ 323850 h 431800"/>
              <a:gd name="connsiteX4" fmla="*/ 209550 w 209550"/>
              <a:gd name="connsiteY4" fmla="*/ 31750 h 431800"/>
              <a:gd name="connsiteX5" fmla="*/ 209550 w 209550"/>
              <a:gd name="connsiteY5" fmla="*/ 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550" h="431800">
                <a:moveTo>
                  <a:pt x="0" y="412750"/>
                </a:moveTo>
                <a:lnTo>
                  <a:pt x="139700" y="431800"/>
                </a:lnTo>
                <a:lnTo>
                  <a:pt x="25400" y="311150"/>
                </a:lnTo>
                <a:lnTo>
                  <a:pt x="139700" y="323850"/>
                </a:lnTo>
                <a:lnTo>
                  <a:pt x="209550" y="31750"/>
                </a:lnTo>
                <a:lnTo>
                  <a:pt x="209550" y="0"/>
                </a:lnTo>
              </a:path>
            </a:pathLst>
          </a:custGeom>
          <a:noFill/>
          <a:ln>
            <a:solidFill>
              <a:srgbClr val="7BBA2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3813794" y="3639215"/>
            <a:ext cx="5070180" cy="2577945"/>
            <a:chOff x="3741786" y="1772816"/>
            <a:chExt cx="5070180" cy="2577945"/>
          </a:xfrm>
        </p:grpSpPr>
        <p:sp>
          <p:nvSpPr>
            <p:cNvPr id="16" name="Line 247"/>
            <p:cNvSpPr>
              <a:spLocks noChangeShapeType="1"/>
            </p:cNvSpPr>
            <p:nvPr/>
          </p:nvSpPr>
          <p:spPr bwMode="auto">
            <a:xfrm>
              <a:off x="3799110" y="4101665"/>
              <a:ext cx="0" cy="100825"/>
            </a:xfrm>
            <a:prstGeom prst="line">
              <a:avLst/>
            </a:prstGeom>
            <a:noFill/>
            <a:ln w="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7" name="Freeform 248"/>
            <p:cNvSpPr>
              <a:spLocks/>
            </p:cNvSpPr>
            <p:nvPr/>
          </p:nvSpPr>
          <p:spPr bwMode="auto">
            <a:xfrm>
              <a:off x="3741786" y="4188651"/>
              <a:ext cx="114647" cy="162110"/>
            </a:xfrm>
            <a:custGeom>
              <a:avLst/>
              <a:gdLst>
                <a:gd name="T0" fmla="*/ 58 w 58"/>
                <a:gd name="T1" fmla="*/ 0 h 82"/>
                <a:gd name="T2" fmla="*/ 29 w 58"/>
                <a:gd name="T3" fmla="*/ 82 h 82"/>
                <a:gd name="T4" fmla="*/ 0 w 58"/>
                <a:gd name="T5" fmla="*/ 0 h 82"/>
                <a:gd name="T6" fmla="*/ 58 w 58"/>
                <a:gd name="T7" fmla="*/ 0 h 8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82">
                  <a:moveTo>
                    <a:pt x="58" y="0"/>
                  </a:moveTo>
                  <a:lnTo>
                    <a:pt x="29" y="82"/>
                  </a:lnTo>
                  <a:lnTo>
                    <a:pt x="0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8" name="Line 249"/>
            <p:cNvSpPr>
              <a:spLocks noChangeShapeType="1"/>
            </p:cNvSpPr>
            <p:nvPr/>
          </p:nvSpPr>
          <p:spPr bwMode="auto">
            <a:xfrm flipV="1">
              <a:off x="8754642" y="4247959"/>
              <a:ext cx="0" cy="102802"/>
            </a:xfrm>
            <a:prstGeom prst="line">
              <a:avLst/>
            </a:prstGeom>
            <a:noFill/>
            <a:ln w="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9" name="Freeform 250"/>
            <p:cNvSpPr>
              <a:spLocks/>
            </p:cNvSpPr>
            <p:nvPr/>
          </p:nvSpPr>
          <p:spPr bwMode="auto">
            <a:xfrm>
              <a:off x="8697319" y="4101665"/>
              <a:ext cx="114647" cy="160133"/>
            </a:xfrm>
            <a:custGeom>
              <a:avLst/>
              <a:gdLst>
                <a:gd name="T0" fmla="*/ 0 w 58"/>
                <a:gd name="T1" fmla="*/ 81 h 81"/>
                <a:gd name="T2" fmla="*/ 29 w 58"/>
                <a:gd name="T3" fmla="*/ 0 h 81"/>
                <a:gd name="T4" fmla="*/ 58 w 58"/>
                <a:gd name="T5" fmla="*/ 81 h 81"/>
                <a:gd name="T6" fmla="*/ 0 w 58"/>
                <a:gd name="T7" fmla="*/ 81 h 8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81">
                  <a:moveTo>
                    <a:pt x="0" y="81"/>
                  </a:moveTo>
                  <a:lnTo>
                    <a:pt x="29" y="0"/>
                  </a:lnTo>
                  <a:lnTo>
                    <a:pt x="58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20" name="Line 251"/>
            <p:cNvSpPr>
              <a:spLocks noChangeShapeType="1"/>
            </p:cNvSpPr>
            <p:nvPr/>
          </p:nvSpPr>
          <p:spPr bwMode="auto">
            <a:xfrm flipH="1">
              <a:off x="6857031" y="3038065"/>
              <a:ext cx="106741" cy="0"/>
            </a:xfrm>
            <a:prstGeom prst="line">
              <a:avLst/>
            </a:prstGeom>
            <a:noFill/>
            <a:ln w="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21" name="Freeform 252"/>
            <p:cNvSpPr>
              <a:spLocks/>
            </p:cNvSpPr>
            <p:nvPr/>
          </p:nvSpPr>
          <p:spPr bwMode="auto">
            <a:xfrm>
              <a:off x="6700874" y="2984688"/>
              <a:ext cx="169994" cy="108732"/>
            </a:xfrm>
            <a:custGeom>
              <a:avLst/>
              <a:gdLst>
                <a:gd name="T0" fmla="*/ 86 w 86"/>
                <a:gd name="T1" fmla="*/ 55 h 55"/>
                <a:gd name="T2" fmla="*/ 0 w 86"/>
                <a:gd name="T3" fmla="*/ 27 h 55"/>
                <a:gd name="T4" fmla="*/ 86 w 86"/>
                <a:gd name="T5" fmla="*/ 0 h 55"/>
                <a:gd name="T6" fmla="*/ 86 w 86"/>
                <a:gd name="T7" fmla="*/ 55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6" h="55">
                  <a:moveTo>
                    <a:pt x="86" y="55"/>
                  </a:moveTo>
                  <a:lnTo>
                    <a:pt x="0" y="27"/>
                  </a:lnTo>
                  <a:lnTo>
                    <a:pt x="86" y="0"/>
                  </a:lnTo>
                  <a:lnTo>
                    <a:pt x="86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22" name="Line 253"/>
            <p:cNvSpPr>
              <a:spLocks noChangeShapeType="1"/>
            </p:cNvSpPr>
            <p:nvPr/>
          </p:nvSpPr>
          <p:spPr bwMode="auto">
            <a:xfrm>
              <a:off x="6754244" y="1826194"/>
              <a:ext cx="106741" cy="0"/>
            </a:xfrm>
            <a:prstGeom prst="line">
              <a:avLst/>
            </a:prstGeom>
            <a:noFill/>
            <a:ln w="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23" name="Freeform 254"/>
            <p:cNvSpPr>
              <a:spLocks/>
            </p:cNvSpPr>
            <p:nvPr/>
          </p:nvSpPr>
          <p:spPr bwMode="auto">
            <a:xfrm>
              <a:off x="6847148" y="1772816"/>
              <a:ext cx="171971" cy="106756"/>
            </a:xfrm>
            <a:custGeom>
              <a:avLst/>
              <a:gdLst>
                <a:gd name="T0" fmla="*/ 0 w 87"/>
                <a:gd name="T1" fmla="*/ 0 h 54"/>
                <a:gd name="T2" fmla="*/ 87 w 87"/>
                <a:gd name="T3" fmla="*/ 27 h 54"/>
                <a:gd name="T4" fmla="*/ 0 w 87"/>
                <a:gd name="T5" fmla="*/ 54 h 54"/>
                <a:gd name="T6" fmla="*/ 0 w 87"/>
                <a:gd name="T7" fmla="*/ 0 h 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7" h="54">
                  <a:moveTo>
                    <a:pt x="0" y="0"/>
                  </a:moveTo>
                  <a:lnTo>
                    <a:pt x="87" y="27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24" name="Rectangle 261"/>
            <p:cNvSpPr>
              <a:spLocks noChangeArrowheads="1"/>
            </p:cNvSpPr>
            <p:nvPr/>
          </p:nvSpPr>
          <p:spPr bwMode="auto">
            <a:xfrm>
              <a:off x="6882728" y="2571505"/>
              <a:ext cx="466496" cy="334105"/>
            </a:xfrm>
            <a:prstGeom prst="rect">
              <a:avLst/>
            </a:prstGeom>
            <a:solidFill>
              <a:srgbClr val="FFFFFF"/>
            </a:solidFill>
            <a:ln w="2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25" name="Rectangle 262"/>
            <p:cNvSpPr>
              <a:spLocks noChangeArrowheads="1"/>
            </p:cNvSpPr>
            <p:nvPr/>
          </p:nvSpPr>
          <p:spPr bwMode="auto">
            <a:xfrm>
              <a:off x="6975632" y="2620928"/>
              <a:ext cx="274114" cy="121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>
                <a:defRPr/>
              </a:pPr>
              <a:r>
                <a:rPr lang="en-US" sz="788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+/- 8V</a:t>
              </a:r>
              <a:endParaRPr lang="en-US" sz="2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63"/>
            <p:cNvSpPr>
              <a:spLocks noChangeArrowheads="1"/>
            </p:cNvSpPr>
            <p:nvPr/>
          </p:nvSpPr>
          <p:spPr bwMode="auto">
            <a:xfrm>
              <a:off x="6995399" y="2737569"/>
              <a:ext cx="264496" cy="121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>
                <a:defRPr/>
              </a:pPr>
              <a:r>
                <a:rPr lang="en-US" sz="788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500 A</a:t>
              </a:r>
              <a:endParaRPr lang="en-US" sz="2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64"/>
            <p:cNvSpPr>
              <a:spLocks noChangeArrowheads="1"/>
            </p:cNvSpPr>
            <p:nvPr/>
          </p:nvSpPr>
          <p:spPr bwMode="auto">
            <a:xfrm>
              <a:off x="3897944" y="3854546"/>
              <a:ext cx="466496" cy="334105"/>
            </a:xfrm>
            <a:prstGeom prst="rect">
              <a:avLst/>
            </a:prstGeom>
            <a:solidFill>
              <a:srgbClr val="FFFFFF"/>
            </a:solidFill>
            <a:ln w="2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28" name="Rectangle 265"/>
            <p:cNvSpPr>
              <a:spLocks noChangeArrowheads="1"/>
            </p:cNvSpPr>
            <p:nvPr/>
          </p:nvSpPr>
          <p:spPr bwMode="auto">
            <a:xfrm>
              <a:off x="3990848" y="3901993"/>
              <a:ext cx="302968" cy="121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>
                <a:defRPr/>
              </a:pPr>
              <a:r>
                <a:rPr lang="en-US" sz="788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+/- 9 V</a:t>
              </a:r>
              <a:endParaRPr lang="en-US" sz="2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66"/>
            <p:cNvSpPr>
              <a:spLocks noChangeArrowheads="1"/>
            </p:cNvSpPr>
            <p:nvPr/>
          </p:nvSpPr>
          <p:spPr bwMode="auto">
            <a:xfrm>
              <a:off x="3980964" y="4018633"/>
              <a:ext cx="320601" cy="121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>
                <a:defRPr/>
              </a:pPr>
              <a:r>
                <a:rPr lang="en-US" sz="788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1000 A</a:t>
              </a:r>
              <a:endParaRPr lang="en-US" sz="27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Rectangle 300"/>
          <p:cNvSpPr>
            <a:spLocks noChangeArrowheads="1"/>
          </p:cNvSpPr>
          <p:nvPr/>
        </p:nvSpPr>
        <p:spPr bwMode="auto">
          <a:xfrm>
            <a:off x="5262181" y="3945495"/>
            <a:ext cx="7421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685800"/>
            <a:r>
              <a:rPr lang="en-US" sz="1200" dirty="0">
                <a:solidFill>
                  <a:srgbClr val="000000"/>
                </a:solidFill>
              </a:rPr>
              <a:t>Ion Source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31840" y="3685548"/>
            <a:ext cx="5744227" cy="2223208"/>
            <a:chOff x="3059832" y="1819149"/>
            <a:chExt cx="5744227" cy="2223208"/>
          </a:xfrm>
        </p:grpSpPr>
        <p:sp>
          <p:nvSpPr>
            <p:cNvPr id="13" name="Rectangle 244"/>
            <p:cNvSpPr>
              <a:spLocks noChangeArrowheads="1"/>
            </p:cNvSpPr>
            <p:nvPr/>
          </p:nvSpPr>
          <p:spPr bwMode="auto">
            <a:xfrm>
              <a:off x="6225237" y="1819149"/>
              <a:ext cx="122554" cy="691933"/>
            </a:xfrm>
            <a:prstGeom prst="rect">
              <a:avLst/>
            </a:prstGeom>
            <a:solidFill>
              <a:srgbClr val="FFFFFF"/>
            </a:solid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5" name="Rectangle 234"/>
            <p:cNvSpPr>
              <a:spLocks noChangeArrowheads="1"/>
            </p:cNvSpPr>
            <p:nvPr/>
          </p:nvSpPr>
          <p:spPr bwMode="auto">
            <a:xfrm>
              <a:off x="6135544" y="2992595"/>
              <a:ext cx="407196" cy="9291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6" name="Line 235"/>
            <p:cNvSpPr>
              <a:spLocks noChangeShapeType="1"/>
            </p:cNvSpPr>
            <p:nvPr/>
          </p:nvSpPr>
          <p:spPr bwMode="auto">
            <a:xfrm>
              <a:off x="5916132" y="1824217"/>
              <a:ext cx="733348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7" name="Rectangle 236"/>
            <p:cNvSpPr>
              <a:spLocks noChangeArrowheads="1"/>
            </p:cNvSpPr>
            <p:nvPr/>
          </p:nvSpPr>
          <p:spPr bwMode="auto">
            <a:xfrm>
              <a:off x="3836667" y="3125051"/>
              <a:ext cx="4896233" cy="484353"/>
            </a:xfrm>
            <a:prstGeom prst="rect">
              <a:avLst/>
            </a:prstGeom>
            <a:solidFill>
              <a:srgbClr val="FFFFFF"/>
            </a:solid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8" name="Rectangle 237"/>
            <p:cNvSpPr>
              <a:spLocks noChangeArrowheads="1"/>
            </p:cNvSpPr>
            <p:nvPr/>
          </p:nvSpPr>
          <p:spPr bwMode="auto">
            <a:xfrm>
              <a:off x="3897944" y="3160636"/>
              <a:ext cx="4777631" cy="413183"/>
            </a:xfrm>
            <a:prstGeom prst="rect">
              <a:avLst/>
            </a:prstGeom>
            <a:pattFill prst="pct20">
              <a:fgClr>
                <a:schemeClr val="accent4"/>
              </a:fgClr>
              <a:bgClr>
                <a:schemeClr val="bg1"/>
              </a:bgClr>
            </a:pattFill>
            <a:ln w="2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9" name="Rectangle 238"/>
            <p:cNvSpPr>
              <a:spLocks noChangeArrowheads="1"/>
            </p:cNvSpPr>
            <p:nvPr/>
          </p:nvSpPr>
          <p:spPr bwMode="auto">
            <a:xfrm>
              <a:off x="3959221" y="3182383"/>
              <a:ext cx="4653101" cy="367713"/>
            </a:xfrm>
            <a:prstGeom prst="rect">
              <a:avLst/>
            </a:prstGeom>
            <a:solidFill>
              <a:srgbClr val="FFFFFF"/>
            </a:solidFill>
            <a:ln w="2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0" name="Rectangle 239"/>
            <p:cNvSpPr>
              <a:spLocks noChangeArrowheads="1"/>
            </p:cNvSpPr>
            <p:nvPr/>
          </p:nvSpPr>
          <p:spPr bwMode="auto">
            <a:xfrm>
              <a:off x="3749693" y="3119120"/>
              <a:ext cx="96857" cy="92323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1" name="Rectangle 240"/>
            <p:cNvSpPr>
              <a:spLocks noChangeArrowheads="1"/>
            </p:cNvSpPr>
            <p:nvPr/>
          </p:nvSpPr>
          <p:spPr bwMode="auto">
            <a:xfrm>
              <a:off x="6161240" y="2504288"/>
              <a:ext cx="245108" cy="717634"/>
            </a:xfrm>
            <a:prstGeom prst="rect">
              <a:avLst/>
            </a:prstGeom>
            <a:solidFill>
              <a:srgbClr val="FFFFFF"/>
            </a:solid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2" name="Rectangle 243"/>
            <p:cNvSpPr>
              <a:spLocks noChangeArrowheads="1"/>
            </p:cNvSpPr>
            <p:nvPr/>
          </p:nvSpPr>
          <p:spPr bwMode="auto">
            <a:xfrm>
              <a:off x="8705225" y="3119120"/>
              <a:ext cx="98834" cy="92323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4" name="Rectangle 245"/>
            <p:cNvSpPr>
              <a:spLocks noChangeArrowheads="1"/>
            </p:cNvSpPr>
            <p:nvPr/>
          </p:nvSpPr>
          <p:spPr bwMode="auto">
            <a:xfrm>
              <a:off x="3097389" y="2923402"/>
              <a:ext cx="596317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/>
              <a:r>
                <a:rPr lang="en-US" sz="1350" dirty="0">
                  <a:solidFill>
                    <a:srgbClr val="C00000"/>
                  </a:solidFill>
                  <a:latin typeface="Arial" charset="0"/>
                </a:rPr>
                <a:t>Pulsed</a:t>
              </a:r>
            </a:p>
            <a:p>
              <a:pPr defTabSz="685800"/>
              <a:r>
                <a:rPr lang="en-US" sz="1350" dirty="0">
                  <a:solidFill>
                    <a:srgbClr val="C00000"/>
                  </a:solidFill>
                  <a:latin typeface="Arial" charset="0"/>
                </a:rPr>
                <a:t>Protons</a:t>
              </a:r>
            </a:p>
          </p:txBody>
        </p:sp>
        <p:sp>
          <p:nvSpPr>
            <p:cNvPr id="15" name="Rectangle 246"/>
            <p:cNvSpPr>
              <a:spLocks noChangeArrowheads="1"/>
            </p:cNvSpPr>
            <p:nvPr/>
          </p:nvSpPr>
          <p:spPr bwMode="auto">
            <a:xfrm>
              <a:off x="3959221" y="3206106"/>
              <a:ext cx="4653101" cy="322244"/>
            </a:xfrm>
            <a:prstGeom prst="rect">
              <a:avLst/>
            </a:prstGeom>
            <a:pattFill prst="pct75">
              <a:fgClr>
                <a:schemeClr val="accent4"/>
              </a:fgClr>
              <a:bgClr>
                <a:schemeClr val="bg1"/>
              </a:bgClr>
            </a:pattFill>
            <a:ln w="2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>
              <a:off x="3059832" y="3439869"/>
              <a:ext cx="686993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3456548" y="2770876"/>
            <a:ext cx="2051225" cy="2471316"/>
            <a:chOff x="4436141" y="2187505"/>
            <a:chExt cx="1470002" cy="1771059"/>
          </a:xfrm>
        </p:grpSpPr>
        <p:sp>
          <p:nvSpPr>
            <p:cNvPr id="42" name="Freeform 41"/>
            <p:cNvSpPr/>
            <p:nvPr/>
          </p:nvSpPr>
          <p:spPr bwMode="auto">
            <a:xfrm>
              <a:off x="5111016" y="2539303"/>
              <a:ext cx="225736" cy="429289"/>
            </a:xfrm>
            <a:custGeom>
              <a:avLst/>
              <a:gdLst>
                <a:gd name="connsiteX0" fmla="*/ 28703 w 196821"/>
                <a:gd name="connsiteY0" fmla="*/ 8485 h 258612"/>
                <a:gd name="connsiteX1" fmla="*/ 12301 w 196821"/>
                <a:gd name="connsiteY1" fmla="*/ 33088 h 258612"/>
                <a:gd name="connsiteX2" fmla="*/ 4100 w 196821"/>
                <a:gd name="connsiteY2" fmla="*/ 69992 h 258612"/>
                <a:gd name="connsiteX3" fmla="*/ 0 w 196821"/>
                <a:gd name="connsiteY3" fmla="*/ 86394 h 258612"/>
                <a:gd name="connsiteX4" fmla="*/ 4100 w 196821"/>
                <a:gd name="connsiteY4" fmla="*/ 139699 h 258612"/>
                <a:gd name="connsiteX5" fmla="*/ 12301 w 196821"/>
                <a:gd name="connsiteY5" fmla="*/ 152001 h 258612"/>
                <a:gd name="connsiteX6" fmla="*/ 32803 w 196821"/>
                <a:gd name="connsiteY6" fmla="*/ 184804 h 258612"/>
                <a:gd name="connsiteX7" fmla="*/ 41004 w 196821"/>
                <a:gd name="connsiteY7" fmla="*/ 197106 h 258612"/>
                <a:gd name="connsiteX8" fmla="*/ 45105 w 196821"/>
                <a:gd name="connsiteY8" fmla="*/ 213507 h 258612"/>
                <a:gd name="connsiteX9" fmla="*/ 69707 w 196821"/>
                <a:gd name="connsiteY9" fmla="*/ 238110 h 258612"/>
                <a:gd name="connsiteX10" fmla="*/ 77908 w 196821"/>
                <a:gd name="connsiteY10" fmla="*/ 250411 h 258612"/>
                <a:gd name="connsiteX11" fmla="*/ 90210 w 196821"/>
                <a:gd name="connsiteY11" fmla="*/ 258612 h 258612"/>
                <a:gd name="connsiteX12" fmla="*/ 127114 w 196821"/>
                <a:gd name="connsiteY12" fmla="*/ 250411 h 258612"/>
                <a:gd name="connsiteX13" fmla="*/ 139415 w 196821"/>
                <a:gd name="connsiteY13" fmla="*/ 246311 h 258612"/>
                <a:gd name="connsiteX14" fmla="*/ 147616 w 196821"/>
                <a:gd name="connsiteY14" fmla="*/ 234010 h 258612"/>
                <a:gd name="connsiteX15" fmla="*/ 172219 w 196821"/>
                <a:gd name="connsiteY15" fmla="*/ 221708 h 258612"/>
                <a:gd name="connsiteX16" fmla="*/ 176319 w 196821"/>
                <a:gd name="connsiteY16" fmla="*/ 201206 h 258612"/>
                <a:gd name="connsiteX17" fmla="*/ 180419 w 196821"/>
                <a:gd name="connsiteY17" fmla="*/ 172503 h 258612"/>
                <a:gd name="connsiteX18" fmla="*/ 184520 w 196821"/>
                <a:gd name="connsiteY18" fmla="*/ 160202 h 258612"/>
                <a:gd name="connsiteX19" fmla="*/ 188620 w 196821"/>
                <a:gd name="connsiteY19" fmla="*/ 143800 h 258612"/>
                <a:gd name="connsiteX20" fmla="*/ 196821 w 196821"/>
                <a:gd name="connsiteY20" fmla="*/ 119197 h 258612"/>
                <a:gd name="connsiteX21" fmla="*/ 192721 w 196821"/>
                <a:gd name="connsiteY21" fmla="*/ 78193 h 258612"/>
                <a:gd name="connsiteX22" fmla="*/ 188620 w 196821"/>
                <a:gd name="connsiteY22" fmla="*/ 65891 h 258612"/>
                <a:gd name="connsiteX23" fmla="*/ 176319 w 196821"/>
                <a:gd name="connsiteY23" fmla="*/ 53590 h 258612"/>
                <a:gd name="connsiteX24" fmla="*/ 151716 w 196821"/>
                <a:gd name="connsiteY24" fmla="*/ 33088 h 258612"/>
                <a:gd name="connsiteX25" fmla="*/ 139415 w 196821"/>
                <a:gd name="connsiteY25" fmla="*/ 20786 h 258612"/>
                <a:gd name="connsiteX26" fmla="*/ 110712 w 196821"/>
                <a:gd name="connsiteY26" fmla="*/ 12585 h 258612"/>
                <a:gd name="connsiteX27" fmla="*/ 98411 w 196821"/>
                <a:gd name="connsiteY27" fmla="*/ 4385 h 258612"/>
                <a:gd name="connsiteX28" fmla="*/ 53306 w 196821"/>
                <a:gd name="connsiteY28" fmla="*/ 4385 h 258612"/>
                <a:gd name="connsiteX29" fmla="*/ 28703 w 196821"/>
                <a:gd name="connsiteY29" fmla="*/ 16686 h 258612"/>
                <a:gd name="connsiteX30" fmla="*/ 28703 w 196821"/>
                <a:gd name="connsiteY30" fmla="*/ 8485 h 258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6821" h="258612">
                  <a:moveTo>
                    <a:pt x="28703" y="8485"/>
                  </a:moveTo>
                  <a:cubicBezTo>
                    <a:pt x="25969" y="11219"/>
                    <a:pt x="17088" y="24472"/>
                    <a:pt x="12301" y="33088"/>
                  </a:cubicBezTo>
                  <a:cubicBezTo>
                    <a:pt x="7315" y="42063"/>
                    <a:pt x="5559" y="62696"/>
                    <a:pt x="4100" y="69992"/>
                  </a:cubicBezTo>
                  <a:cubicBezTo>
                    <a:pt x="2995" y="75518"/>
                    <a:pt x="1367" y="80927"/>
                    <a:pt x="0" y="86394"/>
                  </a:cubicBezTo>
                  <a:cubicBezTo>
                    <a:pt x="1367" y="104162"/>
                    <a:pt x="816" y="122183"/>
                    <a:pt x="4100" y="139699"/>
                  </a:cubicBezTo>
                  <a:cubicBezTo>
                    <a:pt x="5008" y="144543"/>
                    <a:pt x="10299" y="147497"/>
                    <a:pt x="12301" y="152001"/>
                  </a:cubicBezTo>
                  <a:cubicBezTo>
                    <a:pt x="26683" y="184360"/>
                    <a:pt x="10674" y="170051"/>
                    <a:pt x="32803" y="184804"/>
                  </a:cubicBezTo>
                  <a:cubicBezTo>
                    <a:pt x="35537" y="188905"/>
                    <a:pt x="39063" y="192576"/>
                    <a:pt x="41004" y="197106"/>
                  </a:cubicBezTo>
                  <a:cubicBezTo>
                    <a:pt x="43224" y="202286"/>
                    <a:pt x="41873" y="208890"/>
                    <a:pt x="45105" y="213507"/>
                  </a:cubicBezTo>
                  <a:cubicBezTo>
                    <a:pt x="51756" y="223008"/>
                    <a:pt x="63274" y="228460"/>
                    <a:pt x="69707" y="238110"/>
                  </a:cubicBezTo>
                  <a:cubicBezTo>
                    <a:pt x="72441" y="242210"/>
                    <a:pt x="74423" y="246926"/>
                    <a:pt x="77908" y="250411"/>
                  </a:cubicBezTo>
                  <a:cubicBezTo>
                    <a:pt x="81393" y="253896"/>
                    <a:pt x="86109" y="255878"/>
                    <a:pt x="90210" y="258612"/>
                  </a:cubicBezTo>
                  <a:cubicBezTo>
                    <a:pt x="102511" y="255878"/>
                    <a:pt x="114889" y="253467"/>
                    <a:pt x="127114" y="250411"/>
                  </a:cubicBezTo>
                  <a:cubicBezTo>
                    <a:pt x="131307" y="249363"/>
                    <a:pt x="136040" y="249011"/>
                    <a:pt x="139415" y="246311"/>
                  </a:cubicBezTo>
                  <a:cubicBezTo>
                    <a:pt x="143263" y="243233"/>
                    <a:pt x="144131" y="237495"/>
                    <a:pt x="147616" y="234010"/>
                  </a:cubicBezTo>
                  <a:cubicBezTo>
                    <a:pt x="155565" y="226061"/>
                    <a:pt x="162214" y="225043"/>
                    <a:pt x="172219" y="221708"/>
                  </a:cubicBezTo>
                  <a:cubicBezTo>
                    <a:pt x="173586" y="214874"/>
                    <a:pt x="175173" y="208081"/>
                    <a:pt x="176319" y="201206"/>
                  </a:cubicBezTo>
                  <a:cubicBezTo>
                    <a:pt x="177908" y="191673"/>
                    <a:pt x="178524" y="181980"/>
                    <a:pt x="180419" y="172503"/>
                  </a:cubicBezTo>
                  <a:cubicBezTo>
                    <a:pt x="181267" y="168265"/>
                    <a:pt x="183333" y="164358"/>
                    <a:pt x="184520" y="160202"/>
                  </a:cubicBezTo>
                  <a:cubicBezTo>
                    <a:pt x="186068" y="154783"/>
                    <a:pt x="187001" y="149198"/>
                    <a:pt x="188620" y="143800"/>
                  </a:cubicBezTo>
                  <a:cubicBezTo>
                    <a:pt x="191104" y="135520"/>
                    <a:pt x="196821" y="119197"/>
                    <a:pt x="196821" y="119197"/>
                  </a:cubicBezTo>
                  <a:cubicBezTo>
                    <a:pt x="195454" y="105529"/>
                    <a:pt x="194810" y="91769"/>
                    <a:pt x="192721" y="78193"/>
                  </a:cubicBezTo>
                  <a:cubicBezTo>
                    <a:pt x="192064" y="73921"/>
                    <a:pt x="191018" y="69488"/>
                    <a:pt x="188620" y="65891"/>
                  </a:cubicBezTo>
                  <a:cubicBezTo>
                    <a:pt x="185403" y="61066"/>
                    <a:pt x="180093" y="57993"/>
                    <a:pt x="176319" y="53590"/>
                  </a:cubicBezTo>
                  <a:cubicBezTo>
                    <a:pt x="158446" y="32737"/>
                    <a:pt x="172386" y="39977"/>
                    <a:pt x="151716" y="33088"/>
                  </a:cubicBezTo>
                  <a:cubicBezTo>
                    <a:pt x="147616" y="28987"/>
                    <a:pt x="144240" y="24003"/>
                    <a:pt x="139415" y="20786"/>
                  </a:cubicBezTo>
                  <a:cubicBezTo>
                    <a:pt x="135888" y="18435"/>
                    <a:pt x="112895" y="13131"/>
                    <a:pt x="110712" y="12585"/>
                  </a:cubicBezTo>
                  <a:cubicBezTo>
                    <a:pt x="106612" y="9852"/>
                    <a:pt x="102819" y="6589"/>
                    <a:pt x="98411" y="4385"/>
                  </a:cubicBezTo>
                  <a:cubicBezTo>
                    <a:pt x="81722" y="-3959"/>
                    <a:pt x="74933" y="1681"/>
                    <a:pt x="53306" y="4385"/>
                  </a:cubicBezTo>
                  <a:cubicBezTo>
                    <a:pt x="42941" y="11294"/>
                    <a:pt x="40826" y="14261"/>
                    <a:pt x="28703" y="16686"/>
                  </a:cubicBezTo>
                  <a:cubicBezTo>
                    <a:pt x="26022" y="17222"/>
                    <a:pt x="31437" y="5751"/>
                    <a:pt x="28703" y="8485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5830463" y="3882883"/>
              <a:ext cx="75680" cy="75681"/>
            </a:xfrm>
            <a:prstGeom prst="ellipse">
              <a:avLst/>
            </a:prstGeom>
            <a:noFill/>
            <a:ln w="63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 flipH="1" flipV="1">
              <a:off x="5723477" y="2727963"/>
              <a:ext cx="174356" cy="1154369"/>
            </a:xfrm>
            <a:prstGeom prst="line">
              <a:avLst/>
            </a:prstGeom>
            <a:ln w="63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 bwMode="auto">
            <a:xfrm flipH="1" flipV="1">
              <a:off x="4761914" y="3392823"/>
              <a:ext cx="1078505" cy="535697"/>
            </a:xfrm>
            <a:prstGeom prst="line">
              <a:avLst/>
            </a:prstGeom>
            <a:ln w="63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 bwMode="auto">
            <a:xfrm>
              <a:off x="4436141" y="2187505"/>
              <a:ext cx="1291783" cy="1293086"/>
            </a:xfrm>
            <a:prstGeom prst="ellipse">
              <a:avLst/>
            </a:prstGeom>
            <a:noFill/>
            <a:ln w="63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4668398" y="2319291"/>
              <a:ext cx="374486" cy="381011"/>
            </a:xfrm>
            <a:custGeom>
              <a:avLst/>
              <a:gdLst>
                <a:gd name="connsiteX0" fmla="*/ 65684 w 225964"/>
                <a:gd name="connsiteY0" fmla="*/ 12302 h 229625"/>
                <a:gd name="connsiteX1" fmla="*/ 41082 w 225964"/>
                <a:gd name="connsiteY1" fmla="*/ 20502 h 229625"/>
                <a:gd name="connsiteX2" fmla="*/ 16479 w 225964"/>
                <a:gd name="connsiteY2" fmla="*/ 49206 h 229625"/>
                <a:gd name="connsiteX3" fmla="*/ 4178 w 225964"/>
                <a:gd name="connsiteY3" fmla="*/ 61507 h 229625"/>
                <a:gd name="connsiteX4" fmla="*/ 77 w 225964"/>
                <a:gd name="connsiteY4" fmla="*/ 73808 h 229625"/>
                <a:gd name="connsiteX5" fmla="*/ 4178 w 225964"/>
                <a:gd name="connsiteY5" fmla="*/ 196822 h 229625"/>
                <a:gd name="connsiteX6" fmla="*/ 16479 w 225964"/>
                <a:gd name="connsiteY6" fmla="*/ 205023 h 229625"/>
                <a:gd name="connsiteX7" fmla="*/ 73885 w 225964"/>
                <a:gd name="connsiteY7" fmla="*/ 217324 h 229625"/>
                <a:gd name="connsiteX8" fmla="*/ 106689 w 225964"/>
                <a:gd name="connsiteY8" fmla="*/ 229625 h 229625"/>
                <a:gd name="connsiteX9" fmla="*/ 143593 w 225964"/>
                <a:gd name="connsiteY9" fmla="*/ 225525 h 229625"/>
                <a:gd name="connsiteX10" fmla="*/ 155894 w 225964"/>
                <a:gd name="connsiteY10" fmla="*/ 217324 h 229625"/>
                <a:gd name="connsiteX11" fmla="*/ 180497 w 225964"/>
                <a:gd name="connsiteY11" fmla="*/ 209123 h 229625"/>
                <a:gd name="connsiteX12" fmla="*/ 188698 w 225964"/>
                <a:gd name="connsiteY12" fmla="*/ 184520 h 229625"/>
                <a:gd name="connsiteX13" fmla="*/ 192798 w 225964"/>
                <a:gd name="connsiteY13" fmla="*/ 172219 h 229625"/>
                <a:gd name="connsiteX14" fmla="*/ 200999 w 225964"/>
                <a:gd name="connsiteY14" fmla="*/ 159918 h 229625"/>
                <a:gd name="connsiteX15" fmla="*/ 209200 w 225964"/>
                <a:gd name="connsiteY15" fmla="*/ 131215 h 229625"/>
                <a:gd name="connsiteX16" fmla="*/ 217401 w 225964"/>
                <a:gd name="connsiteY16" fmla="*/ 118913 h 229625"/>
                <a:gd name="connsiteX17" fmla="*/ 225602 w 225964"/>
                <a:gd name="connsiteY17" fmla="*/ 94311 h 229625"/>
                <a:gd name="connsiteX18" fmla="*/ 221501 w 225964"/>
                <a:gd name="connsiteY18" fmla="*/ 77909 h 229625"/>
                <a:gd name="connsiteX19" fmla="*/ 205100 w 225964"/>
                <a:gd name="connsiteY19" fmla="*/ 69708 h 229625"/>
                <a:gd name="connsiteX20" fmla="*/ 188698 w 225964"/>
                <a:gd name="connsiteY20" fmla="*/ 65607 h 229625"/>
                <a:gd name="connsiteX21" fmla="*/ 176396 w 225964"/>
                <a:gd name="connsiteY21" fmla="*/ 61507 h 229625"/>
                <a:gd name="connsiteX22" fmla="*/ 159995 w 225964"/>
                <a:gd name="connsiteY22" fmla="*/ 49206 h 229625"/>
                <a:gd name="connsiteX23" fmla="*/ 147693 w 225964"/>
                <a:gd name="connsiteY23" fmla="*/ 41005 h 229625"/>
                <a:gd name="connsiteX24" fmla="*/ 131291 w 225964"/>
                <a:gd name="connsiteY24" fmla="*/ 16402 h 229625"/>
                <a:gd name="connsiteX25" fmla="*/ 118990 w 225964"/>
                <a:gd name="connsiteY25" fmla="*/ 8201 h 229625"/>
                <a:gd name="connsiteX26" fmla="*/ 94387 w 225964"/>
                <a:gd name="connsiteY26" fmla="*/ 0 h 229625"/>
                <a:gd name="connsiteX27" fmla="*/ 53383 w 225964"/>
                <a:gd name="connsiteY27" fmla="*/ 16402 h 229625"/>
                <a:gd name="connsiteX28" fmla="*/ 65684 w 225964"/>
                <a:gd name="connsiteY28" fmla="*/ 12302 h 22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5964" h="229625">
                  <a:moveTo>
                    <a:pt x="65684" y="12302"/>
                  </a:moveTo>
                  <a:cubicBezTo>
                    <a:pt x="63634" y="12985"/>
                    <a:pt x="48494" y="16055"/>
                    <a:pt x="41082" y="20502"/>
                  </a:cubicBezTo>
                  <a:cubicBezTo>
                    <a:pt x="24655" y="30358"/>
                    <a:pt x="26764" y="36864"/>
                    <a:pt x="16479" y="49206"/>
                  </a:cubicBezTo>
                  <a:cubicBezTo>
                    <a:pt x="12767" y="53661"/>
                    <a:pt x="8278" y="57407"/>
                    <a:pt x="4178" y="61507"/>
                  </a:cubicBezTo>
                  <a:cubicBezTo>
                    <a:pt x="2811" y="65607"/>
                    <a:pt x="77" y="69486"/>
                    <a:pt x="77" y="73808"/>
                  </a:cubicBezTo>
                  <a:cubicBezTo>
                    <a:pt x="77" y="114835"/>
                    <a:pt x="-911" y="156111"/>
                    <a:pt x="4178" y="196822"/>
                  </a:cubicBezTo>
                  <a:cubicBezTo>
                    <a:pt x="4789" y="201712"/>
                    <a:pt x="11848" y="203339"/>
                    <a:pt x="16479" y="205023"/>
                  </a:cubicBezTo>
                  <a:cubicBezTo>
                    <a:pt x="33773" y="211312"/>
                    <a:pt x="55555" y="214269"/>
                    <a:pt x="73885" y="217324"/>
                  </a:cubicBezTo>
                  <a:cubicBezTo>
                    <a:pt x="83218" y="221990"/>
                    <a:pt x="95522" y="229625"/>
                    <a:pt x="106689" y="229625"/>
                  </a:cubicBezTo>
                  <a:cubicBezTo>
                    <a:pt x="119066" y="229625"/>
                    <a:pt x="131292" y="226892"/>
                    <a:pt x="143593" y="225525"/>
                  </a:cubicBezTo>
                  <a:cubicBezTo>
                    <a:pt x="147693" y="222791"/>
                    <a:pt x="151391" y="219325"/>
                    <a:pt x="155894" y="217324"/>
                  </a:cubicBezTo>
                  <a:cubicBezTo>
                    <a:pt x="163794" y="213813"/>
                    <a:pt x="180497" y="209123"/>
                    <a:pt x="180497" y="209123"/>
                  </a:cubicBezTo>
                  <a:lnTo>
                    <a:pt x="188698" y="184520"/>
                  </a:lnTo>
                  <a:cubicBezTo>
                    <a:pt x="190065" y="180420"/>
                    <a:pt x="190400" y="175815"/>
                    <a:pt x="192798" y="172219"/>
                  </a:cubicBezTo>
                  <a:lnTo>
                    <a:pt x="200999" y="159918"/>
                  </a:lnTo>
                  <a:cubicBezTo>
                    <a:pt x="202312" y="154667"/>
                    <a:pt x="206260" y="137095"/>
                    <a:pt x="209200" y="131215"/>
                  </a:cubicBezTo>
                  <a:cubicBezTo>
                    <a:pt x="211404" y="126807"/>
                    <a:pt x="214667" y="123014"/>
                    <a:pt x="217401" y="118913"/>
                  </a:cubicBezTo>
                  <a:cubicBezTo>
                    <a:pt x="220135" y="110712"/>
                    <a:pt x="227699" y="102697"/>
                    <a:pt x="225602" y="94311"/>
                  </a:cubicBezTo>
                  <a:cubicBezTo>
                    <a:pt x="224235" y="88844"/>
                    <a:pt x="225109" y="82238"/>
                    <a:pt x="221501" y="77909"/>
                  </a:cubicBezTo>
                  <a:cubicBezTo>
                    <a:pt x="217588" y="73213"/>
                    <a:pt x="210823" y="71854"/>
                    <a:pt x="205100" y="69708"/>
                  </a:cubicBezTo>
                  <a:cubicBezTo>
                    <a:pt x="199823" y="67729"/>
                    <a:pt x="194117" y="67155"/>
                    <a:pt x="188698" y="65607"/>
                  </a:cubicBezTo>
                  <a:cubicBezTo>
                    <a:pt x="184542" y="64420"/>
                    <a:pt x="180497" y="62874"/>
                    <a:pt x="176396" y="61507"/>
                  </a:cubicBezTo>
                  <a:cubicBezTo>
                    <a:pt x="170929" y="57407"/>
                    <a:pt x="165556" y="53178"/>
                    <a:pt x="159995" y="49206"/>
                  </a:cubicBezTo>
                  <a:cubicBezTo>
                    <a:pt x="155985" y="46341"/>
                    <a:pt x="150938" y="44714"/>
                    <a:pt x="147693" y="41005"/>
                  </a:cubicBezTo>
                  <a:cubicBezTo>
                    <a:pt x="141202" y="33587"/>
                    <a:pt x="139492" y="21869"/>
                    <a:pt x="131291" y="16402"/>
                  </a:cubicBezTo>
                  <a:cubicBezTo>
                    <a:pt x="127191" y="13668"/>
                    <a:pt x="123493" y="10202"/>
                    <a:pt x="118990" y="8201"/>
                  </a:cubicBezTo>
                  <a:cubicBezTo>
                    <a:pt x="111090" y="4690"/>
                    <a:pt x="94387" y="0"/>
                    <a:pt x="94387" y="0"/>
                  </a:cubicBezTo>
                  <a:cubicBezTo>
                    <a:pt x="52277" y="5265"/>
                    <a:pt x="69672" y="-5315"/>
                    <a:pt x="53383" y="16402"/>
                  </a:cubicBezTo>
                  <a:cubicBezTo>
                    <a:pt x="52223" y="17948"/>
                    <a:pt x="67734" y="11619"/>
                    <a:pt x="65684" y="123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4483113" y="2698997"/>
              <a:ext cx="381011" cy="418850"/>
            </a:xfrm>
            <a:custGeom>
              <a:avLst/>
              <a:gdLst>
                <a:gd name="connsiteX0" fmla="*/ 118913 w 229625"/>
                <a:gd name="connsiteY0" fmla="*/ 5386 h 252291"/>
                <a:gd name="connsiteX1" fmla="*/ 94310 w 229625"/>
                <a:gd name="connsiteY1" fmla="*/ 1286 h 252291"/>
                <a:gd name="connsiteX2" fmla="*/ 20502 w 229625"/>
                <a:gd name="connsiteY2" fmla="*/ 9487 h 252291"/>
                <a:gd name="connsiteX3" fmla="*/ 8201 w 229625"/>
                <a:gd name="connsiteY3" fmla="*/ 21788 h 252291"/>
                <a:gd name="connsiteX4" fmla="*/ 0 w 229625"/>
                <a:gd name="connsiteY4" fmla="*/ 46391 h 252291"/>
                <a:gd name="connsiteX5" fmla="*/ 16402 w 229625"/>
                <a:gd name="connsiteY5" fmla="*/ 91496 h 252291"/>
                <a:gd name="connsiteX6" fmla="*/ 20502 w 229625"/>
                <a:gd name="connsiteY6" fmla="*/ 103797 h 252291"/>
                <a:gd name="connsiteX7" fmla="*/ 32804 w 229625"/>
                <a:gd name="connsiteY7" fmla="*/ 177605 h 252291"/>
                <a:gd name="connsiteX8" fmla="*/ 49206 w 229625"/>
                <a:gd name="connsiteY8" fmla="*/ 202208 h 252291"/>
                <a:gd name="connsiteX9" fmla="*/ 73808 w 229625"/>
                <a:gd name="connsiteY9" fmla="*/ 210409 h 252291"/>
                <a:gd name="connsiteX10" fmla="*/ 86110 w 229625"/>
                <a:gd name="connsiteY10" fmla="*/ 214509 h 252291"/>
                <a:gd name="connsiteX11" fmla="*/ 102511 w 229625"/>
                <a:gd name="connsiteY11" fmla="*/ 239112 h 252291"/>
                <a:gd name="connsiteX12" fmla="*/ 200922 w 229625"/>
                <a:gd name="connsiteY12" fmla="*/ 247313 h 252291"/>
                <a:gd name="connsiteX13" fmla="*/ 213223 w 229625"/>
                <a:gd name="connsiteY13" fmla="*/ 251413 h 252291"/>
                <a:gd name="connsiteX14" fmla="*/ 229625 w 229625"/>
                <a:gd name="connsiteY14" fmla="*/ 218609 h 252291"/>
                <a:gd name="connsiteX15" fmla="*/ 213223 w 229625"/>
                <a:gd name="connsiteY15" fmla="*/ 161203 h 252291"/>
                <a:gd name="connsiteX16" fmla="*/ 196822 w 229625"/>
                <a:gd name="connsiteY16" fmla="*/ 153002 h 252291"/>
                <a:gd name="connsiteX17" fmla="*/ 180420 w 229625"/>
                <a:gd name="connsiteY17" fmla="*/ 120199 h 252291"/>
                <a:gd name="connsiteX18" fmla="*/ 172219 w 229625"/>
                <a:gd name="connsiteY18" fmla="*/ 103797 h 252291"/>
                <a:gd name="connsiteX19" fmla="*/ 168119 w 229625"/>
                <a:gd name="connsiteY19" fmla="*/ 91496 h 252291"/>
                <a:gd name="connsiteX20" fmla="*/ 147616 w 229625"/>
                <a:gd name="connsiteY20" fmla="*/ 66893 h 252291"/>
                <a:gd name="connsiteX21" fmla="*/ 139415 w 229625"/>
                <a:gd name="connsiteY21" fmla="*/ 54592 h 252291"/>
                <a:gd name="connsiteX22" fmla="*/ 118913 w 229625"/>
                <a:gd name="connsiteY22" fmla="*/ 5386 h 25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9625" h="252291">
                  <a:moveTo>
                    <a:pt x="118913" y="5386"/>
                  </a:moveTo>
                  <a:cubicBezTo>
                    <a:pt x="111396" y="-3498"/>
                    <a:pt x="102624" y="1286"/>
                    <a:pt x="94310" y="1286"/>
                  </a:cubicBezTo>
                  <a:cubicBezTo>
                    <a:pt x="41652" y="1286"/>
                    <a:pt x="49528" y="-189"/>
                    <a:pt x="20502" y="9487"/>
                  </a:cubicBezTo>
                  <a:cubicBezTo>
                    <a:pt x="16402" y="13587"/>
                    <a:pt x="11017" y="16719"/>
                    <a:pt x="8201" y="21788"/>
                  </a:cubicBezTo>
                  <a:cubicBezTo>
                    <a:pt x="4003" y="29345"/>
                    <a:pt x="0" y="46391"/>
                    <a:pt x="0" y="46391"/>
                  </a:cubicBezTo>
                  <a:cubicBezTo>
                    <a:pt x="9396" y="83975"/>
                    <a:pt x="1949" y="69816"/>
                    <a:pt x="16402" y="91496"/>
                  </a:cubicBezTo>
                  <a:cubicBezTo>
                    <a:pt x="17769" y="95596"/>
                    <a:pt x="19931" y="99513"/>
                    <a:pt x="20502" y="103797"/>
                  </a:cubicBezTo>
                  <a:cubicBezTo>
                    <a:pt x="22553" y="119180"/>
                    <a:pt x="20852" y="159677"/>
                    <a:pt x="32804" y="177605"/>
                  </a:cubicBezTo>
                  <a:cubicBezTo>
                    <a:pt x="38271" y="185806"/>
                    <a:pt x="39855" y="199091"/>
                    <a:pt x="49206" y="202208"/>
                  </a:cubicBezTo>
                  <a:lnTo>
                    <a:pt x="73808" y="210409"/>
                  </a:lnTo>
                  <a:lnTo>
                    <a:pt x="86110" y="214509"/>
                  </a:lnTo>
                  <a:cubicBezTo>
                    <a:pt x="91577" y="222710"/>
                    <a:pt x="92704" y="238131"/>
                    <a:pt x="102511" y="239112"/>
                  </a:cubicBezTo>
                  <a:cubicBezTo>
                    <a:pt x="162605" y="245121"/>
                    <a:pt x="129814" y="242233"/>
                    <a:pt x="200922" y="247313"/>
                  </a:cubicBezTo>
                  <a:cubicBezTo>
                    <a:pt x="205022" y="248680"/>
                    <a:pt x="210167" y="254469"/>
                    <a:pt x="213223" y="251413"/>
                  </a:cubicBezTo>
                  <a:cubicBezTo>
                    <a:pt x="221867" y="242768"/>
                    <a:pt x="229625" y="218609"/>
                    <a:pt x="229625" y="218609"/>
                  </a:cubicBezTo>
                  <a:cubicBezTo>
                    <a:pt x="226661" y="186004"/>
                    <a:pt x="235562" y="177160"/>
                    <a:pt x="213223" y="161203"/>
                  </a:cubicBezTo>
                  <a:cubicBezTo>
                    <a:pt x="208249" y="157650"/>
                    <a:pt x="202289" y="155736"/>
                    <a:pt x="196822" y="153002"/>
                  </a:cubicBezTo>
                  <a:lnTo>
                    <a:pt x="180420" y="120199"/>
                  </a:lnTo>
                  <a:cubicBezTo>
                    <a:pt x="177686" y="114732"/>
                    <a:pt x="174152" y="109596"/>
                    <a:pt x="172219" y="103797"/>
                  </a:cubicBezTo>
                  <a:cubicBezTo>
                    <a:pt x="170852" y="99697"/>
                    <a:pt x="170052" y="95362"/>
                    <a:pt x="168119" y="91496"/>
                  </a:cubicBezTo>
                  <a:cubicBezTo>
                    <a:pt x="160483" y="76223"/>
                    <a:pt x="158954" y="80497"/>
                    <a:pt x="147616" y="66893"/>
                  </a:cubicBezTo>
                  <a:cubicBezTo>
                    <a:pt x="144461" y="63107"/>
                    <a:pt x="142149" y="58692"/>
                    <a:pt x="139415" y="54592"/>
                  </a:cubicBezTo>
                  <a:cubicBezTo>
                    <a:pt x="134936" y="18755"/>
                    <a:pt x="126430" y="14270"/>
                    <a:pt x="118913" y="5386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4864122" y="2738141"/>
              <a:ext cx="279234" cy="340561"/>
            </a:xfrm>
            <a:custGeom>
              <a:avLst/>
              <a:gdLst>
                <a:gd name="connsiteX0" fmla="*/ 28703 w 168756"/>
                <a:gd name="connsiteY0" fmla="*/ 16402 h 205023"/>
                <a:gd name="connsiteX1" fmla="*/ 8201 w 168756"/>
                <a:gd name="connsiteY1" fmla="*/ 41005 h 205023"/>
                <a:gd name="connsiteX2" fmla="*/ 0 w 168756"/>
                <a:gd name="connsiteY2" fmla="*/ 77909 h 205023"/>
                <a:gd name="connsiteX3" fmla="*/ 12301 w 168756"/>
                <a:gd name="connsiteY3" fmla="*/ 127114 h 205023"/>
                <a:gd name="connsiteX4" fmla="*/ 24603 w 168756"/>
                <a:gd name="connsiteY4" fmla="*/ 131215 h 205023"/>
                <a:gd name="connsiteX5" fmla="*/ 32804 w 168756"/>
                <a:gd name="connsiteY5" fmla="*/ 143516 h 205023"/>
                <a:gd name="connsiteX6" fmla="*/ 45105 w 168756"/>
                <a:gd name="connsiteY6" fmla="*/ 155817 h 205023"/>
                <a:gd name="connsiteX7" fmla="*/ 65607 w 168756"/>
                <a:gd name="connsiteY7" fmla="*/ 180420 h 205023"/>
                <a:gd name="connsiteX8" fmla="*/ 90210 w 168756"/>
                <a:gd name="connsiteY8" fmla="*/ 196822 h 205023"/>
                <a:gd name="connsiteX9" fmla="*/ 102511 w 168756"/>
                <a:gd name="connsiteY9" fmla="*/ 205023 h 205023"/>
                <a:gd name="connsiteX10" fmla="*/ 139415 w 168756"/>
                <a:gd name="connsiteY10" fmla="*/ 196822 h 205023"/>
                <a:gd name="connsiteX11" fmla="*/ 164018 w 168756"/>
                <a:gd name="connsiteY11" fmla="*/ 176320 h 205023"/>
                <a:gd name="connsiteX12" fmla="*/ 164018 w 168756"/>
                <a:gd name="connsiteY12" fmla="*/ 114813 h 205023"/>
                <a:gd name="connsiteX13" fmla="*/ 151717 w 168756"/>
                <a:gd name="connsiteY13" fmla="*/ 102512 h 205023"/>
                <a:gd name="connsiteX14" fmla="*/ 139415 w 168756"/>
                <a:gd name="connsiteY14" fmla="*/ 65607 h 205023"/>
                <a:gd name="connsiteX15" fmla="*/ 135315 w 168756"/>
                <a:gd name="connsiteY15" fmla="*/ 53306 h 205023"/>
                <a:gd name="connsiteX16" fmla="*/ 131214 w 168756"/>
                <a:gd name="connsiteY16" fmla="*/ 36904 h 205023"/>
                <a:gd name="connsiteX17" fmla="*/ 118913 w 168756"/>
                <a:gd name="connsiteY17" fmla="*/ 32804 h 205023"/>
                <a:gd name="connsiteX18" fmla="*/ 82009 w 168756"/>
                <a:gd name="connsiteY18" fmla="*/ 12302 h 205023"/>
                <a:gd name="connsiteX19" fmla="*/ 57406 w 168756"/>
                <a:gd name="connsiteY19" fmla="*/ 0 h 205023"/>
                <a:gd name="connsiteX20" fmla="*/ 32804 w 168756"/>
                <a:gd name="connsiteY20" fmla="*/ 4101 h 205023"/>
                <a:gd name="connsiteX21" fmla="*/ 28703 w 168756"/>
                <a:gd name="connsiteY21" fmla="*/ 16402 h 20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8756" h="205023">
                  <a:moveTo>
                    <a:pt x="28703" y="16402"/>
                  </a:moveTo>
                  <a:cubicBezTo>
                    <a:pt x="24603" y="22553"/>
                    <a:pt x="13693" y="31851"/>
                    <a:pt x="8201" y="41005"/>
                  </a:cubicBezTo>
                  <a:cubicBezTo>
                    <a:pt x="6462" y="43903"/>
                    <a:pt x="193" y="76942"/>
                    <a:pt x="0" y="77909"/>
                  </a:cubicBezTo>
                  <a:cubicBezTo>
                    <a:pt x="1414" y="90640"/>
                    <a:pt x="-1480" y="116090"/>
                    <a:pt x="12301" y="127114"/>
                  </a:cubicBezTo>
                  <a:cubicBezTo>
                    <a:pt x="15676" y="129814"/>
                    <a:pt x="20502" y="129848"/>
                    <a:pt x="24603" y="131215"/>
                  </a:cubicBezTo>
                  <a:cubicBezTo>
                    <a:pt x="27337" y="135315"/>
                    <a:pt x="29649" y="139730"/>
                    <a:pt x="32804" y="143516"/>
                  </a:cubicBezTo>
                  <a:cubicBezTo>
                    <a:pt x="36516" y="147971"/>
                    <a:pt x="41889" y="150992"/>
                    <a:pt x="45105" y="155817"/>
                  </a:cubicBezTo>
                  <a:cubicBezTo>
                    <a:pt x="62322" y="181644"/>
                    <a:pt x="28425" y="154393"/>
                    <a:pt x="65607" y="180420"/>
                  </a:cubicBezTo>
                  <a:cubicBezTo>
                    <a:pt x="73682" y="186072"/>
                    <a:pt x="82009" y="191355"/>
                    <a:pt x="90210" y="196822"/>
                  </a:cubicBezTo>
                  <a:lnTo>
                    <a:pt x="102511" y="205023"/>
                  </a:lnTo>
                  <a:cubicBezTo>
                    <a:pt x="114812" y="202289"/>
                    <a:pt x="127460" y="200807"/>
                    <a:pt x="139415" y="196822"/>
                  </a:cubicBezTo>
                  <a:cubicBezTo>
                    <a:pt x="147979" y="193967"/>
                    <a:pt x="158307" y="182031"/>
                    <a:pt x="164018" y="176320"/>
                  </a:cubicBezTo>
                  <a:cubicBezTo>
                    <a:pt x="167905" y="152994"/>
                    <a:pt x="172382" y="139905"/>
                    <a:pt x="164018" y="114813"/>
                  </a:cubicBezTo>
                  <a:cubicBezTo>
                    <a:pt x="162184" y="109312"/>
                    <a:pt x="155817" y="106612"/>
                    <a:pt x="151717" y="102512"/>
                  </a:cubicBezTo>
                  <a:lnTo>
                    <a:pt x="139415" y="65607"/>
                  </a:lnTo>
                  <a:cubicBezTo>
                    <a:pt x="138048" y="61507"/>
                    <a:pt x="136363" y="57499"/>
                    <a:pt x="135315" y="53306"/>
                  </a:cubicBezTo>
                  <a:cubicBezTo>
                    <a:pt x="133948" y="47839"/>
                    <a:pt x="134735" y="41305"/>
                    <a:pt x="131214" y="36904"/>
                  </a:cubicBezTo>
                  <a:cubicBezTo>
                    <a:pt x="128514" y="33529"/>
                    <a:pt x="123013" y="34171"/>
                    <a:pt x="118913" y="32804"/>
                  </a:cubicBezTo>
                  <a:cubicBezTo>
                    <a:pt x="90714" y="14005"/>
                    <a:pt x="103661" y="19519"/>
                    <a:pt x="82009" y="12302"/>
                  </a:cubicBezTo>
                  <a:cubicBezTo>
                    <a:pt x="75790" y="8156"/>
                    <a:pt x="65894" y="0"/>
                    <a:pt x="57406" y="0"/>
                  </a:cubicBezTo>
                  <a:cubicBezTo>
                    <a:pt x="49092" y="0"/>
                    <a:pt x="41005" y="2734"/>
                    <a:pt x="32804" y="4101"/>
                  </a:cubicBezTo>
                  <a:cubicBezTo>
                    <a:pt x="28271" y="17699"/>
                    <a:pt x="32803" y="10251"/>
                    <a:pt x="28703" y="164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5189025" y="2958658"/>
              <a:ext cx="237478" cy="450166"/>
            </a:xfrm>
            <a:custGeom>
              <a:avLst/>
              <a:gdLst>
                <a:gd name="connsiteX0" fmla="*/ 45105 w 143516"/>
                <a:gd name="connsiteY0" fmla="*/ 0 h 270629"/>
                <a:gd name="connsiteX1" fmla="*/ 36904 w 143516"/>
                <a:gd name="connsiteY1" fmla="*/ 20502 h 270629"/>
                <a:gd name="connsiteX2" fmla="*/ 28703 w 143516"/>
                <a:gd name="connsiteY2" fmla="*/ 32803 h 270629"/>
                <a:gd name="connsiteX3" fmla="*/ 16402 w 143516"/>
                <a:gd name="connsiteY3" fmla="*/ 53305 h 270629"/>
                <a:gd name="connsiteX4" fmla="*/ 4101 w 143516"/>
                <a:gd name="connsiteY4" fmla="*/ 77908 h 270629"/>
                <a:gd name="connsiteX5" fmla="*/ 0 w 143516"/>
                <a:gd name="connsiteY5" fmla="*/ 102511 h 270629"/>
                <a:gd name="connsiteX6" fmla="*/ 4101 w 143516"/>
                <a:gd name="connsiteY6" fmla="*/ 172218 h 270629"/>
                <a:gd name="connsiteX7" fmla="*/ 12301 w 143516"/>
                <a:gd name="connsiteY7" fmla="*/ 196821 h 270629"/>
                <a:gd name="connsiteX8" fmla="*/ 20502 w 143516"/>
                <a:gd name="connsiteY8" fmla="*/ 221424 h 270629"/>
                <a:gd name="connsiteX9" fmla="*/ 24603 w 143516"/>
                <a:gd name="connsiteY9" fmla="*/ 233725 h 270629"/>
                <a:gd name="connsiteX10" fmla="*/ 32804 w 143516"/>
                <a:gd name="connsiteY10" fmla="*/ 250127 h 270629"/>
                <a:gd name="connsiteX11" fmla="*/ 41005 w 143516"/>
                <a:gd name="connsiteY11" fmla="*/ 262428 h 270629"/>
                <a:gd name="connsiteX12" fmla="*/ 53306 w 143516"/>
                <a:gd name="connsiteY12" fmla="*/ 270629 h 270629"/>
                <a:gd name="connsiteX13" fmla="*/ 77909 w 143516"/>
                <a:gd name="connsiteY13" fmla="*/ 266529 h 270629"/>
                <a:gd name="connsiteX14" fmla="*/ 106612 w 143516"/>
                <a:gd name="connsiteY14" fmla="*/ 241926 h 270629"/>
                <a:gd name="connsiteX15" fmla="*/ 118913 w 143516"/>
                <a:gd name="connsiteY15" fmla="*/ 237826 h 270629"/>
                <a:gd name="connsiteX16" fmla="*/ 127114 w 143516"/>
                <a:gd name="connsiteY16" fmla="*/ 225524 h 270629"/>
                <a:gd name="connsiteX17" fmla="*/ 139415 w 143516"/>
                <a:gd name="connsiteY17" fmla="*/ 217323 h 270629"/>
                <a:gd name="connsiteX18" fmla="*/ 143516 w 143516"/>
                <a:gd name="connsiteY18" fmla="*/ 205022 h 270629"/>
                <a:gd name="connsiteX19" fmla="*/ 139415 w 143516"/>
                <a:gd name="connsiteY19" fmla="*/ 188620 h 270629"/>
                <a:gd name="connsiteX20" fmla="*/ 127114 w 143516"/>
                <a:gd name="connsiteY20" fmla="*/ 184520 h 270629"/>
                <a:gd name="connsiteX21" fmla="*/ 123014 w 143516"/>
                <a:gd name="connsiteY21" fmla="*/ 172218 h 270629"/>
                <a:gd name="connsiteX22" fmla="*/ 127114 w 143516"/>
                <a:gd name="connsiteY22" fmla="*/ 155817 h 270629"/>
                <a:gd name="connsiteX23" fmla="*/ 135315 w 143516"/>
                <a:gd name="connsiteY23" fmla="*/ 143515 h 270629"/>
                <a:gd name="connsiteX24" fmla="*/ 139415 w 143516"/>
                <a:gd name="connsiteY24" fmla="*/ 131214 h 270629"/>
                <a:gd name="connsiteX25" fmla="*/ 135315 w 143516"/>
                <a:gd name="connsiteY25" fmla="*/ 114812 h 270629"/>
                <a:gd name="connsiteX26" fmla="*/ 110712 w 143516"/>
                <a:gd name="connsiteY26" fmla="*/ 102511 h 270629"/>
                <a:gd name="connsiteX27" fmla="*/ 106612 w 143516"/>
                <a:gd name="connsiteY27" fmla="*/ 53305 h 270629"/>
                <a:gd name="connsiteX28" fmla="*/ 102511 w 143516"/>
                <a:gd name="connsiteY28" fmla="*/ 32803 h 270629"/>
                <a:gd name="connsiteX29" fmla="*/ 94310 w 143516"/>
                <a:gd name="connsiteY29" fmla="*/ 20502 h 270629"/>
                <a:gd name="connsiteX30" fmla="*/ 45105 w 143516"/>
                <a:gd name="connsiteY30" fmla="*/ 0 h 27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3516" h="270629">
                  <a:moveTo>
                    <a:pt x="45105" y="0"/>
                  </a:moveTo>
                  <a:cubicBezTo>
                    <a:pt x="35537" y="0"/>
                    <a:pt x="40196" y="13919"/>
                    <a:pt x="36904" y="20502"/>
                  </a:cubicBezTo>
                  <a:cubicBezTo>
                    <a:pt x="34700" y="24910"/>
                    <a:pt x="31315" y="28624"/>
                    <a:pt x="28703" y="32803"/>
                  </a:cubicBezTo>
                  <a:cubicBezTo>
                    <a:pt x="24479" y="39561"/>
                    <a:pt x="19966" y="46177"/>
                    <a:pt x="16402" y="53305"/>
                  </a:cubicBezTo>
                  <a:cubicBezTo>
                    <a:pt x="-576" y="87262"/>
                    <a:pt x="27603" y="42653"/>
                    <a:pt x="4101" y="77908"/>
                  </a:cubicBezTo>
                  <a:cubicBezTo>
                    <a:pt x="2734" y="86109"/>
                    <a:pt x="0" y="94197"/>
                    <a:pt x="0" y="102511"/>
                  </a:cubicBezTo>
                  <a:cubicBezTo>
                    <a:pt x="0" y="125787"/>
                    <a:pt x="1091" y="149138"/>
                    <a:pt x="4101" y="172218"/>
                  </a:cubicBezTo>
                  <a:cubicBezTo>
                    <a:pt x="5219" y="180790"/>
                    <a:pt x="9567" y="188620"/>
                    <a:pt x="12301" y="196821"/>
                  </a:cubicBezTo>
                  <a:lnTo>
                    <a:pt x="20502" y="221424"/>
                  </a:lnTo>
                  <a:cubicBezTo>
                    <a:pt x="21869" y="225524"/>
                    <a:pt x="22670" y="229859"/>
                    <a:pt x="24603" y="233725"/>
                  </a:cubicBezTo>
                  <a:cubicBezTo>
                    <a:pt x="27337" y="239192"/>
                    <a:pt x="29771" y="244820"/>
                    <a:pt x="32804" y="250127"/>
                  </a:cubicBezTo>
                  <a:cubicBezTo>
                    <a:pt x="35249" y="254406"/>
                    <a:pt x="37520" y="258943"/>
                    <a:pt x="41005" y="262428"/>
                  </a:cubicBezTo>
                  <a:cubicBezTo>
                    <a:pt x="44490" y="265913"/>
                    <a:pt x="49206" y="267895"/>
                    <a:pt x="53306" y="270629"/>
                  </a:cubicBezTo>
                  <a:cubicBezTo>
                    <a:pt x="61507" y="269262"/>
                    <a:pt x="70190" y="269617"/>
                    <a:pt x="77909" y="266529"/>
                  </a:cubicBezTo>
                  <a:cubicBezTo>
                    <a:pt x="96566" y="259066"/>
                    <a:pt x="91499" y="252000"/>
                    <a:pt x="106612" y="241926"/>
                  </a:cubicBezTo>
                  <a:cubicBezTo>
                    <a:pt x="110208" y="239529"/>
                    <a:pt x="114813" y="239193"/>
                    <a:pt x="118913" y="237826"/>
                  </a:cubicBezTo>
                  <a:cubicBezTo>
                    <a:pt x="121647" y="233725"/>
                    <a:pt x="123629" y="229009"/>
                    <a:pt x="127114" y="225524"/>
                  </a:cubicBezTo>
                  <a:cubicBezTo>
                    <a:pt x="130599" y="222039"/>
                    <a:pt x="136336" y="221171"/>
                    <a:pt x="139415" y="217323"/>
                  </a:cubicBezTo>
                  <a:cubicBezTo>
                    <a:pt x="142115" y="213948"/>
                    <a:pt x="142149" y="209122"/>
                    <a:pt x="143516" y="205022"/>
                  </a:cubicBezTo>
                  <a:cubicBezTo>
                    <a:pt x="142149" y="199555"/>
                    <a:pt x="142936" y="193021"/>
                    <a:pt x="139415" y="188620"/>
                  </a:cubicBezTo>
                  <a:cubicBezTo>
                    <a:pt x="136715" y="185245"/>
                    <a:pt x="130170" y="187576"/>
                    <a:pt x="127114" y="184520"/>
                  </a:cubicBezTo>
                  <a:cubicBezTo>
                    <a:pt x="124058" y="181464"/>
                    <a:pt x="124381" y="176319"/>
                    <a:pt x="123014" y="172218"/>
                  </a:cubicBezTo>
                  <a:cubicBezTo>
                    <a:pt x="124381" y="166751"/>
                    <a:pt x="124894" y="160997"/>
                    <a:pt x="127114" y="155817"/>
                  </a:cubicBezTo>
                  <a:cubicBezTo>
                    <a:pt x="129055" y="151287"/>
                    <a:pt x="133111" y="147923"/>
                    <a:pt x="135315" y="143515"/>
                  </a:cubicBezTo>
                  <a:cubicBezTo>
                    <a:pt x="137248" y="139649"/>
                    <a:pt x="138048" y="135314"/>
                    <a:pt x="139415" y="131214"/>
                  </a:cubicBezTo>
                  <a:cubicBezTo>
                    <a:pt x="138048" y="125747"/>
                    <a:pt x="138441" y="119501"/>
                    <a:pt x="135315" y="114812"/>
                  </a:cubicBezTo>
                  <a:cubicBezTo>
                    <a:pt x="130772" y="107998"/>
                    <a:pt x="117730" y="104850"/>
                    <a:pt x="110712" y="102511"/>
                  </a:cubicBezTo>
                  <a:cubicBezTo>
                    <a:pt x="99882" y="70021"/>
                    <a:pt x="101090" y="86435"/>
                    <a:pt x="106612" y="53305"/>
                  </a:cubicBezTo>
                  <a:cubicBezTo>
                    <a:pt x="105245" y="46471"/>
                    <a:pt x="104958" y="39329"/>
                    <a:pt x="102511" y="32803"/>
                  </a:cubicBezTo>
                  <a:cubicBezTo>
                    <a:pt x="100781" y="28189"/>
                    <a:pt x="98489" y="23114"/>
                    <a:pt x="94310" y="20502"/>
                  </a:cubicBezTo>
                  <a:cubicBezTo>
                    <a:pt x="77039" y="9708"/>
                    <a:pt x="54673" y="0"/>
                    <a:pt x="45105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4733639" y="3078704"/>
              <a:ext cx="413632" cy="330122"/>
            </a:xfrm>
            <a:custGeom>
              <a:avLst/>
              <a:gdLst>
                <a:gd name="connsiteX0" fmla="*/ 164018 w 255003"/>
                <a:gd name="connsiteY0" fmla="*/ 337 h 218693"/>
                <a:gd name="connsiteX1" fmla="*/ 139416 w 255003"/>
                <a:gd name="connsiteY1" fmla="*/ 4437 h 218693"/>
                <a:gd name="connsiteX2" fmla="*/ 123014 w 255003"/>
                <a:gd name="connsiteY2" fmla="*/ 12638 h 218693"/>
                <a:gd name="connsiteX3" fmla="*/ 110713 w 255003"/>
                <a:gd name="connsiteY3" fmla="*/ 16739 h 218693"/>
                <a:gd name="connsiteX4" fmla="*/ 98411 w 255003"/>
                <a:gd name="connsiteY4" fmla="*/ 29040 h 218693"/>
                <a:gd name="connsiteX5" fmla="*/ 82009 w 255003"/>
                <a:gd name="connsiteY5" fmla="*/ 33140 h 218693"/>
                <a:gd name="connsiteX6" fmla="*/ 69708 w 255003"/>
                <a:gd name="connsiteY6" fmla="*/ 37241 h 218693"/>
                <a:gd name="connsiteX7" fmla="*/ 57407 w 255003"/>
                <a:gd name="connsiteY7" fmla="*/ 49542 h 218693"/>
                <a:gd name="connsiteX8" fmla="*/ 32804 w 255003"/>
                <a:gd name="connsiteY8" fmla="*/ 65944 h 218693"/>
                <a:gd name="connsiteX9" fmla="*/ 16402 w 255003"/>
                <a:gd name="connsiteY9" fmla="*/ 90547 h 218693"/>
                <a:gd name="connsiteX10" fmla="*/ 12302 w 255003"/>
                <a:gd name="connsiteY10" fmla="*/ 102848 h 218693"/>
                <a:gd name="connsiteX11" fmla="*/ 4101 w 255003"/>
                <a:gd name="connsiteY11" fmla="*/ 115149 h 218693"/>
                <a:gd name="connsiteX12" fmla="*/ 0 w 255003"/>
                <a:gd name="connsiteY12" fmla="*/ 131551 h 218693"/>
                <a:gd name="connsiteX13" fmla="*/ 4101 w 255003"/>
                <a:gd name="connsiteY13" fmla="*/ 172556 h 218693"/>
                <a:gd name="connsiteX14" fmla="*/ 16402 w 255003"/>
                <a:gd name="connsiteY14" fmla="*/ 176656 h 218693"/>
                <a:gd name="connsiteX15" fmla="*/ 32804 w 255003"/>
                <a:gd name="connsiteY15" fmla="*/ 188957 h 218693"/>
                <a:gd name="connsiteX16" fmla="*/ 49206 w 255003"/>
                <a:gd name="connsiteY16" fmla="*/ 193058 h 218693"/>
                <a:gd name="connsiteX17" fmla="*/ 82009 w 255003"/>
                <a:gd name="connsiteY17" fmla="*/ 205359 h 218693"/>
                <a:gd name="connsiteX18" fmla="*/ 94311 w 255003"/>
                <a:gd name="connsiteY18" fmla="*/ 217661 h 218693"/>
                <a:gd name="connsiteX19" fmla="*/ 180420 w 255003"/>
                <a:gd name="connsiteY19" fmla="*/ 209460 h 218693"/>
                <a:gd name="connsiteX20" fmla="*/ 192722 w 255003"/>
                <a:gd name="connsiteY20" fmla="*/ 201259 h 218693"/>
                <a:gd name="connsiteX21" fmla="*/ 200922 w 255003"/>
                <a:gd name="connsiteY21" fmla="*/ 188957 h 218693"/>
                <a:gd name="connsiteX22" fmla="*/ 229626 w 255003"/>
                <a:gd name="connsiteY22" fmla="*/ 176656 h 218693"/>
                <a:gd name="connsiteX23" fmla="*/ 250128 w 255003"/>
                <a:gd name="connsiteY23" fmla="*/ 143852 h 218693"/>
                <a:gd name="connsiteX24" fmla="*/ 254228 w 255003"/>
                <a:gd name="connsiteY24" fmla="*/ 131551 h 218693"/>
                <a:gd name="connsiteX25" fmla="*/ 241927 w 255003"/>
                <a:gd name="connsiteY25" fmla="*/ 53643 h 218693"/>
                <a:gd name="connsiteX26" fmla="*/ 217324 w 255003"/>
                <a:gd name="connsiteY26" fmla="*/ 41341 h 218693"/>
                <a:gd name="connsiteX27" fmla="*/ 192722 w 255003"/>
                <a:gd name="connsiteY27" fmla="*/ 24939 h 218693"/>
                <a:gd name="connsiteX28" fmla="*/ 184521 w 255003"/>
                <a:gd name="connsiteY28" fmla="*/ 12638 h 218693"/>
                <a:gd name="connsiteX29" fmla="*/ 164018 w 255003"/>
                <a:gd name="connsiteY29" fmla="*/ 337 h 218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5003" h="218693">
                  <a:moveTo>
                    <a:pt x="164018" y="337"/>
                  </a:moveTo>
                  <a:cubicBezTo>
                    <a:pt x="156501" y="-1030"/>
                    <a:pt x="147379" y="2048"/>
                    <a:pt x="139416" y="4437"/>
                  </a:cubicBezTo>
                  <a:cubicBezTo>
                    <a:pt x="133561" y="6193"/>
                    <a:pt x="128632" y="10230"/>
                    <a:pt x="123014" y="12638"/>
                  </a:cubicBezTo>
                  <a:cubicBezTo>
                    <a:pt x="119041" y="14341"/>
                    <a:pt x="114813" y="15372"/>
                    <a:pt x="110713" y="16739"/>
                  </a:cubicBezTo>
                  <a:cubicBezTo>
                    <a:pt x="106612" y="20839"/>
                    <a:pt x="103446" y="26163"/>
                    <a:pt x="98411" y="29040"/>
                  </a:cubicBezTo>
                  <a:cubicBezTo>
                    <a:pt x="93518" y="31836"/>
                    <a:pt x="87428" y="31592"/>
                    <a:pt x="82009" y="33140"/>
                  </a:cubicBezTo>
                  <a:cubicBezTo>
                    <a:pt x="77853" y="34327"/>
                    <a:pt x="73808" y="35874"/>
                    <a:pt x="69708" y="37241"/>
                  </a:cubicBezTo>
                  <a:cubicBezTo>
                    <a:pt x="65608" y="41341"/>
                    <a:pt x="62232" y="46325"/>
                    <a:pt x="57407" y="49542"/>
                  </a:cubicBezTo>
                  <a:cubicBezTo>
                    <a:pt x="35302" y="64279"/>
                    <a:pt x="53932" y="38779"/>
                    <a:pt x="32804" y="65944"/>
                  </a:cubicBezTo>
                  <a:cubicBezTo>
                    <a:pt x="26753" y="73724"/>
                    <a:pt x="16402" y="90547"/>
                    <a:pt x="16402" y="90547"/>
                  </a:cubicBezTo>
                  <a:cubicBezTo>
                    <a:pt x="15035" y="94647"/>
                    <a:pt x="14235" y="98982"/>
                    <a:pt x="12302" y="102848"/>
                  </a:cubicBezTo>
                  <a:cubicBezTo>
                    <a:pt x="10098" y="107256"/>
                    <a:pt x="6042" y="110619"/>
                    <a:pt x="4101" y="115149"/>
                  </a:cubicBezTo>
                  <a:cubicBezTo>
                    <a:pt x="1881" y="120329"/>
                    <a:pt x="1367" y="126084"/>
                    <a:pt x="0" y="131551"/>
                  </a:cubicBezTo>
                  <a:cubicBezTo>
                    <a:pt x="1367" y="145219"/>
                    <a:pt x="-593" y="159647"/>
                    <a:pt x="4101" y="172556"/>
                  </a:cubicBezTo>
                  <a:cubicBezTo>
                    <a:pt x="5578" y="176618"/>
                    <a:pt x="12649" y="174512"/>
                    <a:pt x="16402" y="176656"/>
                  </a:cubicBezTo>
                  <a:cubicBezTo>
                    <a:pt x="22336" y="180047"/>
                    <a:pt x="26691" y="185901"/>
                    <a:pt x="32804" y="188957"/>
                  </a:cubicBezTo>
                  <a:cubicBezTo>
                    <a:pt x="37845" y="191477"/>
                    <a:pt x="43787" y="191510"/>
                    <a:pt x="49206" y="193058"/>
                  </a:cubicBezTo>
                  <a:cubicBezTo>
                    <a:pt x="60461" y="196274"/>
                    <a:pt x="71168" y="201022"/>
                    <a:pt x="82009" y="205359"/>
                  </a:cubicBezTo>
                  <a:cubicBezTo>
                    <a:pt x="86110" y="209460"/>
                    <a:pt x="88544" y="217054"/>
                    <a:pt x="94311" y="217661"/>
                  </a:cubicBezTo>
                  <a:cubicBezTo>
                    <a:pt x="126991" y="221101"/>
                    <a:pt x="151117" y="215320"/>
                    <a:pt x="180420" y="209460"/>
                  </a:cubicBezTo>
                  <a:cubicBezTo>
                    <a:pt x="184521" y="206726"/>
                    <a:pt x="189237" y="204744"/>
                    <a:pt x="192722" y="201259"/>
                  </a:cubicBezTo>
                  <a:cubicBezTo>
                    <a:pt x="196207" y="197774"/>
                    <a:pt x="197136" y="192112"/>
                    <a:pt x="200922" y="188957"/>
                  </a:cubicBezTo>
                  <a:cubicBezTo>
                    <a:pt x="207679" y="183326"/>
                    <a:pt x="221079" y="179505"/>
                    <a:pt x="229626" y="176656"/>
                  </a:cubicBezTo>
                  <a:cubicBezTo>
                    <a:pt x="249119" y="163660"/>
                    <a:pt x="240369" y="173130"/>
                    <a:pt x="250128" y="143852"/>
                  </a:cubicBezTo>
                  <a:lnTo>
                    <a:pt x="254228" y="131551"/>
                  </a:lnTo>
                  <a:cubicBezTo>
                    <a:pt x="252837" y="109290"/>
                    <a:pt x="261604" y="73320"/>
                    <a:pt x="241927" y="53643"/>
                  </a:cubicBezTo>
                  <a:cubicBezTo>
                    <a:pt x="228274" y="39990"/>
                    <a:pt x="232332" y="49679"/>
                    <a:pt x="217324" y="41341"/>
                  </a:cubicBezTo>
                  <a:cubicBezTo>
                    <a:pt x="208708" y="36554"/>
                    <a:pt x="192722" y="24939"/>
                    <a:pt x="192722" y="24939"/>
                  </a:cubicBezTo>
                  <a:cubicBezTo>
                    <a:pt x="189988" y="20839"/>
                    <a:pt x="188700" y="15250"/>
                    <a:pt x="184521" y="12638"/>
                  </a:cubicBezTo>
                  <a:cubicBezTo>
                    <a:pt x="170707" y="4005"/>
                    <a:pt x="171535" y="1704"/>
                    <a:pt x="164018" y="337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45" name="Freeform 44"/>
            <p:cNvSpPr/>
            <p:nvPr/>
          </p:nvSpPr>
          <p:spPr bwMode="auto">
            <a:xfrm>
              <a:off x="5014178" y="2195334"/>
              <a:ext cx="395363" cy="320988"/>
            </a:xfrm>
            <a:custGeom>
              <a:avLst/>
              <a:gdLst>
                <a:gd name="connsiteX0" fmla="*/ 86110 w 237826"/>
                <a:gd name="connsiteY0" fmla="*/ 12659 h 193078"/>
                <a:gd name="connsiteX1" fmla="*/ 49206 w 237826"/>
                <a:gd name="connsiteY1" fmla="*/ 24960 h 193078"/>
                <a:gd name="connsiteX2" fmla="*/ 36904 w 237826"/>
                <a:gd name="connsiteY2" fmla="*/ 29060 h 193078"/>
                <a:gd name="connsiteX3" fmla="*/ 24603 w 237826"/>
                <a:gd name="connsiteY3" fmla="*/ 37261 h 193078"/>
                <a:gd name="connsiteX4" fmla="*/ 4101 w 237826"/>
                <a:gd name="connsiteY4" fmla="*/ 65964 h 193078"/>
                <a:gd name="connsiteX5" fmla="*/ 0 w 237826"/>
                <a:gd name="connsiteY5" fmla="*/ 78266 h 193078"/>
                <a:gd name="connsiteX6" fmla="*/ 4101 w 237826"/>
                <a:gd name="connsiteY6" fmla="*/ 106969 h 193078"/>
                <a:gd name="connsiteX7" fmla="*/ 12302 w 237826"/>
                <a:gd name="connsiteY7" fmla="*/ 119270 h 193078"/>
                <a:gd name="connsiteX8" fmla="*/ 36904 w 237826"/>
                <a:gd name="connsiteY8" fmla="*/ 135672 h 193078"/>
                <a:gd name="connsiteX9" fmla="*/ 65607 w 237826"/>
                <a:gd name="connsiteY9" fmla="*/ 143873 h 193078"/>
                <a:gd name="connsiteX10" fmla="*/ 82009 w 237826"/>
                <a:gd name="connsiteY10" fmla="*/ 152074 h 193078"/>
                <a:gd name="connsiteX11" fmla="*/ 106612 w 237826"/>
                <a:gd name="connsiteY11" fmla="*/ 168476 h 193078"/>
                <a:gd name="connsiteX12" fmla="*/ 118913 w 237826"/>
                <a:gd name="connsiteY12" fmla="*/ 180777 h 193078"/>
                <a:gd name="connsiteX13" fmla="*/ 159918 w 237826"/>
                <a:gd name="connsiteY13" fmla="*/ 193078 h 193078"/>
                <a:gd name="connsiteX14" fmla="*/ 205023 w 237826"/>
                <a:gd name="connsiteY14" fmla="*/ 188978 h 193078"/>
                <a:gd name="connsiteX15" fmla="*/ 217324 w 237826"/>
                <a:gd name="connsiteY15" fmla="*/ 156174 h 193078"/>
                <a:gd name="connsiteX16" fmla="*/ 233726 w 237826"/>
                <a:gd name="connsiteY16" fmla="*/ 131572 h 193078"/>
                <a:gd name="connsiteX17" fmla="*/ 237826 w 237826"/>
                <a:gd name="connsiteY17" fmla="*/ 119270 h 193078"/>
                <a:gd name="connsiteX18" fmla="*/ 217324 w 237826"/>
                <a:gd name="connsiteY18" fmla="*/ 65964 h 193078"/>
                <a:gd name="connsiteX19" fmla="*/ 196822 w 237826"/>
                <a:gd name="connsiteY19" fmla="*/ 49563 h 193078"/>
                <a:gd name="connsiteX20" fmla="*/ 188621 w 237826"/>
                <a:gd name="connsiteY20" fmla="*/ 37261 h 193078"/>
                <a:gd name="connsiteX21" fmla="*/ 164018 w 237826"/>
                <a:gd name="connsiteY21" fmla="*/ 24960 h 193078"/>
                <a:gd name="connsiteX22" fmla="*/ 127114 w 237826"/>
                <a:gd name="connsiteY22" fmla="*/ 8558 h 193078"/>
                <a:gd name="connsiteX23" fmla="*/ 114813 w 237826"/>
                <a:gd name="connsiteY23" fmla="*/ 4458 h 193078"/>
                <a:gd name="connsiteX24" fmla="*/ 102511 w 237826"/>
                <a:gd name="connsiteY24" fmla="*/ 357 h 193078"/>
                <a:gd name="connsiteX25" fmla="*/ 86110 w 237826"/>
                <a:gd name="connsiteY25" fmla="*/ 12659 h 19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7826" h="193078">
                  <a:moveTo>
                    <a:pt x="86110" y="12659"/>
                  </a:moveTo>
                  <a:lnTo>
                    <a:pt x="49206" y="24960"/>
                  </a:lnTo>
                  <a:lnTo>
                    <a:pt x="36904" y="29060"/>
                  </a:lnTo>
                  <a:cubicBezTo>
                    <a:pt x="32804" y="31794"/>
                    <a:pt x="28088" y="33776"/>
                    <a:pt x="24603" y="37261"/>
                  </a:cubicBezTo>
                  <a:cubicBezTo>
                    <a:pt x="22748" y="39116"/>
                    <a:pt x="6428" y="61309"/>
                    <a:pt x="4101" y="65964"/>
                  </a:cubicBezTo>
                  <a:cubicBezTo>
                    <a:pt x="2168" y="69830"/>
                    <a:pt x="1367" y="74165"/>
                    <a:pt x="0" y="78266"/>
                  </a:cubicBezTo>
                  <a:cubicBezTo>
                    <a:pt x="1367" y="87834"/>
                    <a:pt x="1324" y="97712"/>
                    <a:pt x="4101" y="106969"/>
                  </a:cubicBezTo>
                  <a:cubicBezTo>
                    <a:pt x="5517" y="111689"/>
                    <a:pt x="8593" y="116025"/>
                    <a:pt x="12302" y="119270"/>
                  </a:cubicBezTo>
                  <a:cubicBezTo>
                    <a:pt x="19719" y="125760"/>
                    <a:pt x="27342" y="133282"/>
                    <a:pt x="36904" y="135672"/>
                  </a:cubicBezTo>
                  <a:cubicBezTo>
                    <a:pt x="45235" y="137754"/>
                    <a:pt x="57366" y="140341"/>
                    <a:pt x="65607" y="143873"/>
                  </a:cubicBezTo>
                  <a:cubicBezTo>
                    <a:pt x="71225" y="146281"/>
                    <a:pt x="76767" y="148929"/>
                    <a:pt x="82009" y="152074"/>
                  </a:cubicBezTo>
                  <a:cubicBezTo>
                    <a:pt x="90461" y="157145"/>
                    <a:pt x="99642" y="161506"/>
                    <a:pt x="106612" y="168476"/>
                  </a:cubicBezTo>
                  <a:cubicBezTo>
                    <a:pt x="110712" y="172576"/>
                    <a:pt x="113844" y="177961"/>
                    <a:pt x="118913" y="180777"/>
                  </a:cubicBezTo>
                  <a:cubicBezTo>
                    <a:pt x="127083" y="185316"/>
                    <a:pt x="149328" y="190431"/>
                    <a:pt x="159918" y="193078"/>
                  </a:cubicBezTo>
                  <a:cubicBezTo>
                    <a:pt x="174953" y="191711"/>
                    <a:pt x="190932" y="194397"/>
                    <a:pt x="205023" y="188978"/>
                  </a:cubicBezTo>
                  <a:cubicBezTo>
                    <a:pt x="212521" y="186094"/>
                    <a:pt x="214713" y="161396"/>
                    <a:pt x="217324" y="156174"/>
                  </a:cubicBezTo>
                  <a:cubicBezTo>
                    <a:pt x="221732" y="147358"/>
                    <a:pt x="233726" y="131572"/>
                    <a:pt x="233726" y="131572"/>
                  </a:cubicBezTo>
                  <a:cubicBezTo>
                    <a:pt x="235093" y="127471"/>
                    <a:pt x="237826" y="123592"/>
                    <a:pt x="237826" y="119270"/>
                  </a:cubicBezTo>
                  <a:cubicBezTo>
                    <a:pt x="237826" y="89051"/>
                    <a:pt x="233484" y="90204"/>
                    <a:pt x="217324" y="65964"/>
                  </a:cubicBezTo>
                  <a:cubicBezTo>
                    <a:pt x="206726" y="50067"/>
                    <a:pt x="213798" y="55221"/>
                    <a:pt x="196822" y="49563"/>
                  </a:cubicBezTo>
                  <a:cubicBezTo>
                    <a:pt x="194088" y="45462"/>
                    <a:pt x="192106" y="40746"/>
                    <a:pt x="188621" y="37261"/>
                  </a:cubicBezTo>
                  <a:cubicBezTo>
                    <a:pt x="180672" y="29312"/>
                    <a:pt x="174023" y="28295"/>
                    <a:pt x="164018" y="24960"/>
                  </a:cubicBezTo>
                  <a:cubicBezTo>
                    <a:pt x="144525" y="11964"/>
                    <a:pt x="156391" y="18317"/>
                    <a:pt x="127114" y="8558"/>
                  </a:cubicBezTo>
                  <a:lnTo>
                    <a:pt x="114813" y="4458"/>
                  </a:lnTo>
                  <a:lnTo>
                    <a:pt x="102511" y="357"/>
                  </a:lnTo>
                  <a:cubicBezTo>
                    <a:pt x="54362" y="4735"/>
                    <a:pt x="64157" y="-9046"/>
                    <a:pt x="86110" y="12659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46" name="Freeform 45"/>
            <p:cNvSpPr/>
            <p:nvPr/>
          </p:nvSpPr>
          <p:spPr bwMode="auto">
            <a:xfrm>
              <a:off x="5379531" y="2449775"/>
              <a:ext cx="279234" cy="340561"/>
            </a:xfrm>
            <a:custGeom>
              <a:avLst/>
              <a:gdLst>
                <a:gd name="connsiteX0" fmla="*/ 28703 w 168756"/>
                <a:gd name="connsiteY0" fmla="*/ 16402 h 205023"/>
                <a:gd name="connsiteX1" fmla="*/ 8201 w 168756"/>
                <a:gd name="connsiteY1" fmla="*/ 41005 h 205023"/>
                <a:gd name="connsiteX2" fmla="*/ 0 w 168756"/>
                <a:gd name="connsiteY2" fmla="*/ 77909 h 205023"/>
                <a:gd name="connsiteX3" fmla="*/ 12301 w 168756"/>
                <a:gd name="connsiteY3" fmla="*/ 127114 h 205023"/>
                <a:gd name="connsiteX4" fmla="*/ 24603 w 168756"/>
                <a:gd name="connsiteY4" fmla="*/ 131215 h 205023"/>
                <a:gd name="connsiteX5" fmla="*/ 32804 w 168756"/>
                <a:gd name="connsiteY5" fmla="*/ 143516 h 205023"/>
                <a:gd name="connsiteX6" fmla="*/ 45105 w 168756"/>
                <a:gd name="connsiteY6" fmla="*/ 155817 h 205023"/>
                <a:gd name="connsiteX7" fmla="*/ 65607 w 168756"/>
                <a:gd name="connsiteY7" fmla="*/ 180420 h 205023"/>
                <a:gd name="connsiteX8" fmla="*/ 90210 w 168756"/>
                <a:gd name="connsiteY8" fmla="*/ 196822 h 205023"/>
                <a:gd name="connsiteX9" fmla="*/ 102511 w 168756"/>
                <a:gd name="connsiteY9" fmla="*/ 205023 h 205023"/>
                <a:gd name="connsiteX10" fmla="*/ 139415 w 168756"/>
                <a:gd name="connsiteY10" fmla="*/ 196822 h 205023"/>
                <a:gd name="connsiteX11" fmla="*/ 164018 w 168756"/>
                <a:gd name="connsiteY11" fmla="*/ 176320 h 205023"/>
                <a:gd name="connsiteX12" fmla="*/ 164018 w 168756"/>
                <a:gd name="connsiteY12" fmla="*/ 114813 h 205023"/>
                <a:gd name="connsiteX13" fmla="*/ 151717 w 168756"/>
                <a:gd name="connsiteY13" fmla="*/ 102512 h 205023"/>
                <a:gd name="connsiteX14" fmla="*/ 139415 w 168756"/>
                <a:gd name="connsiteY14" fmla="*/ 65607 h 205023"/>
                <a:gd name="connsiteX15" fmla="*/ 135315 w 168756"/>
                <a:gd name="connsiteY15" fmla="*/ 53306 h 205023"/>
                <a:gd name="connsiteX16" fmla="*/ 131214 w 168756"/>
                <a:gd name="connsiteY16" fmla="*/ 36904 h 205023"/>
                <a:gd name="connsiteX17" fmla="*/ 118913 w 168756"/>
                <a:gd name="connsiteY17" fmla="*/ 32804 h 205023"/>
                <a:gd name="connsiteX18" fmla="*/ 82009 w 168756"/>
                <a:gd name="connsiteY18" fmla="*/ 12302 h 205023"/>
                <a:gd name="connsiteX19" fmla="*/ 57406 w 168756"/>
                <a:gd name="connsiteY19" fmla="*/ 0 h 205023"/>
                <a:gd name="connsiteX20" fmla="*/ 32804 w 168756"/>
                <a:gd name="connsiteY20" fmla="*/ 4101 h 205023"/>
                <a:gd name="connsiteX21" fmla="*/ 28703 w 168756"/>
                <a:gd name="connsiteY21" fmla="*/ 16402 h 20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8756" h="205023">
                  <a:moveTo>
                    <a:pt x="28703" y="16402"/>
                  </a:moveTo>
                  <a:cubicBezTo>
                    <a:pt x="24603" y="22553"/>
                    <a:pt x="13693" y="31851"/>
                    <a:pt x="8201" y="41005"/>
                  </a:cubicBezTo>
                  <a:cubicBezTo>
                    <a:pt x="6462" y="43903"/>
                    <a:pt x="193" y="76942"/>
                    <a:pt x="0" y="77909"/>
                  </a:cubicBezTo>
                  <a:cubicBezTo>
                    <a:pt x="1414" y="90640"/>
                    <a:pt x="-1480" y="116090"/>
                    <a:pt x="12301" y="127114"/>
                  </a:cubicBezTo>
                  <a:cubicBezTo>
                    <a:pt x="15676" y="129814"/>
                    <a:pt x="20502" y="129848"/>
                    <a:pt x="24603" y="131215"/>
                  </a:cubicBezTo>
                  <a:cubicBezTo>
                    <a:pt x="27337" y="135315"/>
                    <a:pt x="29649" y="139730"/>
                    <a:pt x="32804" y="143516"/>
                  </a:cubicBezTo>
                  <a:cubicBezTo>
                    <a:pt x="36516" y="147971"/>
                    <a:pt x="41889" y="150992"/>
                    <a:pt x="45105" y="155817"/>
                  </a:cubicBezTo>
                  <a:cubicBezTo>
                    <a:pt x="62322" y="181644"/>
                    <a:pt x="28425" y="154393"/>
                    <a:pt x="65607" y="180420"/>
                  </a:cubicBezTo>
                  <a:cubicBezTo>
                    <a:pt x="73682" y="186072"/>
                    <a:pt x="82009" y="191355"/>
                    <a:pt x="90210" y="196822"/>
                  </a:cubicBezTo>
                  <a:lnTo>
                    <a:pt x="102511" y="205023"/>
                  </a:lnTo>
                  <a:cubicBezTo>
                    <a:pt x="114812" y="202289"/>
                    <a:pt x="127460" y="200807"/>
                    <a:pt x="139415" y="196822"/>
                  </a:cubicBezTo>
                  <a:cubicBezTo>
                    <a:pt x="147979" y="193967"/>
                    <a:pt x="158307" y="182031"/>
                    <a:pt x="164018" y="176320"/>
                  </a:cubicBezTo>
                  <a:cubicBezTo>
                    <a:pt x="167905" y="152994"/>
                    <a:pt x="172382" y="139905"/>
                    <a:pt x="164018" y="114813"/>
                  </a:cubicBezTo>
                  <a:cubicBezTo>
                    <a:pt x="162184" y="109312"/>
                    <a:pt x="155817" y="106612"/>
                    <a:pt x="151717" y="102512"/>
                  </a:cubicBezTo>
                  <a:lnTo>
                    <a:pt x="139415" y="65607"/>
                  </a:lnTo>
                  <a:cubicBezTo>
                    <a:pt x="138048" y="61507"/>
                    <a:pt x="136363" y="57499"/>
                    <a:pt x="135315" y="53306"/>
                  </a:cubicBezTo>
                  <a:cubicBezTo>
                    <a:pt x="133948" y="47839"/>
                    <a:pt x="134735" y="41305"/>
                    <a:pt x="131214" y="36904"/>
                  </a:cubicBezTo>
                  <a:cubicBezTo>
                    <a:pt x="128514" y="33529"/>
                    <a:pt x="123013" y="34171"/>
                    <a:pt x="118913" y="32804"/>
                  </a:cubicBezTo>
                  <a:cubicBezTo>
                    <a:pt x="90714" y="14005"/>
                    <a:pt x="103661" y="19519"/>
                    <a:pt x="82009" y="12302"/>
                  </a:cubicBezTo>
                  <a:cubicBezTo>
                    <a:pt x="75790" y="8156"/>
                    <a:pt x="65894" y="0"/>
                    <a:pt x="57406" y="0"/>
                  </a:cubicBezTo>
                  <a:cubicBezTo>
                    <a:pt x="49092" y="0"/>
                    <a:pt x="41005" y="2734"/>
                    <a:pt x="32804" y="4101"/>
                  </a:cubicBezTo>
                  <a:cubicBezTo>
                    <a:pt x="28271" y="17699"/>
                    <a:pt x="32803" y="10251"/>
                    <a:pt x="28703" y="164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47" name="Freeform 46"/>
            <p:cNvSpPr/>
            <p:nvPr/>
          </p:nvSpPr>
          <p:spPr bwMode="auto">
            <a:xfrm>
              <a:off x="5379531" y="2803383"/>
              <a:ext cx="309244" cy="310550"/>
            </a:xfrm>
            <a:custGeom>
              <a:avLst/>
              <a:gdLst>
                <a:gd name="connsiteX0" fmla="*/ 65684 w 225964"/>
                <a:gd name="connsiteY0" fmla="*/ 12302 h 229625"/>
                <a:gd name="connsiteX1" fmla="*/ 41082 w 225964"/>
                <a:gd name="connsiteY1" fmla="*/ 20502 h 229625"/>
                <a:gd name="connsiteX2" fmla="*/ 16479 w 225964"/>
                <a:gd name="connsiteY2" fmla="*/ 49206 h 229625"/>
                <a:gd name="connsiteX3" fmla="*/ 4178 w 225964"/>
                <a:gd name="connsiteY3" fmla="*/ 61507 h 229625"/>
                <a:gd name="connsiteX4" fmla="*/ 77 w 225964"/>
                <a:gd name="connsiteY4" fmla="*/ 73808 h 229625"/>
                <a:gd name="connsiteX5" fmla="*/ 4178 w 225964"/>
                <a:gd name="connsiteY5" fmla="*/ 196822 h 229625"/>
                <a:gd name="connsiteX6" fmla="*/ 16479 w 225964"/>
                <a:gd name="connsiteY6" fmla="*/ 205023 h 229625"/>
                <a:gd name="connsiteX7" fmla="*/ 73885 w 225964"/>
                <a:gd name="connsiteY7" fmla="*/ 217324 h 229625"/>
                <a:gd name="connsiteX8" fmla="*/ 106689 w 225964"/>
                <a:gd name="connsiteY8" fmla="*/ 229625 h 229625"/>
                <a:gd name="connsiteX9" fmla="*/ 143593 w 225964"/>
                <a:gd name="connsiteY9" fmla="*/ 225525 h 229625"/>
                <a:gd name="connsiteX10" fmla="*/ 155894 w 225964"/>
                <a:gd name="connsiteY10" fmla="*/ 217324 h 229625"/>
                <a:gd name="connsiteX11" fmla="*/ 180497 w 225964"/>
                <a:gd name="connsiteY11" fmla="*/ 209123 h 229625"/>
                <a:gd name="connsiteX12" fmla="*/ 188698 w 225964"/>
                <a:gd name="connsiteY12" fmla="*/ 184520 h 229625"/>
                <a:gd name="connsiteX13" fmla="*/ 192798 w 225964"/>
                <a:gd name="connsiteY13" fmla="*/ 172219 h 229625"/>
                <a:gd name="connsiteX14" fmla="*/ 200999 w 225964"/>
                <a:gd name="connsiteY14" fmla="*/ 159918 h 229625"/>
                <a:gd name="connsiteX15" fmla="*/ 209200 w 225964"/>
                <a:gd name="connsiteY15" fmla="*/ 131215 h 229625"/>
                <a:gd name="connsiteX16" fmla="*/ 217401 w 225964"/>
                <a:gd name="connsiteY16" fmla="*/ 118913 h 229625"/>
                <a:gd name="connsiteX17" fmla="*/ 225602 w 225964"/>
                <a:gd name="connsiteY17" fmla="*/ 94311 h 229625"/>
                <a:gd name="connsiteX18" fmla="*/ 221501 w 225964"/>
                <a:gd name="connsiteY18" fmla="*/ 77909 h 229625"/>
                <a:gd name="connsiteX19" fmla="*/ 205100 w 225964"/>
                <a:gd name="connsiteY19" fmla="*/ 69708 h 229625"/>
                <a:gd name="connsiteX20" fmla="*/ 188698 w 225964"/>
                <a:gd name="connsiteY20" fmla="*/ 65607 h 229625"/>
                <a:gd name="connsiteX21" fmla="*/ 176396 w 225964"/>
                <a:gd name="connsiteY21" fmla="*/ 61507 h 229625"/>
                <a:gd name="connsiteX22" fmla="*/ 159995 w 225964"/>
                <a:gd name="connsiteY22" fmla="*/ 49206 h 229625"/>
                <a:gd name="connsiteX23" fmla="*/ 147693 w 225964"/>
                <a:gd name="connsiteY23" fmla="*/ 41005 h 229625"/>
                <a:gd name="connsiteX24" fmla="*/ 131291 w 225964"/>
                <a:gd name="connsiteY24" fmla="*/ 16402 h 229625"/>
                <a:gd name="connsiteX25" fmla="*/ 118990 w 225964"/>
                <a:gd name="connsiteY25" fmla="*/ 8201 h 229625"/>
                <a:gd name="connsiteX26" fmla="*/ 94387 w 225964"/>
                <a:gd name="connsiteY26" fmla="*/ 0 h 229625"/>
                <a:gd name="connsiteX27" fmla="*/ 53383 w 225964"/>
                <a:gd name="connsiteY27" fmla="*/ 16402 h 229625"/>
                <a:gd name="connsiteX28" fmla="*/ 65684 w 225964"/>
                <a:gd name="connsiteY28" fmla="*/ 12302 h 22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5964" h="229625">
                  <a:moveTo>
                    <a:pt x="65684" y="12302"/>
                  </a:moveTo>
                  <a:cubicBezTo>
                    <a:pt x="63634" y="12985"/>
                    <a:pt x="48494" y="16055"/>
                    <a:pt x="41082" y="20502"/>
                  </a:cubicBezTo>
                  <a:cubicBezTo>
                    <a:pt x="24655" y="30358"/>
                    <a:pt x="26764" y="36864"/>
                    <a:pt x="16479" y="49206"/>
                  </a:cubicBezTo>
                  <a:cubicBezTo>
                    <a:pt x="12767" y="53661"/>
                    <a:pt x="8278" y="57407"/>
                    <a:pt x="4178" y="61507"/>
                  </a:cubicBezTo>
                  <a:cubicBezTo>
                    <a:pt x="2811" y="65607"/>
                    <a:pt x="77" y="69486"/>
                    <a:pt x="77" y="73808"/>
                  </a:cubicBezTo>
                  <a:cubicBezTo>
                    <a:pt x="77" y="114835"/>
                    <a:pt x="-911" y="156111"/>
                    <a:pt x="4178" y="196822"/>
                  </a:cubicBezTo>
                  <a:cubicBezTo>
                    <a:pt x="4789" y="201712"/>
                    <a:pt x="11848" y="203339"/>
                    <a:pt x="16479" y="205023"/>
                  </a:cubicBezTo>
                  <a:cubicBezTo>
                    <a:pt x="33773" y="211312"/>
                    <a:pt x="55555" y="214269"/>
                    <a:pt x="73885" y="217324"/>
                  </a:cubicBezTo>
                  <a:cubicBezTo>
                    <a:pt x="83218" y="221990"/>
                    <a:pt x="95522" y="229625"/>
                    <a:pt x="106689" y="229625"/>
                  </a:cubicBezTo>
                  <a:cubicBezTo>
                    <a:pt x="119066" y="229625"/>
                    <a:pt x="131292" y="226892"/>
                    <a:pt x="143593" y="225525"/>
                  </a:cubicBezTo>
                  <a:cubicBezTo>
                    <a:pt x="147693" y="222791"/>
                    <a:pt x="151391" y="219325"/>
                    <a:pt x="155894" y="217324"/>
                  </a:cubicBezTo>
                  <a:cubicBezTo>
                    <a:pt x="163794" y="213813"/>
                    <a:pt x="180497" y="209123"/>
                    <a:pt x="180497" y="209123"/>
                  </a:cubicBezTo>
                  <a:lnTo>
                    <a:pt x="188698" y="184520"/>
                  </a:lnTo>
                  <a:cubicBezTo>
                    <a:pt x="190065" y="180420"/>
                    <a:pt x="190400" y="175815"/>
                    <a:pt x="192798" y="172219"/>
                  </a:cubicBezTo>
                  <a:lnTo>
                    <a:pt x="200999" y="159918"/>
                  </a:lnTo>
                  <a:cubicBezTo>
                    <a:pt x="202312" y="154667"/>
                    <a:pt x="206260" y="137095"/>
                    <a:pt x="209200" y="131215"/>
                  </a:cubicBezTo>
                  <a:cubicBezTo>
                    <a:pt x="211404" y="126807"/>
                    <a:pt x="214667" y="123014"/>
                    <a:pt x="217401" y="118913"/>
                  </a:cubicBezTo>
                  <a:cubicBezTo>
                    <a:pt x="220135" y="110712"/>
                    <a:pt x="227699" y="102697"/>
                    <a:pt x="225602" y="94311"/>
                  </a:cubicBezTo>
                  <a:cubicBezTo>
                    <a:pt x="224235" y="88844"/>
                    <a:pt x="225109" y="82238"/>
                    <a:pt x="221501" y="77909"/>
                  </a:cubicBezTo>
                  <a:cubicBezTo>
                    <a:pt x="217588" y="73213"/>
                    <a:pt x="210823" y="71854"/>
                    <a:pt x="205100" y="69708"/>
                  </a:cubicBezTo>
                  <a:cubicBezTo>
                    <a:pt x="199823" y="67729"/>
                    <a:pt x="194117" y="67155"/>
                    <a:pt x="188698" y="65607"/>
                  </a:cubicBezTo>
                  <a:cubicBezTo>
                    <a:pt x="184542" y="64420"/>
                    <a:pt x="180497" y="62874"/>
                    <a:pt x="176396" y="61507"/>
                  </a:cubicBezTo>
                  <a:cubicBezTo>
                    <a:pt x="170929" y="57407"/>
                    <a:pt x="165556" y="53178"/>
                    <a:pt x="159995" y="49206"/>
                  </a:cubicBezTo>
                  <a:cubicBezTo>
                    <a:pt x="155985" y="46341"/>
                    <a:pt x="150938" y="44714"/>
                    <a:pt x="147693" y="41005"/>
                  </a:cubicBezTo>
                  <a:cubicBezTo>
                    <a:pt x="141202" y="33587"/>
                    <a:pt x="139492" y="21869"/>
                    <a:pt x="131291" y="16402"/>
                  </a:cubicBezTo>
                  <a:cubicBezTo>
                    <a:pt x="127191" y="13668"/>
                    <a:pt x="123493" y="10202"/>
                    <a:pt x="118990" y="8201"/>
                  </a:cubicBezTo>
                  <a:cubicBezTo>
                    <a:pt x="111090" y="4690"/>
                    <a:pt x="94387" y="0"/>
                    <a:pt x="94387" y="0"/>
                  </a:cubicBezTo>
                  <a:cubicBezTo>
                    <a:pt x="52277" y="5265"/>
                    <a:pt x="69672" y="-5315"/>
                    <a:pt x="53383" y="16402"/>
                  </a:cubicBezTo>
                  <a:cubicBezTo>
                    <a:pt x="52223" y="17948"/>
                    <a:pt x="67734" y="11619"/>
                    <a:pt x="65684" y="123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152140" y="3302735"/>
            <a:ext cx="1322149" cy="326130"/>
            <a:chOff x="3965824" y="2588919"/>
            <a:chExt cx="1223201" cy="254691"/>
          </a:xfrm>
        </p:grpSpPr>
        <p:cxnSp>
          <p:nvCxnSpPr>
            <p:cNvPr id="59" name="Straight Arrow Connector 58"/>
            <p:cNvCxnSpPr/>
            <p:nvPr/>
          </p:nvCxnSpPr>
          <p:spPr>
            <a:xfrm>
              <a:off x="3965824" y="2843610"/>
              <a:ext cx="1223201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245"/>
            <p:cNvSpPr>
              <a:spLocks noChangeArrowheads="1"/>
            </p:cNvSpPr>
            <p:nvPr/>
          </p:nvSpPr>
          <p:spPr bwMode="auto">
            <a:xfrm>
              <a:off x="3965824" y="2588919"/>
              <a:ext cx="487919" cy="168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800"/>
              <a:r>
                <a:rPr lang="en-US" sz="1400" dirty="0">
                  <a:solidFill>
                    <a:srgbClr val="C00000"/>
                  </a:solidFill>
                  <a:latin typeface="Arial" charset="0"/>
                </a:rPr>
                <a:t>Proton</a:t>
              </a:r>
            </a:p>
          </p:txBody>
        </p:sp>
      </p:grpSp>
      <p:sp>
        <p:nvSpPr>
          <p:cNvPr id="56" name="Freeform 268"/>
          <p:cNvSpPr>
            <a:spLocks/>
          </p:cNvSpPr>
          <p:nvPr/>
        </p:nvSpPr>
        <p:spPr bwMode="auto">
          <a:xfrm>
            <a:off x="4524033" y="3337657"/>
            <a:ext cx="120017" cy="253790"/>
          </a:xfrm>
          <a:custGeom>
            <a:avLst/>
            <a:gdLst>
              <a:gd name="T0" fmla="*/ 2147483647 w 34"/>
              <a:gd name="T1" fmla="*/ 2147483647 h 105"/>
              <a:gd name="T2" fmla="*/ 2147483647 w 34"/>
              <a:gd name="T3" fmla="*/ 2147483647 h 105"/>
              <a:gd name="T4" fmla="*/ 2147483647 w 34"/>
              <a:gd name="T5" fmla="*/ 2147483647 h 105"/>
              <a:gd name="T6" fmla="*/ 2147483647 w 34"/>
              <a:gd name="T7" fmla="*/ 2147483647 h 105"/>
              <a:gd name="T8" fmla="*/ 2147483647 w 34"/>
              <a:gd name="T9" fmla="*/ 2147483647 h 105"/>
              <a:gd name="T10" fmla="*/ 2147483647 w 34"/>
              <a:gd name="T11" fmla="*/ 2147483647 h 105"/>
              <a:gd name="T12" fmla="*/ 2147483647 w 34"/>
              <a:gd name="T13" fmla="*/ 2147483647 h 105"/>
              <a:gd name="T14" fmla="*/ 2147483647 w 34"/>
              <a:gd name="T15" fmla="*/ 2147483647 h 105"/>
              <a:gd name="T16" fmla="*/ 2147483647 w 34"/>
              <a:gd name="T17" fmla="*/ 2147483647 h 105"/>
              <a:gd name="T18" fmla="*/ 2147483647 w 34"/>
              <a:gd name="T19" fmla="*/ 2147483647 h 105"/>
              <a:gd name="T20" fmla="*/ 2147483647 w 34"/>
              <a:gd name="T21" fmla="*/ 2147483647 h 105"/>
              <a:gd name="T22" fmla="*/ 2147483647 w 34"/>
              <a:gd name="T23" fmla="*/ 2147483647 h 105"/>
              <a:gd name="T24" fmla="*/ 2147483647 w 34"/>
              <a:gd name="T25" fmla="*/ 2147483647 h 105"/>
              <a:gd name="T26" fmla="*/ 2147483647 w 34"/>
              <a:gd name="T27" fmla="*/ 2147483647 h 105"/>
              <a:gd name="T28" fmla="*/ 0 w 34"/>
              <a:gd name="T29" fmla="*/ 2147483647 h 105"/>
              <a:gd name="T30" fmla="*/ 2147483647 w 34"/>
              <a:gd name="T31" fmla="*/ 2147483647 h 105"/>
              <a:gd name="T32" fmla="*/ 2147483647 w 34"/>
              <a:gd name="T33" fmla="*/ 2147483647 h 105"/>
              <a:gd name="T34" fmla="*/ 2147483647 w 34"/>
              <a:gd name="T35" fmla="*/ 2147483647 h 105"/>
              <a:gd name="T36" fmla="*/ 2147483647 w 34"/>
              <a:gd name="T37" fmla="*/ 2147483647 h 105"/>
              <a:gd name="T38" fmla="*/ 2147483647 w 34"/>
              <a:gd name="T39" fmla="*/ 2147483647 h 105"/>
              <a:gd name="T40" fmla="*/ 2147483647 w 34"/>
              <a:gd name="T41" fmla="*/ 2147483647 h 105"/>
              <a:gd name="T42" fmla="*/ 2147483647 w 34"/>
              <a:gd name="T43" fmla="*/ 2147483647 h 105"/>
              <a:gd name="T44" fmla="*/ 2147483647 w 34"/>
              <a:gd name="T45" fmla="*/ 2147483647 h 105"/>
              <a:gd name="T46" fmla="*/ 2147483647 w 34"/>
              <a:gd name="T47" fmla="*/ 2147483647 h 105"/>
              <a:gd name="T48" fmla="*/ 2147483647 w 34"/>
              <a:gd name="T49" fmla="*/ 2147483647 h 105"/>
              <a:gd name="T50" fmla="*/ 2147483647 w 34"/>
              <a:gd name="T51" fmla="*/ 2147483647 h 105"/>
              <a:gd name="T52" fmla="*/ 2147483647 w 34"/>
              <a:gd name="T53" fmla="*/ 2147483647 h 105"/>
              <a:gd name="T54" fmla="*/ 2147483647 w 34"/>
              <a:gd name="T55" fmla="*/ 2147483647 h 105"/>
              <a:gd name="T56" fmla="*/ 2147483647 w 34"/>
              <a:gd name="T57" fmla="*/ 0 h 10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4" h="105">
                <a:moveTo>
                  <a:pt x="24" y="95"/>
                </a:moveTo>
                <a:lnTo>
                  <a:pt x="24" y="100"/>
                </a:lnTo>
                <a:lnTo>
                  <a:pt x="19" y="105"/>
                </a:lnTo>
                <a:lnTo>
                  <a:pt x="13" y="101"/>
                </a:lnTo>
                <a:lnTo>
                  <a:pt x="2" y="93"/>
                </a:lnTo>
                <a:lnTo>
                  <a:pt x="3" y="80"/>
                </a:lnTo>
                <a:lnTo>
                  <a:pt x="2" y="73"/>
                </a:lnTo>
                <a:lnTo>
                  <a:pt x="13" y="63"/>
                </a:lnTo>
                <a:lnTo>
                  <a:pt x="19" y="67"/>
                </a:lnTo>
                <a:lnTo>
                  <a:pt x="24" y="64"/>
                </a:lnTo>
                <a:lnTo>
                  <a:pt x="24" y="55"/>
                </a:lnTo>
                <a:lnTo>
                  <a:pt x="11" y="59"/>
                </a:lnTo>
                <a:lnTo>
                  <a:pt x="10" y="54"/>
                </a:lnTo>
                <a:lnTo>
                  <a:pt x="5" y="60"/>
                </a:lnTo>
                <a:lnTo>
                  <a:pt x="0" y="57"/>
                </a:lnTo>
                <a:lnTo>
                  <a:pt x="8" y="37"/>
                </a:lnTo>
                <a:lnTo>
                  <a:pt x="11" y="41"/>
                </a:lnTo>
                <a:lnTo>
                  <a:pt x="21" y="42"/>
                </a:lnTo>
                <a:lnTo>
                  <a:pt x="21" y="39"/>
                </a:lnTo>
                <a:lnTo>
                  <a:pt x="15" y="37"/>
                </a:lnTo>
                <a:lnTo>
                  <a:pt x="15" y="28"/>
                </a:lnTo>
                <a:lnTo>
                  <a:pt x="21" y="29"/>
                </a:lnTo>
                <a:lnTo>
                  <a:pt x="23" y="19"/>
                </a:lnTo>
                <a:lnTo>
                  <a:pt x="14" y="19"/>
                </a:lnTo>
                <a:lnTo>
                  <a:pt x="14" y="13"/>
                </a:lnTo>
                <a:lnTo>
                  <a:pt x="19" y="13"/>
                </a:lnTo>
                <a:lnTo>
                  <a:pt x="22" y="6"/>
                </a:lnTo>
                <a:lnTo>
                  <a:pt x="33" y="7"/>
                </a:lnTo>
                <a:lnTo>
                  <a:pt x="34" y="0"/>
                </a:lnTo>
              </a:path>
            </a:pathLst>
          </a:custGeom>
          <a:noFill/>
          <a:ln w="19050">
            <a:solidFill>
              <a:srgbClr val="FFC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57" name="7-Point Star 56"/>
          <p:cNvSpPr/>
          <p:nvPr/>
        </p:nvSpPr>
        <p:spPr>
          <a:xfrm>
            <a:off x="4489831" y="3582798"/>
            <a:ext cx="89841" cy="89841"/>
          </a:xfrm>
          <a:prstGeom prst="star7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Freeform 269"/>
          <p:cNvSpPr>
            <a:spLocks/>
          </p:cNvSpPr>
          <p:nvPr/>
        </p:nvSpPr>
        <p:spPr bwMode="auto">
          <a:xfrm>
            <a:off x="5239967" y="4214752"/>
            <a:ext cx="1316468" cy="859974"/>
          </a:xfrm>
          <a:custGeom>
            <a:avLst/>
            <a:gdLst>
              <a:gd name="T0" fmla="*/ 0 w 666"/>
              <a:gd name="T1" fmla="*/ 431 h 435"/>
              <a:gd name="T2" fmla="*/ 20 w 666"/>
              <a:gd name="T3" fmla="*/ 420 h 435"/>
              <a:gd name="T4" fmla="*/ 36 w 666"/>
              <a:gd name="T5" fmla="*/ 432 h 435"/>
              <a:gd name="T6" fmla="*/ 60 w 666"/>
              <a:gd name="T7" fmla="*/ 421 h 435"/>
              <a:gd name="T8" fmla="*/ 59 w 666"/>
              <a:gd name="T9" fmla="*/ 431 h 435"/>
              <a:gd name="T10" fmla="*/ 41 w 666"/>
              <a:gd name="T11" fmla="*/ 422 h 435"/>
              <a:gd name="T12" fmla="*/ 108 w 666"/>
              <a:gd name="T13" fmla="*/ 432 h 435"/>
              <a:gd name="T14" fmla="*/ 112 w 666"/>
              <a:gd name="T15" fmla="*/ 422 h 435"/>
              <a:gd name="T16" fmla="*/ 138 w 666"/>
              <a:gd name="T17" fmla="*/ 432 h 435"/>
              <a:gd name="T18" fmla="*/ 190 w 666"/>
              <a:gd name="T19" fmla="*/ 420 h 435"/>
              <a:gd name="T20" fmla="*/ 269 w 666"/>
              <a:gd name="T21" fmla="*/ 432 h 435"/>
              <a:gd name="T22" fmla="*/ 299 w 666"/>
              <a:gd name="T23" fmla="*/ 422 h 435"/>
              <a:gd name="T24" fmla="*/ 341 w 666"/>
              <a:gd name="T25" fmla="*/ 432 h 435"/>
              <a:gd name="T26" fmla="*/ 359 w 666"/>
              <a:gd name="T27" fmla="*/ 420 h 435"/>
              <a:gd name="T28" fmla="*/ 362 w 666"/>
              <a:gd name="T29" fmla="*/ 429 h 435"/>
              <a:gd name="T30" fmla="*/ 368 w 666"/>
              <a:gd name="T31" fmla="*/ 423 h 435"/>
              <a:gd name="T32" fmla="*/ 366 w 666"/>
              <a:gd name="T33" fmla="*/ 433 h 435"/>
              <a:gd name="T34" fmla="*/ 431 w 666"/>
              <a:gd name="T35" fmla="*/ 422 h 435"/>
              <a:gd name="T36" fmla="*/ 420 w 666"/>
              <a:gd name="T37" fmla="*/ 433 h 435"/>
              <a:gd name="T38" fmla="*/ 449 w 666"/>
              <a:gd name="T39" fmla="*/ 421 h 435"/>
              <a:gd name="T40" fmla="*/ 449 w 666"/>
              <a:gd name="T41" fmla="*/ 435 h 435"/>
              <a:gd name="T42" fmla="*/ 457 w 666"/>
              <a:gd name="T43" fmla="*/ 419 h 435"/>
              <a:gd name="T44" fmla="*/ 487 w 666"/>
              <a:gd name="T45" fmla="*/ 432 h 435"/>
              <a:gd name="T46" fmla="*/ 478 w 666"/>
              <a:gd name="T47" fmla="*/ 421 h 435"/>
              <a:gd name="T48" fmla="*/ 525 w 666"/>
              <a:gd name="T49" fmla="*/ 432 h 435"/>
              <a:gd name="T50" fmla="*/ 646 w 666"/>
              <a:gd name="T51" fmla="*/ 395 h 435"/>
              <a:gd name="T52" fmla="*/ 659 w 666"/>
              <a:gd name="T53" fmla="*/ 408 h 435"/>
              <a:gd name="T54" fmla="*/ 666 w 666"/>
              <a:gd name="T55" fmla="*/ 394 h 435"/>
              <a:gd name="T56" fmla="*/ 636 w 666"/>
              <a:gd name="T57" fmla="*/ 409 h 435"/>
              <a:gd name="T58" fmla="*/ 504 w 666"/>
              <a:gd name="T59" fmla="*/ 389 h 435"/>
              <a:gd name="T60" fmla="*/ 625 w 666"/>
              <a:gd name="T61" fmla="*/ 374 h 435"/>
              <a:gd name="T62" fmla="*/ 584 w 666"/>
              <a:gd name="T63" fmla="*/ 433 h 435"/>
              <a:gd name="T64" fmla="*/ 502 w 666"/>
              <a:gd name="T65" fmla="*/ 330 h 435"/>
              <a:gd name="T66" fmla="*/ 625 w 666"/>
              <a:gd name="T67" fmla="*/ 279 h 435"/>
              <a:gd name="T68" fmla="*/ 504 w 666"/>
              <a:gd name="T69" fmla="*/ 220 h 435"/>
              <a:gd name="T70" fmla="*/ 628 w 666"/>
              <a:gd name="T71" fmla="*/ 333 h 435"/>
              <a:gd name="T72" fmla="*/ 519 w 666"/>
              <a:gd name="T73" fmla="*/ 78 h 435"/>
              <a:gd name="T74" fmla="*/ 503 w 666"/>
              <a:gd name="T75" fmla="*/ 112 h 435"/>
              <a:gd name="T76" fmla="*/ 591 w 666"/>
              <a:gd name="T77" fmla="*/ 53 h 435"/>
              <a:gd name="T78" fmla="*/ 535 w 666"/>
              <a:gd name="T79" fmla="*/ 41 h 435"/>
              <a:gd name="T80" fmla="*/ 625 w 666"/>
              <a:gd name="T81" fmla="*/ 148 h 435"/>
              <a:gd name="T82" fmla="*/ 501 w 666"/>
              <a:gd name="T83" fmla="*/ 146 h 435"/>
              <a:gd name="T84" fmla="*/ 574 w 666"/>
              <a:gd name="T85" fmla="*/ 0 h 43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66" h="435">
                <a:moveTo>
                  <a:pt x="0" y="431"/>
                </a:moveTo>
                <a:lnTo>
                  <a:pt x="20" y="420"/>
                </a:lnTo>
                <a:lnTo>
                  <a:pt x="36" y="432"/>
                </a:lnTo>
                <a:lnTo>
                  <a:pt x="60" y="421"/>
                </a:lnTo>
                <a:lnTo>
                  <a:pt x="59" y="431"/>
                </a:lnTo>
                <a:lnTo>
                  <a:pt x="41" y="422"/>
                </a:lnTo>
                <a:lnTo>
                  <a:pt x="108" y="432"/>
                </a:lnTo>
                <a:lnTo>
                  <a:pt x="112" y="422"/>
                </a:lnTo>
                <a:lnTo>
                  <a:pt x="138" y="432"/>
                </a:lnTo>
                <a:lnTo>
                  <a:pt x="190" y="420"/>
                </a:lnTo>
                <a:lnTo>
                  <a:pt x="269" y="432"/>
                </a:lnTo>
                <a:lnTo>
                  <a:pt x="299" y="422"/>
                </a:lnTo>
                <a:lnTo>
                  <a:pt x="341" y="432"/>
                </a:lnTo>
                <a:lnTo>
                  <a:pt x="359" y="420"/>
                </a:lnTo>
                <a:lnTo>
                  <a:pt x="362" y="429"/>
                </a:lnTo>
                <a:lnTo>
                  <a:pt x="368" y="423"/>
                </a:lnTo>
                <a:lnTo>
                  <a:pt x="366" y="433"/>
                </a:lnTo>
                <a:lnTo>
                  <a:pt x="431" y="422"/>
                </a:lnTo>
                <a:lnTo>
                  <a:pt x="420" y="433"/>
                </a:lnTo>
                <a:lnTo>
                  <a:pt x="449" y="421"/>
                </a:lnTo>
                <a:lnTo>
                  <a:pt x="449" y="435"/>
                </a:lnTo>
                <a:lnTo>
                  <a:pt x="457" y="419"/>
                </a:lnTo>
                <a:lnTo>
                  <a:pt x="487" y="432"/>
                </a:lnTo>
                <a:lnTo>
                  <a:pt x="478" y="421"/>
                </a:lnTo>
                <a:lnTo>
                  <a:pt x="525" y="432"/>
                </a:lnTo>
                <a:lnTo>
                  <a:pt x="646" y="395"/>
                </a:lnTo>
                <a:lnTo>
                  <a:pt x="659" y="408"/>
                </a:lnTo>
                <a:lnTo>
                  <a:pt x="666" y="394"/>
                </a:lnTo>
                <a:lnTo>
                  <a:pt x="636" y="409"/>
                </a:lnTo>
                <a:lnTo>
                  <a:pt x="504" y="389"/>
                </a:lnTo>
                <a:lnTo>
                  <a:pt x="625" y="374"/>
                </a:lnTo>
                <a:lnTo>
                  <a:pt x="584" y="433"/>
                </a:lnTo>
                <a:lnTo>
                  <a:pt x="502" y="330"/>
                </a:lnTo>
                <a:lnTo>
                  <a:pt x="625" y="279"/>
                </a:lnTo>
                <a:lnTo>
                  <a:pt x="504" y="220"/>
                </a:lnTo>
                <a:lnTo>
                  <a:pt x="628" y="333"/>
                </a:lnTo>
                <a:lnTo>
                  <a:pt x="519" y="78"/>
                </a:lnTo>
                <a:lnTo>
                  <a:pt x="503" y="112"/>
                </a:lnTo>
                <a:lnTo>
                  <a:pt x="591" y="53"/>
                </a:lnTo>
                <a:lnTo>
                  <a:pt x="535" y="41"/>
                </a:lnTo>
                <a:lnTo>
                  <a:pt x="625" y="148"/>
                </a:lnTo>
                <a:lnTo>
                  <a:pt x="501" y="146"/>
                </a:lnTo>
                <a:lnTo>
                  <a:pt x="574" y="0"/>
                </a:lnTo>
              </a:path>
            </a:pathLst>
          </a:custGeom>
          <a:noFill/>
          <a:ln w="12700">
            <a:solidFill>
              <a:srgbClr val="7BBA2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93" name="Rectangle 92"/>
          <p:cNvSpPr/>
          <p:nvPr/>
        </p:nvSpPr>
        <p:spPr>
          <a:xfrm>
            <a:off x="2031101" y="4269162"/>
            <a:ext cx="504902" cy="3223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274"/>
          <p:cNvSpPr>
            <a:spLocks/>
          </p:cNvSpPr>
          <p:nvPr/>
        </p:nvSpPr>
        <p:spPr bwMode="auto">
          <a:xfrm>
            <a:off x="6330105" y="3935758"/>
            <a:ext cx="57324" cy="79078"/>
          </a:xfrm>
          <a:custGeom>
            <a:avLst/>
            <a:gdLst>
              <a:gd name="T0" fmla="*/ 0 w 29"/>
              <a:gd name="T1" fmla="*/ 40 h 40"/>
              <a:gd name="T2" fmla="*/ 14 w 29"/>
              <a:gd name="T3" fmla="*/ 0 h 40"/>
              <a:gd name="T4" fmla="*/ 29 w 29"/>
              <a:gd name="T5" fmla="*/ 40 h 40"/>
              <a:gd name="T6" fmla="*/ 0 w 29"/>
              <a:gd name="T7" fmla="*/ 40 h 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" h="40">
                <a:moveTo>
                  <a:pt x="0" y="40"/>
                </a:moveTo>
                <a:lnTo>
                  <a:pt x="14" y="0"/>
                </a:lnTo>
                <a:lnTo>
                  <a:pt x="29" y="40"/>
                </a:lnTo>
                <a:lnTo>
                  <a:pt x="0" y="4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49" name="Freeform 271"/>
          <p:cNvSpPr>
            <a:spLocks/>
          </p:cNvSpPr>
          <p:nvPr/>
        </p:nvSpPr>
        <p:spPr bwMode="auto">
          <a:xfrm>
            <a:off x="6334058" y="4190784"/>
            <a:ext cx="63254" cy="59309"/>
          </a:xfrm>
          <a:custGeom>
            <a:avLst/>
            <a:gdLst>
              <a:gd name="T0" fmla="*/ 0 w 32"/>
              <a:gd name="T1" fmla="*/ 13 h 30"/>
              <a:gd name="T2" fmla="*/ 1 w 32"/>
              <a:gd name="T3" fmla="*/ 8 h 30"/>
              <a:gd name="T4" fmla="*/ 5 w 32"/>
              <a:gd name="T5" fmla="*/ 4 h 30"/>
              <a:gd name="T6" fmla="*/ 10 w 32"/>
              <a:gd name="T7" fmla="*/ 1 h 30"/>
              <a:gd name="T8" fmla="*/ 15 w 32"/>
              <a:gd name="T9" fmla="*/ 0 h 30"/>
              <a:gd name="T10" fmla="*/ 21 w 32"/>
              <a:gd name="T11" fmla="*/ 1 h 30"/>
              <a:gd name="T12" fmla="*/ 26 w 32"/>
              <a:gd name="T13" fmla="*/ 3 h 30"/>
              <a:gd name="T14" fmla="*/ 30 w 32"/>
              <a:gd name="T15" fmla="*/ 7 h 30"/>
              <a:gd name="T16" fmla="*/ 32 w 32"/>
              <a:gd name="T17" fmla="*/ 12 h 30"/>
              <a:gd name="T18" fmla="*/ 32 w 32"/>
              <a:gd name="T19" fmla="*/ 18 h 30"/>
              <a:gd name="T20" fmla="*/ 30 w 32"/>
              <a:gd name="T21" fmla="*/ 22 h 30"/>
              <a:gd name="T22" fmla="*/ 27 w 32"/>
              <a:gd name="T23" fmla="*/ 27 h 30"/>
              <a:gd name="T24" fmla="*/ 22 w 32"/>
              <a:gd name="T25" fmla="*/ 29 h 30"/>
              <a:gd name="T26" fmla="*/ 16 w 32"/>
              <a:gd name="T27" fmla="*/ 30 h 30"/>
              <a:gd name="T28" fmla="*/ 11 w 32"/>
              <a:gd name="T29" fmla="*/ 30 h 30"/>
              <a:gd name="T30" fmla="*/ 6 w 32"/>
              <a:gd name="T31" fmla="*/ 27 h 30"/>
              <a:gd name="T32" fmla="*/ 2 w 32"/>
              <a:gd name="T33" fmla="*/ 23 h 30"/>
              <a:gd name="T34" fmla="*/ 0 w 32"/>
              <a:gd name="T35" fmla="*/ 18 h 30"/>
              <a:gd name="T36" fmla="*/ 0 w 32"/>
              <a:gd name="T37" fmla="*/ 13 h 3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2" h="30">
                <a:moveTo>
                  <a:pt x="0" y="13"/>
                </a:moveTo>
                <a:lnTo>
                  <a:pt x="1" y="8"/>
                </a:lnTo>
                <a:lnTo>
                  <a:pt x="5" y="4"/>
                </a:lnTo>
                <a:lnTo>
                  <a:pt x="10" y="1"/>
                </a:lnTo>
                <a:lnTo>
                  <a:pt x="15" y="0"/>
                </a:lnTo>
                <a:lnTo>
                  <a:pt x="21" y="1"/>
                </a:lnTo>
                <a:lnTo>
                  <a:pt x="26" y="3"/>
                </a:lnTo>
                <a:lnTo>
                  <a:pt x="30" y="7"/>
                </a:lnTo>
                <a:lnTo>
                  <a:pt x="32" y="12"/>
                </a:lnTo>
                <a:lnTo>
                  <a:pt x="32" y="18"/>
                </a:lnTo>
                <a:lnTo>
                  <a:pt x="30" y="22"/>
                </a:lnTo>
                <a:lnTo>
                  <a:pt x="27" y="27"/>
                </a:lnTo>
                <a:lnTo>
                  <a:pt x="22" y="29"/>
                </a:lnTo>
                <a:lnTo>
                  <a:pt x="16" y="30"/>
                </a:lnTo>
                <a:lnTo>
                  <a:pt x="11" y="30"/>
                </a:lnTo>
                <a:lnTo>
                  <a:pt x="6" y="27"/>
                </a:lnTo>
                <a:lnTo>
                  <a:pt x="2" y="23"/>
                </a:lnTo>
                <a:lnTo>
                  <a:pt x="0" y="18"/>
                </a:lnTo>
                <a:lnTo>
                  <a:pt x="0" y="13"/>
                </a:lnTo>
                <a:close/>
              </a:path>
            </a:pathLst>
          </a:custGeom>
          <a:solidFill>
            <a:srgbClr val="FF0000"/>
          </a:solidFill>
          <a:ln w="2">
            <a:solidFill>
              <a:srgbClr val="00B05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50" name="Line 273"/>
          <p:cNvSpPr>
            <a:spLocks noChangeShapeType="1"/>
          </p:cNvSpPr>
          <p:nvPr/>
        </p:nvSpPr>
        <p:spPr bwMode="auto">
          <a:xfrm>
            <a:off x="6357779" y="4008905"/>
            <a:ext cx="0" cy="183857"/>
          </a:xfrm>
          <a:prstGeom prst="line">
            <a:avLst/>
          </a:prstGeom>
          <a:noFill/>
          <a:ln w="4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Rectangle 86"/>
              <p:cNvSpPr/>
              <p:nvPr/>
            </p:nvSpPr>
            <p:spPr>
              <a:xfrm>
                <a:off x="5417360" y="2703111"/>
                <a:ext cx="210602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𝑌𝑖𝑒𝑙𝑑</m:t>
                      </m:r>
                      <m:r>
                        <a:rPr lang="en-GB" sz="2000" b="0" i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GB" sz="2000" b="0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2000" b="0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l-G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𝛮</m:t>
                      </m:r>
                      <m:r>
                        <a:rPr lang="en-GB" sz="2000" b="0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2000" b="0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en-GB" sz="2000" dirty="0">
                  <a:solidFill>
                    <a:srgbClr val="29348C"/>
                  </a:solidFill>
                </a:endParaRPr>
              </a:p>
            </p:txBody>
          </p:sp>
        </mc:Choice>
        <mc:Fallback xmlns="">
          <p:sp>
            <p:nvSpPr>
              <p:cNvPr id="87" name="Rectangle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7360" y="2703111"/>
                <a:ext cx="2106026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87"/>
              <p:cNvSpPr/>
              <p:nvPr/>
            </p:nvSpPr>
            <p:spPr>
              <a:xfrm>
                <a:off x="5317813" y="3027127"/>
                <a:ext cx="3213700" cy="429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GB" sz="2000" b="0" i="1" smtClean="0">
                          <a:solidFill>
                            <a:srgbClr val="29348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2000" b="1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1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GB" sz="2000" b="1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𝒅𝒊𝒇𝒇</m:t>
                              </m:r>
                            </m:sub>
                          </m:sSub>
                          <m:r>
                            <a:rPr lang="en-GB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GB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i="1">
                                  <a:solidFill>
                                    <a:srgbClr val="29348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rgbClr val="29348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29348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𝑠𝑒𝑝</m:t>
                              </m:r>
                            </m:sub>
                          </m:sSub>
                          <m:r>
                            <a:rPr lang="en-GB" sz="2000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𝑡𝑟𝑎𝑛𝑠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rgbClr val="29348C"/>
                  </a:solidFill>
                </a:endParaRPr>
              </a:p>
            </p:txBody>
          </p:sp>
        </mc:Choice>
        <mc:Fallback xmlns="">
          <p:sp>
            <p:nvSpPr>
              <p:cNvPr id="88" name="Rectangle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813" y="3027127"/>
                <a:ext cx="3213700" cy="429220"/>
              </a:xfrm>
              <a:prstGeom prst="rect">
                <a:avLst/>
              </a:prstGeom>
              <a:blipFill>
                <a:blip r:embed="rId4"/>
                <a:stretch>
                  <a:fillRect b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88"/>
              <p:cNvSpPr/>
              <p:nvPr/>
            </p:nvSpPr>
            <p:spPr>
              <a:xfrm>
                <a:off x="4898697" y="1890359"/>
                <a:ext cx="4572000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57200" defTabSz="685800"/>
                <a14:m>
                  <m:oMath xmlns:m="http://schemas.openxmlformats.org/officeDocument/2006/math">
                    <m:r>
                      <a:rPr lang="el-GR" sz="1200" i="1">
                        <a:solidFill>
                          <a:srgbClr val="29348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sz="1200" i="1" dirty="0">
                    <a:solidFill>
                      <a:srgbClr val="29348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Proton flux</a:t>
                </a:r>
              </a:p>
              <a:p>
                <a:pPr marL="457200" defTabSz="685800"/>
                <a14:m>
                  <m:oMath xmlns:m="http://schemas.openxmlformats.org/officeDocument/2006/math">
                    <m:r>
                      <a:rPr lang="en-GB" sz="1200" i="1">
                        <a:solidFill>
                          <a:srgbClr val="29348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1200" i="1" dirty="0">
                    <a:solidFill>
                      <a:srgbClr val="29348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Cross section for reaction</a:t>
                </a:r>
              </a:p>
              <a:p>
                <a:pPr marL="457200" defTabSz="685800"/>
                <a14:m>
                  <m:oMath xmlns:m="http://schemas.openxmlformats.org/officeDocument/2006/math">
                    <m:r>
                      <a:rPr lang="en-GB" sz="1200" i="1">
                        <a:solidFill>
                          <a:srgbClr val="29348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sz="1200" i="1" dirty="0">
                    <a:solidFill>
                      <a:srgbClr val="29348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Number of exposed atoms</a:t>
                </a:r>
              </a:p>
            </p:txBody>
          </p:sp>
        </mc:Choice>
        <mc:Fallback xmlns="">
          <p:sp>
            <p:nvSpPr>
              <p:cNvPr id="89" name="Rectangle 8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697" y="1890359"/>
                <a:ext cx="4572000" cy="646331"/>
              </a:xfrm>
              <a:prstGeom prst="rect">
                <a:avLst/>
              </a:prstGeom>
              <a:blipFill>
                <a:blip r:embed="rId5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7323681" y="3136079"/>
            <a:ext cx="1082059" cy="29688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1" name="Rectangle 90"/>
          <p:cNvSpPr/>
          <p:nvPr/>
        </p:nvSpPr>
        <p:spPr>
          <a:xfrm>
            <a:off x="6898097" y="3120438"/>
            <a:ext cx="683006" cy="29688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2" name="Rectangle 91"/>
          <p:cNvSpPr/>
          <p:nvPr/>
        </p:nvSpPr>
        <p:spPr>
          <a:xfrm>
            <a:off x="6437535" y="3147126"/>
            <a:ext cx="683006" cy="29688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4" name="Rectangle 93"/>
          <p:cNvSpPr/>
          <p:nvPr/>
        </p:nvSpPr>
        <p:spPr>
          <a:xfrm>
            <a:off x="5891745" y="3136893"/>
            <a:ext cx="683006" cy="29688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5" name="Title 1"/>
          <p:cNvSpPr txBox="1">
            <a:spLocks/>
          </p:cNvSpPr>
          <p:nvPr/>
        </p:nvSpPr>
        <p:spPr bwMode="auto">
          <a:xfrm>
            <a:off x="1187625" y="3598863"/>
            <a:ext cx="1424884" cy="550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Gill Sans MT" panose="020B0502020104020203" pitchFamily="34" charset="0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kern="0" dirty="0" err="1"/>
              <a:t>nanoUC</a:t>
            </a:r>
            <a:r>
              <a:rPr lang="en-GB" kern="0" baseline="-25000" dirty="0" err="1"/>
              <a:t>x</a:t>
            </a:r>
            <a:endParaRPr lang="en-GB" kern="0" baseline="-25000" dirty="0"/>
          </a:p>
        </p:txBody>
      </p:sp>
      <p:sp>
        <p:nvSpPr>
          <p:cNvPr id="98" name="Subtitle 2"/>
          <p:cNvSpPr txBox="1">
            <a:spLocks/>
          </p:cNvSpPr>
          <p:nvPr/>
        </p:nvSpPr>
        <p:spPr bwMode="auto">
          <a:xfrm>
            <a:off x="1187625" y="4274344"/>
            <a:ext cx="1854528" cy="424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1800" kern="0" dirty="0"/>
              <a:t>Status update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3457455" y="2770460"/>
            <a:ext cx="1802540" cy="1804358"/>
            <a:chOff x="4436141" y="2187505"/>
            <a:chExt cx="1291783" cy="1293086"/>
          </a:xfrm>
        </p:grpSpPr>
        <p:sp>
          <p:nvSpPr>
            <p:cNvPr id="109" name="Freeform 108"/>
            <p:cNvSpPr/>
            <p:nvPr/>
          </p:nvSpPr>
          <p:spPr bwMode="auto">
            <a:xfrm>
              <a:off x="5111016" y="2539303"/>
              <a:ext cx="225736" cy="429289"/>
            </a:xfrm>
            <a:custGeom>
              <a:avLst/>
              <a:gdLst>
                <a:gd name="connsiteX0" fmla="*/ 28703 w 196821"/>
                <a:gd name="connsiteY0" fmla="*/ 8485 h 258612"/>
                <a:gd name="connsiteX1" fmla="*/ 12301 w 196821"/>
                <a:gd name="connsiteY1" fmla="*/ 33088 h 258612"/>
                <a:gd name="connsiteX2" fmla="*/ 4100 w 196821"/>
                <a:gd name="connsiteY2" fmla="*/ 69992 h 258612"/>
                <a:gd name="connsiteX3" fmla="*/ 0 w 196821"/>
                <a:gd name="connsiteY3" fmla="*/ 86394 h 258612"/>
                <a:gd name="connsiteX4" fmla="*/ 4100 w 196821"/>
                <a:gd name="connsiteY4" fmla="*/ 139699 h 258612"/>
                <a:gd name="connsiteX5" fmla="*/ 12301 w 196821"/>
                <a:gd name="connsiteY5" fmla="*/ 152001 h 258612"/>
                <a:gd name="connsiteX6" fmla="*/ 32803 w 196821"/>
                <a:gd name="connsiteY6" fmla="*/ 184804 h 258612"/>
                <a:gd name="connsiteX7" fmla="*/ 41004 w 196821"/>
                <a:gd name="connsiteY7" fmla="*/ 197106 h 258612"/>
                <a:gd name="connsiteX8" fmla="*/ 45105 w 196821"/>
                <a:gd name="connsiteY8" fmla="*/ 213507 h 258612"/>
                <a:gd name="connsiteX9" fmla="*/ 69707 w 196821"/>
                <a:gd name="connsiteY9" fmla="*/ 238110 h 258612"/>
                <a:gd name="connsiteX10" fmla="*/ 77908 w 196821"/>
                <a:gd name="connsiteY10" fmla="*/ 250411 h 258612"/>
                <a:gd name="connsiteX11" fmla="*/ 90210 w 196821"/>
                <a:gd name="connsiteY11" fmla="*/ 258612 h 258612"/>
                <a:gd name="connsiteX12" fmla="*/ 127114 w 196821"/>
                <a:gd name="connsiteY12" fmla="*/ 250411 h 258612"/>
                <a:gd name="connsiteX13" fmla="*/ 139415 w 196821"/>
                <a:gd name="connsiteY13" fmla="*/ 246311 h 258612"/>
                <a:gd name="connsiteX14" fmla="*/ 147616 w 196821"/>
                <a:gd name="connsiteY14" fmla="*/ 234010 h 258612"/>
                <a:gd name="connsiteX15" fmla="*/ 172219 w 196821"/>
                <a:gd name="connsiteY15" fmla="*/ 221708 h 258612"/>
                <a:gd name="connsiteX16" fmla="*/ 176319 w 196821"/>
                <a:gd name="connsiteY16" fmla="*/ 201206 h 258612"/>
                <a:gd name="connsiteX17" fmla="*/ 180419 w 196821"/>
                <a:gd name="connsiteY17" fmla="*/ 172503 h 258612"/>
                <a:gd name="connsiteX18" fmla="*/ 184520 w 196821"/>
                <a:gd name="connsiteY18" fmla="*/ 160202 h 258612"/>
                <a:gd name="connsiteX19" fmla="*/ 188620 w 196821"/>
                <a:gd name="connsiteY19" fmla="*/ 143800 h 258612"/>
                <a:gd name="connsiteX20" fmla="*/ 196821 w 196821"/>
                <a:gd name="connsiteY20" fmla="*/ 119197 h 258612"/>
                <a:gd name="connsiteX21" fmla="*/ 192721 w 196821"/>
                <a:gd name="connsiteY21" fmla="*/ 78193 h 258612"/>
                <a:gd name="connsiteX22" fmla="*/ 188620 w 196821"/>
                <a:gd name="connsiteY22" fmla="*/ 65891 h 258612"/>
                <a:gd name="connsiteX23" fmla="*/ 176319 w 196821"/>
                <a:gd name="connsiteY23" fmla="*/ 53590 h 258612"/>
                <a:gd name="connsiteX24" fmla="*/ 151716 w 196821"/>
                <a:gd name="connsiteY24" fmla="*/ 33088 h 258612"/>
                <a:gd name="connsiteX25" fmla="*/ 139415 w 196821"/>
                <a:gd name="connsiteY25" fmla="*/ 20786 h 258612"/>
                <a:gd name="connsiteX26" fmla="*/ 110712 w 196821"/>
                <a:gd name="connsiteY26" fmla="*/ 12585 h 258612"/>
                <a:gd name="connsiteX27" fmla="*/ 98411 w 196821"/>
                <a:gd name="connsiteY27" fmla="*/ 4385 h 258612"/>
                <a:gd name="connsiteX28" fmla="*/ 53306 w 196821"/>
                <a:gd name="connsiteY28" fmla="*/ 4385 h 258612"/>
                <a:gd name="connsiteX29" fmla="*/ 28703 w 196821"/>
                <a:gd name="connsiteY29" fmla="*/ 16686 h 258612"/>
                <a:gd name="connsiteX30" fmla="*/ 28703 w 196821"/>
                <a:gd name="connsiteY30" fmla="*/ 8485 h 258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6821" h="258612">
                  <a:moveTo>
                    <a:pt x="28703" y="8485"/>
                  </a:moveTo>
                  <a:cubicBezTo>
                    <a:pt x="25969" y="11219"/>
                    <a:pt x="17088" y="24472"/>
                    <a:pt x="12301" y="33088"/>
                  </a:cubicBezTo>
                  <a:cubicBezTo>
                    <a:pt x="7315" y="42063"/>
                    <a:pt x="5559" y="62696"/>
                    <a:pt x="4100" y="69992"/>
                  </a:cubicBezTo>
                  <a:cubicBezTo>
                    <a:pt x="2995" y="75518"/>
                    <a:pt x="1367" y="80927"/>
                    <a:pt x="0" y="86394"/>
                  </a:cubicBezTo>
                  <a:cubicBezTo>
                    <a:pt x="1367" y="104162"/>
                    <a:pt x="816" y="122183"/>
                    <a:pt x="4100" y="139699"/>
                  </a:cubicBezTo>
                  <a:cubicBezTo>
                    <a:pt x="5008" y="144543"/>
                    <a:pt x="10299" y="147497"/>
                    <a:pt x="12301" y="152001"/>
                  </a:cubicBezTo>
                  <a:cubicBezTo>
                    <a:pt x="26683" y="184360"/>
                    <a:pt x="10674" y="170051"/>
                    <a:pt x="32803" y="184804"/>
                  </a:cubicBezTo>
                  <a:cubicBezTo>
                    <a:pt x="35537" y="188905"/>
                    <a:pt x="39063" y="192576"/>
                    <a:pt x="41004" y="197106"/>
                  </a:cubicBezTo>
                  <a:cubicBezTo>
                    <a:pt x="43224" y="202286"/>
                    <a:pt x="41873" y="208890"/>
                    <a:pt x="45105" y="213507"/>
                  </a:cubicBezTo>
                  <a:cubicBezTo>
                    <a:pt x="51756" y="223008"/>
                    <a:pt x="63274" y="228460"/>
                    <a:pt x="69707" y="238110"/>
                  </a:cubicBezTo>
                  <a:cubicBezTo>
                    <a:pt x="72441" y="242210"/>
                    <a:pt x="74423" y="246926"/>
                    <a:pt x="77908" y="250411"/>
                  </a:cubicBezTo>
                  <a:cubicBezTo>
                    <a:pt x="81393" y="253896"/>
                    <a:pt x="86109" y="255878"/>
                    <a:pt x="90210" y="258612"/>
                  </a:cubicBezTo>
                  <a:cubicBezTo>
                    <a:pt x="102511" y="255878"/>
                    <a:pt x="114889" y="253467"/>
                    <a:pt x="127114" y="250411"/>
                  </a:cubicBezTo>
                  <a:cubicBezTo>
                    <a:pt x="131307" y="249363"/>
                    <a:pt x="136040" y="249011"/>
                    <a:pt x="139415" y="246311"/>
                  </a:cubicBezTo>
                  <a:cubicBezTo>
                    <a:pt x="143263" y="243233"/>
                    <a:pt x="144131" y="237495"/>
                    <a:pt x="147616" y="234010"/>
                  </a:cubicBezTo>
                  <a:cubicBezTo>
                    <a:pt x="155565" y="226061"/>
                    <a:pt x="162214" y="225043"/>
                    <a:pt x="172219" y="221708"/>
                  </a:cubicBezTo>
                  <a:cubicBezTo>
                    <a:pt x="173586" y="214874"/>
                    <a:pt x="175173" y="208081"/>
                    <a:pt x="176319" y="201206"/>
                  </a:cubicBezTo>
                  <a:cubicBezTo>
                    <a:pt x="177908" y="191673"/>
                    <a:pt x="178524" y="181980"/>
                    <a:pt x="180419" y="172503"/>
                  </a:cubicBezTo>
                  <a:cubicBezTo>
                    <a:pt x="181267" y="168265"/>
                    <a:pt x="183333" y="164358"/>
                    <a:pt x="184520" y="160202"/>
                  </a:cubicBezTo>
                  <a:cubicBezTo>
                    <a:pt x="186068" y="154783"/>
                    <a:pt x="187001" y="149198"/>
                    <a:pt x="188620" y="143800"/>
                  </a:cubicBezTo>
                  <a:cubicBezTo>
                    <a:pt x="191104" y="135520"/>
                    <a:pt x="196821" y="119197"/>
                    <a:pt x="196821" y="119197"/>
                  </a:cubicBezTo>
                  <a:cubicBezTo>
                    <a:pt x="195454" y="105529"/>
                    <a:pt x="194810" y="91769"/>
                    <a:pt x="192721" y="78193"/>
                  </a:cubicBezTo>
                  <a:cubicBezTo>
                    <a:pt x="192064" y="73921"/>
                    <a:pt x="191018" y="69488"/>
                    <a:pt x="188620" y="65891"/>
                  </a:cubicBezTo>
                  <a:cubicBezTo>
                    <a:pt x="185403" y="61066"/>
                    <a:pt x="180093" y="57993"/>
                    <a:pt x="176319" y="53590"/>
                  </a:cubicBezTo>
                  <a:cubicBezTo>
                    <a:pt x="158446" y="32737"/>
                    <a:pt x="172386" y="39977"/>
                    <a:pt x="151716" y="33088"/>
                  </a:cubicBezTo>
                  <a:cubicBezTo>
                    <a:pt x="147616" y="28987"/>
                    <a:pt x="144240" y="24003"/>
                    <a:pt x="139415" y="20786"/>
                  </a:cubicBezTo>
                  <a:cubicBezTo>
                    <a:pt x="135888" y="18435"/>
                    <a:pt x="112895" y="13131"/>
                    <a:pt x="110712" y="12585"/>
                  </a:cubicBezTo>
                  <a:cubicBezTo>
                    <a:pt x="106612" y="9852"/>
                    <a:pt x="102819" y="6589"/>
                    <a:pt x="98411" y="4385"/>
                  </a:cubicBezTo>
                  <a:cubicBezTo>
                    <a:pt x="81722" y="-3959"/>
                    <a:pt x="74933" y="1681"/>
                    <a:pt x="53306" y="4385"/>
                  </a:cubicBezTo>
                  <a:cubicBezTo>
                    <a:pt x="42941" y="11294"/>
                    <a:pt x="40826" y="14261"/>
                    <a:pt x="28703" y="16686"/>
                  </a:cubicBezTo>
                  <a:cubicBezTo>
                    <a:pt x="26022" y="17222"/>
                    <a:pt x="31437" y="5751"/>
                    <a:pt x="28703" y="8485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113" name="Oval 112"/>
            <p:cNvSpPr/>
            <p:nvPr/>
          </p:nvSpPr>
          <p:spPr bwMode="auto">
            <a:xfrm>
              <a:off x="4436141" y="2187505"/>
              <a:ext cx="1291783" cy="1293086"/>
            </a:xfrm>
            <a:prstGeom prst="ellipse">
              <a:avLst/>
            </a:prstGeom>
            <a:noFill/>
            <a:ln w="63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114" name="Freeform 113"/>
            <p:cNvSpPr/>
            <p:nvPr/>
          </p:nvSpPr>
          <p:spPr bwMode="auto">
            <a:xfrm>
              <a:off x="4668398" y="2319291"/>
              <a:ext cx="374486" cy="381011"/>
            </a:xfrm>
            <a:custGeom>
              <a:avLst/>
              <a:gdLst>
                <a:gd name="connsiteX0" fmla="*/ 65684 w 225964"/>
                <a:gd name="connsiteY0" fmla="*/ 12302 h 229625"/>
                <a:gd name="connsiteX1" fmla="*/ 41082 w 225964"/>
                <a:gd name="connsiteY1" fmla="*/ 20502 h 229625"/>
                <a:gd name="connsiteX2" fmla="*/ 16479 w 225964"/>
                <a:gd name="connsiteY2" fmla="*/ 49206 h 229625"/>
                <a:gd name="connsiteX3" fmla="*/ 4178 w 225964"/>
                <a:gd name="connsiteY3" fmla="*/ 61507 h 229625"/>
                <a:gd name="connsiteX4" fmla="*/ 77 w 225964"/>
                <a:gd name="connsiteY4" fmla="*/ 73808 h 229625"/>
                <a:gd name="connsiteX5" fmla="*/ 4178 w 225964"/>
                <a:gd name="connsiteY5" fmla="*/ 196822 h 229625"/>
                <a:gd name="connsiteX6" fmla="*/ 16479 w 225964"/>
                <a:gd name="connsiteY6" fmla="*/ 205023 h 229625"/>
                <a:gd name="connsiteX7" fmla="*/ 73885 w 225964"/>
                <a:gd name="connsiteY7" fmla="*/ 217324 h 229625"/>
                <a:gd name="connsiteX8" fmla="*/ 106689 w 225964"/>
                <a:gd name="connsiteY8" fmla="*/ 229625 h 229625"/>
                <a:gd name="connsiteX9" fmla="*/ 143593 w 225964"/>
                <a:gd name="connsiteY9" fmla="*/ 225525 h 229625"/>
                <a:gd name="connsiteX10" fmla="*/ 155894 w 225964"/>
                <a:gd name="connsiteY10" fmla="*/ 217324 h 229625"/>
                <a:gd name="connsiteX11" fmla="*/ 180497 w 225964"/>
                <a:gd name="connsiteY11" fmla="*/ 209123 h 229625"/>
                <a:gd name="connsiteX12" fmla="*/ 188698 w 225964"/>
                <a:gd name="connsiteY12" fmla="*/ 184520 h 229625"/>
                <a:gd name="connsiteX13" fmla="*/ 192798 w 225964"/>
                <a:gd name="connsiteY13" fmla="*/ 172219 h 229625"/>
                <a:gd name="connsiteX14" fmla="*/ 200999 w 225964"/>
                <a:gd name="connsiteY14" fmla="*/ 159918 h 229625"/>
                <a:gd name="connsiteX15" fmla="*/ 209200 w 225964"/>
                <a:gd name="connsiteY15" fmla="*/ 131215 h 229625"/>
                <a:gd name="connsiteX16" fmla="*/ 217401 w 225964"/>
                <a:gd name="connsiteY16" fmla="*/ 118913 h 229625"/>
                <a:gd name="connsiteX17" fmla="*/ 225602 w 225964"/>
                <a:gd name="connsiteY17" fmla="*/ 94311 h 229625"/>
                <a:gd name="connsiteX18" fmla="*/ 221501 w 225964"/>
                <a:gd name="connsiteY18" fmla="*/ 77909 h 229625"/>
                <a:gd name="connsiteX19" fmla="*/ 205100 w 225964"/>
                <a:gd name="connsiteY19" fmla="*/ 69708 h 229625"/>
                <a:gd name="connsiteX20" fmla="*/ 188698 w 225964"/>
                <a:gd name="connsiteY20" fmla="*/ 65607 h 229625"/>
                <a:gd name="connsiteX21" fmla="*/ 176396 w 225964"/>
                <a:gd name="connsiteY21" fmla="*/ 61507 h 229625"/>
                <a:gd name="connsiteX22" fmla="*/ 159995 w 225964"/>
                <a:gd name="connsiteY22" fmla="*/ 49206 h 229625"/>
                <a:gd name="connsiteX23" fmla="*/ 147693 w 225964"/>
                <a:gd name="connsiteY23" fmla="*/ 41005 h 229625"/>
                <a:gd name="connsiteX24" fmla="*/ 131291 w 225964"/>
                <a:gd name="connsiteY24" fmla="*/ 16402 h 229625"/>
                <a:gd name="connsiteX25" fmla="*/ 118990 w 225964"/>
                <a:gd name="connsiteY25" fmla="*/ 8201 h 229625"/>
                <a:gd name="connsiteX26" fmla="*/ 94387 w 225964"/>
                <a:gd name="connsiteY26" fmla="*/ 0 h 229625"/>
                <a:gd name="connsiteX27" fmla="*/ 53383 w 225964"/>
                <a:gd name="connsiteY27" fmla="*/ 16402 h 229625"/>
                <a:gd name="connsiteX28" fmla="*/ 65684 w 225964"/>
                <a:gd name="connsiteY28" fmla="*/ 12302 h 22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5964" h="229625">
                  <a:moveTo>
                    <a:pt x="65684" y="12302"/>
                  </a:moveTo>
                  <a:cubicBezTo>
                    <a:pt x="63634" y="12985"/>
                    <a:pt x="48494" y="16055"/>
                    <a:pt x="41082" y="20502"/>
                  </a:cubicBezTo>
                  <a:cubicBezTo>
                    <a:pt x="24655" y="30358"/>
                    <a:pt x="26764" y="36864"/>
                    <a:pt x="16479" y="49206"/>
                  </a:cubicBezTo>
                  <a:cubicBezTo>
                    <a:pt x="12767" y="53661"/>
                    <a:pt x="8278" y="57407"/>
                    <a:pt x="4178" y="61507"/>
                  </a:cubicBezTo>
                  <a:cubicBezTo>
                    <a:pt x="2811" y="65607"/>
                    <a:pt x="77" y="69486"/>
                    <a:pt x="77" y="73808"/>
                  </a:cubicBezTo>
                  <a:cubicBezTo>
                    <a:pt x="77" y="114835"/>
                    <a:pt x="-911" y="156111"/>
                    <a:pt x="4178" y="196822"/>
                  </a:cubicBezTo>
                  <a:cubicBezTo>
                    <a:pt x="4789" y="201712"/>
                    <a:pt x="11848" y="203339"/>
                    <a:pt x="16479" y="205023"/>
                  </a:cubicBezTo>
                  <a:cubicBezTo>
                    <a:pt x="33773" y="211312"/>
                    <a:pt x="55555" y="214269"/>
                    <a:pt x="73885" y="217324"/>
                  </a:cubicBezTo>
                  <a:cubicBezTo>
                    <a:pt x="83218" y="221990"/>
                    <a:pt x="95522" y="229625"/>
                    <a:pt x="106689" y="229625"/>
                  </a:cubicBezTo>
                  <a:cubicBezTo>
                    <a:pt x="119066" y="229625"/>
                    <a:pt x="131292" y="226892"/>
                    <a:pt x="143593" y="225525"/>
                  </a:cubicBezTo>
                  <a:cubicBezTo>
                    <a:pt x="147693" y="222791"/>
                    <a:pt x="151391" y="219325"/>
                    <a:pt x="155894" y="217324"/>
                  </a:cubicBezTo>
                  <a:cubicBezTo>
                    <a:pt x="163794" y="213813"/>
                    <a:pt x="180497" y="209123"/>
                    <a:pt x="180497" y="209123"/>
                  </a:cubicBezTo>
                  <a:lnTo>
                    <a:pt x="188698" y="184520"/>
                  </a:lnTo>
                  <a:cubicBezTo>
                    <a:pt x="190065" y="180420"/>
                    <a:pt x="190400" y="175815"/>
                    <a:pt x="192798" y="172219"/>
                  </a:cubicBezTo>
                  <a:lnTo>
                    <a:pt x="200999" y="159918"/>
                  </a:lnTo>
                  <a:cubicBezTo>
                    <a:pt x="202312" y="154667"/>
                    <a:pt x="206260" y="137095"/>
                    <a:pt x="209200" y="131215"/>
                  </a:cubicBezTo>
                  <a:cubicBezTo>
                    <a:pt x="211404" y="126807"/>
                    <a:pt x="214667" y="123014"/>
                    <a:pt x="217401" y="118913"/>
                  </a:cubicBezTo>
                  <a:cubicBezTo>
                    <a:pt x="220135" y="110712"/>
                    <a:pt x="227699" y="102697"/>
                    <a:pt x="225602" y="94311"/>
                  </a:cubicBezTo>
                  <a:cubicBezTo>
                    <a:pt x="224235" y="88844"/>
                    <a:pt x="225109" y="82238"/>
                    <a:pt x="221501" y="77909"/>
                  </a:cubicBezTo>
                  <a:cubicBezTo>
                    <a:pt x="217588" y="73213"/>
                    <a:pt x="210823" y="71854"/>
                    <a:pt x="205100" y="69708"/>
                  </a:cubicBezTo>
                  <a:cubicBezTo>
                    <a:pt x="199823" y="67729"/>
                    <a:pt x="194117" y="67155"/>
                    <a:pt x="188698" y="65607"/>
                  </a:cubicBezTo>
                  <a:cubicBezTo>
                    <a:pt x="184542" y="64420"/>
                    <a:pt x="180497" y="62874"/>
                    <a:pt x="176396" y="61507"/>
                  </a:cubicBezTo>
                  <a:cubicBezTo>
                    <a:pt x="170929" y="57407"/>
                    <a:pt x="165556" y="53178"/>
                    <a:pt x="159995" y="49206"/>
                  </a:cubicBezTo>
                  <a:cubicBezTo>
                    <a:pt x="155985" y="46341"/>
                    <a:pt x="150938" y="44714"/>
                    <a:pt x="147693" y="41005"/>
                  </a:cubicBezTo>
                  <a:cubicBezTo>
                    <a:pt x="141202" y="33587"/>
                    <a:pt x="139492" y="21869"/>
                    <a:pt x="131291" y="16402"/>
                  </a:cubicBezTo>
                  <a:cubicBezTo>
                    <a:pt x="127191" y="13668"/>
                    <a:pt x="123493" y="10202"/>
                    <a:pt x="118990" y="8201"/>
                  </a:cubicBezTo>
                  <a:cubicBezTo>
                    <a:pt x="111090" y="4690"/>
                    <a:pt x="94387" y="0"/>
                    <a:pt x="94387" y="0"/>
                  </a:cubicBezTo>
                  <a:cubicBezTo>
                    <a:pt x="52277" y="5265"/>
                    <a:pt x="69672" y="-5315"/>
                    <a:pt x="53383" y="16402"/>
                  </a:cubicBezTo>
                  <a:cubicBezTo>
                    <a:pt x="52223" y="17948"/>
                    <a:pt x="67734" y="11619"/>
                    <a:pt x="65684" y="123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115" name="Freeform 114"/>
            <p:cNvSpPr/>
            <p:nvPr/>
          </p:nvSpPr>
          <p:spPr bwMode="auto">
            <a:xfrm>
              <a:off x="4483113" y="2698997"/>
              <a:ext cx="381011" cy="418850"/>
            </a:xfrm>
            <a:custGeom>
              <a:avLst/>
              <a:gdLst>
                <a:gd name="connsiteX0" fmla="*/ 118913 w 229625"/>
                <a:gd name="connsiteY0" fmla="*/ 5386 h 252291"/>
                <a:gd name="connsiteX1" fmla="*/ 94310 w 229625"/>
                <a:gd name="connsiteY1" fmla="*/ 1286 h 252291"/>
                <a:gd name="connsiteX2" fmla="*/ 20502 w 229625"/>
                <a:gd name="connsiteY2" fmla="*/ 9487 h 252291"/>
                <a:gd name="connsiteX3" fmla="*/ 8201 w 229625"/>
                <a:gd name="connsiteY3" fmla="*/ 21788 h 252291"/>
                <a:gd name="connsiteX4" fmla="*/ 0 w 229625"/>
                <a:gd name="connsiteY4" fmla="*/ 46391 h 252291"/>
                <a:gd name="connsiteX5" fmla="*/ 16402 w 229625"/>
                <a:gd name="connsiteY5" fmla="*/ 91496 h 252291"/>
                <a:gd name="connsiteX6" fmla="*/ 20502 w 229625"/>
                <a:gd name="connsiteY6" fmla="*/ 103797 h 252291"/>
                <a:gd name="connsiteX7" fmla="*/ 32804 w 229625"/>
                <a:gd name="connsiteY7" fmla="*/ 177605 h 252291"/>
                <a:gd name="connsiteX8" fmla="*/ 49206 w 229625"/>
                <a:gd name="connsiteY8" fmla="*/ 202208 h 252291"/>
                <a:gd name="connsiteX9" fmla="*/ 73808 w 229625"/>
                <a:gd name="connsiteY9" fmla="*/ 210409 h 252291"/>
                <a:gd name="connsiteX10" fmla="*/ 86110 w 229625"/>
                <a:gd name="connsiteY10" fmla="*/ 214509 h 252291"/>
                <a:gd name="connsiteX11" fmla="*/ 102511 w 229625"/>
                <a:gd name="connsiteY11" fmla="*/ 239112 h 252291"/>
                <a:gd name="connsiteX12" fmla="*/ 200922 w 229625"/>
                <a:gd name="connsiteY12" fmla="*/ 247313 h 252291"/>
                <a:gd name="connsiteX13" fmla="*/ 213223 w 229625"/>
                <a:gd name="connsiteY13" fmla="*/ 251413 h 252291"/>
                <a:gd name="connsiteX14" fmla="*/ 229625 w 229625"/>
                <a:gd name="connsiteY14" fmla="*/ 218609 h 252291"/>
                <a:gd name="connsiteX15" fmla="*/ 213223 w 229625"/>
                <a:gd name="connsiteY15" fmla="*/ 161203 h 252291"/>
                <a:gd name="connsiteX16" fmla="*/ 196822 w 229625"/>
                <a:gd name="connsiteY16" fmla="*/ 153002 h 252291"/>
                <a:gd name="connsiteX17" fmla="*/ 180420 w 229625"/>
                <a:gd name="connsiteY17" fmla="*/ 120199 h 252291"/>
                <a:gd name="connsiteX18" fmla="*/ 172219 w 229625"/>
                <a:gd name="connsiteY18" fmla="*/ 103797 h 252291"/>
                <a:gd name="connsiteX19" fmla="*/ 168119 w 229625"/>
                <a:gd name="connsiteY19" fmla="*/ 91496 h 252291"/>
                <a:gd name="connsiteX20" fmla="*/ 147616 w 229625"/>
                <a:gd name="connsiteY20" fmla="*/ 66893 h 252291"/>
                <a:gd name="connsiteX21" fmla="*/ 139415 w 229625"/>
                <a:gd name="connsiteY21" fmla="*/ 54592 h 252291"/>
                <a:gd name="connsiteX22" fmla="*/ 118913 w 229625"/>
                <a:gd name="connsiteY22" fmla="*/ 5386 h 25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9625" h="252291">
                  <a:moveTo>
                    <a:pt x="118913" y="5386"/>
                  </a:moveTo>
                  <a:cubicBezTo>
                    <a:pt x="111396" y="-3498"/>
                    <a:pt x="102624" y="1286"/>
                    <a:pt x="94310" y="1286"/>
                  </a:cubicBezTo>
                  <a:cubicBezTo>
                    <a:pt x="41652" y="1286"/>
                    <a:pt x="49528" y="-189"/>
                    <a:pt x="20502" y="9487"/>
                  </a:cubicBezTo>
                  <a:cubicBezTo>
                    <a:pt x="16402" y="13587"/>
                    <a:pt x="11017" y="16719"/>
                    <a:pt x="8201" y="21788"/>
                  </a:cubicBezTo>
                  <a:cubicBezTo>
                    <a:pt x="4003" y="29345"/>
                    <a:pt x="0" y="46391"/>
                    <a:pt x="0" y="46391"/>
                  </a:cubicBezTo>
                  <a:cubicBezTo>
                    <a:pt x="9396" y="83975"/>
                    <a:pt x="1949" y="69816"/>
                    <a:pt x="16402" y="91496"/>
                  </a:cubicBezTo>
                  <a:cubicBezTo>
                    <a:pt x="17769" y="95596"/>
                    <a:pt x="19931" y="99513"/>
                    <a:pt x="20502" y="103797"/>
                  </a:cubicBezTo>
                  <a:cubicBezTo>
                    <a:pt x="22553" y="119180"/>
                    <a:pt x="20852" y="159677"/>
                    <a:pt x="32804" y="177605"/>
                  </a:cubicBezTo>
                  <a:cubicBezTo>
                    <a:pt x="38271" y="185806"/>
                    <a:pt x="39855" y="199091"/>
                    <a:pt x="49206" y="202208"/>
                  </a:cubicBezTo>
                  <a:lnTo>
                    <a:pt x="73808" y="210409"/>
                  </a:lnTo>
                  <a:lnTo>
                    <a:pt x="86110" y="214509"/>
                  </a:lnTo>
                  <a:cubicBezTo>
                    <a:pt x="91577" y="222710"/>
                    <a:pt x="92704" y="238131"/>
                    <a:pt x="102511" y="239112"/>
                  </a:cubicBezTo>
                  <a:cubicBezTo>
                    <a:pt x="162605" y="245121"/>
                    <a:pt x="129814" y="242233"/>
                    <a:pt x="200922" y="247313"/>
                  </a:cubicBezTo>
                  <a:cubicBezTo>
                    <a:pt x="205022" y="248680"/>
                    <a:pt x="210167" y="254469"/>
                    <a:pt x="213223" y="251413"/>
                  </a:cubicBezTo>
                  <a:cubicBezTo>
                    <a:pt x="221867" y="242768"/>
                    <a:pt x="229625" y="218609"/>
                    <a:pt x="229625" y="218609"/>
                  </a:cubicBezTo>
                  <a:cubicBezTo>
                    <a:pt x="226661" y="186004"/>
                    <a:pt x="235562" y="177160"/>
                    <a:pt x="213223" y="161203"/>
                  </a:cubicBezTo>
                  <a:cubicBezTo>
                    <a:pt x="208249" y="157650"/>
                    <a:pt x="202289" y="155736"/>
                    <a:pt x="196822" y="153002"/>
                  </a:cubicBezTo>
                  <a:lnTo>
                    <a:pt x="180420" y="120199"/>
                  </a:lnTo>
                  <a:cubicBezTo>
                    <a:pt x="177686" y="114732"/>
                    <a:pt x="174152" y="109596"/>
                    <a:pt x="172219" y="103797"/>
                  </a:cubicBezTo>
                  <a:cubicBezTo>
                    <a:pt x="170852" y="99697"/>
                    <a:pt x="170052" y="95362"/>
                    <a:pt x="168119" y="91496"/>
                  </a:cubicBezTo>
                  <a:cubicBezTo>
                    <a:pt x="160483" y="76223"/>
                    <a:pt x="158954" y="80497"/>
                    <a:pt x="147616" y="66893"/>
                  </a:cubicBezTo>
                  <a:cubicBezTo>
                    <a:pt x="144461" y="63107"/>
                    <a:pt x="142149" y="58692"/>
                    <a:pt x="139415" y="54592"/>
                  </a:cubicBezTo>
                  <a:cubicBezTo>
                    <a:pt x="134936" y="18755"/>
                    <a:pt x="126430" y="14270"/>
                    <a:pt x="118913" y="5386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116" name="Freeform 115"/>
            <p:cNvSpPr/>
            <p:nvPr/>
          </p:nvSpPr>
          <p:spPr bwMode="auto">
            <a:xfrm>
              <a:off x="4864122" y="2738141"/>
              <a:ext cx="279234" cy="340561"/>
            </a:xfrm>
            <a:custGeom>
              <a:avLst/>
              <a:gdLst>
                <a:gd name="connsiteX0" fmla="*/ 28703 w 168756"/>
                <a:gd name="connsiteY0" fmla="*/ 16402 h 205023"/>
                <a:gd name="connsiteX1" fmla="*/ 8201 w 168756"/>
                <a:gd name="connsiteY1" fmla="*/ 41005 h 205023"/>
                <a:gd name="connsiteX2" fmla="*/ 0 w 168756"/>
                <a:gd name="connsiteY2" fmla="*/ 77909 h 205023"/>
                <a:gd name="connsiteX3" fmla="*/ 12301 w 168756"/>
                <a:gd name="connsiteY3" fmla="*/ 127114 h 205023"/>
                <a:gd name="connsiteX4" fmla="*/ 24603 w 168756"/>
                <a:gd name="connsiteY4" fmla="*/ 131215 h 205023"/>
                <a:gd name="connsiteX5" fmla="*/ 32804 w 168756"/>
                <a:gd name="connsiteY5" fmla="*/ 143516 h 205023"/>
                <a:gd name="connsiteX6" fmla="*/ 45105 w 168756"/>
                <a:gd name="connsiteY6" fmla="*/ 155817 h 205023"/>
                <a:gd name="connsiteX7" fmla="*/ 65607 w 168756"/>
                <a:gd name="connsiteY7" fmla="*/ 180420 h 205023"/>
                <a:gd name="connsiteX8" fmla="*/ 90210 w 168756"/>
                <a:gd name="connsiteY8" fmla="*/ 196822 h 205023"/>
                <a:gd name="connsiteX9" fmla="*/ 102511 w 168756"/>
                <a:gd name="connsiteY9" fmla="*/ 205023 h 205023"/>
                <a:gd name="connsiteX10" fmla="*/ 139415 w 168756"/>
                <a:gd name="connsiteY10" fmla="*/ 196822 h 205023"/>
                <a:gd name="connsiteX11" fmla="*/ 164018 w 168756"/>
                <a:gd name="connsiteY11" fmla="*/ 176320 h 205023"/>
                <a:gd name="connsiteX12" fmla="*/ 164018 w 168756"/>
                <a:gd name="connsiteY12" fmla="*/ 114813 h 205023"/>
                <a:gd name="connsiteX13" fmla="*/ 151717 w 168756"/>
                <a:gd name="connsiteY13" fmla="*/ 102512 h 205023"/>
                <a:gd name="connsiteX14" fmla="*/ 139415 w 168756"/>
                <a:gd name="connsiteY14" fmla="*/ 65607 h 205023"/>
                <a:gd name="connsiteX15" fmla="*/ 135315 w 168756"/>
                <a:gd name="connsiteY15" fmla="*/ 53306 h 205023"/>
                <a:gd name="connsiteX16" fmla="*/ 131214 w 168756"/>
                <a:gd name="connsiteY16" fmla="*/ 36904 h 205023"/>
                <a:gd name="connsiteX17" fmla="*/ 118913 w 168756"/>
                <a:gd name="connsiteY17" fmla="*/ 32804 h 205023"/>
                <a:gd name="connsiteX18" fmla="*/ 82009 w 168756"/>
                <a:gd name="connsiteY18" fmla="*/ 12302 h 205023"/>
                <a:gd name="connsiteX19" fmla="*/ 57406 w 168756"/>
                <a:gd name="connsiteY19" fmla="*/ 0 h 205023"/>
                <a:gd name="connsiteX20" fmla="*/ 32804 w 168756"/>
                <a:gd name="connsiteY20" fmla="*/ 4101 h 205023"/>
                <a:gd name="connsiteX21" fmla="*/ 28703 w 168756"/>
                <a:gd name="connsiteY21" fmla="*/ 16402 h 20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8756" h="205023">
                  <a:moveTo>
                    <a:pt x="28703" y="16402"/>
                  </a:moveTo>
                  <a:cubicBezTo>
                    <a:pt x="24603" y="22553"/>
                    <a:pt x="13693" y="31851"/>
                    <a:pt x="8201" y="41005"/>
                  </a:cubicBezTo>
                  <a:cubicBezTo>
                    <a:pt x="6462" y="43903"/>
                    <a:pt x="193" y="76942"/>
                    <a:pt x="0" y="77909"/>
                  </a:cubicBezTo>
                  <a:cubicBezTo>
                    <a:pt x="1414" y="90640"/>
                    <a:pt x="-1480" y="116090"/>
                    <a:pt x="12301" y="127114"/>
                  </a:cubicBezTo>
                  <a:cubicBezTo>
                    <a:pt x="15676" y="129814"/>
                    <a:pt x="20502" y="129848"/>
                    <a:pt x="24603" y="131215"/>
                  </a:cubicBezTo>
                  <a:cubicBezTo>
                    <a:pt x="27337" y="135315"/>
                    <a:pt x="29649" y="139730"/>
                    <a:pt x="32804" y="143516"/>
                  </a:cubicBezTo>
                  <a:cubicBezTo>
                    <a:pt x="36516" y="147971"/>
                    <a:pt x="41889" y="150992"/>
                    <a:pt x="45105" y="155817"/>
                  </a:cubicBezTo>
                  <a:cubicBezTo>
                    <a:pt x="62322" y="181644"/>
                    <a:pt x="28425" y="154393"/>
                    <a:pt x="65607" y="180420"/>
                  </a:cubicBezTo>
                  <a:cubicBezTo>
                    <a:pt x="73682" y="186072"/>
                    <a:pt x="82009" y="191355"/>
                    <a:pt x="90210" y="196822"/>
                  </a:cubicBezTo>
                  <a:lnTo>
                    <a:pt x="102511" y="205023"/>
                  </a:lnTo>
                  <a:cubicBezTo>
                    <a:pt x="114812" y="202289"/>
                    <a:pt x="127460" y="200807"/>
                    <a:pt x="139415" y="196822"/>
                  </a:cubicBezTo>
                  <a:cubicBezTo>
                    <a:pt x="147979" y="193967"/>
                    <a:pt x="158307" y="182031"/>
                    <a:pt x="164018" y="176320"/>
                  </a:cubicBezTo>
                  <a:cubicBezTo>
                    <a:pt x="167905" y="152994"/>
                    <a:pt x="172382" y="139905"/>
                    <a:pt x="164018" y="114813"/>
                  </a:cubicBezTo>
                  <a:cubicBezTo>
                    <a:pt x="162184" y="109312"/>
                    <a:pt x="155817" y="106612"/>
                    <a:pt x="151717" y="102512"/>
                  </a:cubicBezTo>
                  <a:lnTo>
                    <a:pt x="139415" y="65607"/>
                  </a:lnTo>
                  <a:cubicBezTo>
                    <a:pt x="138048" y="61507"/>
                    <a:pt x="136363" y="57499"/>
                    <a:pt x="135315" y="53306"/>
                  </a:cubicBezTo>
                  <a:cubicBezTo>
                    <a:pt x="133948" y="47839"/>
                    <a:pt x="134735" y="41305"/>
                    <a:pt x="131214" y="36904"/>
                  </a:cubicBezTo>
                  <a:cubicBezTo>
                    <a:pt x="128514" y="33529"/>
                    <a:pt x="123013" y="34171"/>
                    <a:pt x="118913" y="32804"/>
                  </a:cubicBezTo>
                  <a:cubicBezTo>
                    <a:pt x="90714" y="14005"/>
                    <a:pt x="103661" y="19519"/>
                    <a:pt x="82009" y="12302"/>
                  </a:cubicBezTo>
                  <a:cubicBezTo>
                    <a:pt x="75790" y="8156"/>
                    <a:pt x="65894" y="0"/>
                    <a:pt x="57406" y="0"/>
                  </a:cubicBezTo>
                  <a:cubicBezTo>
                    <a:pt x="49092" y="0"/>
                    <a:pt x="41005" y="2734"/>
                    <a:pt x="32804" y="4101"/>
                  </a:cubicBezTo>
                  <a:cubicBezTo>
                    <a:pt x="28271" y="17699"/>
                    <a:pt x="32803" y="10251"/>
                    <a:pt x="28703" y="164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117" name="Freeform 116"/>
            <p:cNvSpPr/>
            <p:nvPr/>
          </p:nvSpPr>
          <p:spPr bwMode="auto">
            <a:xfrm>
              <a:off x="5189025" y="2958658"/>
              <a:ext cx="237478" cy="450166"/>
            </a:xfrm>
            <a:custGeom>
              <a:avLst/>
              <a:gdLst>
                <a:gd name="connsiteX0" fmla="*/ 45105 w 143516"/>
                <a:gd name="connsiteY0" fmla="*/ 0 h 270629"/>
                <a:gd name="connsiteX1" fmla="*/ 36904 w 143516"/>
                <a:gd name="connsiteY1" fmla="*/ 20502 h 270629"/>
                <a:gd name="connsiteX2" fmla="*/ 28703 w 143516"/>
                <a:gd name="connsiteY2" fmla="*/ 32803 h 270629"/>
                <a:gd name="connsiteX3" fmla="*/ 16402 w 143516"/>
                <a:gd name="connsiteY3" fmla="*/ 53305 h 270629"/>
                <a:gd name="connsiteX4" fmla="*/ 4101 w 143516"/>
                <a:gd name="connsiteY4" fmla="*/ 77908 h 270629"/>
                <a:gd name="connsiteX5" fmla="*/ 0 w 143516"/>
                <a:gd name="connsiteY5" fmla="*/ 102511 h 270629"/>
                <a:gd name="connsiteX6" fmla="*/ 4101 w 143516"/>
                <a:gd name="connsiteY6" fmla="*/ 172218 h 270629"/>
                <a:gd name="connsiteX7" fmla="*/ 12301 w 143516"/>
                <a:gd name="connsiteY7" fmla="*/ 196821 h 270629"/>
                <a:gd name="connsiteX8" fmla="*/ 20502 w 143516"/>
                <a:gd name="connsiteY8" fmla="*/ 221424 h 270629"/>
                <a:gd name="connsiteX9" fmla="*/ 24603 w 143516"/>
                <a:gd name="connsiteY9" fmla="*/ 233725 h 270629"/>
                <a:gd name="connsiteX10" fmla="*/ 32804 w 143516"/>
                <a:gd name="connsiteY10" fmla="*/ 250127 h 270629"/>
                <a:gd name="connsiteX11" fmla="*/ 41005 w 143516"/>
                <a:gd name="connsiteY11" fmla="*/ 262428 h 270629"/>
                <a:gd name="connsiteX12" fmla="*/ 53306 w 143516"/>
                <a:gd name="connsiteY12" fmla="*/ 270629 h 270629"/>
                <a:gd name="connsiteX13" fmla="*/ 77909 w 143516"/>
                <a:gd name="connsiteY13" fmla="*/ 266529 h 270629"/>
                <a:gd name="connsiteX14" fmla="*/ 106612 w 143516"/>
                <a:gd name="connsiteY14" fmla="*/ 241926 h 270629"/>
                <a:gd name="connsiteX15" fmla="*/ 118913 w 143516"/>
                <a:gd name="connsiteY15" fmla="*/ 237826 h 270629"/>
                <a:gd name="connsiteX16" fmla="*/ 127114 w 143516"/>
                <a:gd name="connsiteY16" fmla="*/ 225524 h 270629"/>
                <a:gd name="connsiteX17" fmla="*/ 139415 w 143516"/>
                <a:gd name="connsiteY17" fmla="*/ 217323 h 270629"/>
                <a:gd name="connsiteX18" fmla="*/ 143516 w 143516"/>
                <a:gd name="connsiteY18" fmla="*/ 205022 h 270629"/>
                <a:gd name="connsiteX19" fmla="*/ 139415 w 143516"/>
                <a:gd name="connsiteY19" fmla="*/ 188620 h 270629"/>
                <a:gd name="connsiteX20" fmla="*/ 127114 w 143516"/>
                <a:gd name="connsiteY20" fmla="*/ 184520 h 270629"/>
                <a:gd name="connsiteX21" fmla="*/ 123014 w 143516"/>
                <a:gd name="connsiteY21" fmla="*/ 172218 h 270629"/>
                <a:gd name="connsiteX22" fmla="*/ 127114 w 143516"/>
                <a:gd name="connsiteY22" fmla="*/ 155817 h 270629"/>
                <a:gd name="connsiteX23" fmla="*/ 135315 w 143516"/>
                <a:gd name="connsiteY23" fmla="*/ 143515 h 270629"/>
                <a:gd name="connsiteX24" fmla="*/ 139415 w 143516"/>
                <a:gd name="connsiteY24" fmla="*/ 131214 h 270629"/>
                <a:gd name="connsiteX25" fmla="*/ 135315 w 143516"/>
                <a:gd name="connsiteY25" fmla="*/ 114812 h 270629"/>
                <a:gd name="connsiteX26" fmla="*/ 110712 w 143516"/>
                <a:gd name="connsiteY26" fmla="*/ 102511 h 270629"/>
                <a:gd name="connsiteX27" fmla="*/ 106612 w 143516"/>
                <a:gd name="connsiteY27" fmla="*/ 53305 h 270629"/>
                <a:gd name="connsiteX28" fmla="*/ 102511 w 143516"/>
                <a:gd name="connsiteY28" fmla="*/ 32803 h 270629"/>
                <a:gd name="connsiteX29" fmla="*/ 94310 w 143516"/>
                <a:gd name="connsiteY29" fmla="*/ 20502 h 270629"/>
                <a:gd name="connsiteX30" fmla="*/ 45105 w 143516"/>
                <a:gd name="connsiteY30" fmla="*/ 0 h 27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3516" h="270629">
                  <a:moveTo>
                    <a:pt x="45105" y="0"/>
                  </a:moveTo>
                  <a:cubicBezTo>
                    <a:pt x="35537" y="0"/>
                    <a:pt x="40196" y="13919"/>
                    <a:pt x="36904" y="20502"/>
                  </a:cubicBezTo>
                  <a:cubicBezTo>
                    <a:pt x="34700" y="24910"/>
                    <a:pt x="31315" y="28624"/>
                    <a:pt x="28703" y="32803"/>
                  </a:cubicBezTo>
                  <a:cubicBezTo>
                    <a:pt x="24479" y="39561"/>
                    <a:pt x="19966" y="46177"/>
                    <a:pt x="16402" y="53305"/>
                  </a:cubicBezTo>
                  <a:cubicBezTo>
                    <a:pt x="-576" y="87262"/>
                    <a:pt x="27603" y="42653"/>
                    <a:pt x="4101" y="77908"/>
                  </a:cubicBezTo>
                  <a:cubicBezTo>
                    <a:pt x="2734" y="86109"/>
                    <a:pt x="0" y="94197"/>
                    <a:pt x="0" y="102511"/>
                  </a:cubicBezTo>
                  <a:cubicBezTo>
                    <a:pt x="0" y="125787"/>
                    <a:pt x="1091" y="149138"/>
                    <a:pt x="4101" y="172218"/>
                  </a:cubicBezTo>
                  <a:cubicBezTo>
                    <a:pt x="5219" y="180790"/>
                    <a:pt x="9567" y="188620"/>
                    <a:pt x="12301" y="196821"/>
                  </a:cubicBezTo>
                  <a:lnTo>
                    <a:pt x="20502" y="221424"/>
                  </a:lnTo>
                  <a:cubicBezTo>
                    <a:pt x="21869" y="225524"/>
                    <a:pt x="22670" y="229859"/>
                    <a:pt x="24603" y="233725"/>
                  </a:cubicBezTo>
                  <a:cubicBezTo>
                    <a:pt x="27337" y="239192"/>
                    <a:pt x="29771" y="244820"/>
                    <a:pt x="32804" y="250127"/>
                  </a:cubicBezTo>
                  <a:cubicBezTo>
                    <a:pt x="35249" y="254406"/>
                    <a:pt x="37520" y="258943"/>
                    <a:pt x="41005" y="262428"/>
                  </a:cubicBezTo>
                  <a:cubicBezTo>
                    <a:pt x="44490" y="265913"/>
                    <a:pt x="49206" y="267895"/>
                    <a:pt x="53306" y="270629"/>
                  </a:cubicBezTo>
                  <a:cubicBezTo>
                    <a:pt x="61507" y="269262"/>
                    <a:pt x="70190" y="269617"/>
                    <a:pt x="77909" y="266529"/>
                  </a:cubicBezTo>
                  <a:cubicBezTo>
                    <a:pt x="96566" y="259066"/>
                    <a:pt x="91499" y="252000"/>
                    <a:pt x="106612" y="241926"/>
                  </a:cubicBezTo>
                  <a:cubicBezTo>
                    <a:pt x="110208" y="239529"/>
                    <a:pt x="114813" y="239193"/>
                    <a:pt x="118913" y="237826"/>
                  </a:cubicBezTo>
                  <a:cubicBezTo>
                    <a:pt x="121647" y="233725"/>
                    <a:pt x="123629" y="229009"/>
                    <a:pt x="127114" y="225524"/>
                  </a:cubicBezTo>
                  <a:cubicBezTo>
                    <a:pt x="130599" y="222039"/>
                    <a:pt x="136336" y="221171"/>
                    <a:pt x="139415" y="217323"/>
                  </a:cubicBezTo>
                  <a:cubicBezTo>
                    <a:pt x="142115" y="213948"/>
                    <a:pt x="142149" y="209122"/>
                    <a:pt x="143516" y="205022"/>
                  </a:cubicBezTo>
                  <a:cubicBezTo>
                    <a:pt x="142149" y="199555"/>
                    <a:pt x="142936" y="193021"/>
                    <a:pt x="139415" y="188620"/>
                  </a:cubicBezTo>
                  <a:cubicBezTo>
                    <a:pt x="136715" y="185245"/>
                    <a:pt x="130170" y="187576"/>
                    <a:pt x="127114" y="184520"/>
                  </a:cubicBezTo>
                  <a:cubicBezTo>
                    <a:pt x="124058" y="181464"/>
                    <a:pt x="124381" y="176319"/>
                    <a:pt x="123014" y="172218"/>
                  </a:cubicBezTo>
                  <a:cubicBezTo>
                    <a:pt x="124381" y="166751"/>
                    <a:pt x="124894" y="160997"/>
                    <a:pt x="127114" y="155817"/>
                  </a:cubicBezTo>
                  <a:cubicBezTo>
                    <a:pt x="129055" y="151287"/>
                    <a:pt x="133111" y="147923"/>
                    <a:pt x="135315" y="143515"/>
                  </a:cubicBezTo>
                  <a:cubicBezTo>
                    <a:pt x="137248" y="139649"/>
                    <a:pt x="138048" y="135314"/>
                    <a:pt x="139415" y="131214"/>
                  </a:cubicBezTo>
                  <a:cubicBezTo>
                    <a:pt x="138048" y="125747"/>
                    <a:pt x="138441" y="119501"/>
                    <a:pt x="135315" y="114812"/>
                  </a:cubicBezTo>
                  <a:cubicBezTo>
                    <a:pt x="130772" y="107998"/>
                    <a:pt x="117730" y="104850"/>
                    <a:pt x="110712" y="102511"/>
                  </a:cubicBezTo>
                  <a:cubicBezTo>
                    <a:pt x="99882" y="70021"/>
                    <a:pt x="101090" y="86435"/>
                    <a:pt x="106612" y="53305"/>
                  </a:cubicBezTo>
                  <a:cubicBezTo>
                    <a:pt x="105245" y="46471"/>
                    <a:pt x="104958" y="39329"/>
                    <a:pt x="102511" y="32803"/>
                  </a:cubicBezTo>
                  <a:cubicBezTo>
                    <a:pt x="100781" y="28189"/>
                    <a:pt x="98489" y="23114"/>
                    <a:pt x="94310" y="20502"/>
                  </a:cubicBezTo>
                  <a:cubicBezTo>
                    <a:pt x="77039" y="9708"/>
                    <a:pt x="54673" y="0"/>
                    <a:pt x="45105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118" name="Freeform 117"/>
            <p:cNvSpPr/>
            <p:nvPr/>
          </p:nvSpPr>
          <p:spPr bwMode="auto">
            <a:xfrm>
              <a:off x="4733639" y="3078704"/>
              <a:ext cx="413632" cy="330122"/>
            </a:xfrm>
            <a:custGeom>
              <a:avLst/>
              <a:gdLst>
                <a:gd name="connsiteX0" fmla="*/ 164018 w 255003"/>
                <a:gd name="connsiteY0" fmla="*/ 337 h 218693"/>
                <a:gd name="connsiteX1" fmla="*/ 139416 w 255003"/>
                <a:gd name="connsiteY1" fmla="*/ 4437 h 218693"/>
                <a:gd name="connsiteX2" fmla="*/ 123014 w 255003"/>
                <a:gd name="connsiteY2" fmla="*/ 12638 h 218693"/>
                <a:gd name="connsiteX3" fmla="*/ 110713 w 255003"/>
                <a:gd name="connsiteY3" fmla="*/ 16739 h 218693"/>
                <a:gd name="connsiteX4" fmla="*/ 98411 w 255003"/>
                <a:gd name="connsiteY4" fmla="*/ 29040 h 218693"/>
                <a:gd name="connsiteX5" fmla="*/ 82009 w 255003"/>
                <a:gd name="connsiteY5" fmla="*/ 33140 h 218693"/>
                <a:gd name="connsiteX6" fmla="*/ 69708 w 255003"/>
                <a:gd name="connsiteY6" fmla="*/ 37241 h 218693"/>
                <a:gd name="connsiteX7" fmla="*/ 57407 w 255003"/>
                <a:gd name="connsiteY7" fmla="*/ 49542 h 218693"/>
                <a:gd name="connsiteX8" fmla="*/ 32804 w 255003"/>
                <a:gd name="connsiteY8" fmla="*/ 65944 h 218693"/>
                <a:gd name="connsiteX9" fmla="*/ 16402 w 255003"/>
                <a:gd name="connsiteY9" fmla="*/ 90547 h 218693"/>
                <a:gd name="connsiteX10" fmla="*/ 12302 w 255003"/>
                <a:gd name="connsiteY10" fmla="*/ 102848 h 218693"/>
                <a:gd name="connsiteX11" fmla="*/ 4101 w 255003"/>
                <a:gd name="connsiteY11" fmla="*/ 115149 h 218693"/>
                <a:gd name="connsiteX12" fmla="*/ 0 w 255003"/>
                <a:gd name="connsiteY12" fmla="*/ 131551 h 218693"/>
                <a:gd name="connsiteX13" fmla="*/ 4101 w 255003"/>
                <a:gd name="connsiteY13" fmla="*/ 172556 h 218693"/>
                <a:gd name="connsiteX14" fmla="*/ 16402 w 255003"/>
                <a:gd name="connsiteY14" fmla="*/ 176656 h 218693"/>
                <a:gd name="connsiteX15" fmla="*/ 32804 w 255003"/>
                <a:gd name="connsiteY15" fmla="*/ 188957 h 218693"/>
                <a:gd name="connsiteX16" fmla="*/ 49206 w 255003"/>
                <a:gd name="connsiteY16" fmla="*/ 193058 h 218693"/>
                <a:gd name="connsiteX17" fmla="*/ 82009 w 255003"/>
                <a:gd name="connsiteY17" fmla="*/ 205359 h 218693"/>
                <a:gd name="connsiteX18" fmla="*/ 94311 w 255003"/>
                <a:gd name="connsiteY18" fmla="*/ 217661 h 218693"/>
                <a:gd name="connsiteX19" fmla="*/ 180420 w 255003"/>
                <a:gd name="connsiteY19" fmla="*/ 209460 h 218693"/>
                <a:gd name="connsiteX20" fmla="*/ 192722 w 255003"/>
                <a:gd name="connsiteY20" fmla="*/ 201259 h 218693"/>
                <a:gd name="connsiteX21" fmla="*/ 200922 w 255003"/>
                <a:gd name="connsiteY21" fmla="*/ 188957 h 218693"/>
                <a:gd name="connsiteX22" fmla="*/ 229626 w 255003"/>
                <a:gd name="connsiteY22" fmla="*/ 176656 h 218693"/>
                <a:gd name="connsiteX23" fmla="*/ 250128 w 255003"/>
                <a:gd name="connsiteY23" fmla="*/ 143852 h 218693"/>
                <a:gd name="connsiteX24" fmla="*/ 254228 w 255003"/>
                <a:gd name="connsiteY24" fmla="*/ 131551 h 218693"/>
                <a:gd name="connsiteX25" fmla="*/ 241927 w 255003"/>
                <a:gd name="connsiteY25" fmla="*/ 53643 h 218693"/>
                <a:gd name="connsiteX26" fmla="*/ 217324 w 255003"/>
                <a:gd name="connsiteY26" fmla="*/ 41341 h 218693"/>
                <a:gd name="connsiteX27" fmla="*/ 192722 w 255003"/>
                <a:gd name="connsiteY27" fmla="*/ 24939 h 218693"/>
                <a:gd name="connsiteX28" fmla="*/ 184521 w 255003"/>
                <a:gd name="connsiteY28" fmla="*/ 12638 h 218693"/>
                <a:gd name="connsiteX29" fmla="*/ 164018 w 255003"/>
                <a:gd name="connsiteY29" fmla="*/ 337 h 218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5003" h="218693">
                  <a:moveTo>
                    <a:pt x="164018" y="337"/>
                  </a:moveTo>
                  <a:cubicBezTo>
                    <a:pt x="156501" y="-1030"/>
                    <a:pt x="147379" y="2048"/>
                    <a:pt x="139416" y="4437"/>
                  </a:cubicBezTo>
                  <a:cubicBezTo>
                    <a:pt x="133561" y="6193"/>
                    <a:pt x="128632" y="10230"/>
                    <a:pt x="123014" y="12638"/>
                  </a:cubicBezTo>
                  <a:cubicBezTo>
                    <a:pt x="119041" y="14341"/>
                    <a:pt x="114813" y="15372"/>
                    <a:pt x="110713" y="16739"/>
                  </a:cubicBezTo>
                  <a:cubicBezTo>
                    <a:pt x="106612" y="20839"/>
                    <a:pt x="103446" y="26163"/>
                    <a:pt x="98411" y="29040"/>
                  </a:cubicBezTo>
                  <a:cubicBezTo>
                    <a:pt x="93518" y="31836"/>
                    <a:pt x="87428" y="31592"/>
                    <a:pt x="82009" y="33140"/>
                  </a:cubicBezTo>
                  <a:cubicBezTo>
                    <a:pt x="77853" y="34327"/>
                    <a:pt x="73808" y="35874"/>
                    <a:pt x="69708" y="37241"/>
                  </a:cubicBezTo>
                  <a:cubicBezTo>
                    <a:pt x="65608" y="41341"/>
                    <a:pt x="62232" y="46325"/>
                    <a:pt x="57407" y="49542"/>
                  </a:cubicBezTo>
                  <a:cubicBezTo>
                    <a:pt x="35302" y="64279"/>
                    <a:pt x="53932" y="38779"/>
                    <a:pt x="32804" y="65944"/>
                  </a:cubicBezTo>
                  <a:cubicBezTo>
                    <a:pt x="26753" y="73724"/>
                    <a:pt x="16402" y="90547"/>
                    <a:pt x="16402" y="90547"/>
                  </a:cubicBezTo>
                  <a:cubicBezTo>
                    <a:pt x="15035" y="94647"/>
                    <a:pt x="14235" y="98982"/>
                    <a:pt x="12302" y="102848"/>
                  </a:cubicBezTo>
                  <a:cubicBezTo>
                    <a:pt x="10098" y="107256"/>
                    <a:pt x="6042" y="110619"/>
                    <a:pt x="4101" y="115149"/>
                  </a:cubicBezTo>
                  <a:cubicBezTo>
                    <a:pt x="1881" y="120329"/>
                    <a:pt x="1367" y="126084"/>
                    <a:pt x="0" y="131551"/>
                  </a:cubicBezTo>
                  <a:cubicBezTo>
                    <a:pt x="1367" y="145219"/>
                    <a:pt x="-593" y="159647"/>
                    <a:pt x="4101" y="172556"/>
                  </a:cubicBezTo>
                  <a:cubicBezTo>
                    <a:pt x="5578" y="176618"/>
                    <a:pt x="12649" y="174512"/>
                    <a:pt x="16402" y="176656"/>
                  </a:cubicBezTo>
                  <a:cubicBezTo>
                    <a:pt x="22336" y="180047"/>
                    <a:pt x="26691" y="185901"/>
                    <a:pt x="32804" y="188957"/>
                  </a:cubicBezTo>
                  <a:cubicBezTo>
                    <a:pt x="37845" y="191477"/>
                    <a:pt x="43787" y="191510"/>
                    <a:pt x="49206" y="193058"/>
                  </a:cubicBezTo>
                  <a:cubicBezTo>
                    <a:pt x="60461" y="196274"/>
                    <a:pt x="71168" y="201022"/>
                    <a:pt x="82009" y="205359"/>
                  </a:cubicBezTo>
                  <a:cubicBezTo>
                    <a:pt x="86110" y="209460"/>
                    <a:pt x="88544" y="217054"/>
                    <a:pt x="94311" y="217661"/>
                  </a:cubicBezTo>
                  <a:cubicBezTo>
                    <a:pt x="126991" y="221101"/>
                    <a:pt x="151117" y="215320"/>
                    <a:pt x="180420" y="209460"/>
                  </a:cubicBezTo>
                  <a:cubicBezTo>
                    <a:pt x="184521" y="206726"/>
                    <a:pt x="189237" y="204744"/>
                    <a:pt x="192722" y="201259"/>
                  </a:cubicBezTo>
                  <a:cubicBezTo>
                    <a:pt x="196207" y="197774"/>
                    <a:pt x="197136" y="192112"/>
                    <a:pt x="200922" y="188957"/>
                  </a:cubicBezTo>
                  <a:cubicBezTo>
                    <a:pt x="207679" y="183326"/>
                    <a:pt x="221079" y="179505"/>
                    <a:pt x="229626" y="176656"/>
                  </a:cubicBezTo>
                  <a:cubicBezTo>
                    <a:pt x="249119" y="163660"/>
                    <a:pt x="240369" y="173130"/>
                    <a:pt x="250128" y="143852"/>
                  </a:cubicBezTo>
                  <a:lnTo>
                    <a:pt x="254228" y="131551"/>
                  </a:lnTo>
                  <a:cubicBezTo>
                    <a:pt x="252837" y="109290"/>
                    <a:pt x="261604" y="73320"/>
                    <a:pt x="241927" y="53643"/>
                  </a:cubicBezTo>
                  <a:cubicBezTo>
                    <a:pt x="228274" y="39990"/>
                    <a:pt x="232332" y="49679"/>
                    <a:pt x="217324" y="41341"/>
                  </a:cubicBezTo>
                  <a:cubicBezTo>
                    <a:pt x="208708" y="36554"/>
                    <a:pt x="192722" y="24939"/>
                    <a:pt x="192722" y="24939"/>
                  </a:cubicBezTo>
                  <a:cubicBezTo>
                    <a:pt x="189988" y="20839"/>
                    <a:pt x="188700" y="15250"/>
                    <a:pt x="184521" y="12638"/>
                  </a:cubicBezTo>
                  <a:cubicBezTo>
                    <a:pt x="170707" y="4005"/>
                    <a:pt x="171535" y="1704"/>
                    <a:pt x="164018" y="337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119" name="Freeform 118"/>
            <p:cNvSpPr/>
            <p:nvPr/>
          </p:nvSpPr>
          <p:spPr bwMode="auto">
            <a:xfrm>
              <a:off x="5014178" y="2195334"/>
              <a:ext cx="395363" cy="320988"/>
            </a:xfrm>
            <a:custGeom>
              <a:avLst/>
              <a:gdLst>
                <a:gd name="connsiteX0" fmla="*/ 86110 w 237826"/>
                <a:gd name="connsiteY0" fmla="*/ 12659 h 193078"/>
                <a:gd name="connsiteX1" fmla="*/ 49206 w 237826"/>
                <a:gd name="connsiteY1" fmla="*/ 24960 h 193078"/>
                <a:gd name="connsiteX2" fmla="*/ 36904 w 237826"/>
                <a:gd name="connsiteY2" fmla="*/ 29060 h 193078"/>
                <a:gd name="connsiteX3" fmla="*/ 24603 w 237826"/>
                <a:gd name="connsiteY3" fmla="*/ 37261 h 193078"/>
                <a:gd name="connsiteX4" fmla="*/ 4101 w 237826"/>
                <a:gd name="connsiteY4" fmla="*/ 65964 h 193078"/>
                <a:gd name="connsiteX5" fmla="*/ 0 w 237826"/>
                <a:gd name="connsiteY5" fmla="*/ 78266 h 193078"/>
                <a:gd name="connsiteX6" fmla="*/ 4101 w 237826"/>
                <a:gd name="connsiteY6" fmla="*/ 106969 h 193078"/>
                <a:gd name="connsiteX7" fmla="*/ 12302 w 237826"/>
                <a:gd name="connsiteY7" fmla="*/ 119270 h 193078"/>
                <a:gd name="connsiteX8" fmla="*/ 36904 w 237826"/>
                <a:gd name="connsiteY8" fmla="*/ 135672 h 193078"/>
                <a:gd name="connsiteX9" fmla="*/ 65607 w 237826"/>
                <a:gd name="connsiteY9" fmla="*/ 143873 h 193078"/>
                <a:gd name="connsiteX10" fmla="*/ 82009 w 237826"/>
                <a:gd name="connsiteY10" fmla="*/ 152074 h 193078"/>
                <a:gd name="connsiteX11" fmla="*/ 106612 w 237826"/>
                <a:gd name="connsiteY11" fmla="*/ 168476 h 193078"/>
                <a:gd name="connsiteX12" fmla="*/ 118913 w 237826"/>
                <a:gd name="connsiteY12" fmla="*/ 180777 h 193078"/>
                <a:gd name="connsiteX13" fmla="*/ 159918 w 237826"/>
                <a:gd name="connsiteY13" fmla="*/ 193078 h 193078"/>
                <a:gd name="connsiteX14" fmla="*/ 205023 w 237826"/>
                <a:gd name="connsiteY14" fmla="*/ 188978 h 193078"/>
                <a:gd name="connsiteX15" fmla="*/ 217324 w 237826"/>
                <a:gd name="connsiteY15" fmla="*/ 156174 h 193078"/>
                <a:gd name="connsiteX16" fmla="*/ 233726 w 237826"/>
                <a:gd name="connsiteY16" fmla="*/ 131572 h 193078"/>
                <a:gd name="connsiteX17" fmla="*/ 237826 w 237826"/>
                <a:gd name="connsiteY17" fmla="*/ 119270 h 193078"/>
                <a:gd name="connsiteX18" fmla="*/ 217324 w 237826"/>
                <a:gd name="connsiteY18" fmla="*/ 65964 h 193078"/>
                <a:gd name="connsiteX19" fmla="*/ 196822 w 237826"/>
                <a:gd name="connsiteY19" fmla="*/ 49563 h 193078"/>
                <a:gd name="connsiteX20" fmla="*/ 188621 w 237826"/>
                <a:gd name="connsiteY20" fmla="*/ 37261 h 193078"/>
                <a:gd name="connsiteX21" fmla="*/ 164018 w 237826"/>
                <a:gd name="connsiteY21" fmla="*/ 24960 h 193078"/>
                <a:gd name="connsiteX22" fmla="*/ 127114 w 237826"/>
                <a:gd name="connsiteY22" fmla="*/ 8558 h 193078"/>
                <a:gd name="connsiteX23" fmla="*/ 114813 w 237826"/>
                <a:gd name="connsiteY23" fmla="*/ 4458 h 193078"/>
                <a:gd name="connsiteX24" fmla="*/ 102511 w 237826"/>
                <a:gd name="connsiteY24" fmla="*/ 357 h 193078"/>
                <a:gd name="connsiteX25" fmla="*/ 86110 w 237826"/>
                <a:gd name="connsiteY25" fmla="*/ 12659 h 19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7826" h="193078">
                  <a:moveTo>
                    <a:pt x="86110" y="12659"/>
                  </a:moveTo>
                  <a:lnTo>
                    <a:pt x="49206" y="24960"/>
                  </a:lnTo>
                  <a:lnTo>
                    <a:pt x="36904" y="29060"/>
                  </a:lnTo>
                  <a:cubicBezTo>
                    <a:pt x="32804" y="31794"/>
                    <a:pt x="28088" y="33776"/>
                    <a:pt x="24603" y="37261"/>
                  </a:cubicBezTo>
                  <a:cubicBezTo>
                    <a:pt x="22748" y="39116"/>
                    <a:pt x="6428" y="61309"/>
                    <a:pt x="4101" y="65964"/>
                  </a:cubicBezTo>
                  <a:cubicBezTo>
                    <a:pt x="2168" y="69830"/>
                    <a:pt x="1367" y="74165"/>
                    <a:pt x="0" y="78266"/>
                  </a:cubicBezTo>
                  <a:cubicBezTo>
                    <a:pt x="1367" y="87834"/>
                    <a:pt x="1324" y="97712"/>
                    <a:pt x="4101" y="106969"/>
                  </a:cubicBezTo>
                  <a:cubicBezTo>
                    <a:pt x="5517" y="111689"/>
                    <a:pt x="8593" y="116025"/>
                    <a:pt x="12302" y="119270"/>
                  </a:cubicBezTo>
                  <a:cubicBezTo>
                    <a:pt x="19719" y="125760"/>
                    <a:pt x="27342" y="133282"/>
                    <a:pt x="36904" y="135672"/>
                  </a:cubicBezTo>
                  <a:cubicBezTo>
                    <a:pt x="45235" y="137754"/>
                    <a:pt x="57366" y="140341"/>
                    <a:pt x="65607" y="143873"/>
                  </a:cubicBezTo>
                  <a:cubicBezTo>
                    <a:pt x="71225" y="146281"/>
                    <a:pt x="76767" y="148929"/>
                    <a:pt x="82009" y="152074"/>
                  </a:cubicBezTo>
                  <a:cubicBezTo>
                    <a:pt x="90461" y="157145"/>
                    <a:pt x="99642" y="161506"/>
                    <a:pt x="106612" y="168476"/>
                  </a:cubicBezTo>
                  <a:cubicBezTo>
                    <a:pt x="110712" y="172576"/>
                    <a:pt x="113844" y="177961"/>
                    <a:pt x="118913" y="180777"/>
                  </a:cubicBezTo>
                  <a:cubicBezTo>
                    <a:pt x="127083" y="185316"/>
                    <a:pt x="149328" y="190431"/>
                    <a:pt x="159918" y="193078"/>
                  </a:cubicBezTo>
                  <a:cubicBezTo>
                    <a:pt x="174953" y="191711"/>
                    <a:pt x="190932" y="194397"/>
                    <a:pt x="205023" y="188978"/>
                  </a:cubicBezTo>
                  <a:cubicBezTo>
                    <a:pt x="212521" y="186094"/>
                    <a:pt x="214713" y="161396"/>
                    <a:pt x="217324" y="156174"/>
                  </a:cubicBezTo>
                  <a:cubicBezTo>
                    <a:pt x="221732" y="147358"/>
                    <a:pt x="233726" y="131572"/>
                    <a:pt x="233726" y="131572"/>
                  </a:cubicBezTo>
                  <a:cubicBezTo>
                    <a:pt x="235093" y="127471"/>
                    <a:pt x="237826" y="123592"/>
                    <a:pt x="237826" y="119270"/>
                  </a:cubicBezTo>
                  <a:cubicBezTo>
                    <a:pt x="237826" y="89051"/>
                    <a:pt x="233484" y="90204"/>
                    <a:pt x="217324" y="65964"/>
                  </a:cubicBezTo>
                  <a:cubicBezTo>
                    <a:pt x="206726" y="50067"/>
                    <a:pt x="213798" y="55221"/>
                    <a:pt x="196822" y="49563"/>
                  </a:cubicBezTo>
                  <a:cubicBezTo>
                    <a:pt x="194088" y="45462"/>
                    <a:pt x="192106" y="40746"/>
                    <a:pt x="188621" y="37261"/>
                  </a:cubicBezTo>
                  <a:cubicBezTo>
                    <a:pt x="180672" y="29312"/>
                    <a:pt x="174023" y="28295"/>
                    <a:pt x="164018" y="24960"/>
                  </a:cubicBezTo>
                  <a:cubicBezTo>
                    <a:pt x="144525" y="11964"/>
                    <a:pt x="156391" y="18317"/>
                    <a:pt x="127114" y="8558"/>
                  </a:cubicBezTo>
                  <a:lnTo>
                    <a:pt x="114813" y="4458"/>
                  </a:lnTo>
                  <a:lnTo>
                    <a:pt x="102511" y="357"/>
                  </a:lnTo>
                  <a:cubicBezTo>
                    <a:pt x="54362" y="4735"/>
                    <a:pt x="64157" y="-9046"/>
                    <a:pt x="86110" y="12659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120" name="Freeform 119"/>
            <p:cNvSpPr/>
            <p:nvPr/>
          </p:nvSpPr>
          <p:spPr bwMode="auto">
            <a:xfrm>
              <a:off x="5379531" y="2449775"/>
              <a:ext cx="279234" cy="340561"/>
            </a:xfrm>
            <a:custGeom>
              <a:avLst/>
              <a:gdLst>
                <a:gd name="connsiteX0" fmla="*/ 28703 w 168756"/>
                <a:gd name="connsiteY0" fmla="*/ 16402 h 205023"/>
                <a:gd name="connsiteX1" fmla="*/ 8201 w 168756"/>
                <a:gd name="connsiteY1" fmla="*/ 41005 h 205023"/>
                <a:gd name="connsiteX2" fmla="*/ 0 w 168756"/>
                <a:gd name="connsiteY2" fmla="*/ 77909 h 205023"/>
                <a:gd name="connsiteX3" fmla="*/ 12301 w 168756"/>
                <a:gd name="connsiteY3" fmla="*/ 127114 h 205023"/>
                <a:gd name="connsiteX4" fmla="*/ 24603 w 168756"/>
                <a:gd name="connsiteY4" fmla="*/ 131215 h 205023"/>
                <a:gd name="connsiteX5" fmla="*/ 32804 w 168756"/>
                <a:gd name="connsiteY5" fmla="*/ 143516 h 205023"/>
                <a:gd name="connsiteX6" fmla="*/ 45105 w 168756"/>
                <a:gd name="connsiteY6" fmla="*/ 155817 h 205023"/>
                <a:gd name="connsiteX7" fmla="*/ 65607 w 168756"/>
                <a:gd name="connsiteY7" fmla="*/ 180420 h 205023"/>
                <a:gd name="connsiteX8" fmla="*/ 90210 w 168756"/>
                <a:gd name="connsiteY8" fmla="*/ 196822 h 205023"/>
                <a:gd name="connsiteX9" fmla="*/ 102511 w 168756"/>
                <a:gd name="connsiteY9" fmla="*/ 205023 h 205023"/>
                <a:gd name="connsiteX10" fmla="*/ 139415 w 168756"/>
                <a:gd name="connsiteY10" fmla="*/ 196822 h 205023"/>
                <a:gd name="connsiteX11" fmla="*/ 164018 w 168756"/>
                <a:gd name="connsiteY11" fmla="*/ 176320 h 205023"/>
                <a:gd name="connsiteX12" fmla="*/ 164018 w 168756"/>
                <a:gd name="connsiteY12" fmla="*/ 114813 h 205023"/>
                <a:gd name="connsiteX13" fmla="*/ 151717 w 168756"/>
                <a:gd name="connsiteY13" fmla="*/ 102512 h 205023"/>
                <a:gd name="connsiteX14" fmla="*/ 139415 w 168756"/>
                <a:gd name="connsiteY14" fmla="*/ 65607 h 205023"/>
                <a:gd name="connsiteX15" fmla="*/ 135315 w 168756"/>
                <a:gd name="connsiteY15" fmla="*/ 53306 h 205023"/>
                <a:gd name="connsiteX16" fmla="*/ 131214 w 168756"/>
                <a:gd name="connsiteY16" fmla="*/ 36904 h 205023"/>
                <a:gd name="connsiteX17" fmla="*/ 118913 w 168756"/>
                <a:gd name="connsiteY17" fmla="*/ 32804 h 205023"/>
                <a:gd name="connsiteX18" fmla="*/ 82009 w 168756"/>
                <a:gd name="connsiteY18" fmla="*/ 12302 h 205023"/>
                <a:gd name="connsiteX19" fmla="*/ 57406 w 168756"/>
                <a:gd name="connsiteY19" fmla="*/ 0 h 205023"/>
                <a:gd name="connsiteX20" fmla="*/ 32804 w 168756"/>
                <a:gd name="connsiteY20" fmla="*/ 4101 h 205023"/>
                <a:gd name="connsiteX21" fmla="*/ 28703 w 168756"/>
                <a:gd name="connsiteY21" fmla="*/ 16402 h 20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8756" h="205023">
                  <a:moveTo>
                    <a:pt x="28703" y="16402"/>
                  </a:moveTo>
                  <a:cubicBezTo>
                    <a:pt x="24603" y="22553"/>
                    <a:pt x="13693" y="31851"/>
                    <a:pt x="8201" y="41005"/>
                  </a:cubicBezTo>
                  <a:cubicBezTo>
                    <a:pt x="6462" y="43903"/>
                    <a:pt x="193" y="76942"/>
                    <a:pt x="0" y="77909"/>
                  </a:cubicBezTo>
                  <a:cubicBezTo>
                    <a:pt x="1414" y="90640"/>
                    <a:pt x="-1480" y="116090"/>
                    <a:pt x="12301" y="127114"/>
                  </a:cubicBezTo>
                  <a:cubicBezTo>
                    <a:pt x="15676" y="129814"/>
                    <a:pt x="20502" y="129848"/>
                    <a:pt x="24603" y="131215"/>
                  </a:cubicBezTo>
                  <a:cubicBezTo>
                    <a:pt x="27337" y="135315"/>
                    <a:pt x="29649" y="139730"/>
                    <a:pt x="32804" y="143516"/>
                  </a:cubicBezTo>
                  <a:cubicBezTo>
                    <a:pt x="36516" y="147971"/>
                    <a:pt x="41889" y="150992"/>
                    <a:pt x="45105" y="155817"/>
                  </a:cubicBezTo>
                  <a:cubicBezTo>
                    <a:pt x="62322" y="181644"/>
                    <a:pt x="28425" y="154393"/>
                    <a:pt x="65607" y="180420"/>
                  </a:cubicBezTo>
                  <a:cubicBezTo>
                    <a:pt x="73682" y="186072"/>
                    <a:pt x="82009" y="191355"/>
                    <a:pt x="90210" y="196822"/>
                  </a:cubicBezTo>
                  <a:lnTo>
                    <a:pt x="102511" y="205023"/>
                  </a:lnTo>
                  <a:cubicBezTo>
                    <a:pt x="114812" y="202289"/>
                    <a:pt x="127460" y="200807"/>
                    <a:pt x="139415" y="196822"/>
                  </a:cubicBezTo>
                  <a:cubicBezTo>
                    <a:pt x="147979" y="193967"/>
                    <a:pt x="158307" y="182031"/>
                    <a:pt x="164018" y="176320"/>
                  </a:cubicBezTo>
                  <a:cubicBezTo>
                    <a:pt x="167905" y="152994"/>
                    <a:pt x="172382" y="139905"/>
                    <a:pt x="164018" y="114813"/>
                  </a:cubicBezTo>
                  <a:cubicBezTo>
                    <a:pt x="162184" y="109312"/>
                    <a:pt x="155817" y="106612"/>
                    <a:pt x="151717" y="102512"/>
                  </a:cubicBezTo>
                  <a:lnTo>
                    <a:pt x="139415" y="65607"/>
                  </a:lnTo>
                  <a:cubicBezTo>
                    <a:pt x="138048" y="61507"/>
                    <a:pt x="136363" y="57499"/>
                    <a:pt x="135315" y="53306"/>
                  </a:cubicBezTo>
                  <a:cubicBezTo>
                    <a:pt x="133948" y="47839"/>
                    <a:pt x="134735" y="41305"/>
                    <a:pt x="131214" y="36904"/>
                  </a:cubicBezTo>
                  <a:cubicBezTo>
                    <a:pt x="128514" y="33529"/>
                    <a:pt x="123013" y="34171"/>
                    <a:pt x="118913" y="32804"/>
                  </a:cubicBezTo>
                  <a:cubicBezTo>
                    <a:pt x="90714" y="14005"/>
                    <a:pt x="103661" y="19519"/>
                    <a:pt x="82009" y="12302"/>
                  </a:cubicBezTo>
                  <a:cubicBezTo>
                    <a:pt x="75790" y="8156"/>
                    <a:pt x="65894" y="0"/>
                    <a:pt x="57406" y="0"/>
                  </a:cubicBezTo>
                  <a:cubicBezTo>
                    <a:pt x="49092" y="0"/>
                    <a:pt x="41005" y="2734"/>
                    <a:pt x="32804" y="4101"/>
                  </a:cubicBezTo>
                  <a:cubicBezTo>
                    <a:pt x="28271" y="17699"/>
                    <a:pt x="32803" y="10251"/>
                    <a:pt x="28703" y="164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121" name="Freeform 120"/>
            <p:cNvSpPr/>
            <p:nvPr/>
          </p:nvSpPr>
          <p:spPr bwMode="auto">
            <a:xfrm>
              <a:off x="5379531" y="2803383"/>
              <a:ext cx="309244" cy="310550"/>
            </a:xfrm>
            <a:custGeom>
              <a:avLst/>
              <a:gdLst>
                <a:gd name="connsiteX0" fmla="*/ 65684 w 225964"/>
                <a:gd name="connsiteY0" fmla="*/ 12302 h 229625"/>
                <a:gd name="connsiteX1" fmla="*/ 41082 w 225964"/>
                <a:gd name="connsiteY1" fmla="*/ 20502 h 229625"/>
                <a:gd name="connsiteX2" fmla="*/ 16479 w 225964"/>
                <a:gd name="connsiteY2" fmla="*/ 49206 h 229625"/>
                <a:gd name="connsiteX3" fmla="*/ 4178 w 225964"/>
                <a:gd name="connsiteY3" fmla="*/ 61507 h 229625"/>
                <a:gd name="connsiteX4" fmla="*/ 77 w 225964"/>
                <a:gd name="connsiteY4" fmla="*/ 73808 h 229625"/>
                <a:gd name="connsiteX5" fmla="*/ 4178 w 225964"/>
                <a:gd name="connsiteY5" fmla="*/ 196822 h 229625"/>
                <a:gd name="connsiteX6" fmla="*/ 16479 w 225964"/>
                <a:gd name="connsiteY6" fmla="*/ 205023 h 229625"/>
                <a:gd name="connsiteX7" fmla="*/ 73885 w 225964"/>
                <a:gd name="connsiteY7" fmla="*/ 217324 h 229625"/>
                <a:gd name="connsiteX8" fmla="*/ 106689 w 225964"/>
                <a:gd name="connsiteY8" fmla="*/ 229625 h 229625"/>
                <a:gd name="connsiteX9" fmla="*/ 143593 w 225964"/>
                <a:gd name="connsiteY9" fmla="*/ 225525 h 229625"/>
                <a:gd name="connsiteX10" fmla="*/ 155894 w 225964"/>
                <a:gd name="connsiteY10" fmla="*/ 217324 h 229625"/>
                <a:gd name="connsiteX11" fmla="*/ 180497 w 225964"/>
                <a:gd name="connsiteY11" fmla="*/ 209123 h 229625"/>
                <a:gd name="connsiteX12" fmla="*/ 188698 w 225964"/>
                <a:gd name="connsiteY12" fmla="*/ 184520 h 229625"/>
                <a:gd name="connsiteX13" fmla="*/ 192798 w 225964"/>
                <a:gd name="connsiteY13" fmla="*/ 172219 h 229625"/>
                <a:gd name="connsiteX14" fmla="*/ 200999 w 225964"/>
                <a:gd name="connsiteY14" fmla="*/ 159918 h 229625"/>
                <a:gd name="connsiteX15" fmla="*/ 209200 w 225964"/>
                <a:gd name="connsiteY15" fmla="*/ 131215 h 229625"/>
                <a:gd name="connsiteX16" fmla="*/ 217401 w 225964"/>
                <a:gd name="connsiteY16" fmla="*/ 118913 h 229625"/>
                <a:gd name="connsiteX17" fmla="*/ 225602 w 225964"/>
                <a:gd name="connsiteY17" fmla="*/ 94311 h 229625"/>
                <a:gd name="connsiteX18" fmla="*/ 221501 w 225964"/>
                <a:gd name="connsiteY18" fmla="*/ 77909 h 229625"/>
                <a:gd name="connsiteX19" fmla="*/ 205100 w 225964"/>
                <a:gd name="connsiteY19" fmla="*/ 69708 h 229625"/>
                <a:gd name="connsiteX20" fmla="*/ 188698 w 225964"/>
                <a:gd name="connsiteY20" fmla="*/ 65607 h 229625"/>
                <a:gd name="connsiteX21" fmla="*/ 176396 w 225964"/>
                <a:gd name="connsiteY21" fmla="*/ 61507 h 229625"/>
                <a:gd name="connsiteX22" fmla="*/ 159995 w 225964"/>
                <a:gd name="connsiteY22" fmla="*/ 49206 h 229625"/>
                <a:gd name="connsiteX23" fmla="*/ 147693 w 225964"/>
                <a:gd name="connsiteY23" fmla="*/ 41005 h 229625"/>
                <a:gd name="connsiteX24" fmla="*/ 131291 w 225964"/>
                <a:gd name="connsiteY24" fmla="*/ 16402 h 229625"/>
                <a:gd name="connsiteX25" fmla="*/ 118990 w 225964"/>
                <a:gd name="connsiteY25" fmla="*/ 8201 h 229625"/>
                <a:gd name="connsiteX26" fmla="*/ 94387 w 225964"/>
                <a:gd name="connsiteY26" fmla="*/ 0 h 229625"/>
                <a:gd name="connsiteX27" fmla="*/ 53383 w 225964"/>
                <a:gd name="connsiteY27" fmla="*/ 16402 h 229625"/>
                <a:gd name="connsiteX28" fmla="*/ 65684 w 225964"/>
                <a:gd name="connsiteY28" fmla="*/ 12302 h 22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5964" h="229625">
                  <a:moveTo>
                    <a:pt x="65684" y="12302"/>
                  </a:moveTo>
                  <a:cubicBezTo>
                    <a:pt x="63634" y="12985"/>
                    <a:pt x="48494" y="16055"/>
                    <a:pt x="41082" y="20502"/>
                  </a:cubicBezTo>
                  <a:cubicBezTo>
                    <a:pt x="24655" y="30358"/>
                    <a:pt x="26764" y="36864"/>
                    <a:pt x="16479" y="49206"/>
                  </a:cubicBezTo>
                  <a:cubicBezTo>
                    <a:pt x="12767" y="53661"/>
                    <a:pt x="8278" y="57407"/>
                    <a:pt x="4178" y="61507"/>
                  </a:cubicBezTo>
                  <a:cubicBezTo>
                    <a:pt x="2811" y="65607"/>
                    <a:pt x="77" y="69486"/>
                    <a:pt x="77" y="73808"/>
                  </a:cubicBezTo>
                  <a:cubicBezTo>
                    <a:pt x="77" y="114835"/>
                    <a:pt x="-911" y="156111"/>
                    <a:pt x="4178" y="196822"/>
                  </a:cubicBezTo>
                  <a:cubicBezTo>
                    <a:pt x="4789" y="201712"/>
                    <a:pt x="11848" y="203339"/>
                    <a:pt x="16479" y="205023"/>
                  </a:cubicBezTo>
                  <a:cubicBezTo>
                    <a:pt x="33773" y="211312"/>
                    <a:pt x="55555" y="214269"/>
                    <a:pt x="73885" y="217324"/>
                  </a:cubicBezTo>
                  <a:cubicBezTo>
                    <a:pt x="83218" y="221990"/>
                    <a:pt x="95522" y="229625"/>
                    <a:pt x="106689" y="229625"/>
                  </a:cubicBezTo>
                  <a:cubicBezTo>
                    <a:pt x="119066" y="229625"/>
                    <a:pt x="131292" y="226892"/>
                    <a:pt x="143593" y="225525"/>
                  </a:cubicBezTo>
                  <a:cubicBezTo>
                    <a:pt x="147693" y="222791"/>
                    <a:pt x="151391" y="219325"/>
                    <a:pt x="155894" y="217324"/>
                  </a:cubicBezTo>
                  <a:cubicBezTo>
                    <a:pt x="163794" y="213813"/>
                    <a:pt x="180497" y="209123"/>
                    <a:pt x="180497" y="209123"/>
                  </a:cubicBezTo>
                  <a:lnTo>
                    <a:pt x="188698" y="184520"/>
                  </a:lnTo>
                  <a:cubicBezTo>
                    <a:pt x="190065" y="180420"/>
                    <a:pt x="190400" y="175815"/>
                    <a:pt x="192798" y="172219"/>
                  </a:cubicBezTo>
                  <a:lnTo>
                    <a:pt x="200999" y="159918"/>
                  </a:lnTo>
                  <a:cubicBezTo>
                    <a:pt x="202312" y="154667"/>
                    <a:pt x="206260" y="137095"/>
                    <a:pt x="209200" y="131215"/>
                  </a:cubicBezTo>
                  <a:cubicBezTo>
                    <a:pt x="211404" y="126807"/>
                    <a:pt x="214667" y="123014"/>
                    <a:pt x="217401" y="118913"/>
                  </a:cubicBezTo>
                  <a:cubicBezTo>
                    <a:pt x="220135" y="110712"/>
                    <a:pt x="227699" y="102697"/>
                    <a:pt x="225602" y="94311"/>
                  </a:cubicBezTo>
                  <a:cubicBezTo>
                    <a:pt x="224235" y="88844"/>
                    <a:pt x="225109" y="82238"/>
                    <a:pt x="221501" y="77909"/>
                  </a:cubicBezTo>
                  <a:cubicBezTo>
                    <a:pt x="217588" y="73213"/>
                    <a:pt x="210823" y="71854"/>
                    <a:pt x="205100" y="69708"/>
                  </a:cubicBezTo>
                  <a:cubicBezTo>
                    <a:pt x="199823" y="67729"/>
                    <a:pt x="194117" y="67155"/>
                    <a:pt x="188698" y="65607"/>
                  </a:cubicBezTo>
                  <a:cubicBezTo>
                    <a:pt x="184542" y="64420"/>
                    <a:pt x="180497" y="62874"/>
                    <a:pt x="176396" y="61507"/>
                  </a:cubicBezTo>
                  <a:cubicBezTo>
                    <a:pt x="170929" y="57407"/>
                    <a:pt x="165556" y="53178"/>
                    <a:pt x="159995" y="49206"/>
                  </a:cubicBezTo>
                  <a:cubicBezTo>
                    <a:pt x="155985" y="46341"/>
                    <a:pt x="150938" y="44714"/>
                    <a:pt x="147693" y="41005"/>
                  </a:cubicBezTo>
                  <a:cubicBezTo>
                    <a:pt x="141202" y="33587"/>
                    <a:pt x="139492" y="21869"/>
                    <a:pt x="131291" y="16402"/>
                  </a:cubicBezTo>
                  <a:cubicBezTo>
                    <a:pt x="127191" y="13668"/>
                    <a:pt x="123493" y="10202"/>
                    <a:pt x="118990" y="8201"/>
                  </a:cubicBezTo>
                  <a:cubicBezTo>
                    <a:pt x="111090" y="4690"/>
                    <a:pt x="94387" y="0"/>
                    <a:pt x="94387" y="0"/>
                  </a:cubicBezTo>
                  <a:cubicBezTo>
                    <a:pt x="52277" y="5265"/>
                    <a:pt x="69672" y="-5315"/>
                    <a:pt x="53383" y="16402"/>
                  </a:cubicBezTo>
                  <a:cubicBezTo>
                    <a:pt x="52223" y="17948"/>
                    <a:pt x="67734" y="11619"/>
                    <a:pt x="65684" y="1230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</p:grpSp>
      <p:sp>
        <p:nvSpPr>
          <p:cNvPr id="122" name="Subtitle 2"/>
          <p:cNvSpPr txBox="1">
            <a:spLocks/>
          </p:cNvSpPr>
          <p:nvPr/>
        </p:nvSpPr>
        <p:spPr bwMode="auto">
          <a:xfrm>
            <a:off x="6772882" y="1248739"/>
            <a:ext cx="1854528" cy="424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rgbClr val="29348C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rgbClr val="29348C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1800" kern="0" dirty="0"/>
              <a:t>UC</a:t>
            </a:r>
            <a:r>
              <a:rPr lang="en-GB" sz="1800" kern="0" baseline="-25000" dirty="0"/>
              <a:t>x</a:t>
            </a:r>
            <a:r>
              <a:rPr lang="en-GB" sz="1800" kern="0" dirty="0"/>
              <a:t> takes &gt;70% of beam time</a:t>
            </a:r>
          </a:p>
        </p:txBody>
      </p:sp>
    </p:spTree>
    <p:extLst>
      <p:ext uri="{BB962C8B-B14F-4D97-AF65-F5344CB8AC3E}">
        <p14:creationId xmlns:p14="http://schemas.microsoft.com/office/powerpoint/2010/main" val="324853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6" presetClass="emph" presetSubtype="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4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8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16528 -0.22755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64" y="-1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3" dur="2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4" grpId="1"/>
      <p:bldP spid="54" grpId="2"/>
      <p:bldP spid="55" grpId="0"/>
      <p:bldP spid="61" grpId="0" animBg="1"/>
      <p:bldP spid="32" grpId="0" build="p"/>
      <p:bldP spid="56" grpId="0" animBg="1"/>
      <p:bldP spid="57" grpId="0" animBg="1"/>
      <p:bldP spid="57" grpId="1" animBg="1"/>
      <p:bldP spid="48" grpId="0" animBg="1"/>
      <p:bldP spid="51" grpId="0" animBg="1"/>
      <p:bldP spid="49" grpId="0" animBg="1"/>
      <p:bldP spid="50" grpId="0" animBg="1"/>
      <p:bldP spid="87" grpId="0"/>
      <p:bldP spid="88" grpId="0"/>
      <p:bldP spid="89" grpId="0"/>
      <p:bldP spid="2" grpId="0" animBg="1"/>
      <p:bldP spid="91" grpId="0" animBg="1"/>
      <p:bldP spid="92" grpId="0" animBg="1"/>
      <p:bldP spid="94" grpId="0" animBg="1"/>
      <p:bldP spid="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Procedure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270844" y="5008677"/>
            <a:ext cx="412556" cy="674712"/>
          </a:xfrm>
          <a:prstGeom prst="rightArrow">
            <a:avLst/>
          </a:prstGeom>
          <a:solidFill>
            <a:srgbClr val="29348C"/>
          </a:solidFill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0" name="Picture 8" descr="http://www.google.fr/url?source=imglanding&amp;ct=img&amp;q=http://www.understandingnano.com/ball%20milling.JPG&amp;sa=X&amp;ei=gCJJVejsKYmRsgG0s4CICg&amp;ved=0CAkQ8wc&amp;usg=AFQjCNFVsXAc4zNIZDpPeXeirxJ4KJqGFw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31" b="6220"/>
          <a:stretch/>
        </p:blipFill>
        <p:spPr bwMode="auto">
          <a:xfrm>
            <a:off x="909933" y="4819640"/>
            <a:ext cx="1265906" cy="101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9209" y="4562150"/>
            <a:ext cx="1999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Wet Planetary milling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2671" y="5836124"/>
            <a:ext cx="229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UO</a:t>
            </a:r>
            <a:r>
              <a:rPr lang="en-GB" sz="1200" baseline="-25000" dirty="0">
                <a:solidFill>
                  <a:srgbClr val="222BA0"/>
                </a:solidFill>
                <a:latin typeface="Lucida Bright" panose="02040602050505020304" pitchFamily="18" charset="0"/>
              </a:rPr>
              <a:t>2</a:t>
            </a:r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 </a:t>
            </a:r>
          </a:p>
          <a:p>
            <a:pPr algn="ctr"/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(18 </a:t>
            </a:r>
            <a:r>
              <a:rPr lang="el-GR" sz="1200" dirty="0">
                <a:solidFill>
                  <a:srgbClr val="222B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 to 160 nm)</a:t>
            </a:r>
          </a:p>
          <a:p>
            <a:pPr algn="ctr"/>
            <a:r>
              <a:rPr lang="en-GB" sz="1200" dirty="0" smtClean="0">
                <a:solidFill>
                  <a:srgbClr val="222BA0"/>
                </a:solidFill>
                <a:latin typeface="Lucida Bright" panose="02040602050505020304" pitchFamily="18" charset="0"/>
              </a:rPr>
              <a:t>Isopropanol - IPA</a:t>
            </a:r>
            <a:endParaRPr lang="en-GB" sz="1200" dirty="0">
              <a:solidFill>
                <a:srgbClr val="222BA0"/>
              </a:solidFill>
              <a:latin typeface="Lucida Bright" panose="020406020505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063858" y="5232913"/>
            <a:ext cx="2093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1F297F"/>
                </a:solidFill>
                <a:latin typeface="Cambria Math" panose="02040503050406030204" pitchFamily="18" charset="0"/>
              </a:rPr>
              <a:t>𝑈𝑂</a:t>
            </a:r>
            <a:r>
              <a:rPr lang="fr-FR" sz="1400" baseline="-25000" dirty="0">
                <a:solidFill>
                  <a:srgbClr val="1F297F"/>
                </a:solidFill>
                <a:latin typeface="Cambria Math" panose="02040503050406030204" pitchFamily="18" charset="0"/>
              </a:rPr>
              <a:t>2</a:t>
            </a:r>
            <a:r>
              <a:rPr lang="fr-FR" sz="1400" dirty="0">
                <a:solidFill>
                  <a:srgbClr val="1F297F"/>
                </a:solidFill>
                <a:latin typeface="Cambria Math" panose="02040503050406030204" pitchFamily="18" charset="0"/>
              </a:rPr>
              <a:t>+6𝐶→𝑈𝐶</a:t>
            </a:r>
            <a:r>
              <a:rPr lang="fr-FR" sz="1400" baseline="-25000" dirty="0">
                <a:solidFill>
                  <a:srgbClr val="1F297F"/>
                </a:solidFill>
                <a:latin typeface="Cambria Math" panose="02040503050406030204" pitchFamily="18" charset="0"/>
              </a:rPr>
              <a:t>2</a:t>
            </a:r>
            <a:r>
              <a:rPr lang="fr-FR" sz="1400" dirty="0">
                <a:solidFill>
                  <a:srgbClr val="1F297F"/>
                </a:solidFill>
                <a:latin typeface="Cambria Math" panose="02040503050406030204" pitchFamily="18" charset="0"/>
              </a:rPr>
              <a:t>+2𝐶+2𝐶𝑂</a:t>
            </a:r>
          </a:p>
        </p:txBody>
      </p:sp>
      <p:pic>
        <p:nvPicPr>
          <p:cNvPr id="46" name="Picture 6" descr="http://www.google.fr/url?source=imglanding&amp;ct=img&amp;q=https://d13yacurqjgara.cloudfront.net/users/76939/screenshots/758710/flame-icon.png&amp;sa=X&amp;ei=8wNJVYSuHOWY7gat-IDACw&amp;ved=0CAkQ8wc&amp;usg=AFQjCNGqD_aqgQGkr9m47c7tkKYpRi66k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5" t="16885" r="33849" b="13815"/>
          <a:stretch/>
        </p:blipFill>
        <p:spPr bwMode="auto">
          <a:xfrm>
            <a:off x="7728745" y="4791310"/>
            <a:ext cx="291500" cy="44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7209481" y="5550920"/>
            <a:ext cx="1786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Vacuum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50277" y="5852558"/>
            <a:ext cx="241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solidFill>
                  <a:srgbClr val="222BA0"/>
                </a:solidFill>
                <a:latin typeface="Lucida Bright" panose="02040602050505020304" pitchFamily="18" charset="0"/>
              </a:rPr>
              <a:t>Ultrasonication</a:t>
            </a:r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, mixing with MWCNT and drying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2661484" y="4694730"/>
            <a:ext cx="1849927" cy="1113720"/>
            <a:chOff x="2904292" y="1047275"/>
            <a:chExt cx="2169360" cy="1306030"/>
          </a:xfrm>
        </p:grpSpPr>
        <p:sp>
          <p:nvSpPr>
            <p:cNvPr id="12" name="Oval 11"/>
            <p:cNvSpPr/>
            <p:nvPr/>
          </p:nvSpPr>
          <p:spPr>
            <a:xfrm>
              <a:off x="2942041" y="1211773"/>
              <a:ext cx="90955" cy="82807"/>
            </a:xfrm>
            <a:prstGeom prst="ellipse">
              <a:avLst/>
            </a:prstGeom>
            <a:solidFill>
              <a:srgbClr val="29348C"/>
            </a:solidFill>
            <a:ln w="12700">
              <a:solidFill>
                <a:srgbClr val="7BBA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3025874" y="1230179"/>
              <a:ext cx="90955" cy="82807"/>
            </a:xfrm>
            <a:prstGeom prst="ellipse">
              <a:avLst/>
            </a:prstGeom>
            <a:solidFill>
              <a:srgbClr val="29348C"/>
            </a:solidFill>
            <a:ln w="12700">
              <a:solidFill>
                <a:srgbClr val="7BBA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3087944" y="1279726"/>
              <a:ext cx="90955" cy="82807"/>
            </a:xfrm>
            <a:prstGeom prst="ellipse">
              <a:avLst/>
            </a:prstGeom>
            <a:solidFill>
              <a:srgbClr val="29348C"/>
            </a:solidFill>
            <a:ln w="12700">
              <a:solidFill>
                <a:srgbClr val="7BBA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2904292" y="1272297"/>
              <a:ext cx="90955" cy="82807"/>
            </a:xfrm>
            <a:prstGeom prst="ellipse">
              <a:avLst/>
            </a:prstGeom>
            <a:solidFill>
              <a:srgbClr val="29348C"/>
            </a:solidFill>
            <a:ln w="12700">
              <a:solidFill>
                <a:srgbClr val="7BBA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3040399" y="1327852"/>
              <a:ext cx="153163" cy="139443"/>
            </a:xfrm>
            <a:prstGeom prst="ellipse">
              <a:avLst/>
            </a:prstGeom>
            <a:solidFill>
              <a:srgbClr val="29348C"/>
            </a:solidFill>
            <a:ln w="12700">
              <a:solidFill>
                <a:srgbClr val="7BBA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942041" y="1335649"/>
              <a:ext cx="107025" cy="97438"/>
            </a:xfrm>
            <a:prstGeom prst="ellipse">
              <a:avLst/>
            </a:prstGeom>
            <a:solidFill>
              <a:srgbClr val="29348C"/>
            </a:solidFill>
            <a:ln w="12700">
              <a:solidFill>
                <a:srgbClr val="7BBA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3091883" y="1173767"/>
              <a:ext cx="123630" cy="112556"/>
            </a:xfrm>
            <a:prstGeom prst="ellipse">
              <a:avLst/>
            </a:prstGeom>
            <a:solidFill>
              <a:srgbClr val="29348C"/>
            </a:solidFill>
            <a:ln w="12700">
              <a:solidFill>
                <a:srgbClr val="7BBA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2972209" y="1157626"/>
              <a:ext cx="106900" cy="97324"/>
            </a:xfrm>
            <a:prstGeom prst="ellipse">
              <a:avLst/>
            </a:prstGeom>
            <a:solidFill>
              <a:srgbClr val="29348C"/>
            </a:solidFill>
            <a:ln w="12700">
              <a:solidFill>
                <a:srgbClr val="7BBA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2975138" y="1260640"/>
              <a:ext cx="153163" cy="139443"/>
            </a:xfrm>
            <a:prstGeom prst="ellipse">
              <a:avLst/>
            </a:prstGeom>
            <a:solidFill>
              <a:srgbClr val="29348C"/>
            </a:solidFill>
            <a:ln w="12700">
              <a:solidFill>
                <a:srgbClr val="7BBA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307632" y="1130463"/>
              <a:ext cx="291532" cy="366192"/>
              <a:chOff x="8349534" y="22146179"/>
              <a:chExt cx="413159" cy="518968"/>
            </a:xfrm>
            <a:solidFill>
              <a:srgbClr val="29348C"/>
            </a:solidFill>
          </p:grpSpPr>
          <p:sp>
            <p:nvSpPr>
              <p:cNvPr id="73" name="Oval 72"/>
              <p:cNvSpPr/>
              <p:nvPr/>
            </p:nvSpPr>
            <p:spPr>
              <a:xfrm>
                <a:off x="8470773" y="22337582"/>
                <a:ext cx="153097" cy="153097"/>
              </a:xfrm>
              <a:prstGeom prst="ellipse">
                <a:avLst/>
              </a:prstGeom>
              <a:grpFill/>
              <a:ln w="12700">
                <a:solidFill>
                  <a:srgbClr val="7BBA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8371550" y="22228406"/>
                <a:ext cx="153097" cy="153097"/>
              </a:xfrm>
              <a:prstGeom prst="ellipse">
                <a:avLst/>
              </a:prstGeom>
              <a:grpFill/>
              <a:ln w="12700">
                <a:solidFill>
                  <a:srgbClr val="7BBA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8504384" y="22146179"/>
                <a:ext cx="219352" cy="219352"/>
              </a:xfrm>
              <a:prstGeom prst="ellipse">
                <a:avLst/>
              </a:prstGeom>
              <a:grpFill/>
              <a:ln w="12700">
                <a:solidFill>
                  <a:srgbClr val="7BBA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8474851" y="22445795"/>
                <a:ext cx="219352" cy="219352"/>
              </a:xfrm>
              <a:prstGeom prst="ellipse">
                <a:avLst/>
              </a:prstGeom>
              <a:grpFill/>
              <a:ln w="12700">
                <a:solidFill>
                  <a:srgbClr val="7BBA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8381227" y="22364692"/>
                <a:ext cx="130261" cy="130261"/>
              </a:xfrm>
              <a:prstGeom prst="ellipse">
                <a:avLst/>
              </a:prstGeom>
              <a:grpFill/>
              <a:ln w="12700">
                <a:solidFill>
                  <a:srgbClr val="7BBA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8609417" y="22337403"/>
                <a:ext cx="153276" cy="153276"/>
              </a:xfrm>
              <a:prstGeom prst="ellipse">
                <a:avLst/>
              </a:prstGeom>
              <a:grpFill/>
              <a:ln w="12700">
                <a:solidFill>
                  <a:srgbClr val="7BBA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8349534" y="22457503"/>
                <a:ext cx="153097" cy="153097"/>
              </a:xfrm>
              <a:prstGeom prst="ellipse">
                <a:avLst/>
              </a:prstGeom>
              <a:grpFill/>
              <a:ln w="12700">
                <a:solidFill>
                  <a:srgbClr val="7BBA2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Down Arrow 23"/>
            <p:cNvSpPr/>
            <p:nvPr/>
          </p:nvSpPr>
          <p:spPr>
            <a:xfrm>
              <a:off x="3318400" y="1603660"/>
              <a:ext cx="1476584" cy="217313"/>
            </a:xfrm>
            <a:prstGeom prst="downArrow">
              <a:avLst/>
            </a:prstGeom>
            <a:solidFill>
              <a:srgbClr val="29348C"/>
            </a:solidFill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510711" y="1173139"/>
              <a:ext cx="389662" cy="282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222BA0"/>
                  </a:solidFill>
                  <a:latin typeface="Lucida Bright" panose="02040602050505020304" pitchFamily="18" charset="0"/>
                </a:rPr>
                <a:t>+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3791381" y="1140309"/>
              <a:ext cx="516942" cy="302620"/>
            </a:xfrm>
            <a:custGeom>
              <a:avLst/>
              <a:gdLst>
                <a:gd name="connsiteX0" fmla="*/ 0 w 732611"/>
                <a:gd name="connsiteY0" fmla="*/ 0 h 428873"/>
                <a:gd name="connsiteX1" fmla="*/ 700088 w 732611"/>
                <a:gd name="connsiteY1" fmla="*/ 333375 h 428873"/>
                <a:gd name="connsiteX2" fmla="*/ 600075 w 732611"/>
                <a:gd name="connsiteY2" fmla="*/ 428625 h 428873"/>
                <a:gd name="connsiteX3" fmla="*/ 452438 w 732611"/>
                <a:gd name="connsiteY3" fmla="*/ 314325 h 428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2611" h="428873">
                  <a:moveTo>
                    <a:pt x="0" y="0"/>
                  </a:moveTo>
                  <a:cubicBezTo>
                    <a:pt x="300038" y="130969"/>
                    <a:pt x="600076" y="261938"/>
                    <a:pt x="700088" y="333375"/>
                  </a:cubicBezTo>
                  <a:cubicBezTo>
                    <a:pt x="800100" y="404812"/>
                    <a:pt x="641350" y="431800"/>
                    <a:pt x="600075" y="428625"/>
                  </a:cubicBezTo>
                  <a:cubicBezTo>
                    <a:pt x="558800" y="425450"/>
                    <a:pt x="505619" y="369887"/>
                    <a:pt x="452438" y="314325"/>
                  </a:cubicBezTo>
                </a:path>
              </a:pathLst>
            </a:custGeom>
            <a:noFill/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3781964" y="1084778"/>
              <a:ext cx="278986" cy="426784"/>
            </a:xfrm>
            <a:custGeom>
              <a:avLst/>
              <a:gdLst>
                <a:gd name="connsiteX0" fmla="*/ 395379 w 395379"/>
                <a:gd name="connsiteY0" fmla="*/ 0 h 604838"/>
                <a:gd name="connsiteX1" fmla="*/ 176304 w 395379"/>
                <a:gd name="connsiteY1" fmla="*/ 481013 h 604838"/>
                <a:gd name="connsiteX2" fmla="*/ 28666 w 395379"/>
                <a:gd name="connsiteY2" fmla="*/ 504825 h 604838"/>
                <a:gd name="connsiteX3" fmla="*/ 91 w 395379"/>
                <a:gd name="connsiteY3" fmla="*/ 604838 h 604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5379" h="604838">
                  <a:moveTo>
                    <a:pt x="395379" y="0"/>
                  </a:moveTo>
                  <a:cubicBezTo>
                    <a:pt x="316401" y="198438"/>
                    <a:pt x="237423" y="396876"/>
                    <a:pt x="176304" y="481013"/>
                  </a:cubicBezTo>
                  <a:cubicBezTo>
                    <a:pt x="115185" y="565151"/>
                    <a:pt x="58035" y="484188"/>
                    <a:pt x="28666" y="504825"/>
                  </a:cubicBezTo>
                  <a:cubicBezTo>
                    <a:pt x="-703" y="525462"/>
                    <a:pt x="-306" y="565150"/>
                    <a:pt x="91" y="604838"/>
                  </a:cubicBezTo>
                </a:path>
              </a:pathLst>
            </a:custGeom>
            <a:noFill/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3961397" y="1089234"/>
              <a:ext cx="174746" cy="420062"/>
            </a:xfrm>
            <a:custGeom>
              <a:avLst/>
              <a:gdLst>
                <a:gd name="connsiteX0" fmla="*/ 0 w 247650"/>
                <a:gd name="connsiteY0" fmla="*/ 0 h 595312"/>
                <a:gd name="connsiteX1" fmla="*/ 57150 w 247650"/>
                <a:gd name="connsiteY1" fmla="*/ 319087 h 595312"/>
                <a:gd name="connsiteX2" fmla="*/ 247650 w 247650"/>
                <a:gd name="connsiteY2" fmla="*/ 595312 h 59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595312">
                  <a:moveTo>
                    <a:pt x="0" y="0"/>
                  </a:moveTo>
                  <a:cubicBezTo>
                    <a:pt x="7937" y="109934"/>
                    <a:pt x="15875" y="219868"/>
                    <a:pt x="57150" y="319087"/>
                  </a:cubicBezTo>
                  <a:cubicBezTo>
                    <a:pt x="98425" y="418306"/>
                    <a:pt x="173037" y="506809"/>
                    <a:pt x="247650" y="595312"/>
                  </a:cubicBezTo>
                </a:path>
              </a:pathLst>
            </a:custGeom>
            <a:noFill/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3984414" y="1110248"/>
              <a:ext cx="184827" cy="440225"/>
            </a:xfrm>
            <a:custGeom>
              <a:avLst/>
              <a:gdLst>
                <a:gd name="connsiteX0" fmla="*/ 261937 w 261937"/>
                <a:gd name="connsiteY0" fmla="*/ 0 h 623887"/>
                <a:gd name="connsiteX1" fmla="*/ 200025 w 261937"/>
                <a:gd name="connsiteY1" fmla="*/ 333375 h 623887"/>
                <a:gd name="connsiteX2" fmla="*/ 0 w 261937"/>
                <a:gd name="connsiteY2" fmla="*/ 623887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1937" h="623887">
                  <a:moveTo>
                    <a:pt x="261937" y="0"/>
                  </a:moveTo>
                  <a:cubicBezTo>
                    <a:pt x="252809" y="114697"/>
                    <a:pt x="243681" y="229394"/>
                    <a:pt x="200025" y="333375"/>
                  </a:cubicBezTo>
                  <a:cubicBezTo>
                    <a:pt x="156369" y="437356"/>
                    <a:pt x="78184" y="530621"/>
                    <a:pt x="0" y="623887"/>
                  </a:cubicBezTo>
                </a:path>
              </a:pathLst>
            </a:custGeom>
            <a:noFill/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3879602" y="1047275"/>
              <a:ext cx="108271" cy="493994"/>
            </a:xfrm>
            <a:custGeom>
              <a:avLst/>
              <a:gdLst>
                <a:gd name="connsiteX0" fmla="*/ 43901 w 153441"/>
                <a:gd name="connsiteY0" fmla="*/ 0 h 700088"/>
                <a:gd name="connsiteX1" fmla="*/ 5801 w 153441"/>
                <a:gd name="connsiteY1" fmla="*/ 285750 h 700088"/>
                <a:gd name="connsiteX2" fmla="*/ 153438 w 153441"/>
                <a:gd name="connsiteY2" fmla="*/ 485775 h 700088"/>
                <a:gd name="connsiteX3" fmla="*/ 1038 w 153441"/>
                <a:gd name="connsiteY3" fmla="*/ 700088 h 7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441" h="700088">
                  <a:moveTo>
                    <a:pt x="43901" y="0"/>
                  </a:moveTo>
                  <a:cubicBezTo>
                    <a:pt x="15723" y="102394"/>
                    <a:pt x="-12455" y="204788"/>
                    <a:pt x="5801" y="285750"/>
                  </a:cubicBezTo>
                  <a:cubicBezTo>
                    <a:pt x="24057" y="366712"/>
                    <a:pt x="154232" y="416719"/>
                    <a:pt x="153438" y="485775"/>
                  </a:cubicBezTo>
                  <a:cubicBezTo>
                    <a:pt x="152644" y="554831"/>
                    <a:pt x="76841" y="627459"/>
                    <a:pt x="1038" y="700088"/>
                  </a:cubicBezTo>
                </a:path>
              </a:pathLst>
            </a:custGeom>
            <a:noFill/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3764437" y="1208697"/>
              <a:ext cx="631774" cy="309249"/>
            </a:xfrm>
            <a:custGeom>
              <a:avLst/>
              <a:gdLst>
                <a:gd name="connsiteX0" fmla="*/ 0 w 895350"/>
                <a:gd name="connsiteY0" fmla="*/ 0 h 438268"/>
                <a:gd name="connsiteX1" fmla="*/ 431800 w 895350"/>
                <a:gd name="connsiteY1" fmla="*/ 196850 h 438268"/>
                <a:gd name="connsiteX2" fmla="*/ 374650 w 895350"/>
                <a:gd name="connsiteY2" fmla="*/ 438150 h 438268"/>
                <a:gd name="connsiteX3" fmla="*/ 895350 w 895350"/>
                <a:gd name="connsiteY3" fmla="*/ 165100 h 438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5350" h="438268">
                  <a:moveTo>
                    <a:pt x="0" y="0"/>
                  </a:moveTo>
                  <a:cubicBezTo>
                    <a:pt x="184679" y="61912"/>
                    <a:pt x="369358" y="123825"/>
                    <a:pt x="431800" y="196850"/>
                  </a:cubicBezTo>
                  <a:cubicBezTo>
                    <a:pt x="494242" y="269875"/>
                    <a:pt x="297392" y="443442"/>
                    <a:pt x="374650" y="438150"/>
                  </a:cubicBezTo>
                  <a:cubicBezTo>
                    <a:pt x="451908" y="432858"/>
                    <a:pt x="673629" y="298979"/>
                    <a:pt x="895350" y="165100"/>
                  </a:cubicBezTo>
                </a:path>
              </a:pathLst>
            </a:custGeom>
            <a:noFill/>
            <a:ln>
              <a:solidFill>
                <a:srgbClr val="2934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3406143" y="1853440"/>
              <a:ext cx="1137781" cy="499865"/>
              <a:chOff x="7867901" y="22936685"/>
              <a:chExt cx="1612464" cy="708408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7934742" y="23002066"/>
                <a:ext cx="1545623" cy="575682"/>
                <a:chOff x="7525608" y="22957526"/>
                <a:chExt cx="1545623" cy="575682"/>
              </a:xfrm>
              <a:solidFill>
                <a:srgbClr val="29348C"/>
              </a:solidFill>
            </p:grpSpPr>
            <p:sp>
              <p:nvSpPr>
                <p:cNvPr id="57" name="Oval 56"/>
                <p:cNvSpPr/>
                <p:nvPr/>
              </p:nvSpPr>
              <p:spPr>
                <a:xfrm>
                  <a:off x="7697041" y="23100637"/>
                  <a:ext cx="130261" cy="130261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7825238" y="23003158"/>
                  <a:ext cx="130261" cy="130261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8594079" y="23144462"/>
                  <a:ext cx="153097" cy="153097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>
                  <a:off x="7867820" y="23172340"/>
                  <a:ext cx="130261" cy="130261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7525608" y="23194595"/>
                  <a:ext cx="130261" cy="130261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7929825" y="23306892"/>
                  <a:ext cx="219352" cy="219352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7657231" y="23335034"/>
                  <a:ext cx="153276" cy="153276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8043198" y="23054950"/>
                  <a:ext cx="177057" cy="177057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7639279" y="22979916"/>
                  <a:ext cx="153097" cy="153097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8422255" y="23016688"/>
                  <a:ext cx="153097" cy="153097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8745011" y="22957526"/>
                  <a:ext cx="219352" cy="219352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>
                  <a:off x="8718938" y="23285183"/>
                  <a:ext cx="219352" cy="219352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8186960" y="23313856"/>
                  <a:ext cx="219352" cy="219352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8310486" y="23157261"/>
                  <a:ext cx="130261" cy="130261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8917955" y="23233710"/>
                  <a:ext cx="153276" cy="153276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8466332" y="23315736"/>
                  <a:ext cx="153097" cy="153097"/>
                </a:xfrm>
                <a:prstGeom prst="ellipse">
                  <a:avLst/>
                </a:prstGeom>
                <a:grpFill/>
                <a:ln w="12700">
                  <a:solidFill>
                    <a:srgbClr val="7BBA2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9" name="Freeform 48"/>
              <p:cNvSpPr/>
              <p:nvPr/>
            </p:nvSpPr>
            <p:spPr>
              <a:xfrm>
                <a:off x="8682958" y="23092894"/>
                <a:ext cx="732611" cy="428873"/>
              </a:xfrm>
              <a:custGeom>
                <a:avLst/>
                <a:gdLst>
                  <a:gd name="connsiteX0" fmla="*/ 0 w 732611"/>
                  <a:gd name="connsiteY0" fmla="*/ 0 h 428873"/>
                  <a:gd name="connsiteX1" fmla="*/ 700088 w 732611"/>
                  <a:gd name="connsiteY1" fmla="*/ 333375 h 428873"/>
                  <a:gd name="connsiteX2" fmla="*/ 600075 w 732611"/>
                  <a:gd name="connsiteY2" fmla="*/ 428625 h 428873"/>
                  <a:gd name="connsiteX3" fmla="*/ 452438 w 732611"/>
                  <a:gd name="connsiteY3" fmla="*/ 314325 h 428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2611" h="428873">
                    <a:moveTo>
                      <a:pt x="0" y="0"/>
                    </a:moveTo>
                    <a:cubicBezTo>
                      <a:pt x="300038" y="130969"/>
                      <a:pt x="600076" y="261938"/>
                      <a:pt x="700088" y="333375"/>
                    </a:cubicBezTo>
                    <a:cubicBezTo>
                      <a:pt x="800100" y="404812"/>
                      <a:pt x="641350" y="431800"/>
                      <a:pt x="600075" y="428625"/>
                    </a:cubicBezTo>
                    <a:cubicBezTo>
                      <a:pt x="558800" y="425450"/>
                      <a:pt x="505619" y="369887"/>
                      <a:pt x="452438" y="314325"/>
                    </a:cubicBezTo>
                  </a:path>
                </a:pathLst>
              </a:custGeom>
              <a:noFill/>
              <a:ln>
                <a:solidFill>
                  <a:srgbClr val="2934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8312862" y="22997801"/>
                <a:ext cx="395379" cy="604838"/>
              </a:xfrm>
              <a:custGeom>
                <a:avLst/>
                <a:gdLst>
                  <a:gd name="connsiteX0" fmla="*/ 395379 w 395379"/>
                  <a:gd name="connsiteY0" fmla="*/ 0 h 604838"/>
                  <a:gd name="connsiteX1" fmla="*/ 176304 w 395379"/>
                  <a:gd name="connsiteY1" fmla="*/ 481013 h 604838"/>
                  <a:gd name="connsiteX2" fmla="*/ 28666 w 395379"/>
                  <a:gd name="connsiteY2" fmla="*/ 504825 h 604838"/>
                  <a:gd name="connsiteX3" fmla="*/ 91 w 395379"/>
                  <a:gd name="connsiteY3" fmla="*/ 604838 h 604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5379" h="604838">
                    <a:moveTo>
                      <a:pt x="395379" y="0"/>
                    </a:moveTo>
                    <a:cubicBezTo>
                      <a:pt x="316401" y="198438"/>
                      <a:pt x="237423" y="396876"/>
                      <a:pt x="176304" y="481013"/>
                    </a:cubicBezTo>
                    <a:cubicBezTo>
                      <a:pt x="115185" y="565151"/>
                      <a:pt x="58035" y="484188"/>
                      <a:pt x="28666" y="504825"/>
                    </a:cubicBezTo>
                    <a:cubicBezTo>
                      <a:pt x="-703" y="525462"/>
                      <a:pt x="-306" y="565150"/>
                      <a:pt x="91" y="604838"/>
                    </a:cubicBezTo>
                  </a:path>
                </a:pathLst>
              </a:custGeom>
              <a:noFill/>
              <a:ln>
                <a:solidFill>
                  <a:srgbClr val="2934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8795593" y="23030119"/>
                <a:ext cx="247650" cy="595312"/>
              </a:xfrm>
              <a:custGeom>
                <a:avLst/>
                <a:gdLst>
                  <a:gd name="connsiteX0" fmla="*/ 0 w 247650"/>
                  <a:gd name="connsiteY0" fmla="*/ 0 h 595312"/>
                  <a:gd name="connsiteX1" fmla="*/ 57150 w 247650"/>
                  <a:gd name="connsiteY1" fmla="*/ 319087 h 595312"/>
                  <a:gd name="connsiteX2" fmla="*/ 247650 w 247650"/>
                  <a:gd name="connsiteY2" fmla="*/ 595312 h 59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650" h="595312">
                    <a:moveTo>
                      <a:pt x="0" y="0"/>
                    </a:moveTo>
                    <a:cubicBezTo>
                      <a:pt x="7937" y="109934"/>
                      <a:pt x="15875" y="219868"/>
                      <a:pt x="57150" y="319087"/>
                    </a:cubicBezTo>
                    <a:cubicBezTo>
                      <a:pt x="98425" y="418306"/>
                      <a:pt x="173037" y="506809"/>
                      <a:pt x="247650" y="595312"/>
                    </a:cubicBezTo>
                  </a:path>
                </a:pathLst>
              </a:custGeom>
              <a:noFill/>
              <a:ln>
                <a:solidFill>
                  <a:srgbClr val="2934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8222631" y="23009688"/>
                <a:ext cx="548878" cy="619125"/>
              </a:xfrm>
              <a:custGeom>
                <a:avLst/>
                <a:gdLst>
                  <a:gd name="connsiteX0" fmla="*/ 0 w 548878"/>
                  <a:gd name="connsiteY0" fmla="*/ 0 h 619125"/>
                  <a:gd name="connsiteX1" fmla="*/ 509588 w 548878"/>
                  <a:gd name="connsiteY1" fmla="*/ 452437 h 619125"/>
                  <a:gd name="connsiteX2" fmla="*/ 476250 w 548878"/>
                  <a:gd name="connsiteY2" fmla="*/ 619125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8878" h="619125">
                    <a:moveTo>
                      <a:pt x="0" y="0"/>
                    </a:moveTo>
                    <a:cubicBezTo>
                      <a:pt x="215106" y="174625"/>
                      <a:pt x="430213" y="349250"/>
                      <a:pt x="509588" y="452437"/>
                    </a:cubicBezTo>
                    <a:cubicBezTo>
                      <a:pt x="588963" y="555624"/>
                      <a:pt x="532606" y="587374"/>
                      <a:pt x="476250" y="619125"/>
                    </a:cubicBezTo>
                  </a:path>
                </a:pathLst>
              </a:custGeom>
              <a:noFill/>
              <a:ln>
                <a:solidFill>
                  <a:srgbClr val="2934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Freeform 52"/>
              <p:cNvSpPr/>
              <p:nvPr/>
            </p:nvSpPr>
            <p:spPr>
              <a:xfrm>
                <a:off x="8937405" y="23015831"/>
                <a:ext cx="261937" cy="623887"/>
              </a:xfrm>
              <a:custGeom>
                <a:avLst/>
                <a:gdLst>
                  <a:gd name="connsiteX0" fmla="*/ 261937 w 261937"/>
                  <a:gd name="connsiteY0" fmla="*/ 0 h 623887"/>
                  <a:gd name="connsiteX1" fmla="*/ 200025 w 261937"/>
                  <a:gd name="connsiteY1" fmla="*/ 333375 h 623887"/>
                  <a:gd name="connsiteX2" fmla="*/ 0 w 261937"/>
                  <a:gd name="connsiteY2" fmla="*/ 6238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1937" h="623887">
                    <a:moveTo>
                      <a:pt x="261937" y="0"/>
                    </a:moveTo>
                    <a:cubicBezTo>
                      <a:pt x="252809" y="114697"/>
                      <a:pt x="243681" y="229394"/>
                      <a:pt x="200025" y="333375"/>
                    </a:cubicBezTo>
                    <a:cubicBezTo>
                      <a:pt x="156369" y="437356"/>
                      <a:pt x="78184" y="530621"/>
                      <a:pt x="0" y="623887"/>
                    </a:cubicBezTo>
                  </a:path>
                </a:pathLst>
              </a:custGeom>
              <a:noFill/>
              <a:ln>
                <a:solidFill>
                  <a:srgbClr val="2934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7975875" y="22936685"/>
                <a:ext cx="153441" cy="700088"/>
              </a:xfrm>
              <a:custGeom>
                <a:avLst/>
                <a:gdLst>
                  <a:gd name="connsiteX0" fmla="*/ 43901 w 153441"/>
                  <a:gd name="connsiteY0" fmla="*/ 0 h 700088"/>
                  <a:gd name="connsiteX1" fmla="*/ 5801 w 153441"/>
                  <a:gd name="connsiteY1" fmla="*/ 285750 h 700088"/>
                  <a:gd name="connsiteX2" fmla="*/ 153438 w 153441"/>
                  <a:gd name="connsiteY2" fmla="*/ 485775 h 700088"/>
                  <a:gd name="connsiteX3" fmla="*/ 1038 w 153441"/>
                  <a:gd name="connsiteY3" fmla="*/ 700088 h 700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3441" h="700088">
                    <a:moveTo>
                      <a:pt x="43901" y="0"/>
                    </a:moveTo>
                    <a:cubicBezTo>
                      <a:pt x="15723" y="102394"/>
                      <a:pt x="-12455" y="204788"/>
                      <a:pt x="5801" y="285750"/>
                    </a:cubicBezTo>
                    <a:cubicBezTo>
                      <a:pt x="24057" y="366712"/>
                      <a:pt x="154232" y="416719"/>
                      <a:pt x="153438" y="485775"/>
                    </a:cubicBezTo>
                    <a:cubicBezTo>
                      <a:pt x="152644" y="554831"/>
                      <a:pt x="76841" y="627459"/>
                      <a:pt x="1038" y="700088"/>
                    </a:cubicBezTo>
                  </a:path>
                </a:pathLst>
              </a:custGeom>
              <a:noFill/>
              <a:ln>
                <a:solidFill>
                  <a:srgbClr val="2934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7867901" y="23068939"/>
                <a:ext cx="895350" cy="438268"/>
              </a:xfrm>
              <a:custGeom>
                <a:avLst/>
                <a:gdLst>
                  <a:gd name="connsiteX0" fmla="*/ 0 w 895350"/>
                  <a:gd name="connsiteY0" fmla="*/ 0 h 438268"/>
                  <a:gd name="connsiteX1" fmla="*/ 431800 w 895350"/>
                  <a:gd name="connsiteY1" fmla="*/ 196850 h 438268"/>
                  <a:gd name="connsiteX2" fmla="*/ 374650 w 895350"/>
                  <a:gd name="connsiteY2" fmla="*/ 438150 h 438268"/>
                  <a:gd name="connsiteX3" fmla="*/ 895350 w 895350"/>
                  <a:gd name="connsiteY3" fmla="*/ 165100 h 438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5350" h="438268">
                    <a:moveTo>
                      <a:pt x="0" y="0"/>
                    </a:moveTo>
                    <a:cubicBezTo>
                      <a:pt x="184679" y="61912"/>
                      <a:pt x="369358" y="123825"/>
                      <a:pt x="431800" y="196850"/>
                    </a:cubicBezTo>
                    <a:cubicBezTo>
                      <a:pt x="494242" y="269875"/>
                      <a:pt x="297392" y="443442"/>
                      <a:pt x="374650" y="438150"/>
                    </a:cubicBezTo>
                    <a:cubicBezTo>
                      <a:pt x="451908" y="432858"/>
                      <a:pt x="673629" y="298979"/>
                      <a:pt x="895350" y="165100"/>
                    </a:cubicBezTo>
                  </a:path>
                </a:pathLst>
              </a:custGeom>
              <a:noFill/>
              <a:ln>
                <a:solidFill>
                  <a:srgbClr val="2934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Freeform 55"/>
              <p:cNvSpPr/>
              <p:nvPr/>
            </p:nvSpPr>
            <p:spPr>
              <a:xfrm>
                <a:off x="9152804" y="23021206"/>
                <a:ext cx="261937" cy="623887"/>
              </a:xfrm>
              <a:custGeom>
                <a:avLst/>
                <a:gdLst>
                  <a:gd name="connsiteX0" fmla="*/ 261937 w 261937"/>
                  <a:gd name="connsiteY0" fmla="*/ 0 h 623887"/>
                  <a:gd name="connsiteX1" fmla="*/ 200025 w 261937"/>
                  <a:gd name="connsiteY1" fmla="*/ 333375 h 623887"/>
                  <a:gd name="connsiteX2" fmla="*/ 0 w 261937"/>
                  <a:gd name="connsiteY2" fmla="*/ 623887 h 623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1937" h="623887">
                    <a:moveTo>
                      <a:pt x="261937" y="0"/>
                    </a:moveTo>
                    <a:cubicBezTo>
                      <a:pt x="252809" y="114697"/>
                      <a:pt x="243681" y="229394"/>
                      <a:pt x="200025" y="333375"/>
                    </a:cubicBezTo>
                    <a:cubicBezTo>
                      <a:pt x="156369" y="437356"/>
                      <a:pt x="78184" y="530621"/>
                      <a:pt x="0" y="623887"/>
                    </a:cubicBezTo>
                  </a:path>
                </a:pathLst>
              </a:custGeom>
              <a:noFill/>
              <a:ln>
                <a:solidFill>
                  <a:srgbClr val="2934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34" name="Picture 14" descr="http://www.clker.com/cliparts/n/Y/q/C/t/0/heat-symbol-md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5729" y="1063944"/>
              <a:ext cx="367923" cy="539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4344488" y="1163858"/>
              <a:ext cx="401799" cy="282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222BA0"/>
                  </a:solidFill>
                  <a:latin typeface="Lucida Bright" panose="02040602050505020304" pitchFamily="18" charset="0"/>
                </a:rPr>
                <a:t>+</a:t>
              </a:r>
            </a:p>
          </p:txBody>
        </p:sp>
      </p:grpSp>
      <p:pic>
        <p:nvPicPr>
          <p:cNvPr id="38" name="Picture 3" descr="5c1a8f06-3d50-4d8c-a4f7-76c953b46b3d@cern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66" t="36794" r="19806" b="18570"/>
          <a:stretch/>
        </p:blipFill>
        <p:spPr bwMode="auto">
          <a:xfrm>
            <a:off x="5194654" y="5188375"/>
            <a:ext cx="1202915" cy="721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5086798" y="4662168"/>
            <a:ext cx="1432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Pressing porous compacts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20248" y="-1684266"/>
            <a:ext cx="3902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222BA0"/>
                </a:solidFill>
                <a:latin typeface="Lucida Bright" panose="02040602050505020304" pitchFamily="18" charset="0"/>
              </a:rPr>
              <a:t>Final material (UC</a:t>
            </a:r>
            <a:r>
              <a:rPr lang="en-GB" sz="1600" b="1" baseline="-25000" dirty="0">
                <a:solidFill>
                  <a:srgbClr val="222BA0"/>
                </a:solidFill>
                <a:latin typeface="Lucida Bright" panose="02040602050505020304" pitchFamily="18" charset="0"/>
              </a:rPr>
              <a:t>x</a:t>
            </a:r>
            <a:r>
              <a:rPr lang="en-GB" sz="1600" b="1" dirty="0">
                <a:solidFill>
                  <a:srgbClr val="222BA0"/>
                </a:solidFill>
                <a:latin typeface="Lucida Bright" panose="02040602050505020304" pitchFamily="18" charset="0"/>
              </a:rPr>
              <a:t> + MWCNT)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22BA0"/>
                </a:solidFill>
                <a:latin typeface="Lucida Bright" panose="02040602050505020304" pitchFamily="18" charset="0"/>
              </a:rPr>
              <a:t>22 m</a:t>
            </a:r>
            <a:r>
              <a:rPr lang="en-GB" sz="1400" baseline="30000" dirty="0">
                <a:solidFill>
                  <a:srgbClr val="222BA0"/>
                </a:solidFill>
                <a:latin typeface="Lucida Bright" panose="02040602050505020304" pitchFamily="18" charset="0"/>
              </a:rPr>
              <a:t>2</a:t>
            </a:r>
            <a:r>
              <a:rPr lang="en-GB" sz="1400" dirty="0">
                <a:solidFill>
                  <a:srgbClr val="222BA0"/>
                </a:solidFill>
                <a:latin typeface="Lucida Bright" panose="02040602050505020304" pitchFamily="18" charset="0"/>
              </a:rPr>
              <a:t>/g and 75% porous pellets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22BA0"/>
                </a:solidFill>
                <a:latin typeface="Lucida Bright" panose="02040602050505020304" pitchFamily="18" charset="0"/>
              </a:rPr>
              <a:t>Target – 11.4 g/cm</a:t>
            </a:r>
            <a:r>
              <a:rPr lang="en-GB" sz="1400" baseline="30000" dirty="0">
                <a:solidFill>
                  <a:srgbClr val="222BA0"/>
                </a:solidFill>
                <a:latin typeface="Lucida Bright" panose="02040602050505020304" pitchFamily="18" charset="0"/>
              </a:rPr>
              <a:t>2</a:t>
            </a:r>
            <a:r>
              <a:rPr lang="en-GB" sz="1400" dirty="0">
                <a:solidFill>
                  <a:srgbClr val="222BA0"/>
                </a:solidFill>
                <a:latin typeface="Lucida Bright" panose="02040602050505020304" pitchFamily="18" charset="0"/>
              </a:rPr>
              <a:t> (0.6 g/cm</a:t>
            </a:r>
            <a:r>
              <a:rPr lang="en-GB" sz="1400" baseline="30000" dirty="0">
                <a:solidFill>
                  <a:srgbClr val="222BA0"/>
                </a:solidFill>
                <a:latin typeface="Lucida Bright" panose="02040602050505020304" pitchFamily="18" charset="0"/>
              </a:rPr>
              <a:t>3</a:t>
            </a:r>
            <a:r>
              <a:rPr lang="en-GB" sz="1400" dirty="0">
                <a:solidFill>
                  <a:srgbClr val="222BA0"/>
                </a:solidFill>
                <a:latin typeface="Lucida Bright" panose="02040602050505020304" pitchFamily="18" charset="0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22BA0"/>
                </a:solidFill>
                <a:latin typeface="Lucida Bright" panose="02040602050505020304" pitchFamily="18" charset="0"/>
              </a:rPr>
              <a:t>Conventional is ~28 g/cm</a:t>
            </a:r>
            <a:r>
              <a:rPr lang="en-GB" sz="1400" baseline="30000" dirty="0">
                <a:solidFill>
                  <a:srgbClr val="222BA0"/>
                </a:solidFill>
                <a:latin typeface="Lucida Bright" panose="02040602050505020304" pitchFamily="18" charset="0"/>
              </a:rPr>
              <a:t>2</a:t>
            </a:r>
            <a:r>
              <a:rPr lang="en-GB" sz="1400" dirty="0">
                <a:solidFill>
                  <a:srgbClr val="222BA0"/>
                </a:solidFill>
                <a:latin typeface="Lucida Bright" panose="02040602050505020304" pitchFamily="18" charset="0"/>
              </a:rPr>
              <a:t> (1.4 g/cm</a:t>
            </a:r>
            <a:r>
              <a:rPr lang="en-GB" sz="1400" baseline="30000" dirty="0">
                <a:solidFill>
                  <a:srgbClr val="222BA0"/>
                </a:solidFill>
                <a:latin typeface="Lucida Bright" panose="02040602050505020304" pitchFamily="18" charset="0"/>
              </a:rPr>
              <a:t>3</a:t>
            </a:r>
            <a:r>
              <a:rPr lang="en-GB" sz="1400" dirty="0">
                <a:solidFill>
                  <a:srgbClr val="222BA0"/>
                </a:solidFill>
                <a:latin typeface="Lucida Bright" panose="02040602050505020304" pitchFamily="18" charset="0"/>
              </a:rPr>
              <a:t>)   2x more (actinide waste)</a:t>
            </a:r>
          </a:p>
        </p:txBody>
      </p:sp>
      <p:sp>
        <p:nvSpPr>
          <p:cNvPr id="88" name="Right Arrow 87"/>
          <p:cNvSpPr/>
          <p:nvPr/>
        </p:nvSpPr>
        <p:spPr>
          <a:xfrm>
            <a:off x="4718206" y="5029047"/>
            <a:ext cx="412556" cy="674712"/>
          </a:xfrm>
          <a:prstGeom prst="rightArrow">
            <a:avLst/>
          </a:prstGeom>
          <a:solidFill>
            <a:srgbClr val="29348C"/>
          </a:solidFill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0" name="Right Arrow 89"/>
          <p:cNvSpPr/>
          <p:nvPr/>
        </p:nvSpPr>
        <p:spPr>
          <a:xfrm>
            <a:off x="6659491" y="5045970"/>
            <a:ext cx="412556" cy="674712"/>
          </a:xfrm>
          <a:prstGeom prst="rightArrow">
            <a:avLst/>
          </a:prstGeom>
          <a:solidFill>
            <a:srgbClr val="29348C"/>
          </a:solidFill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1" name="TextBox 90"/>
          <p:cNvSpPr txBox="1"/>
          <p:nvPr/>
        </p:nvSpPr>
        <p:spPr>
          <a:xfrm>
            <a:off x="1239738" y="760826"/>
            <a:ext cx="1999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Powders Dry Mixing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24495" y="2515061"/>
            <a:ext cx="3595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UO</a:t>
            </a:r>
            <a:r>
              <a:rPr lang="en-GB" sz="1200" baseline="-25000" dirty="0">
                <a:solidFill>
                  <a:srgbClr val="222BA0"/>
                </a:solidFill>
                <a:latin typeface="Lucida Bright" panose="02040602050505020304" pitchFamily="18" charset="0"/>
              </a:rPr>
              <a:t>2</a:t>
            </a:r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 (18 </a:t>
            </a:r>
            <a:r>
              <a:rPr lang="el-GR" sz="1200" dirty="0">
                <a:solidFill>
                  <a:srgbClr val="222B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  <a:cs typeface="Times New Roman" panose="02020603050405020304" pitchFamily="18" charset="0"/>
              </a:rPr>
              <a:t>m)</a:t>
            </a:r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 + Graphite (30 </a:t>
            </a:r>
            <a:r>
              <a:rPr lang="el-GR" sz="1200" dirty="0">
                <a:solidFill>
                  <a:srgbClr val="222B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  <a:cs typeface="Times New Roman" panose="02020603050405020304" pitchFamily="18" charset="0"/>
              </a:rPr>
              <a:t>m</a:t>
            </a:r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)</a:t>
            </a:r>
          </a:p>
        </p:txBody>
      </p:sp>
      <p:pic>
        <p:nvPicPr>
          <p:cNvPr id="93" name="Picture 3" descr="5c1a8f06-3d50-4d8c-a4f7-76c953b46b3d@cern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66" t="36794" r="19806" b="18570"/>
          <a:stretch/>
        </p:blipFill>
        <p:spPr bwMode="auto">
          <a:xfrm>
            <a:off x="4388324" y="1519777"/>
            <a:ext cx="1202915" cy="721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329079" y="1018053"/>
            <a:ext cx="1432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Pressing porous compacts</a:t>
            </a:r>
          </a:p>
        </p:txBody>
      </p:sp>
      <p:sp>
        <p:nvSpPr>
          <p:cNvPr id="95" name="Rectangle 94"/>
          <p:cNvSpPr/>
          <p:nvPr/>
        </p:nvSpPr>
        <p:spPr>
          <a:xfrm>
            <a:off x="6518957" y="1579632"/>
            <a:ext cx="2093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1F297F"/>
                </a:solidFill>
                <a:latin typeface="Cambria Math" panose="02040503050406030204" pitchFamily="18" charset="0"/>
              </a:rPr>
              <a:t>𝑈𝑂</a:t>
            </a:r>
            <a:r>
              <a:rPr lang="fr-FR" sz="1400" baseline="-25000" dirty="0">
                <a:solidFill>
                  <a:srgbClr val="1F297F"/>
                </a:solidFill>
                <a:latin typeface="Cambria Math" panose="02040503050406030204" pitchFamily="18" charset="0"/>
              </a:rPr>
              <a:t>2</a:t>
            </a:r>
            <a:r>
              <a:rPr lang="fr-FR" sz="1400" dirty="0">
                <a:solidFill>
                  <a:srgbClr val="1F297F"/>
                </a:solidFill>
                <a:latin typeface="Cambria Math" panose="02040503050406030204" pitchFamily="18" charset="0"/>
              </a:rPr>
              <a:t>+6𝐶→𝑈𝐶</a:t>
            </a:r>
            <a:r>
              <a:rPr lang="fr-FR" sz="1400" baseline="-25000" dirty="0">
                <a:solidFill>
                  <a:srgbClr val="1F297F"/>
                </a:solidFill>
                <a:latin typeface="Cambria Math" panose="02040503050406030204" pitchFamily="18" charset="0"/>
              </a:rPr>
              <a:t>2</a:t>
            </a:r>
            <a:r>
              <a:rPr lang="fr-FR" sz="1400" dirty="0">
                <a:solidFill>
                  <a:srgbClr val="1F297F"/>
                </a:solidFill>
                <a:latin typeface="Cambria Math" panose="02040503050406030204" pitchFamily="18" charset="0"/>
              </a:rPr>
              <a:t>+2𝐶+2𝐶𝑂</a:t>
            </a:r>
          </a:p>
        </p:txBody>
      </p:sp>
      <p:pic>
        <p:nvPicPr>
          <p:cNvPr id="96" name="Picture 6" descr="http://www.google.fr/url?source=imglanding&amp;ct=img&amp;q=https://d13yacurqjgara.cloudfront.net/users/76939/screenshots/758710/flame-icon.png&amp;sa=X&amp;ei=8wNJVYSuHOWY7gat-IDACw&amp;ved=0CAkQ8wc&amp;usg=AFQjCNGqD_aqgQGkr9m47c7tkKYpRi66k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5" t="16885" r="33849" b="13815"/>
          <a:stretch/>
        </p:blipFill>
        <p:spPr bwMode="auto">
          <a:xfrm>
            <a:off x="7147911" y="1103386"/>
            <a:ext cx="291500" cy="44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/>
          <p:cNvSpPr txBox="1"/>
          <p:nvPr/>
        </p:nvSpPr>
        <p:spPr>
          <a:xfrm>
            <a:off x="6486850" y="1897650"/>
            <a:ext cx="1786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222BA0"/>
                </a:solidFill>
                <a:latin typeface="Lucida Bright" panose="02040602050505020304" pitchFamily="18" charset="0"/>
              </a:rPr>
              <a:t>Vacuum</a:t>
            </a:r>
          </a:p>
        </p:txBody>
      </p:sp>
      <p:sp>
        <p:nvSpPr>
          <p:cNvPr id="98" name="Right Arrow 97"/>
          <p:cNvSpPr/>
          <p:nvPr/>
        </p:nvSpPr>
        <p:spPr>
          <a:xfrm>
            <a:off x="5904153" y="1306179"/>
            <a:ext cx="412556" cy="674712"/>
          </a:xfrm>
          <a:prstGeom prst="rightArrow">
            <a:avLst/>
          </a:prstGeom>
          <a:solidFill>
            <a:srgbClr val="29348C"/>
          </a:solidFill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9" name="Right Arrow 98"/>
          <p:cNvSpPr/>
          <p:nvPr/>
        </p:nvSpPr>
        <p:spPr>
          <a:xfrm>
            <a:off x="3688768" y="1335198"/>
            <a:ext cx="412556" cy="674712"/>
          </a:xfrm>
          <a:prstGeom prst="rightArrow">
            <a:avLst/>
          </a:prstGeom>
          <a:solidFill>
            <a:srgbClr val="29348C"/>
          </a:solidFill>
          <a:ln>
            <a:solidFill>
              <a:srgbClr val="2934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graphicFrame>
        <p:nvGraphicFramePr>
          <p:cNvPr id="100" name="Table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460654"/>
              </p:ext>
            </p:extLst>
          </p:nvPr>
        </p:nvGraphicFramePr>
        <p:xfrm>
          <a:off x="5171188" y="2981464"/>
          <a:ext cx="3876186" cy="14302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834">
                  <a:extLst>
                    <a:ext uri="{9D8B030D-6E8A-4147-A177-3AD203B41FA5}">
                      <a16:colId xmlns:a16="http://schemas.microsoft.com/office/drawing/2014/main" val="274372288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65111803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7277883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11256587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10148285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992268793"/>
                    </a:ext>
                  </a:extLst>
                </a:gridCol>
              </a:tblGrid>
              <a:tr h="254154">
                <a:tc rowSpan="2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Conventional UC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nanoUC</a:t>
                      </a:r>
                      <a:r>
                        <a:rPr lang="en-GB" sz="1000" baseline="-25000" dirty="0"/>
                        <a:t>x</a:t>
                      </a:r>
                      <a:r>
                        <a:rPr lang="en-GB" sz="1000" baseline="0" dirty="0"/>
                        <a:t> </a:t>
                      </a:r>
                      <a:endParaRPr lang="en-GB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Factor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7165637"/>
                  </a:ext>
                </a:extLst>
              </a:tr>
              <a:tr h="254154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Before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After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Before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After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009245"/>
                  </a:ext>
                </a:extLst>
              </a:tr>
              <a:tr h="281819">
                <a:tc>
                  <a:txBody>
                    <a:bodyPr/>
                    <a:lstStyle/>
                    <a:p>
                      <a:pPr algn="ctr"/>
                      <a:r>
                        <a:rPr lang="en-GB" sz="700" dirty="0"/>
                        <a:t>Surface</a:t>
                      </a:r>
                      <a:r>
                        <a:rPr lang="en-GB" sz="700" baseline="0" dirty="0"/>
                        <a:t> A.</a:t>
                      </a:r>
                      <a:r>
                        <a:rPr lang="en-GB" sz="700" dirty="0"/>
                        <a:t> (m2/g)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22.1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+220x</a:t>
                      </a:r>
                      <a:endParaRPr lang="en-GB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120251"/>
                  </a:ext>
                </a:extLst>
              </a:tr>
              <a:tr h="28181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Porosity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56%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67%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76%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+35%</a:t>
                      </a:r>
                      <a:endParaRPr lang="en-GB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497553"/>
                  </a:ext>
                </a:extLst>
              </a:tr>
              <a:tr h="281819"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Density (g/cm</a:t>
                      </a:r>
                      <a:r>
                        <a:rPr lang="en-GB" sz="800" baseline="30000" dirty="0"/>
                        <a:t>3</a:t>
                      </a:r>
                      <a:r>
                        <a:rPr lang="en-GB" sz="8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3.67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1.95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-47%</a:t>
                      </a:r>
                      <a:endParaRPr lang="en-GB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828688"/>
                  </a:ext>
                </a:extLst>
              </a:tr>
            </a:tbl>
          </a:graphicData>
        </a:graphic>
      </p:graphicFrame>
      <p:pic>
        <p:nvPicPr>
          <p:cNvPr id="101" name="Picture 100"/>
          <p:cNvPicPr>
            <a:picLocks noChangeAspect="1"/>
          </p:cNvPicPr>
          <p:nvPr/>
        </p:nvPicPr>
        <p:blipFill rotWithShape="1">
          <a:blip r:embed="rId7"/>
          <a:srcRect l="7618"/>
          <a:stretch/>
        </p:blipFill>
        <p:spPr>
          <a:xfrm>
            <a:off x="799328" y="1074064"/>
            <a:ext cx="915908" cy="141264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 rotWithShape="1">
          <a:blip r:embed="rId8"/>
          <a:srcRect l="4527" r="1151"/>
          <a:stretch/>
        </p:blipFill>
        <p:spPr>
          <a:xfrm>
            <a:off x="1737456" y="1297216"/>
            <a:ext cx="1825477" cy="1110627"/>
          </a:xfrm>
          <a:prstGeom prst="rect">
            <a:avLst/>
          </a:prstGeom>
        </p:spPr>
      </p:pic>
      <p:sp>
        <p:nvSpPr>
          <p:cNvPr id="104" name="Subtitle 3"/>
          <p:cNvSpPr txBox="1">
            <a:spLocks/>
          </p:cNvSpPr>
          <p:nvPr/>
        </p:nvSpPr>
        <p:spPr bwMode="auto">
          <a:xfrm rot="16200000">
            <a:off x="-405361" y="1825748"/>
            <a:ext cx="177830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1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r"/>
            <a:r>
              <a:rPr lang="pt-PT" sz="1800" kern="0" dirty="0" err="1">
                <a:solidFill>
                  <a:schemeClr val="bg1"/>
                </a:solidFill>
              </a:rPr>
              <a:t>Conventional</a:t>
            </a:r>
            <a:r>
              <a:rPr lang="pt-PT" sz="1800" kern="0" dirty="0">
                <a:solidFill>
                  <a:schemeClr val="bg1"/>
                </a:solidFill>
              </a:rPr>
              <a:t> UC</a:t>
            </a:r>
            <a:r>
              <a:rPr lang="pt-PT" sz="1800" kern="0" baseline="-25000" dirty="0">
                <a:solidFill>
                  <a:schemeClr val="bg1"/>
                </a:solidFill>
              </a:rPr>
              <a:t>x</a:t>
            </a:r>
            <a:endParaRPr lang="fr-FR" sz="1800" kern="0" baseline="-25000" dirty="0">
              <a:solidFill>
                <a:schemeClr val="bg1"/>
              </a:solidFill>
            </a:endParaRPr>
          </a:p>
        </p:txBody>
      </p:sp>
      <p:sp>
        <p:nvSpPr>
          <p:cNvPr id="105" name="Subtitle 3"/>
          <p:cNvSpPr txBox="1">
            <a:spLocks/>
          </p:cNvSpPr>
          <p:nvPr/>
        </p:nvSpPr>
        <p:spPr bwMode="auto">
          <a:xfrm rot="16200000">
            <a:off x="-233341" y="5324353"/>
            <a:ext cx="142409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1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r"/>
            <a:r>
              <a:rPr lang="pt-PT" kern="0" dirty="0">
                <a:solidFill>
                  <a:schemeClr val="bg1"/>
                </a:solidFill>
              </a:rPr>
              <a:t>nanoUC</a:t>
            </a:r>
            <a:r>
              <a:rPr lang="pt-PT" kern="0" baseline="-25000" dirty="0">
                <a:solidFill>
                  <a:schemeClr val="bg1"/>
                </a:solidFill>
              </a:rPr>
              <a:t>x</a:t>
            </a:r>
            <a:endParaRPr lang="fr-FR" kern="0" baseline="-25000" dirty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5279364" y="3526620"/>
            <a:ext cx="477629" cy="229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/>
          <p:cNvSpPr/>
          <p:nvPr/>
        </p:nvSpPr>
        <p:spPr>
          <a:xfrm>
            <a:off x="5279364" y="3804842"/>
            <a:ext cx="548460" cy="1935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/>
          <p:cNvSpPr/>
          <p:nvPr/>
        </p:nvSpPr>
        <p:spPr>
          <a:xfrm>
            <a:off x="5273897" y="4133781"/>
            <a:ext cx="548460" cy="2341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/>
          <p:cNvSpPr/>
          <p:nvPr/>
        </p:nvSpPr>
        <p:spPr>
          <a:xfrm>
            <a:off x="5939910" y="3255728"/>
            <a:ext cx="548460" cy="1700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/>
          <p:cNvSpPr/>
          <p:nvPr/>
        </p:nvSpPr>
        <p:spPr>
          <a:xfrm>
            <a:off x="6560821" y="3277180"/>
            <a:ext cx="541916" cy="1754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7226038" y="3277180"/>
            <a:ext cx="54846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7865177" y="3285969"/>
            <a:ext cx="492105" cy="139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7500267" y="3022811"/>
            <a:ext cx="623673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8419589" y="3160555"/>
            <a:ext cx="576587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8428066" y="3547662"/>
            <a:ext cx="576587" cy="1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8456251" y="3822837"/>
            <a:ext cx="576587" cy="1755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8456251" y="4117074"/>
            <a:ext cx="576587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6580716" y="3517155"/>
            <a:ext cx="537684" cy="1977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5898233" y="3547662"/>
            <a:ext cx="576587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5936001" y="3821926"/>
            <a:ext cx="538820" cy="1690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5906573" y="4088190"/>
            <a:ext cx="576587" cy="178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6565052" y="4094803"/>
            <a:ext cx="537685" cy="1935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6584654" y="3838611"/>
            <a:ext cx="458262" cy="1681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7189978" y="3562494"/>
            <a:ext cx="576587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7189978" y="3815126"/>
            <a:ext cx="576587" cy="209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/>
          <p:cNvSpPr/>
          <p:nvPr/>
        </p:nvSpPr>
        <p:spPr>
          <a:xfrm>
            <a:off x="7222357" y="4099349"/>
            <a:ext cx="576587" cy="2649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7884348" y="3526620"/>
            <a:ext cx="443654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7913628" y="3821926"/>
            <a:ext cx="443654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7918564" y="4103029"/>
            <a:ext cx="443654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0" name="Picture 1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2321" y="2835099"/>
            <a:ext cx="2091153" cy="1594165"/>
          </a:xfrm>
          <a:prstGeom prst="rect">
            <a:avLst/>
          </a:prstGeom>
        </p:spPr>
      </p:pic>
      <p:grpSp>
        <p:nvGrpSpPr>
          <p:cNvPr id="144" name="Group 143"/>
          <p:cNvGrpSpPr/>
          <p:nvPr/>
        </p:nvGrpSpPr>
        <p:grpSpPr>
          <a:xfrm>
            <a:off x="2875781" y="2839923"/>
            <a:ext cx="2226418" cy="1615188"/>
            <a:chOff x="2875781" y="2839923"/>
            <a:chExt cx="2226418" cy="1615188"/>
          </a:xfrm>
        </p:grpSpPr>
        <p:pic>
          <p:nvPicPr>
            <p:cNvPr id="131" name="Picture 13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5781" y="2839923"/>
              <a:ext cx="2153584" cy="1615188"/>
            </a:xfrm>
            <a:prstGeom prst="rect">
              <a:avLst/>
            </a:prstGeom>
          </p:spPr>
        </p:pic>
        <p:cxnSp>
          <p:nvCxnSpPr>
            <p:cNvPr id="133" name="Straight Connector 132"/>
            <p:cNvCxnSpPr/>
            <p:nvPr/>
          </p:nvCxnSpPr>
          <p:spPr>
            <a:xfrm flipV="1">
              <a:off x="4805201" y="4161771"/>
              <a:ext cx="165600" cy="274"/>
            </a:xfrm>
            <a:prstGeom prst="line">
              <a:avLst/>
            </a:prstGeom>
            <a:ln w="12700">
              <a:solidFill>
                <a:srgbClr val="6DFF0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4683376" y="4018390"/>
              <a:ext cx="4188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dirty="0">
                  <a:solidFill>
                    <a:srgbClr val="6DFF0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400 nm</a:t>
              </a:r>
            </a:p>
          </p:txBody>
        </p:sp>
      </p:grpSp>
      <p:sp>
        <p:nvSpPr>
          <p:cNvPr id="140" name="Curved Down Arrow 139"/>
          <p:cNvSpPr/>
          <p:nvPr/>
        </p:nvSpPr>
        <p:spPr>
          <a:xfrm>
            <a:off x="2637290" y="3157656"/>
            <a:ext cx="751040" cy="325739"/>
          </a:xfrm>
          <a:prstGeom prst="curvedDownArrow">
            <a:avLst/>
          </a:prstGeom>
          <a:solidFill>
            <a:srgbClr val="7BBA21"/>
          </a:solidFill>
          <a:ln>
            <a:solidFill>
              <a:srgbClr val="7BBA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799856" y="2855596"/>
            <a:ext cx="802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>
                <a:solidFill>
                  <a:srgbClr val="6DFF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87x smaller scale</a:t>
            </a:r>
          </a:p>
        </p:txBody>
      </p:sp>
      <p:sp>
        <p:nvSpPr>
          <p:cNvPr id="142" name="Rectangle 141"/>
          <p:cNvSpPr/>
          <p:nvPr/>
        </p:nvSpPr>
        <p:spPr>
          <a:xfrm flipV="1">
            <a:off x="7188437" y="2827557"/>
            <a:ext cx="1920991" cy="1724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Rectangle 142"/>
          <p:cNvSpPr/>
          <p:nvPr/>
        </p:nvSpPr>
        <p:spPr>
          <a:xfrm flipV="1">
            <a:off x="5125455" y="2824682"/>
            <a:ext cx="3977789" cy="1724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2" name="TextBox 131"/>
          <p:cNvSpPr txBox="1"/>
          <p:nvPr/>
        </p:nvSpPr>
        <p:spPr>
          <a:xfrm>
            <a:off x="7906161" y="6254370"/>
            <a:ext cx="12378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29348C"/>
                </a:solidFill>
              </a:rPr>
              <a:t>A. </a:t>
            </a:r>
            <a:r>
              <a:rPr lang="en-GB" sz="1050" dirty="0" err="1">
                <a:solidFill>
                  <a:srgbClr val="29348C"/>
                </a:solidFill>
              </a:rPr>
              <a:t>Gottberg</a:t>
            </a:r>
            <a:r>
              <a:rPr lang="en-GB" sz="1050" dirty="0">
                <a:solidFill>
                  <a:srgbClr val="29348C"/>
                </a:solidFill>
              </a:rPr>
              <a:t>, et al.</a:t>
            </a:r>
          </a:p>
        </p:txBody>
      </p:sp>
    </p:spTree>
    <p:extLst>
      <p:ext uri="{BB962C8B-B14F-4D97-AF65-F5344CB8AC3E}">
        <p14:creationId xmlns:p14="http://schemas.microsoft.com/office/powerpoint/2010/main" val="8985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20" grpId="0"/>
      <p:bldP spid="45" grpId="0"/>
      <p:bldP spid="47" grpId="0"/>
      <p:bldP spid="21" grpId="0"/>
      <p:bldP spid="39" grpId="0"/>
      <p:bldP spid="88" grpId="0" animBg="1"/>
      <p:bldP spid="90" grpId="0" animBg="1"/>
      <p:bldP spid="91" grpId="0"/>
      <p:bldP spid="92" grpId="0"/>
      <p:bldP spid="94" grpId="0"/>
      <p:bldP spid="95" grpId="0"/>
      <p:bldP spid="97" grpId="0"/>
      <p:bldP spid="98" grpId="0" animBg="1"/>
      <p:bldP spid="99" grpId="0" animBg="1"/>
      <p:bldP spid="105" grpId="0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40" grpId="0" animBg="1"/>
      <p:bldP spid="141" grpId="0"/>
      <p:bldP spid="142" grpId="0" animBg="1"/>
      <p:bldP spid="14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SIZE" val="10"/>
  <p:tag name="PREAMBLE" val="\documentclass{article}&#10;\pagestyle{empty}&#10;\usepackage{xspace,amssymb,amsfonts,amsmath}&#10;\usepackage{color}&#10;\usepackage{TeX4PPT}&#10;"/>
  <p:tag name="MAGPC" val="200"/>
</p:tagLst>
</file>

<file path=ppt/theme/theme1.xml><?xml version="1.0" encoding="utf-8"?>
<a:theme xmlns:a="http://schemas.openxmlformats.org/drawingml/2006/main" name="PPT_Vorlage">
  <a:themeElements>
    <a:clrScheme name="">
      <a:dk1>
        <a:srgbClr val="333333"/>
      </a:dk1>
      <a:lt1>
        <a:srgbClr val="FFFFFF"/>
      </a:lt1>
      <a:dk2>
        <a:srgbClr val="757575"/>
      </a:dk2>
      <a:lt2>
        <a:srgbClr val="FFFFFF"/>
      </a:lt2>
      <a:accent1>
        <a:srgbClr val="BCC7F6"/>
      </a:accent1>
      <a:accent2>
        <a:srgbClr val="86B600"/>
      </a:accent2>
      <a:accent3>
        <a:srgbClr val="FFFFFF"/>
      </a:accent3>
      <a:accent4>
        <a:srgbClr val="2A2A2A"/>
      </a:accent4>
      <a:accent5>
        <a:srgbClr val="DAE0FA"/>
      </a:accent5>
      <a:accent6>
        <a:srgbClr val="79A500"/>
      </a:accent6>
      <a:hlink>
        <a:srgbClr val="003366"/>
      </a:hlink>
      <a:folHlink>
        <a:srgbClr val="CC0000"/>
      </a:folHlink>
    </a:clrScheme>
    <a:fontScheme name="PPT_Vorlag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PT_Vorlage 1">
        <a:dk1>
          <a:srgbClr val="333333"/>
        </a:dk1>
        <a:lt1>
          <a:srgbClr val="FFFFFF"/>
        </a:lt1>
        <a:dk2>
          <a:srgbClr val="969696"/>
        </a:dk2>
        <a:lt2>
          <a:srgbClr val="FFFFFF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SOLDE Presentations Template [Read-Only]" id="{B7D57FF2-FA99-4AFF-A1B0-6064E4E9CA96}" vid="{6FA9ECFF-4787-46E3-BE61-2BECE6FD6E73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5FF4F14F8F72459ED42F32002FE301" ma:contentTypeVersion="0" ma:contentTypeDescription="Create a new document." ma:contentTypeScope="" ma:versionID="a21554d59b3f36c223c22214eb5b920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277753-774E-4E65-92E6-3E4B7EA1892B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5E90CCFE-2347-42EC-9F86-9592952F60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8D88631-6B8C-4685-835C-A82BC32A71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Melanie Slide</Template>
  <TotalTime>6653</TotalTime>
  <Words>1328</Words>
  <Application>Microsoft Office PowerPoint</Application>
  <PresentationFormat>On-screen Show (4:3)</PresentationFormat>
  <Paragraphs>355</Paragraphs>
  <Slides>16</Slides>
  <Notes>1</Notes>
  <HiddenSlides>3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9" baseType="lpstr">
      <vt:lpstr>굴림</vt:lpstr>
      <vt:lpstr>ＭＳ Ｐゴシック</vt:lpstr>
      <vt:lpstr>Arial</vt:lpstr>
      <vt:lpstr>Calibri</vt:lpstr>
      <vt:lpstr>Cambria Math</vt:lpstr>
      <vt:lpstr>Gill Sans MT</vt:lpstr>
      <vt:lpstr>Gill Sans SemiBold</vt:lpstr>
      <vt:lpstr>Helvetica</vt:lpstr>
      <vt:lpstr>Lucida Bright</vt:lpstr>
      <vt:lpstr>Symbol</vt:lpstr>
      <vt:lpstr>Times New Roman</vt:lpstr>
      <vt:lpstr>Verdana</vt:lpstr>
      <vt:lpstr>PPT_Vorlage</vt:lpstr>
      <vt:lpstr>PowerPoint Presentation</vt:lpstr>
      <vt:lpstr>Outline</vt:lpstr>
      <vt:lpstr>Motivation</vt:lpstr>
      <vt:lpstr>Design and optimizations</vt:lpstr>
      <vt:lpstr>Design and optimizations</vt:lpstr>
      <vt:lpstr>Concept prototype testing at ISOLDE</vt:lpstr>
      <vt:lpstr>Future</vt:lpstr>
      <vt:lpstr>PowerPoint Presentation</vt:lpstr>
      <vt:lpstr>Production Procedure</vt:lpstr>
      <vt:lpstr>Nano Uranium Carbide Online at ISOLDE</vt:lpstr>
      <vt:lpstr>The New UO2 batch</vt:lpstr>
      <vt:lpstr>For the future</vt:lpstr>
      <vt:lpstr>End</vt:lpstr>
      <vt:lpstr>PowerPoint Presentation</vt:lpstr>
      <vt:lpstr>PowerPoint Presentation</vt:lpstr>
      <vt:lpstr>Possible problems (examples) – spare slide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bla bla</dc:title>
  <dc:creator>Joao Pedro Ramos</dc:creator>
  <cp:lastModifiedBy>Joao Pedro Ramos</cp:lastModifiedBy>
  <cp:revision>356</cp:revision>
  <cp:lastPrinted>2015-11-27T14:39:32Z</cp:lastPrinted>
  <dcterms:created xsi:type="dcterms:W3CDTF">2015-11-27T14:19:42Z</dcterms:created>
  <dcterms:modified xsi:type="dcterms:W3CDTF">2016-03-04T12:42:52Z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0x010100C95FF4F14F8F72459ED42F32002FE301</vt:lpwstr>
  </property>
</Properties>
</file>