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slideLayouts/slideLayout14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4" r:id="rId1"/>
    <p:sldMasterId id="2147483688" r:id="rId2"/>
    <p:sldMasterId id="2147483690" r:id="rId3"/>
    <p:sldMasterId id="2147483692" r:id="rId4"/>
    <p:sldMasterId id="2147483694" r:id="rId5"/>
    <p:sldMasterId id="2147483696" r:id="rId6"/>
    <p:sldMasterId id="2147483703" r:id="rId7"/>
  </p:sldMasterIdLst>
  <p:notesMasterIdLst>
    <p:notesMasterId r:id="rId31"/>
  </p:notesMasterIdLst>
  <p:sldIdLst>
    <p:sldId id="256" r:id="rId8"/>
    <p:sldId id="314" r:id="rId9"/>
    <p:sldId id="315" r:id="rId10"/>
    <p:sldId id="316" r:id="rId11"/>
    <p:sldId id="317" r:id="rId12"/>
    <p:sldId id="318" r:id="rId13"/>
    <p:sldId id="312" r:id="rId14"/>
    <p:sldId id="319" r:id="rId15"/>
    <p:sldId id="320" r:id="rId16"/>
    <p:sldId id="290" r:id="rId17"/>
    <p:sldId id="321" r:id="rId18"/>
    <p:sldId id="322" r:id="rId19"/>
    <p:sldId id="323" r:id="rId20"/>
    <p:sldId id="292" r:id="rId21"/>
    <p:sldId id="293" r:id="rId22"/>
    <p:sldId id="324" r:id="rId23"/>
    <p:sldId id="311" r:id="rId24"/>
    <p:sldId id="294" r:id="rId25"/>
    <p:sldId id="325" r:id="rId26"/>
    <p:sldId id="306" r:id="rId27"/>
    <p:sldId id="305" r:id="rId28"/>
    <p:sldId id="310" r:id="rId29"/>
    <p:sldId id="261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4" d="100"/>
          <a:sy n="114" d="100"/>
        </p:scale>
        <p:origin x="-918" y="1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34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953C77-E9D6-4C78-BCAE-475B85A7C269}" type="datetimeFigureOut">
              <a:rPr lang="en-US" smtClean="0"/>
              <a:t>2/22/2016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ECE2C3-6BF3-4D80-9F1E-1B864913ECF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0555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CE2C3-6BF3-4D80-9F1E-1B864913ECF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2406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CE2C3-6BF3-4D80-9F1E-1B864913ECF8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9281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60000" y="1855288"/>
            <a:ext cx="4788464" cy="2653832"/>
          </a:xfrm>
        </p:spPr>
        <p:txBody>
          <a:bodyPr anchor="t" anchorCtr="0"/>
          <a:lstStyle>
            <a:lvl1pPr>
              <a:lnSpc>
                <a:spcPts val="3800"/>
              </a:lnSpc>
              <a:defRPr sz="2800" b="0" cap="all" baseline="0">
                <a:solidFill>
                  <a:srgbClr val="666666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960000" y="5805264"/>
            <a:ext cx="4788464" cy="504056"/>
          </a:xfrm>
        </p:spPr>
        <p:txBody>
          <a:bodyPr anchor="b" anchorCtr="0"/>
          <a:lstStyle>
            <a:lvl1pPr marL="0" indent="0" algn="l">
              <a:buNone/>
              <a:defRPr sz="1550" cap="all" baseline="0"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3" hasCustomPrompt="1"/>
          </p:nvPr>
        </p:nvSpPr>
        <p:spPr>
          <a:xfrm>
            <a:off x="3960000" y="4509120"/>
            <a:ext cx="4788464" cy="1224136"/>
          </a:xfrm>
        </p:spPr>
        <p:txBody>
          <a:bodyPr anchor="b" anchorCtr="0"/>
          <a:lstStyle>
            <a:lvl1pPr marL="0" indent="0">
              <a:buFont typeface="Arial" pitchFamily="34" charset="0"/>
              <a:buNone/>
              <a:defRPr sz="850" b="0">
                <a:solidFill>
                  <a:srgbClr val="666666"/>
                </a:solidFill>
              </a:defRPr>
            </a:lvl1pPr>
          </a:lstStyle>
          <a:p>
            <a:pPr lvl="0"/>
            <a:r>
              <a:rPr lang="fr-FR" dirty="0" smtClean="0"/>
              <a:t>Nom événement | Prénom Nom</a:t>
            </a:r>
            <a:endParaRPr lang="fr-FR" dirty="0"/>
          </a:p>
        </p:txBody>
      </p:sp>
      <p:sp>
        <p:nvSpPr>
          <p:cNvPr id="11" name="Espace réservé de la date 10"/>
          <p:cNvSpPr>
            <a:spLocks noGrp="1"/>
          </p:cNvSpPr>
          <p:nvPr>
            <p:ph type="dt" sz="half" idx="14"/>
          </p:nvPr>
        </p:nvSpPr>
        <p:spPr>
          <a:xfrm>
            <a:off x="3960000" y="6305192"/>
            <a:ext cx="1450504" cy="365125"/>
          </a:xfrm>
        </p:spPr>
        <p:txBody>
          <a:bodyPr/>
          <a:lstStyle/>
          <a:p>
            <a:r>
              <a:rPr lang="en-US" smtClean="0"/>
              <a:t>3/6/2015</a:t>
            </a:r>
            <a:endParaRPr lang="en-US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B21BB08-16E9-4085-8BE4-0AD5FD949998}" type="slidenum">
              <a:rPr lang="en-US" smtClean="0"/>
              <a:t>‹N°›</a:t>
            </a:fld>
            <a:endParaRPr lang="en-US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6"/>
          </p:nvPr>
        </p:nvSpPr>
        <p:spPr>
          <a:xfrm>
            <a:off x="5436096" y="6305192"/>
            <a:ext cx="255544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Antoine CHANCE  FCC Saclay Avancement Design FCC-hh  23 Fevrier 2016   PAGE</a:t>
            </a:r>
            <a:endParaRPr lang="en-US"/>
          </a:p>
        </p:txBody>
      </p:sp>
      <p:sp>
        <p:nvSpPr>
          <p:cNvPr id="14" name="ZoneTexte 13"/>
          <p:cNvSpPr txBox="1"/>
          <p:nvPr/>
        </p:nvSpPr>
        <p:spPr>
          <a:xfrm>
            <a:off x="1259632" y="6093296"/>
            <a:ext cx="9361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dirty="0" smtClean="0">
                <a:solidFill>
                  <a:schemeClr val="bg1"/>
                </a:solidFill>
                <a:latin typeface="+mj-lt"/>
              </a:rPr>
              <a:t>www.cea.fr</a:t>
            </a:r>
            <a:endParaRPr lang="fr-FR" sz="11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19" name="Groupe 18"/>
          <p:cNvGrpSpPr/>
          <p:nvPr/>
        </p:nvGrpSpPr>
        <p:grpSpPr>
          <a:xfrm>
            <a:off x="1" y="-12700"/>
            <a:ext cx="3347864" cy="6870700"/>
            <a:chOff x="1" y="-12700"/>
            <a:chExt cx="3347864" cy="6870700"/>
          </a:xfrm>
        </p:grpSpPr>
        <p:grpSp>
          <p:nvGrpSpPr>
            <p:cNvPr id="17" name="Groupe 16"/>
            <p:cNvGrpSpPr/>
            <p:nvPr userDrawn="1"/>
          </p:nvGrpSpPr>
          <p:grpSpPr>
            <a:xfrm>
              <a:off x="1" y="-12700"/>
              <a:ext cx="3347864" cy="6870700"/>
              <a:chOff x="1" y="-12700"/>
              <a:chExt cx="3347864" cy="6870700"/>
            </a:xfrm>
          </p:grpSpPr>
          <p:pic>
            <p:nvPicPr>
              <p:cNvPr id="1026" name="Picture 2" descr="S:\CHARTE - LOGOS 2012\Fond dégradé Logo CEA 2012.jpg"/>
              <p:cNvPicPr>
                <a:picLocks noChangeAspect="1" noChangeArrowheads="1"/>
              </p:cNvPicPr>
              <p:nvPr userDrawn="1"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" y="-12700"/>
                <a:ext cx="3347864" cy="6870700"/>
              </a:xfrm>
              <a:prstGeom prst="rect">
                <a:avLst/>
              </a:prstGeom>
              <a:noFill/>
            </p:spPr>
          </p:pic>
          <p:pic>
            <p:nvPicPr>
              <p:cNvPr id="16" name="Picture 3" descr="S:\CHARTE - LOGOS 2012\Logo\Logo anglais\CEA_GB_logotype_4c_defonce.png"/>
              <p:cNvPicPr>
                <a:picLocks noChangeAspect="1" noChangeArrowheads="1"/>
              </p:cNvPicPr>
              <p:nvPr userDrawn="1"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72008" y="548680"/>
                <a:ext cx="3203848" cy="2608045"/>
              </a:xfrm>
              <a:prstGeom prst="rect">
                <a:avLst/>
              </a:prstGeom>
              <a:noFill/>
            </p:spPr>
          </p:pic>
        </p:grpSp>
        <p:sp>
          <p:nvSpPr>
            <p:cNvPr id="18" name="ZoneTexte 17"/>
            <p:cNvSpPr txBox="1"/>
            <p:nvPr userDrawn="1"/>
          </p:nvSpPr>
          <p:spPr>
            <a:xfrm>
              <a:off x="1412032" y="6245696"/>
              <a:ext cx="93610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100" dirty="0" smtClean="0">
                  <a:solidFill>
                    <a:schemeClr val="bg1"/>
                  </a:solidFill>
                  <a:latin typeface="+mj-lt"/>
                </a:rPr>
                <a:t>www.cea.fr</a:t>
              </a:r>
              <a:endParaRPr lang="fr-FR" sz="1100" dirty="0">
                <a:solidFill>
                  <a:schemeClr val="bg1"/>
                </a:solidFill>
                <a:latin typeface="+mj-lt"/>
              </a:endParaRPr>
            </a:p>
          </p:txBody>
        </p:sp>
      </p:grpSp>
      <p:pic>
        <p:nvPicPr>
          <p:cNvPr id="15" name="Picture 9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422" y="4934272"/>
            <a:ext cx="2112386" cy="101500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ge 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bandeau_page_cart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251460"/>
          </a:xfrm>
          <a:prstGeom prst="rect">
            <a:avLst/>
          </a:prstGeom>
        </p:spPr>
      </p:pic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3/6/2015</a:t>
            </a:r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B21BB08-16E9-4085-8BE4-0AD5FD949998}" type="slidenum">
              <a:rPr lang="en-US" smtClean="0"/>
              <a:t>‹N°›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Antoine CHANCE  FCC Saclay Avancement Design FCC-hh  23 Fevrier 2016   PAGE</a:t>
            </a:r>
            <a:endParaRPr lang="en-US"/>
          </a:p>
        </p:txBody>
      </p:sp>
      <p:sp>
        <p:nvSpPr>
          <p:cNvPr id="17" name="Espace réservé du contenu 15"/>
          <p:cNvSpPr>
            <a:spLocks noGrp="1"/>
          </p:cNvSpPr>
          <p:nvPr>
            <p:ph sz="quarter" idx="15"/>
          </p:nvPr>
        </p:nvSpPr>
        <p:spPr>
          <a:xfrm>
            <a:off x="378000" y="836613"/>
            <a:ext cx="8460000" cy="5184775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cart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6486" y="846237"/>
            <a:ext cx="8460000" cy="4156911"/>
          </a:xfrm>
          <a:prstGeom prst="rect">
            <a:avLst/>
          </a:prstGeom>
        </p:spPr>
      </p:pic>
      <p:pic>
        <p:nvPicPr>
          <p:cNvPr id="9" name="Image 8" descr="bandeau_page_cart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251460"/>
          </a:xfrm>
          <a:prstGeom prst="rect">
            <a:avLst/>
          </a:prstGeom>
        </p:spPr>
      </p:pic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3/6/2015</a:t>
            </a:r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B21BB08-16E9-4085-8BE4-0AD5FD949998}" type="slidenum">
              <a:rPr lang="en-US" smtClean="0"/>
              <a:t>‹N°›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Antoine CHANCE  FCC Saclay Avancement Design FCC-hh  23 Fevrier 2016   PAGE</a:t>
            </a:r>
            <a:endParaRPr lang="en-US"/>
          </a:p>
        </p:txBody>
      </p:sp>
      <p:sp>
        <p:nvSpPr>
          <p:cNvPr id="33" name="Espace réservé du graphique 32"/>
          <p:cNvSpPr>
            <a:spLocks noGrp="1"/>
          </p:cNvSpPr>
          <p:nvPr>
            <p:ph type="chart" sz="quarter" idx="13" hasCustomPrompt="1"/>
          </p:nvPr>
        </p:nvSpPr>
        <p:spPr>
          <a:xfrm>
            <a:off x="899592" y="5157788"/>
            <a:ext cx="3240360" cy="863600"/>
          </a:xfrm>
        </p:spPr>
        <p:txBody>
          <a:bodyPr anchor="ctr"/>
          <a:lstStyle>
            <a:lvl1pPr marL="0" indent="0" algn="ctr">
              <a:defRPr sz="1200"/>
            </a:lvl1pPr>
          </a:lstStyle>
          <a:p>
            <a:r>
              <a:rPr lang="fr-FR" dirty="0" smtClean="0"/>
              <a:t> Graphique</a:t>
            </a:r>
            <a:endParaRPr lang="fr-FR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bandeau_intercalair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10128" y="0"/>
            <a:ext cx="5833872" cy="6858000"/>
          </a:xfrm>
          <a:prstGeom prst="rect">
            <a:avLst/>
          </a:prstGeom>
        </p:spPr>
      </p:pic>
      <p:pic>
        <p:nvPicPr>
          <p:cNvPr id="7" name="Image 6" descr="bandeau_dernière.png"/>
          <p:cNvPicPr>
            <a:picLocks noChangeAspect="1"/>
          </p:cNvPicPr>
          <p:nvPr/>
        </p:nvPicPr>
        <p:blipFill>
          <a:blip r:embed="rId3" cstate="print"/>
          <a:srcRect b="15350"/>
          <a:stretch>
            <a:fillRect/>
          </a:stretch>
        </p:blipFill>
        <p:spPr>
          <a:xfrm>
            <a:off x="3310128" y="0"/>
            <a:ext cx="5833872" cy="580526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38800" y="5799600"/>
            <a:ext cx="1897200" cy="943200"/>
          </a:xfrm>
        </p:spPr>
        <p:txBody>
          <a:bodyPr anchor="t" anchorCtr="0"/>
          <a:lstStyle>
            <a:lvl1pPr>
              <a:lnSpc>
                <a:spcPts val="1200"/>
              </a:lnSpc>
              <a:defRPr sz="850" b="0" cap="none" baseline="0">
                <a:solidFill>
                  <a:schemeClr val="bg2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39505" y="5799600"/>
            <a:ext cx="3552775" cy="943200"/>
          </a:xfrm>
        </p:spPr>
        <p:txBody>
          <a:bodyPr/>
          <a:lstStyle>
            <a:lvl1pPr marL="0" indent="0">
              <a:lnSpc>
                <a:spcPts val="1200"/>
              </a:lnSpc>
              <a:spcAft>
                <a:spcPts val="0"/>
              </a:spcAft>
              <a:buFont typeface="Arial" pitchFamily="34" charset="0"/>
              <a:buNone/>
              <a:defRPr sz="800">
                <a:solidFill>
                  <a:schemeClr val="bg1"/>
                </a:solidFill>
              </a:defRPr>
            </a:lvl1pPr>
            <a:lvl2pPr marL="0" indent="0">
              <a:lnSpc>
                <a:spcPts val="1200"/>
              </a:lnSpc>
              <a:spcBef>
                <a:spcPts val="800"/>
              </a:spcBef>
              <a:buFont typeface="Arial" pitchFamily="34" charset="0"/>
              <a:buNone/>
              <a:defRPr sz="650">
                <a:solidFill>
                  <a:schemeClr val="bg1"/>
                </a:solidFill>
              </a:defRPr>
            </a:lvl2pPr>
            <a:lvl3pPr marL="0" indent="0">
              <a:lnSpc>
                <a:spcPts val="1200"/>
              </a:lnSpc>
              <a:buFont typeface="Arial" pitchFamily="34" charset="0"/>
              <a:buNone/>
              <a:defRPr sz="650">
                <a:solidFill>
                  <a:schemeClr val="bg1"/>
                </a:solidFill>
              </a:defRPr>
            </a:lvl3pPr>
            <a:lvl4pPr marL="0" indent="0">
              <a:lnSpc>
                <a:spcPts val="1200"/>
              </a:lnSpc>
              <a:buFont typeface="Arial" pitchFamily="34" charset="0"/>
              <a:buNone/>
              <a:defRPr sz="650">
                <a:solidFill>
                  <a:schemeClr val="bg1"/>
                </a:solidFill>
              </a:defRPr>
            </a:lvl4pPr>
            <a:lvl5pPr marL="0" indent="0">
              <a:lnSpc>
                <a:spcPts val="1200"/>
              </a:lnSpc>
              <a:buFont typeface="Arial" pitchFamily="34" charset="0"/>
              <a:buNone/>
              <a:defRPr sz="65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3/6/2015</a:t>
            </a:r>
            <a:endParaRPr lang="en-US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1"/>
          </p:nvPr>
        </p:nvSpPr>
        <p:spPr>
          <a:xfrm>
            <a:off x="576000" y="5445224"/>
            <a:ext cx="1118696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9B21BB08-16E9-4085-8BE4-0AD5FD949998}" type="slidenum">
              <a:rPr lang="en-US" smtClean="0"/>
              <a:t>‹N°›</a:t>
            </a:fld>
            <a:endParaRPr lang="en-US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2"/>
          </p:nvPr>
        </p:nvSpPr>
        <p:spPr>
          <a:xfrm>
            <a:off x="576000" y="5877272"/>
            <a:ext cx="2664296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Antoine CHANCE  FCC Saclay Avancement Design FCC-hh  23 Fevrier 2016   PAGE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3/6/2015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Antoine CHANCE  FCC Saclay Avancement Design FCC-hh  23 Fevrier 2016   PAGE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081F90A-9289-4044-9E37-AC2D8B66F22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8815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3/6/2015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Antoine CHANCE  FCC Saclay Avancement Design FCC-hh  23 Fevrier 2016   PAGE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081F90A-9289-4044-9E37-AC2D8B66F22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8815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re 1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60000" y="1855288"/>
            <a:ext cx="4788464" cy="1429696"/>
          </a:xfrm>
        </p:spPr>
        <p:txBody>
          <a:bodyPr anchor="t" anchorCtr="0"/>
          <a:lstStyle>
            <a:lvl1pPr>
              <a:lnSpc>
                <a:spcPts val="3800"/>
              </a:lnSpc>
              <a:defRPr sz="2800" b="0" cap="all" baseline="0">
                <a:solidFill>
                  <a:srgbClr val="666666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960000" y="5805264"/>
            <a:ext cx="4788464" cy="504056"/>
          </a:xfrm>
        </p:spPr>
        <p:txBody>
          <a:bodyPr anchor="b" anchorCtr="0"/>
          <a:lstStyle>
            <a:lvl1pPr marL="0" indent="0" algn="l">
              <a:buNone/>
              <a:defRPr sz="1550" cap="all" baseline="0"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3" hasCustomPrompt="1"/>
          </p:nvPr>
        </p:nvSpPr>
        <p:spPr>
          <a:xfrm>
            <a:off x="3960000" y="5445224"/>
            <a:ext cx="4788464" cy="288032"/>
          </a:xfrm>
        </p:spPr>
        <p:txBody>
          <a:bodyPr anchor="b" anchorCtr="0"/>
          <a:lstStyle>
            <a:lvl1pPr marL="0" indent="0">
              <a:buFont typeface="Arial" pitchFamily="34" charset="0"/>
              <a:buNone/>
              <a:defRPr sz="850" b="0">
                <a:solidFill>
                  <a:srgbClr val="666666"/>
                </a:solidFill>
              </a:defRPr>
            </a:lvl1pPr>
          </a:lstStyle>
          <a:p>
            <a:pPr lvl="0"/>
            <a:r>
              <a:rPr lang="fr-FR" dirty="0" smtClean="0"/>
              <a:t>Nom événement | Prénom Nom</a:t>
            </a:r>
            <a:endParaRPr lang="fr-FR" dirty="0"/>
          </a:p>
        </p:txBody>
      </p:sp>
      <p:sp>
        <p:nvSpPr>
          <p:cNvPr id="12" name="Espace réservé pour une image  11"/>
          <p:cNvSpPr>
            <a:spLocks noGrp="1"/>
          </p:cNvSpPr>
          <p:nvPr>
            <p:ph type="pic" sz="quarter" idx="14" hasCustomPrompt="1"/>
          </p:nvPr>
        </p:nvSpPr>
        <p:spPr>
          <a:xfrm>
            <a:off x="3311999" y="3311999"/>
            <a:ext cx="5832000" cy="2124000"/>
          </a:xfrm>
          <a:solidFill>
            <a:srgbClr val="666666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 Visuel</a:t>
            </a:r>
            <a:endParaRPr lang="fr-FR" dirty="0"/>
          </a:p>
        </p:txBody>
      </p:sp>
      <p:sp>
        <p:nvSpPr>
          <p:cNvPr id="13" name="Espace réservé de la date 12"/>
          <p:cNvSpPr>
            <a:spLocks noGrp="1"/>
          </p:cNvSpPr>
          <p:nvPr>
            <p:ph type="dt" sz="half" idx="15"/>
          </p:nvPr>
        </p:nvSpPr>
        <p:spPr>
          <a:xfrm>
            <a:off x="3960000" y="6305192"/>
            <a:ext cx="1450504" cy="365125"/>
          </a:xfrm>
        </p:spPr>
        <p:txBody>
          <a:bodyPr/>
          <a:lstStyle/>
          <a:p>
            <a:r>
              <a:rPr lang="en-US" smtClean="0"/>
              <a:t>3/6/2015</a:t>
            </a:r>
            <a:endParaRPr lang="en-US"/>
          </a:p>
        </p:txBody>
      </p:sp>
      <p:sp>
        <p:nvSpPr>
          <p:cNvPr id="14" name="Espace réservé du numéro de diapositive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B21BB08-16E9-4085-8BE4-0AD5FD949998}" type="slidenum">
              <a:rPr lang="en-US" smtClean="0"/>
              <a:t>‹N°›</a:t>
            </a:fld>
            <a:endParaRPr lang="en-US"/>
          </a:p>
        </p:txBody>
      </p:sp>
      <p:sp>
        <p:nvSpPr>
          <p:cNvPr id="15" name="Espace réservé du pied de page 14"/>
          <p:cNvSpPr>
            <a:spLocks noGrp="1"/>
          </p:cNvSpPr>
          <p:nvPr>
            <p:ph type="ftr" sz="quarter" idx="17"/>
          </p:nvPr>
        </p:nvSpPr>
        <p:spPr>
          <a:xfrm>
            <a:off x="5436096" y="6305192"/>
            <a:ext cx="255544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Antoine CHANCE  FCC Saclay Avancement Design FCC-hh  23 Fevrier 2016   PAGE</a:t>
            </a:r>
            <a:endParaRPr lang="en-US"/>
          </a:p>
        </p:txBody>
      </p:sp>
      <p:grpSp>
        <p:nvGrpSpPr>
          <p:cNvPr id="24" name="Groupe 23"/>
          <p:cNvGrpSpPr/>
          <p:nvPr/>
        </p:nvGrpSpPr>
        <p:grpSpPr>
          <a:xfrm>
            <a:off x="1" y="-12700"/>
            <a:ext cx="3347864" cy="6870700"/>
            <a:chOff x="1" y="-12700"/>
            <a:chExt cx="3347864" cy="6870700"/>
          </a:xfrm>
        </p:grpSpPr>
        <p:grpSp>
          <p:nvGrpSpPr>
            <p:cNvPr id="25" name="Groupe 16"/>
            <p:cNvGrpSpPr/>
            <p:nvPr userDrawn="1"/>
          </p:nvGrpSpPr>
          <p:grpSpPr>
            <a:xfrm>
              <a:off x="1" y="-12700"/>
              <a:ext cx="3347864" cy="6870700"/>
              <a:chOff x="1" y="-12700"/>
              <a:chExt cx="3347864" cy="6870700"/>
            </a:xfrm>
          </p:grpSpPr>
          <p:pic>
            <p:nvPicPr>
              <p:cNvPr id="27" name="Picture 2" descr="S:\CHARTE - LOGOS 2012\Fond dégradé Logo CEA 2012.jpg"/>
              <p:cNvPicPr>
                <a:picLocks noChangeAspect="1" noChangeArrowheads="1"/>
              </p:cNvPicPr>
              <p:nvPr userDrawn="1"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" y="-12700"/>
                <a:ext cx="3347864" cy="6870700"/>
              </a:xfrm>
              <a:prstGeom prst="rect">
                <a:avLst/>
              </a:prstGeom>
              <a:noFill/>
            </p:spPr>
          </p:pic>
          <p:pic>
            <p:nvPicPr>
              <p:cNvPr id="28" name="Picture 3" descr="S:\CHARTE - LOGOS 2012\Logo\Logo anglais\CEA_GB_logotype_4c_defonce.png"/>
              <p:cNvPicPr>
                <a:picLocks noChangeAspect="1" noChangeArrowheads="1"/>
              </p:cNvPicPr>
              <p:nvPr userDrawn="1"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72008" y="548680"/>
                <a:ext cx="3203848" cy="2608045"/>
              </a:xfrm>
              <a:prstGeom prst="rect">
                <a:avLst/>
              </a:prstGeom>
              <a:noFill/>
            </p:spPr>
          </p:pic>
        </p:grpSp>
        <p:sp>
          <p:nvSpPr>
            <p:cNvPr id="26" name="ZoneTexte 25"/>
            <p:cNvSpPr txBox="1"/>
            <p:nvPr userDrawn="1"/>
          </p:nvSpPr>
          <p:spPr>
            <a:xfrm>
              <a:off x="1412032" y="6245696"/>
              <a:ext cx="93610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100" dirty="0" smtClean="0">
                  <a:solidFill>
                    <a:schemeClr val="bg1"/>
                  </a:solidFill>
                  <a:latin typeface="+mj-lt"/>
                </a:rPr>
                <a:t>www.cea.fr</a:t>
              </a:r>
              <a:endParaRPr lang="fr-FR" sz="1100" dirty="0">
                <a:solidFill>
                  <a:schemeClr val="bg1"/>
                </a:solidFill>
                <a:latin typeface="+mj-lt"/>
              </a:endParaRPr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re 3 visu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60000" y="1855288"/>
            <a:ext cx="4788464" cy="1429696"/>
          </a:xfrm>
        </p:spPr>
        <p:txBody>
          <a:bodyPr anchor="t" anchorCtr="0"/>
          <a:lstStyle>
            <a:lvl1pPr>
              <a:lnSpc>
                <a:spcPts val="3800"/>
              </a:lnSpc>
              <a:defRPr sz="2800" b="0" cap="all" baseline="0">
                <a:solidFill>
                  <a:srgbClr val="666666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960000" y="5805264"/>
            <a:ext cx="4788464" cy="504056"/>
          </a:xfrm>
        </p:spPr>
        <p:txBody>
          <a:bodyPr anchor="b" anchorCtr="0"/>
          <a:lstStyle>
            <a:lvl1pPr marL="0" indent="0" algn="l">
              <a:buNone/>
              <a:defRPr sz="1550" cap="all" baseline="0"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3" hasCustomPrompt="1"/>
          </p:nvPr>
        </p:nvSpPr>
        <p:spPr>
          <a:xfrm>
            <a:off x="3960000" y="5445224"/>
            <a:ext cx="4788464" cy="288032"/>
          </a:xfrm>
        </p:spPr>
        <p:txBody>
          <a:bodyPr anchor="b" anchorCtr="0"/>
          <a:lstStyle>
            <a:lvl1pPr marL="0" indent="0">
              <a:buFont typeface="Arial" pitchFamily="34" charset="0"/>
              <a:buNone/>
              <a:defRPr sz="850" b="0">
                <a:solidFill>
                  <a:srgbClr val="666666"/>
                </a:solidFill>
              </a:defRPr>
            </a:lvl1pPr>
          </a:lstStyle>
          <a:p>
            <a:pPr lvl="0"/>
            <a:r>
              <a:rPr lang="fr-FR" dirty="0" smtClean="0"/>
              <a:t>Nom événement | Prénom Nom</a:t>
            </a:r>
            <a:endParaRPr lang="fr-FR" dirty="0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17"/>
          </p:nvPr>
        </p:nvSpPr>
        <p:spPr>
          <a:xfrm>
            <a:off x="3960000" y="6305192"/>
            <a:ext cx="1450504" cy="365125"/>
          </a:xfrm>
        </p:spPr>
        <p:txBody>
          <a:bodyPr/>
          <a:lstStyle/>
          <a:p>
            <a:r>
              <a:rPr lang="en-US" smtClean="0"/>
              <a:t>3/6/2015</a:t>
            </a:r>
            <a:endParaRPr lang="en-US"/>
          </a:p>
        </p:txBody>
      </p:sp>
      <p:sp>
        <p:nvSpPr>
          <p:cNvPr id="15" name="Espace réservé du numéro de diapositive 14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B21BB08-16E9-4085-8BE4-0AD5FD949998}" type="slidenum">
              <a:rPr lang="en-US" smtClean="0"/>
              <a:t>‹N°›</a:t>
            </a:fld>
            <a:endParaRPr lang="en-US"/>
          </a:p>
        </p:txBody>
      </p:sp>
      <p:sp>
        <p:nvSpPr>
          <p:cNvPr id="16" name="Espace réservé du pied de page 15"/>
          <p:cNvSpPr>
            <a:spLocks noGrp="1"/>
          </p:cNvSpPr>
          <p:nvPr>
            <p:ph type="ftr" sz="quarter" idx="19"/>
          </p:nvPr>
        </p:nvSpPr>
        <p:spPr>
          <a:xfrm>
            <a:off x="5436096" y="6305192"/>
            <a:ext cx="255544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Antoine CHANCE  FCC Saclay Avancement Design FCC-hh  23 Fevrier 2016   PAGE</a:t>
            </a:r>
            <a:endParaRPr lang="en-US"/>
          </a:p>
        </p:txBody>
      </p:sp>
      <p:sp>
        <p:nvSpPr>
          <p:cNvPr id="21" name="Espace réservé du contenu 20"/>
          <p:cNvSpPr>
            <a:spLocks noGrp="1"/>
          </p:cNvSpPr>
          <p:nvPr>
            <p:ph sz="quarter" idx="20" hasCustomPrompt="1"/>
          </p:nvPr>
        </p:nvSpPr>
        <p:spPr>
          <a:xfrm>
            <a:off x="3312000" y="3312000"/>
            <a:ext cx="1944000" cy="2124000"/>
          </a:xfrm>
          <a:solidFill>
            <a:srgbClr val="666666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  <p:sp>
        <p:nvSpPr>
          <p:cNvPr id="22" name="Espace réservé du contenu 20"/>
          <p:cNvSpPr>
            <a:spLocks noGrp="1"/>
          </p:cNvSpPr>
          <p:nvPr>
            <p:ph sz="quarter" idx="21" hasCustomPrompt="1"/>
          </p:nvPr>
        </p:nvSpPr>
        <p:spPr>
          <a:xfrm>
            <a:off x="5256000" y="3312000"/>
            <a:ext cx="1944000" cy="2124000"/>
          </a:xfrm>
          <a:solidFill>
            <a:srgbClr val="808080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  <p:sp>
        <p:nvSpPr>
          <p:cNvPr id="23" name="Espace réservé du contenu 20"/>
          <p:cNvSpPr>
            <a:spLocks noGrp="1"/>
          </p:cNvSpPr>
          <p:nvPr>
            <p:ph sz="quarter" idx="22" hasCustomPrompt="1"/>
          </p:nvPr>
        </p:nvSpPr>
        <p:spPr>
          <a:xfrm>
            <a:off x="7200000" y="3312000"/>
            <a:ext cx="1944000" cy="2124000"/>
          </a:xfrm>
          <a:solidFill>
            <a:srgbClr val="B2B2B2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  <p:grpSp>
        <p:nvGrpSpPr>
          <p:cNvPr id="19" name="Groupe 18"/>
          <p:cNvGrpSpPr/>
          <p:nvPr/>
        </p:nvGrpSpPr>
        <p:grpSpPr>
          <a:xfrm>
            <a:off x="1" y="-12700"/>
            <a:ext cx="3347864" cy="6870700"/>
            <a:chOff x="1" y="-12700"/>
            <a:chExt cx="3347864" cy="6870700"/>
          </a:xfrm>
        </p:grpSpPr>
        <p:grpSp>
          <p:nvGrpSpPr>
            <p:cNvPr id="20" name="Groupe 16"/>
            <p:cNvGrpSpPr/>
            <p:nvPr userDrawn="1"/>
          </p:nvGrpSpPr>
          <p:grpSpPr>
            <a:xfrm>
              <a:off x="1" y="-12700"/>
              <a:ext cx="3347864" cy="6870700"/>
              <a:chOff x="1" y="-12700"/>
              <a:chExt cx="3347864" cy="6870700"/>
            </a:xfrm>
          </p:grpSpPr>
          <p:pic>
            <p:nvPicPr>
              <p:cNvPr id="25" name="Picture 2" descr="S:\CHARTE - LOGOS 2012\Fond dégradé Logo CEA 2012.jpg"/>
              <p:cNvPicPr>
                <a:picLocks noChangeAspect="1" noChangeArrowheads="1"/>
              </p:cNvPicPr>
              <p:nvPr userDrawn="1"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" y="-12700"/>
                <a:ext cx="3347864" cy="6870700"/>
              </a:xfrm>
              <a:prstGeom prst="rect">
                <a:avLst/>
              </a:prstGeom>
              <a:noFill/>
            </p:spPr>
          </p:pic>
          <p:pic>
            <p:nvPicPr>
              <p:cNvPr id="26" name="Picture 3" descr="S:\CHARTE - LOGOS 2012\Logo\Logo anglais\CEA_GB_logotype_4c_defonce.png"/>
              <p:cNvPicPr>
                <a:picLocks noChangeAspect="1" noChangeArrowheads="1"/>
              </p:cNvPicPr>
              <p:nvPr userDrawn="1"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72008" y="548680"/>
                <a:ext cx="3203848" cy="2608045"/>
              </a:xfrm>
              <a:prstGeom prst="rect">
                <a:avLst/>
              </a:prstGeom>
              <a:noFill/>
            </p:spPr>
          </p:pic>
        </p:grpSp>
        <p:sp>
          <p:nvSpPr>
            <p:cNvPr id="24" name="ZoneTexte 23"/>
            <p:cNvSpPr txBox="1"/>
            <p:nvPr userDrawn="1"/>
          </p:nvSpPr>
          <p:spPr>
            <a:xfrm>
              <a:off x="1412032" y="6245696"/>
              <a:ext cx="93610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100" dirty="0" smtClean="0">
                  <a:solidFill>
                    <a:schemeClr val="bg1"/>
                  </a:solidFill>
                  <a:latin typeface="+mj-lt"/>
                </a:rPr>
                <a:t>www.cea.fr</a:t>
              </a:r>
              <a:endParaRPr lang="fr-FR" sz="1100" dirty="0">
                <a:solidFill>
                  <a:schemeClr val="bg1"/>
                </a:solidFill>
                <a:latin typeface="+mj-lt"/>
              </a:endParaRPr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rcalai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 descr="bandeau_intercalair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10128" y="0"/>
            <a:ext cx="5833872" cy="6858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672000" y="1949598"/>
            <a:ext cx="5364496" cy="4719761"/>
          </a:xfrm>
        </p:spPr>
        <p:txBody>
          <a:bodyPr anchor="t"/>
          <a:lstStyle>
            <a:lvl1pPr algn="l">
              <a:lnSpc>
                <a:spcPts val="2800"/>
              </a:lnSpc>
              <a:defRPr sz="2200" b="1" cap="all"/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672000" y="260649"/>
            <a:ext cx="5292488" cy="1584176"/>
          </a:xfrm>
        </p:spPr>
        <p:txBody>
          <a:bodyPr anchor="t" anchorCtr="0"/>
          <a:lstStyle>
            <a:lvl1pPr marL="0" indent="0">
              <a:lnSpc>
                <a:spcPts val="1200"/>
              </a:lnSpc>
              <a:spcAft>
                <a:spcPts val="0"/>
              </a:spcAft>
              <a:buNone/>
              <a:defRPr sz="85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3/6/2015</a:t>
            </a:r>
            <a:endParaRPr lang="en-US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>
          <a:xfrm>
            <a:off x="576000" y="5877272"/>
            <a:ext cx="2699856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B21BB08-16E9-4085-8BE4-0AD5FD949998}" type="slidenum">
              <a:rPr lang="en-US" smtClean="0"/>
              <a:t>‹N°›</a:t>
            </a:fld>
            <a:endParaRPr lang="en-US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2"/>
          </p:nvPr>
        </p:nvSpPr>
        <p:spPr>
          <a:xfrm>
            <a:off x="576000" y="5445224"/>
            <a:ext cx="2699856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Antoine CHANCE  FCC Saclay Avancement Design FCC-hh  23 Fevrier 2016   PAGE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2000"/>
              </a:spcBef>
              <a:spcAft>
                <a:spcPts val="1500"/>
              </a:spcAft>
              <a:defRPr/>
            </a:lvl1pPr>
            <a:lvl2pPr marL="361950" indent="0">
              <a:lnSpc>
                <a:spcPts val="2800"/>
              </a:lnSpc>
              <a:buFont typeface="Arial" pitchFamily="34" charset="0"/>
              <a:buNone/>
              <a:tabLst>
                <a:tab pos="8077200" algn="r"/>
              </a:tabLst>
              <a:defRPr sz="2200"/>
            </a:lvl2pPr>
            <a:lvl3pPr marL="361950" indent="0">
              <a:lnSpc>
                <a:spcPts val="2800"/>
              </a:lnSpc>
              <a:buFont typeface="Arial" pitchFamily="34" charset="0"/>
              <a:buNone/>
              <a:tabLst>
                <a:tab pos="8077200" algn="r"/>
              </a:tabLst>
              <a:defRPr sz="2200"/>
            </a:lvl3pPr>
            <a:lvl4pPr marL="361950" indent="0">
              <a:lnSpc>
                <a:spcPts val="2800"/>
              </a:lnSpc>
              <a:buFont typeface="Arial" pitchFamily="34" charset="0"/>
              <a:buNone/>
              <a:tabLst>
                <a:tab pos="8077200" algn="r"/>
              </a:tabLst>
              <a:defRPr sz="2200"/>
            </a:lvl4pPr>
            <a:lvl5pPr marL="361950" indent="0">
              <a:lnSpc>
                <a:spcPts val="2800"/>
              </a:lnSpc>
              <a:buNone/>
              <a:tabLst>
                <a:tab pos="8077200" algn="r"/>
              </a:tabLst>
              <a:defRPr sz="2200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3/6/2015</a:t>
            </a:r>
            <a:endParaRPr lang="en-US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B21BB08-16E9-4085-8BE4-0AD5FD949998}" type="slidenum">
              <a:rPr lang="en-US" smtClean="0"/>
              <a:t>‹N°›</a:t>
            </a:fld>
            <a:endParaRPr lang="en-US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Antoine CHANCE  FCC Saclay Avancement Design FCC-hh  23 Fevrier 2016   PAGE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12000" y="44624"/>
            <a:ext cx="6084336" cy="936104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3/6/2015</a:t>
            </a:r>
            <a:endParaRPr lang="en-US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/>
              <a:t>PAGE </a:t>
            </a:r>
            <a:fld id="{9B21BB08-16E9-4085-8BE4-0AD5FD949998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Antoine CHANCE  FCC Saclay Avancement Design FCC-hh  23 Fevrier 2016   PAGE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e 1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76000" y="1268760"/>
            <a:ext cx="4428048" cy="4968552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smtClean="0"/>
              <a:t>3/6/2015</a:t>
            </a:r>
            <a:endParaRPr lang="en-US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9B21BB08-16E9-4085-8BE4-0AD5FD949998}" type="slidenum">
              <a:rPr lang="en-US" smtClean="0"/>
              <a:t>‹N°›</a:t>
            </a:fld>
            <a:endParaRPr lang="en-US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fr-FR" smtClean="0"/>
              <a:t>Antoine CHANCE  FCC Saclay Avancement Design FCC-hh  23 Fevrier 2016   PAGE</a:t>
            </a:r>
            <a:endParaRPr lang="en-US"/>
          </a:p>
        </p:txBody>
      </p:sp>
      <p:sp>
        <p:nvSpPr>
          <p:cNvPr id="11" name="Espace réservé du contenu 20"/>
          <p:cNvSpPr>
            <a:spLocks noGrp="1"/>
          </p:cNvSpPr>
          <p:nvPr>
            <p:ph sz="quarter" idx="20" hasCustomPrompt="1"/>
          </p:nvPr>
        </p:nvSpPr>
        <p:spPr>
          <a:xfrm>
            <a:off x="5148000" y="2016000"/>
            <a:ext cx="3492000" cy="3690000"/>
          </a:xfrm>
          <a:solidFill>
            <a:srgbClr val="666666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e 3 visu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76000" y="1268760"/>
            <a:ext cx="4428048" cy="4968552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r>
              <a:rPr lang="en-US" smtClean="0"/>
              <a:t>3/6/2015</a:t>
            </a:r>
            <a:endParaRPr lang="en-US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9B21BB08-16E9-4085-8BE4-0AD5FD949998}" type="slidenum">
              <a:rPr lang="en-US" smtClean="0"/>
              <a:t>‹N°›</a:t>
            </a:fld>
            <a:endParaRPr lang="en-US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fr-FR" smtClean="0"/>
              <a:t>Antoine CHANCE  FCC Saclay Avancement Design FCC-hh  23 Fevrier 2016   PAGE</a:t>
            </a:r>
            <a:endParaRPr lang="en-US"/>
          </a:p>
        </p:txBody>
      </p:sp>
      <p:sp>
        <p:nvSpPr>
          <p:cNvPr id="15" name="Espace réservé du contenu 20"/>
          <p:cNvSpPr>
            <a:spLocks noGrp="1"/>
          </p:cNvSpPr>
          <p:nvPr>
            <p:ph sz="quarter" idx="21" hasCustomPrompt="1"/>
          </p:nvPr>
        </p:nvSpPr>
        <p:spPr>
          <a:xfrm>
            <a:off x="5148000" y="2016000"/>
            <a:ext cx="3492000" cy="1980000"/>
          </a:xfrm>
          <a:solidFill>
            <a:srgbClr val="666666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  <p:sp>
        <p:nvSpPr>
          <p:cNvPr id="16" name="Espace réservé du contenu 20"/>
          <p:cNvSpPr>
            <a:spLocks noGrp="1"/>
          </p:cNvSpPr>
          <p:nvPr>
            <p:ph sz="quarter" idx="22" hasCustomPrompt="1"/>
          </p:nvPr>
        </p:nvSpPr>
        <p:spPr>
          <a:xfrm>
            <a:off x="5148000" y="3999600"/>
            <a:ext cx="1746000" cy="1695600"/>
          </a:xfrm>
          <a:solidFill>
            <a:srgbClr val="808080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  <p:sp>
        <p:nvSpPr>
          <p:cNvPr id="17" name="Espace réservé du contenu 20"/>
          <p:cNvSpPr>
            <a:spLocks noGrp="1"/>
          </p:cNvSpPr>
          <p:nvPr>
            <p:ph sz="quarter" idx="23" hasCustomPrompt="1"/>
          </p:nvPr>
        </p:nvSpPr>
        <p:spPr>
          <a:xfrm>
            <a:off x="6894000" y="3999600"/>
            <a:ext cx="1746000" cy="1695600"/>
          </a:xfrm>
          <a:solidFill>
            <a:srgbClr val="B2B2B2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e graphiqu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76000" y="3707506"/>
            <a:ext cx="8172464" cy="2529805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3/6/2015</a:t>
            </a:r>
            <a:endParaRPr lang="en-US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B21BB08-16E9-4085-8BE4-0AD5FD949998}" type="slidenum">
              <a:rPr lang="en-US" smtClean="0"/>
              <a:t>‹N°›</a:t>
            </a:fld>
            <a:endParaRPr lang="en-US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Antoine CHANCE  FCC Saclay Avancement Design FCC-hh  23 Fevrier 2016   PAGE</a:t>
            </a:r>
            <a:endParaRPr lang="en-US"/>
          </a:p>
        </p:txBody>
      </p:sp>
      <p:sp>
        <p:nvSpPr>
          <p:cNvPr id="9" name="Espace réservé du contenu 20"/>
          <p:cNvSpPr>
            <a:spLocks noGrp="1"/>
          </p:cNvSpPr>
          <p:nvPr>
            <p:ph sz="quarter" idx="21" hasCustomPrompt="1"/>
          </p:nvPr>
        </p:nvSpPr>
        <p:spPr>
          <a:xfrm>
            <a:off x="576000" y="1458000"/>
            <a:ext cx="8064000" cy="1908000"/>
          </a:xfrm>
          <a:solidFill>
            <a:srgbClr val="666666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5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4.xml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theme" Target="../theme/theme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512000" y="44624"/>
            <a:ext cx="7236464" cy="936104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6000" y="1268760"/>
            <a:ext cx="8172464" cy="496855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76000" y="6305192"/>
            <a:ext cx="145050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cap="all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3/6/2015</a:t>
            </a: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051720" y="6305192"/>
            <a:ext cx="593982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rgbClr val="666666"/>
                </a:solidFill>
              </a:defRPr>
            </a:lvl1pPr>
          </a:lstStyle>
          <a:p>
            <a:r>
              <a:rPr lang="fr-FR" smtClean="0"/>
              <a:t>Antoine CHANCE  FCC Saclay Avancement Design FCC-hh  23 Fevrier 2016   PAGE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025304" y="6303598"/>
            <a:ext cx="111869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666666"/>
                </a:solidFill>
              </a:defRPr>
            </a:lvl1pPr>
          </a:lstStyle>
          <a:p>
            <a:r>
              <a:rPr lang="en-US" dirty="0" smtClean="0"/>
              <a:t>PAGE </a:t>
            </a:r>
            <a:fld id="{9B21BB08-16E9-4085-8BE4-0AD5FD949998}" type="slidenum">
              <a:rPr lang="en-US" smtClean="0"/>
              <a:pPr/>
              <a:t>‹N°›</a:t>
            </a:fld>
            <a:endParaRPr lang="en-US" dirty="0"/>
          </a:p>
        </p:txBody>
      </p:sp>
      <p:pic>
        <p:nvPicPr>
          <p:cNvPr id="2050" name="Picture 2" descr="S:\CHARTE - LOGOS 2012\Fond dégradé Logo CEA 2012.jpg"/>
          <p:cNvPicPr preferRelativeResize="0">
            <a:picLocks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9144000" cy="954000"/>
          </a:xfrm>
          <a:prstGeom prst="rect">
            <a:avLst/>
          </a:prstGeom>
          <a:noFill/>
        </p:spPr>
      </p:pic>
      <p:pic>
        <p:nvPicPr>
          <p:cNvPr id="14" name="Picture 3" descr="S:\CHARTE - LOGOS 2012\Logo\Logo anglais\CEA_GB_logotype_4c_defonce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1309" y="44624"/>
            <a:ext cx="1045006" cy="850672"/>
          </a:xfrm>
          <a:prstGeom prst="rect">
            <a:avLst/>
          </a:prstGeom>
          <a:noFill/>
        </p:spPr>
      </p:pic>
      <p:pic>
        <p:nvPicPr>
          <p:cNvPr id="9" name="Picture 9"/>
          <p:cNvPicPr>
            <a:picLocks noChangeAspect="1"/>
          </p:cNvPicPr>
          <p:nvPr userDrawn="1"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2264" y="157364"/>
            <a:ext cx="1282223" cy="61611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705" r:id="rId13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2200" b="1" kern="1200" cap="all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923925" indent="0" algn="l" defTabSz="9144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itchFamily="34" charset="0"/>
        <a:buNone/>
        <a:defRPr sz="2200" kern="1200">
          <a:solidFill>
            <a:schemeClr val="tx2"/>
          </a:solidFill>
          <a:latin typeface="+mn-lt"/>
          <a:ea typeface="+mn-ea"/>
          <a:cs typeface="+mn-cs"/>
        </a:defRPr>
      </a:lvl1pPr>
      <a:lvl2pPr marL="360363" indent="-360363" algn="l" defTabSz="914400" rtl="0" eaLnBrk="1" latinLnBrk="0" hangingPunct="1">
        <a:lnSpc>
          <a:spcPts val="2000"/>
        </a:lnSpc>
        <a:spcBef>
          <a:spcPts val="0"/>
        </a:spcBef>
        <a:buSzPct val="90000"/>
        <a:buFontTx/>
        <a:buBlip>
          <a:blip r:embed="rId18"/>
        </a:buBlip>
        <a:defRPr sz="1600" kern="1200">
          <a:solidFill>
            <a:srgbClr val="666666"/>
          </a:solidFill>
          <a:latin typeface="+mn-lt"/>
          <a:ea typeface="+mn-ea"/>
          <a:cs typeface="+mn-cs"/>
        </a:defRPr>
      </a:lvl2pPr>
      <a:lvl3pPr marL="361950" indent="0" algn="l" defTabSz="914400" rtl="0" eaLnBrk="1" latinLnBrk="0" hangingPunct="1">
        <a:lnSpc>
          <a:spcPts val="2000"/>
        </a:lnSpc>
        <a:spcBef>
          <a:spcPts val="0"/>
        </a:spcBef>
        <a:buSzPct val="36000"/>
        <a:buFont typeface="Arial" pitchFamily="34" charset="0"/>
        <a:buNone/>
        <a:defRPr sz="1600" kern="1200">
          <a:solidFill>
            <a:srgbClr val="666666"/>
          </a:solidFill>
          <a:latin typeface="+mn-lt"/>
          <a:ea typeface="+mn-ea"/>
          <a:cs typeface="+mn-cs"/>
        </a:defRPr>
      </a:lvl3pPr>
      <a:lvl4pPr marL="1009650" indent="-238125" algn="l" defTabSz="914400" rtl="0" eaLnBrk="1" latinLnBrk="0" hangingPunct="1">
        <a:lnSpc>
          <a:spcPts val="2000"/>
        </a:lnSpc>
        <a:spcBef>
          <a:spcPts val="0"/>
        </a:spcBef>
        <a:buClr>
          <a:srgbClr val="666666"/>
        </a:buClr>
        <a:buSzPct val="36000"/>
        <a:buFontTx/>
        <a:buBlip>
          <a:blip r:embed="rId19"/>
        </a:buBlip>
        <a:defRPr sz="1600" kern="1200">
          <a:solidFill>
            <a:srgbClr val="666666"/>
          </a:solidFill>
          <a:latin typeface="+mn-lt"/>
          <a:ea typeface="+mn-ea"/>
          <a:cs typeface="+mn-cs"/>
        </a:defRPr>
      </a:lvl4pPr>
      <a:lvl5pPr marL="1133475" indent="-114300" algn="l" defTabSz="914400" rtl="0" eaLnBrk="1" latinLnBrk="0" hangingPunct="1">
        <a:lnSpc>
          <a:spcPts val="2000"/>
        </a:lnSpc>
        <a:spcBef>
          <a:spcPts val="0"/>
        </a:spcBef>
        <a:buClr>
          <a:srgbClr val="666666"/>
        </a:buClr>
        <a:buFont typeface="Arial" pitchFamily="34" charset="0"/>
        <a:buChar char="-"/>
        <a:defRPr sz="1600" kern="1200">
          <a:solidFill>
            <a:srgbClr val="66666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250825" y="368300"/>
            <a:ext cx="8642350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  <a:cs typeface="Tahoma" pitchFamily="34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8775" y="488950"/>
            <a:ext cx="6642117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60000" y="1620000"/>
            <a:ext cx="6640892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250825" y="196850"/>
            <a:ext cx="8642350" cy="144463"/>
          </a:xfrm>
          <a:prstGeom prst="rect">
            <a:avLst/>
          </a:prstGeom>
          <a:solidFill>
            <a:srgbClr val="9C1C26"/>
          </a:solidFill>
          <a:ln w="3175">
            <a:noFill/>
            <a:miter lim="800000"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  <a:cs typeface="Tahoma" pitchFamily="34" charset="0"/>
            </a:endParaRPr>
          </a:p>
        </p:txBody>
      </p:sp>
      <p:pic>
        <p:nvPicPr>
          <p:cNvPr id="1033" name="Picture 9" descr="tud_logo"/>
          <p:cNvPicPr>
            <a:picLocks noChangeAspect="1" noChangeArrowheads="1"/>
          </p:cNvPicPr>
          <p:nvPr/>
        </p:nvPicPr>
        <p:blipFill>
          <a:blip r:embed="rId2" cstate="print"/>
          <a:srcRect r="5453"/>
          <a:stretch>
            <a:fillRect/>
          </a:stretch>
        </p:blipFill>
        <p:spPr bwMode="auto">
          <a:xfrm>
            <a:off x="7167563" y="512763"/>
            <a:ext cx="187325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8" name="Line 14"/>
          <p:cNvSpPr>
            <a:spLocks noChangeShapeType="1"/>
          </p:cNvSpPr>
          <p:nvPr/>
        </p:nvSpPr>
        <p:spPr bwMode="auto">
          <a:xfrm>
            <a:off x="250825" y="1449388"/>
            <a:ext cx="8640763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  <a:cs typeface="Tahoma" pitchFamily="34" charset="0"/>
            </a:endParaRPr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50825" y="366713"/>
            <a:ext cx="8640763" cy="142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  <a:cs typeface="Tahoma" pitchFamily="34" charset="0"/>
            </a:endParaRPr>
          </a:p>
        </p:txBody>
      </p:sp>
      <p:sp>
        <p:nvSpPr>
          <p:cNvPr id="11" name="Line 15"/>
          <p:cNvSpPr>
            <a:spLocks noChangeShapeType="1"/>
          </p:cNvSpPr>
          <p:nvPr userDrawn="1"/>
        </p:nvSpPr>
        <p:spPr bwMode="auto">
          <a:xfrm>
            <a:off x="252413" y="6357958"/>
            <a:ext cx="8640762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  <a:cs typeface="Tahoma" pitchFamily="34" charset="0"/>
            </a:endParaRPr>
          </a:p>
        </p:txBody>
      </p:sp>
      <p:sp>
        <p:nvSpPr>
          <p:cNvPr id="13" name="Fußzeilenplatzhalter 3"/>
          <p:cNvSpPr txBox="1">
            <a:spLocks/>
          </p:cNvSpPr>
          <p:nvPr userDrawn="1"/>
        </p:nvSpPr>
        <p:spPr>
          <a:xfrm>
            <a:off x="252413" y="6489700"/>
            <a:ext cx="7200900" cy="2317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1E482C5-58E3-4583-8C64-AB4EA00E1990}" type="datetime1">
              <a:rPr lang="de-DE" sz="1000" smtClean="0">
                <a:solidFill>
                  <a:srgbClr val="000000"/>
                </a:solidFill>
                <a:cs typeface="Tahoma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22.02.2016</a:t>
            </a:fld>
            <a:r>
              <a:rPr lang="de-DE" sz="1000" dirty="0" smtClean="0">
                <a:solidFill>
                  <a:srgbClr val="000000"/>
                </a:solidFill>
                <a:cs typeface="Tahoma" pitchFamily="34" charset="0"/>
              </a:rPr>
              <a:t>  |  ETIT  |  </a:t>
            </a:r>
            <a:r>
              <a:rPr lang="de-DE" sz="1000" dirty="0" err="1" smtClean="0">
                <a:solidFill>
                  <a:srgbClr val="000000"/>
                </a:solidFill>
                <a:cs typeface="Tahoma" pitchFamily="34" charset="0"/>
              </a:rPr>
              <a:t>Accelerator</a:t>
            </a:r>
            <a:r>
              <a:rPr lang="de-DE" sz="1000" dirty="0" smtClean="0">
                <a:solidFill>
                  <a:srgbClr val="000000"/>
                </a:solidFill>
                <a:cs typeface="Tahoma" pitchFamily="34" charset="0"/>
              </a:rPr>
              <a:t> </a:t>
            </a:r>
            <a:r>
              <a:rPr lang="de-DE" sz="1000" dirty="0" err="1" smtClean="0">
                <a:solidFill>
                  <a:srgbClr val="000000"/>
                </a:solidFill>
                <a:cs typeface="Tahoma" pitchFamily="34" charset="0"/>
              </a:rPr>
              <a:t>physics</a:t>
            </a:r>
            <a:r>
              <a:rPr lang="de-DE" sz="1000" dirty="0" smtClean="0">
                <a:solidFill>
                  <a:srgbClr val="000000"/>
                </a:solidFill>
                <a:cs typeface="Tahoma" pitchFamily="34" charset="0"/>
              </a:rPr>
              <a:t> </a:t>
            </a:r>
            <a:r>
              <a:rPr lang="de-DE" sz="1000" dirty="0" err="1" smtClean="0">
                <a:solidFill>
                  <a:srgbClr val="000000"/>
                </a:solidFill>
                <a:cs typeface="Tahoma" pitchFamily="34" charset="0"/>
              </a:rPr>
              <a:t>group</a:t>
            </a:r>
            <a:r>
              <a:rPr lang="de-DE" sz="1000" dirty="0" smtClean="0">
                <a:solidFill>
                  <a:srgbClr val="000000"/>
                </a:solidFill>
                <a:cs typeface="Tahoma" pitchFamily="34" charset="0"/>
              </a:rPr>
              <a:t>  |  Oliver Boine-Frankenheim  |  </a:t>
            </a:r>
            <a:fld id="{8E9B2640-8CD7-45FF-9440-54608BC46479}" type="slidenum">
              <a:rPr lang="de-DE" sz="1000" smtClean="0">
                <a:solidFill>
                  <a:srgbClr val="000000"/>
                </a:solidFill>
                <a:cs typeface="Tahoma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‹N°›</a:t>
            </a:fld>
            <a:endParaRPr lang="de-DE" sz="1000" dirty="0" smtClean="0">
              <a:solidFill>
                <a:srgbClr val="000000"/>
              </a:solidFill>
              <a:cs typeface="Tahoma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000" dirty="0">
              <a:solidFill>
                <a:srgbClr val="000000"/>
              </a:solidFill>
              <a:cs typeface="Tahom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j-ea"/>
          <a:cs typeface="Tahoma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9pPr>
    </p:titleStyle>
    <p:bodyStyle>
      <a:lvl1pPr marL="179388" indent="-179388" algn="l" rtl="0" eaLnBrk="1" fontAlgn="base" hangingPunct="1">
        <a:lnSpc>
          <a:spcPct val="130000"/>
        </a:lnSpc>
        <a:spcBef>
          <a:spcPts val="200"/>
        </a:spcBef>
        <a:spcAft>
          <a:spcPts val="230"/>
        </a:spcAft>
        <a:buFont typeface="Wingdings" pitchFamily="2" charset="2"/>
        <a:buNone/>
        <a:defRPr sz="200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9388" indent="-177800" algn="l" rtl="0" eaLnBrk="1" fontAlgn="base" hangingPunct="1">
        <a:lnSpc>
          <a:spcPct val="130000"/>
        </a:lnSpc>
        <a:spcBef>
          <a:spcPts val="200"/>
        </a:spcBef>
        <a:spcAft>
          <a:spcPts val="23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Tahoma" pitchFamily="34" charset="0"/>
        </a:defRPr>
      </a:lvl2pPr>
      <a:lvl3pPr marL="538163" indent="-187325" algn="l" rtl="0" eaLnBrk="1" fontAlgn="base" hangingPunct="1">
        <a:lnSpc>
          <a:spcPct val="130000"/>
        </a:lnSpc>
        <a:spcBef>
          <a:spcPts val="200"/>
        </a:spcBef>
        <a:spcAft>
          <a:spcPts val="230"/>
        </a:spcAft>
        <a:buFont typeface="Wingdings" pitchFamily="2" charset="2"/>
        <a:buChar char="§"/>
        <a:defRPr>
          <a:solidFill>
            <a:schemeClr val="tx1"/>
          </a:solidFill>
          <a:latin typeface="+mn-lt"/>
          <a:cs typeface="Tahoma" pitchFamily="34" charset="0"/>
        </a:defRPr>
      </a:lvl3pPr>
      <a:lvl4pPr marL="717550" indent="-173038" algn="l" rtl="0" eaLnBrk="1" fontAlgn="base" hangingPunct="1">
        <a:lnSpc>
          <a:spcPct val="130000"/>
        </a:lnSpc>
        <a:spcBef>
          <a:spcPts val="200"/>
        </a:spcBef>
        <a:spcAft>
          <a:spcPts val="23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  <a:cs typeface="Tahoma" pitchFamily="34" charset="0"/>
        </a:defRPr>
      </a:lvl4pPr>
      <a:lvl5pPr marL="908050" indent="-188913" algn="l" rtl="0" eaLnBrk="1" fontAlgn="base" hangingPunct="1">
        <a:lnSpc>
          <a:spcPct val="130000"/>
        </a:lnSpc>
        <a:spcBef>
          <a:spcPts val="200"/>
        </a:spcBef>
        <a:spcAft>
          <a:spcPts val="23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  <a:cs typeface="Tahoma" pitchFamily="34" charset="0"/>
        </a:defRPr>
      </a:lvl5pPr>
      <a:lvl6pPr marL="13652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18224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22796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27368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250825" y="368300"/>
            <a:ext cx="8642350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  <a:cs typeface="Tahoma" pitchFamily="34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8775" y="488950"/>
            <a:ext cx="6642117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60000" y="1620000"/>
            <a:ext cx="6640892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250825" y="196850"/>
            <a:ext cx="8642350" cy="144463"/>
          </a:xfrm>
          <a:prstGeom prst="rect">
            <a:avLst/>
          </a:prstGeom>
          <a:solidFill>
            <a:srgbClr val="9C1C26"/>
          </a:solidFill>
          <a:ln w="3175">
            <a:noFill/>
            <a:miter lim="800000"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  <a:cs typeface="Tahoma" pitchFamily="34" charset="0"/>
            </a:endParaRPr>
          </a:p>
        </p:txBody>
      </p:sp>
      <p:pic>
        <p:nvPicPr>
          <p:cNvPr id="1033" name="Picture 9" descr="tud_logo"/>
          <p:cNvPicPr>
            <a:picLocks noChangeAspect="1" noChangeArrowheads="1"/>
          </p:cNvPicPr>
          <p:nvPr/>
        </p:nvPicPr>
        <p:blipFill>
          <a:blip r:embed="rId2" cstate="print"/>
          <a:srcRect r="5453"/>
          <a:stretch>
            <a:fillRect/>
          </a:stretch>
        </p:blipFill>
        <p:spPr bwMode="auto">
          <a:xfrm>
            <a:off x="7167563" y="512763"/>
            <a:ext cx="187325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8" name="Line 14"/>
          <p:cNvSpPr>
            <a:spLocks noChangeShapeType="1"/>
          </p:cNvSpPr>
          <p:nvPr/>
        </p:nvSpPr>
        <p:spPr bwMode="auto">
          <a:xfrm>
            <a:off x="250825" y="1449388"/>
            <a:ext cx="8640763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  <a:cs typeface="Tahoma" pitchFamily="34" charset="0"/>
            </a:endParaRPr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50825" y="366713"/>
            <a:ext cx="8640763" cy="142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  <a:cs typeface="Tahoma" pitchFamily="34" charset="0"/>
            </a:endParaRPr>
          </a:p>
        </p:txBody>
      </p:sp>
      <p:sp>
        <p:nvSpPr>
          <p:cNvPr id="11" name="Line 15"/>
          <p:cNvSpPr>
            <a:spLocks noChangeShapeType="1"/>
          </p:cNvSpPr>
          <p:nvPr userDrawn="1"/>
        </p:nvSpPr>
        <p:spPr bwMode="auto">
          <a:xfrm>
            <a:off x="252413" y="6357958"/>
            <a:ext cx="8640762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  <a:cs typeface="Tahoma" pitchFamily="34" charset="0"/>
            </a:endParaRPr>
          </a:p>
        </p:txBody>
      </p:sp>
      <p:sp>
        <p:nvSpPr>
          <p:cNvPr id="13" name="Fußzeilenplatzhalter 3"/>
          <p:cNvSpPr txBox="1">
            <a:spLocks/>
          </p:cNvSpPr>
          <p:nvPr userDrawn="1"/>
        </p:nvSpPr>
        <p:spPr>
          <a:xfrm>
            <a:off x="252413" y="6489700"/>
            <a:ext cx="7200900" cy="2317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1E482C5-58E3-4583-8C64-AB4EA00E1990}" type="datetime1">
              <a:rPr lang="de-DE" sz="1000" smtClean="0">
                <a:solidFill>
                  <a:srgbClr val="000000"/>
                </a:solidFill>
                <a:cs typeface="Tahoma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22.02.2016</a:t>
            </a:fld>
            <a:r>
              <a:rPr lang="de-DE" sz="1000" dirty="0" smtClean="0">
                <a:solidFill>
                  <a:srgbClr val="000000"/>
                </a:solidFill>
                <a:cs typeface="Tahoma" pitchFamily="34" charset="0"/>
              </a:rPr>
              <a:t>  |  ETIT  |  </a:t>
            </a:r>
            <a:r>
              <a:rPr lang="de-DE" sz="1000" dirty="0" err="1" smtClean="0">
                <a:solidFill>
                  <a:srgbClr val="000000"/>
                </a:solidFill>
                <a:cs typeface="Tahoma" pitchFamily="34" charset="0"/>
              </a:rPr>
              <a:t>Accelerator</a:t>
            </a:r>
            <a:r>
              <a:rPr lang="de-DE" sz="1000" dirty="0" smtClean="0">
                <a:solidFill>
                  <a:srgbClr val="000000"/>
                </a:solidFill>
                <a:cs typeface="Tahoma" pitchFamily="34" charset="0"/>
              </a:rPr>
              <a:t> </a:t>
            </a:r>
            <a:r>
              <a:rPr lang="de-DE" sz="1000" dirty="0" err="1" smtClean="0">
                <a:solidFill>
                  <a:srgbClr val="000000"/>
                </a:solidFill>
                <a:cs typeface="Tahoma" pitchFamily="34" charset="0"/>
              </a:rPr>
              <a:t>physics</a:t>
            </a:r>
            <a:r>
              <a:rPr lang="de-DE" sz="1000" dirty="0" smtClean="0">
                <a:solidFill>
                  <a:srgbClr val="000000"/>
                </a:solidFill>
                <a:cs typeface="Tahoma" pitchFamily="34" charset="0"/>
              </a:rPr>
              <a:t> </a:t>
            </a:r>
            <a:r>
              <a:rPr lang="de-DE" sz="1000" dirty="0" err="1" smtClean="0">
                <a:solidFill>
                  <a:srgbClr val="000000"/>
                </a:solidFill>
                <a:cs typeface="Tahoma" pitchFamily="34" charset="0"/>
              </a:rPr>
              <a:t>group</a:t>
            </a:r>
            <a:r>
              <a:rPr lang="de-DE" sz="1000" dirty="0" smtClean="0">
                <a:solidFill>
                  <a:srgbClr val="000000"/>
                </a:solidFill>
                <a:cs typeface="Tahoma" pitchFamily="34" charset="0"/>
              </a:rPr>
              <a:t>  |  Oliver Boine-Frankenheim  |  </a:t>
            </a:r>
            <a:fld id="{8E9B2640-8CD7-45FF-9440-54608BC46479}" type="slidenum">
              <a:rPr lang="de-DE" sz="1000" smtClean="0">
                <a:solidFill>
                  <a:srgbClr val="000000"/>
                </a:solidFill>
                <a:cs typeface="Tahoma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‹N°›</a:t>
            </a:fld>
            <a:endParaRPr lang="de-DE" sz="1000" dirty="0" smtClean="0">
              <a:solidFill>
                <a:srgbClr val="000000"/>
              </a:solidFill>
              <a:cs typeface="Tahoma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000" dirty="0">
              <a:solidFill>
                <a:srgbClr val="000000"/>
              </a:solidFill>
              <a:cs typeface="Tahom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j-ea"/>
          <a:cs typeface="Tahoma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9pPr>
    </p:titleStyle>
    <p:bodyStyle>
      <a:lvl1pPr marL="179388" indent="-179388" algn="l" rtl="0" eaLnBrk="1" fontAlgn="base" hangingPunct="1">
        <a:lnSpc>
          <a:spcPct val="130000"/>
        </a:lnSpc>
        <a:spcBef>
          <a:spcPts val="200"/>
        </a:spcBef>
        <a:spcAft>
          <a:spcPts val="230"/>
        </a:spcAft>
        <a:buFont typeface="Wingdings" pitchFamily="2" charset="2"/>
        <a:buNone/>
        <a:defRPr sz="200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9388" indent="-177800" algn="l" rtl="0" eaLnBrk="1" fontAlgn="base" hangingPunct="1">
        <a:lnSpc>
          <a:spcPct val="130000"/>
        </a:lnSpc>
        <a:spcBef>
          <a:spcPts val="200"/>
        </a:spcBef>
        <a:spcAft>
          <a:spcPts val="23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Tahoma" pitchFamily="34" charset="0"/>
        </a:defRPr>
      </a:lvl2pPr>
      <a:lvl3pPr marL="538163" indent="-187325" algn="l" rtl="0" eaLnBrk="1" fontAlgn="base" hangingPunct="1">
        <a:lnSpc>
          <a:spcPct val="130000"/>
        </a:lnSpc>
        <a:spcBef>
          <a:spcPts val="200"/>
        </a:spcBef>
        <a:spcAft>
          <a:spcPts val="230"/>
        </a:spcAft>
        <a:buFont typeface="Wingdings" pitchFamily="2" charset="2"/>
        <a:buChar char="§"/>
        <a:defRPr>
          <a:solidFill>
            <a:schemeClr val="tx1"/>
          </a:solidFill>
          <a:latin typeface="+mn-lt"/>
          <a:cs typeface="Tahoma" pitchFamily="34" charset="0"/>
        </a:defRPr>
      </a:lvl3pPr>
      <a:lvl4pPr marL="717550" indent="-173038" algn="l" rtl="0" eaLnBrk="1" fontAlgn="base" hangingPunct="1">
        <a:lnSpc>
          <a:spcPct val="130000"/>
        </a:lnSpc>
        <a:spcBef>
          <a:spcPts val="200"/>
        </a:spcBef>
        <a:spcAft>
          <a:spcPts val="23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  <a:cs typeface="Tahoma" pitchFamily="34" charset="0"/>
        </a:defRPr>
      </a:lvl4pPr>
      <a:lvl5pPr marL="908050" indent="-188913" algn="l" rtl="0" eaLnBrk="1" fontAlgn="base" hangingPunct="1">
        <a:lnSpc>
          <a:spcPct val="130000"/>
        </a:lnSpc>
        <a:spcBef>
          <a:spcPts val="200"/>
        </a:spcBef>
        <a:spcAft>
          <a:spcPts val="23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  <a:cs typeface="Tahoma" pitchFamily="34" charset="0"/>
        </a:defRPr>
      </a:lvl5pPr>
      <a:lvl6pPr marL="13652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18224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22796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27368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250825" y="368300"/>
            <a:ext cx="8642350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  <a:cs typeface="Tahoma" pitchFamily="34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8775" y="488950"/>
            <a:ext cx="6642117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60000" y="1620000"/>
            <a:ext cx="6640892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250825" y="196850"/>
            <a:ext cx="8642350" cy="144463"/>
          </a:xfrm>
          <a:prstGeom prst="rect">
            <a:avLst/>
          </a:prstGeom>
          <a:solidFill>
            <a:srgbClr val="9C1C26"/>
          </a:solidFill>
          <a:ln w="3175">
            <a:noFill/>
            <a:miter lim="800000"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  <a:cs typeface="Tahoma" pitchFamily="34" charset="0"/>
            </a:endParaRPr>
          </a:p>
        </p:txBody>
      </p:sp>
      <p:pic>
        <p:nvPicPr>
          <p:cNvPr id="1033" name="Picture 9" descr="tud_logo"/>
          <p:cNvPicPr>
            <a:picLocks noChangeAspect="1" noChangeArrowheads="1"/>
          </p:cNvPicPr>
          <p:nvPr/>
        </p:nvPicPr>
        <p:blipFill>
          <a:blip r:embed="rId2" cstate="print"/>
          <a:srcRect r="5453"/>
          <a:stretch>
            <a:fillRect/>
          </a:stretch>
        </p:blipFill>
        <p:spPr bwMode="auto">
          <a:xfrm>
            <a:off x="7167563" y="512763"/>
            <a:ext cx="187325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8" name="Line 14"/>
          <p:cNvSpPr>
            <a:spLocks noChangeShapeType="1"/>
          </p:cNvSpPr>
          <p:nvPr/>
        </p:nvSpPr>
        <p:spPr bwMode="auto">
          <a:xfrm>
            <a:off x="250825" y="1449388"/>
            <a:ext cx="8640763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  <a:cs typeface="Tahoma" pitchFamily="34" charset="0"/>
            </a:endParaRPr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50825" y="366713"/>
            <a:ext cx="8640763" cy="142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  <a:cs typeface="Tahoma" pitchFamily="34" charset="0"/>
            </a:endParaRPr>
          </a:p>
        </p:txBody>
      </p:sp>
      <p:sp>
        <p:nvSpPr>
          <p:cNvPr id="11" name="Line 15"/>
          <p:cNvSpPr>
            <a:spLocks noChangeShapeType="1"/>
          </p:cNvSpPr>
          <p:nvPr userDrawn="1"/>
        </p:nvSpPr>
        <p:spPr bwMode="auto">
          <a:xfrm>
            <a:off x="252413" y="6357958"/>
            <a:ext cx="8640762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  <a:cs typeface="Tahoma" pitchFamily="34" charset="0"/>
            </a:endParaRPr>
          </a:p>
        </p:txBody>
      </p:sp>
      <p:sp>
        <p:nvSpPr>
          <p:cNvPr id="13" name="Fußzeilenplatzhalter 3"/>
          <p:cNvSpPr txBox="1">
            <a:spLocks/>
          </p:cNvSpPr>
          <p:nvPr userDrawn="1"/>
        </p:nvSpPr>
        <p:spPr>
          <a:xfrm>
            <a:off x="252413" y="6489700"/>
            <a:ext cx="7200900" cy="2317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1E482C5-58E3-4583-8C64-AB4EA00E1990}" type="datetime1">
              <a:rPr lang="de-DE" sz="1000" smtClean="0">
                <a:solidFill>
                  <a:srgbClr val="000000"/>
                </a:solidFill>
                <a:cs typeface="Tahoma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22.02.2016</a:t>
            </a:fld>
            <a:r>
              <a:rPr lang="de-DE" sz="1000" dirty="0" smtClean="0">
                <a:solidFill>
                  <a:srgbClr val="000000"/>
                </a:solidFill>
                <a:cs typeface="Tahoma" pitchFamily="34" charset="0"/>
              </a:rPr>
              <a:t>  |  ETIT  |  </a:t>
            </a:r>
            <a:r>
              <a:rPr lang="de-DE" sz="1000" dirty="0" err="1" smtClean="0">
                <a:solidFill>
                  <a:srgbClr val="000000"/>
                </a:solidFill>
                <a:cs typeface="Tahoma" pitchFamily="34" charset="0"/>
              </a:rPr>
              <a:t>Accelerator</a:t>
            </a:r>
            <a:r>
              <a:rPr lang="de-DE" sz="1000" dirty="0" smtClean="0">
                <a:solidFill>
                  <a:srgbClr val="000000"/>
                </a:solidFill>
                <a:cs typeface="Tahoma" pitchFamily="34" charset="0"/>
              </a:rPr>
              <a:t> </a:t>
            </a:r>
            <a:r>
              <a:rPr lang="de-DE" sz="1000" dirty="0" err="1" smtClean="0">
                <a:solidFill>
                  <a:srgbClr val="000000"/>
                </a:solidFill>
                <a:cs typeface="Tahoma" pitchFamily="34" charset="0"/>
              </a:rPr>
              <a:t>physics</a:t>
            </a:r>
            <a:r>
              <a:rPr lang="de-DE" sz="1000" dirty="0" smtClean="0">
                <a:solidFill>
                  <a:srgbClr val="000000"/>
                </a:solidFill>
                <a:cs typeface="Tahoma" pitchFamily="34" charset="0"/>
              </a:rPr>
              <a:t> </a:t>
            </a:r>
            <a:r>
              <a:rPr lang="de-DE" sz="1000" dirty="0" err="1" smtClean="0">
                <a:solidFill>
                  <a:srgbClr val="000000"/>
                </a:solidFill>
                <a:cs typeface="Tahoma" pitchFamily="34" charset="0"/>
              </a:rPr>
              <a:t>group</a:t>
            </a:r>
            <a:r>
              <a:rPr lang="de-DE" sz="1000" dirty="0" smtClean="0">
                <a:solidFill>
                  <a:srgbClr val="000000"/>
                </a:solidFill>
                <a:cs typeface="Tahoma" pitchFamily="34" charset="0"/>
              </a:rPr>
              <a:t>  |  Oliver Boine-Frankenheim  |  </a:t>
            </a:r>
            <a:fld id="{8E9B2640-8CD7-45FF-9440-54608BC46479}" type="slidenum">
              <a:rPr lang="de-DE" sz="1000" smtClean="0">
                <a:solidFill>
                  <a:srgbClr val="000000"/>
                </a:solidFill>
                <a:cs typeface="Tahoma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‹N°›</a:t>
            </a:fld>
            <a:endParaRPr lang="de-DE" sz="1000" dirty="0" smtClean="0">
              <a:solidFill>
                <a:srgbClr val="000000"/>
              </a:solidFill>
              <a:cs typeface="Tahoma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000" dirty="0">
              <a:solidFill>
                <a:srgbClr val="000000"/>
              </a:solidFill>
              <a:cs typeface="Tahom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j-ea"/>
          <a:cs typeface="Tahoma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9pPr>
    </p:titleStyle>
    <p:bodyStyle>
      <a:lvl1pPr marL="179388" indent="-179388" algn="l" rtl="0" eaLnBrk="1" fontAlgn="base" hangingPunct="1">
        <a:lnSpc>
          <a:spcPct val="130000"/>
        </a:lnSpc>
        <a:spcBef>
          <a:spcPts val="200"/>
        </a:spcBef>
        <a:spcAft>
          <a:spcPts val="230"/>
        </a:spcAft>
        <a:buFont typeface="Wingdings" pitchFamily="2" charset="2"/>
        <a:buNone/>
        <a:defRPr sz="200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9388" indent="-177800" algn="l" rtl="0" eaLnBrk="1" fontAlgn="base" hangingPunct="1">
        <a:lnSpc>
          <a:spcPct val="130000"/>
        </a:lnSpc>
        <a:spcBef>
          <a:spcPts val="200"/>
        </a:spcBef>
        <a:spcAft>
          <a:spcPts val="23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Tahoma" pitchFamily="34" charset="0"/>
        </a:defRPr>
      </a:lvl2pPr>
      <a:lvl3pPr marL="538163" indent="-187325" algn="l" rtl="0" eaLnBrk="1" fontAlgn="base" hangingPunct="1">
        <a:lnSpc>
          <a:spcPct val="130000"/>
        </a:lnSpc>
        <a:spcBef>
          <a:spcPts val="200"/>
        </a:spcBef>
        <a:spcAft>
          <a:spcPts val="230"/>
        </a:spcAft>
        <a:buFont typeface="Wingdings" pitchFamily="2" charset="2"/>
        <a:buChar char="§"/>
        <a:defRPr>
          <a:solidFill>
            <a:schemeClr val="tx1"/>
          </a:solidFill>
          <a:latin typeface="+mn-lt"/>
          <a:cs typeface="Tahoma" pitchFamily="34" charset="0"/>
        </a:defRPr>
      </a:lvl3pPr>
      <a:lvl4pPr marL="717550" indent="-173038" algn="l" rtl="0" eaLnBrk="1" fontAlgn="base" hangingPunct="1">
        <a:lnSpc>
          <a:spcPct val="130000"/>
        </a:lnSpc>
        <a:spcBef>
          <a:spcPts val="200"/>
        </a:spcBef>
        <a:spcAft>
          <a:spcPts val="23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  <a:cs typeface="Tahoma" pitchFamily="34" charset="0"/>
        </a:defRPr>
      </a:lvl4pPr>
      <a:lvl5pPr marL="908050" indent="-188913" algn="l" rtl="0" eaLnBrk="1" fontAlgn="base" hangingPunct="1">
        <a:lnSpc>
          <a:spcPct val="130000"/>
        </a:lnSpc>
        <a:spcBef>
          <a:spcPts val="200"/>
        </a:spcBef>
        <a:spcAft>
          <a:spcPts val="23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  <a:cs typeface="Tahoma" pitchFamily="34" charset="0"/>
        </a:defRPr>
      </a:lvl5pPr>
      <a:lvl6pPr marL="13652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18224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22796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27368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250825" y="368300"/>
            <a:ext cx="8642350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  <a:cs typeface="Tahoma" pitchFamily="34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8775" y="488950"/>
            <a:ext cx="6642117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60000" y="1620000"/>
            <a:ext cx="6640892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250825" y="196850"/>
            <a:ext cx="8642350" cy="144463"/>
          </a:xfrm>
          <a:prstGeom prst="rect">
            <a:avLst/>
          </a:prstGeom>
          <a:solidFill>
            <a:srgbClr val="9C1C26"/>
          </a:solidFill>
          <a:ln w="3175">
            <a:noFill/>
            <a:miter lim="800000"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  <a:cs typeface="Tahoma" pitchFamily="34" charset="0"/>
            </a:endParaRPr>
          </a:p>
        </p:txBody>
      </p:sp>
      <p:pic>
        <p:nvPicPr>
          <p:cNvPr id="1033" name="Picture 9" descr="tud_logo"/>
          <p:cNvPicPr>
            <a:picLocks noChangeAspect="1" noChangeArrowheads="1"/>
          </p:cNvPicPr>
          <p:nvPr/>
        </p:nvPicPr>
        <p:blipFill>
          <a:blip r:embed="rId2" cstate="print"/>
          <a:srcRect r="5453"/>
          <a:stretch>
            <a:fillRect/>
          </a:stretch>
        </p:blipFill>
        <p:spPr bwMode="auto">
          <a:xfrm>
            <a:off x="7167563" y="512763"/>
            <a:ext cx="187325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8" name="Line 14"/>
          <p:cNvSpPr>
            <a:spLocks noChangeShapeType="1"/>
          </p:cNvSpPr>
          <p:nvPr/>
        </p:nvSpPr>
        <p:spPr bwMode="auto">
          <a:xfrm>
            <a:off x="250825" y="1449388"/>
            <a:ext cx="8640763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  <a:cs typeface="Tahoma" pitchFamily="34" charset="0"/>
            </a:endParaRPr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50825" y="366713"/>
            <a:ext cx="8640763" cy="142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  <a:cs typeface="Tahoma" pitchFamily="34" charset="0"/>
            </a:endParaRPr>
          </a:p>
        </p:txBody>
      </p:sp>
      <p:sp>
        <p:nvSpPr>
          <p:cNvPr id="11" name="Line 15"/>
          <p:cNvSpPr>
            <a:spLocks noChangeShapeType="1"/>
          </p:cNvSpPr>
          <p:nvPr userDrawn="1"/>
        </p:nvSpPr>
        <p:spPr bwMode="auto">
          <a:xfrm>
            <a:off x="252413" y="6357958"/>
            <a:ext cx="8640762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  <a:cs typeface="Tahoma" pitchFamily="34" charset="0"/>
            </a:endParaRPr>
          </a:p>
        </p:txBody>
      </p:sp>
      <p:sp>
        <p:nvSpPr>
          <p:cNvPr id="13" name="Fußzeilenplatzhalter 3"/>
          <p:cNvSpPr txBox="1">
            <a:spLocks/>
          </p:cNvSpPr>
          <p:nvPr userDrawn="1"/>
        </p:nvSpPr>
        <p:spPr>
          <a:xfrm>
            <a:off x="252413" y="6489700"/>
            <a:ext cx="7200900" cy="2317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1E482C5-58E3-4583-8C64-AB4EA00E1990}" type="datetime1">
              <a:rPr lang="de-DE" sz="1000" smtClean="0">
                <a:solidFill>
                  <a:srgbClr val="000000"/>
                </a:solidFill>
                <a:cs typeface="Tahoma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22.02.2016</a:t>
            </a:fld>
            <a:r>
              <a:rPr lang="de-DE" sz="1000" dirty="0" smtClean="0">
                <a:solidFill>
                  <a:srgbClr val="000000"/>
                </a:solidFill>
                <a:cs typeface="Tahoma" pitchFamily="34" charset="0"/>
              </a:rPr>
              <a:t>  |  ETIT  |  </a:t>
            </a:r>
            <a:r>
              <a:rPr lang="de-DE" sz="1000" dirty="0" err="1" smtClean="0">
                <a:solidFill>
                  <a:srgbClr val="000000"/>
                </a:solidFill>
                <a:cs typeface="Tahoma" pitchFamily="34" charset="0"/>
              </a:rPr>
              <a:t>Accelerator</a:t>
            </a:r>
            <a:r>
              <a:rPr lang="de-DE" sz="1000" dirty="0" smtClean="0">
                <a:solidFill>
                  <a:srgbClr val="000000"/>
                </a:solidFill>
                <a:cs typeface="Tahoma" pitchFamily="34" charset="0"/>
              </a:rPr>
              <a:t> </a:t>
            </a:r>
            <a:r>
              <a:rPr lang="de-DE" sz="1000" dirty="0" err="1" smtClean="0">
                <a:solidFill>
                  <a:srgbClr val="000000"/>
                </a:solidFill>
                <a:cs typeface="Tahoma" pitchFamily="34" charset="0"/>
              </a:rPr>
              <a:t>physics</a:t>
            </a:r>
            <a:r>
              <a:rPr lang="de-DE" sz="1000" dirty="0" smtClean="0">
                <a:solidFill>
                  <a:srgbClr val="000000"/>
                </a:solidFill>
                <a:cs typeface="Tahoma" pitchFamily="34" charset="0"/>
              </a:rPr>
              <a:t> </a:t>
            </a:r>
            <a:r>
              <a:rPr lang="de-DE" sz="1000" dirty="0" err="1" smtClean="0">
                <a:solidFill>
                  <a:srgbClr val="000000"/>
                </a:solidFill>
                <a:cs typeface="Tahoma" pitchFamily="34" charset="0"/>
              </a:rPr>
              <a:t>group</a:t>
            </a:r>
            <a:r>
              <a:rPr lang="de-DE" sz="1000" dirty="0" smtClean="0">
                <a:solidFill>
                  <a:srgbClr val="000000"/>
                </a:solidFill>
                <a:cs typeface="Tahoma" pitchFamily="34" charset="0"/>
              </a:rPr>
              <a:t>  |  Oliver Boine-Frankenheim  |  </a:t>
            </a:r>
            <a:fld id="{8E9B2640-8CD7-45FF-9440-54608BC46479}" type="slidenum">
              <a:rPr lang="de-DE" sz="1000" smtClean="0">
                <a:solidFill>
                  <a:srgbClr val="000000"/>
                </a:solidFill>
                <a:cs typeface="Tahoma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‹N°›</a:t>
            </a:fld>
            <a:endParaRPr lang="de-DE" sz="1000" dirty="0" smtClean="0">
              <a:solidFill>
                <a:srgbClr val="000000"/>
              </a:solidFill>
              <a:cs typeface="Tahoma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000" dirty="0">
              <a:solidFill>
                <a:srgbClr val="000000"/>
              </a:solidFill>
              <a:cs typeface="Tahom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j-ea"/>
          <a:cs typeface="Tahoma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9pPr>
    </p:titleStyle>
    <p:bodyStyle>
      <a:lvl1pPr marL="179388" indent="-179388" algn="l" rtl="0" eaLnBrk="1" fontAlgn="base" hangingPunct="1">
        <a:lnSpc>
          <a:spcPct val="130000"/>
        </a:lnSpc>
        <a:spcBef>
          <a:spcPts val="200"/>
        </a:spcBef>
        <a:spcAft>
          <a:spcPts val="230"/>
        </a:spcAft>
        <a:buFont typeface="Wingdings" pitchFamily="2" charset="2"/>
        <a:buNone/>
        <a:defRPr sz="200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9388" indent="-177800" algn="l" rtl="0" eaLnBrk="1" fontAlgn="base" hangingPunct="1">
        <a:lnSpc>
          <a:spcPct val="130000"/>
        </a:lnSpc>
        <a:spcBef>
          <a:spcPts val="200"/>
        </a:spcBef>
        <a:spcAft>
          <a:spcPts val="23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Tahoma" pitchFamily="34" charset="0"/>
        </a:defRPr>
      </a:lvl2pPr>
      <a:lvl3pPr marL="538163" indent="-187325" algn="l" rtl="0" eaLnBrk="1" fontAlgn="base" hangingPunct="1">
        <a:lnSpc>
          <a:spcPct val="130000"/>
        </a:lnSpc>
        <a:spcBef>
          <a:spcPts val="200"/>
        </a:spcBef>
        <a:spcAft>
          <a:spcPts val="230"/>
        </a:spcAft>
        <a:buFont typeface="Wingdings" pitchFamily="2" charset="2"/>
        <a:buChar char="§"/>
        <a:defRPr>
          <a:solidFill>
            <a:schemeClr val="tx1"/>
          </a:solidFill>
          <a:latin typeface="+mn-lt"/>
          <a:cs typeface="Tahoma" pitchFamily="34" charset="0"/>
        </a:defRPr>
      </a:lvl3pPr>
      <a:lvl4pPr marL="717550" indent="-173038" algn="l" rtl="0" eaLnBrk="1" fontAlgn="base" hangingPunct="1">
        <a:lnSpc>
          <a:spcPct val="130000"/>
        </a:lnSpc>
        <a:spcBef>
          <a:spcPts val="200"/>
        </a:spcBef>
        <a:spcAft>
          <a:spcPts val="23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  <a:cs typeface="Tahoma" pitchFamily="34" charset="0"/>
        </a:defRPr>
      </a:lvl4pPr>
      <a:lvl5pPr marL="908050" indent="-188913" algn="l" rtl="0" eaLnBrk="1" fontAlgn="base" hangingPunct="1">
        <a:lnSpc>
          <a:spcPct val="130000"/>
        </a:lnSpc>
        <a:spcBef>
          <a:spcPts val="200"/>
        </a:spcBef>
        <a:spcAft>
          <a:spcPts val="23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  <a:cs typeface="Tahoma" pitchFamily="34" charset="0"/>
        </a:defRPr>
      </a:lvl5pPr>
      <a:lvl6pPr marL="13652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18224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22796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27368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250825" y="368300"/>
            <a:ext cx="8642350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  <a:cs typeface="Tahoma" pitchFamily="34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8775" y="488950"/>
            <a:ext cx="6642117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60000" y="1620000"/>
            <a:ext cx="6640892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250825" y="196850"/>
            <a:ext cx="8642350" cy="144463"/>
          </a:xfrm>
          <a:prstGeom prst="rect">
            <a:avLst/>
          </a:prstGeom>
          <a:solidFill>
            <a:srgbClr val="9C1C26"/>
          </a:solidFill>
          <a:ln w="3175">
            <a:noFill/>
            <a:miter lim="800000"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  <a:cs typeface="Tahoma" pitchFamily="34" charset="0"/>
            </a:endParaRPr>
          </a:p>
        </p:txBody>
      </p:sp>
      <p:pic>
        <p:nvPicPr>
          <p:cNvPr id="1033" name="Picture 9" descr="tud_logo"/>
          <p:cNvPicPr>
            <a:picLocks noChangeAspect="1" noChangeArrowheads="1"/>
          </p:cNvPicPr>
          <p:nvPr/>
        </p:nvPicPr>
        <p:blipFill>
          <a:blip r:embed="rId3" cstate="print"/>
          <a:srcRect r="5453"/>
          <a:stretch>
            <a:fillRect/>
          </a:stretch>
        </p:blipFill>
        <p:spPr bwMode="auto">
          <a:xfrm>
            <a:off x="7167563" y="512763"/>
            <a:ext cx="187325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8" name="Line 14"/>
          <p:cNvSpPr>
            <a:spLocks noChangeShapeType="1"/>
          </p:cNvSpPr>
          <p:nvPr/>
        </p:nvSpPr>
        <p:spPr bwMode="auto">
          <a:xfrm>
            <a:off x="250825" y="1449388"/>
            <a:ext cx="8640763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  <a:cs typeface="Tahoma" pitchFamily="34" charset="0"/>
            </a:endParaRPr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50825" y="366713"/>
            <a:ext cx="8640763" cy="142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  <a:cs typeface="Tahoma" pitchFamily="34" charset="0"/>
            </a:endParaRPr>
          </a:p>
        </p:txBody>
      </p:sp>
      <p:sp>
        <p:nvSpPr>
          <p:cNvPr id="11" name="Line 15"/>
          <p:cNvSpPr>
            <a:spLocks noChangeShapeType="1"/>
          </p:cNvSpPr>
          <p:nvPr userDrawn="1"/>
        </p:nvSpPr>
        <p:spPr bwMode="auto">
          <a:xfrm>
            <a:off x="252413" y="6357958"/>
            <a:ext cx="8640762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  <a:cs typeface="Tahoma" pitchFamily="34" charset="0"/>
            </a:endParaRPr>
          </a:p>
        </p:txBody>
      </p:sp>
      <p:sp>
        <p:nvSpPr>
          <p:cNvPr id="13" name="Fußzeilenplatzhalter 3"/>
          <p:cNvSpPr txBox="1">
            <a:spLocks/>
          </p:cNvSpPr>
          <p:nvPr userDrawn="1"/>
        </p:nvSpPr>
        <p:spPr>
          <a:xfrm>
            <a:off x="252413" y="6489700"/>
            <a:ext cx="7200900" cy="2317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1E482C5-58E3-4583-8C64-AB4EA00E1990}" type="datetime1">
              <a:rPr lang="de-DE" sz="1000" smtClean="0">
                <a:solidFill>
                  <a:srgbClr val="000000"/>
                </a:solidFill>
                <a:cs typeface="Tahoma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22.02.2016</a:t>
            </a:fld>
            <a:r>
              <a:rPr lang="de-DE" sz="1000" dirty="0" smtClean="0">
                <a:solidFill>
                  <a:srgbClr val="000000"/>
                </a:solidFill>
                <a:cs typeface="Tahoma" pitchFamily="34" charset="0"/>
              </a:rPr>
              <a:t>  |  ETIT  |  </a:t>
            </a:r>
            <a:r>
              <a:rPr lang="de-DE" sz="1000" dirty="0" err="1" smtClean="0">
                <a:solidFill>
                  <a:srgbClr val="000000"/>
                </a:solidFill>
                <a:cs typeface="Tahoma" pitchFamily="34" charset="0"/>
              </a:rPr>
              <a:t>Accelerator</a:t>
            </a:r>
            <a:r>
              <a:rPr lang="de-DE" sz="1000" dirty="0" smtClean="0">
                <a:solidFill>
                  <a:srgbClr val="000000"/>
                </a:solidFill>
                <a:cs typeface="Tahoma" pitchFamily="34" charset="0"/>
              </a:rPr>
              <a:t> </a:t>
            </a:r>
            <a:r>
              <a:rPr lang="de-DE" sz="1000" dirty="0" err="1" smtClean="0">
                <a:solidFill>
                  <a:srgbClr val="000000"/>
                </a:solidFill>
                <a:cs typeface="Tahoma" pitchFamily="34" charset="0"/>
              </a:rPr>
              <a:t>physics</a:t>
            </a:r>
            <a:r>
              <a:rPr lang="de-DE" sz="1000" dirty="0" smtClean="0">
                <a:solidFill>
                  <a:srgbClr val="000000"/>
                </a:solidFill>
                <a:cs typeface="Tahoma" pitchFamily="34" charset="0"/>
              </a:rPr>
              <a:t> </a:t>
            </a:r>
            <a:r>
              <a:rPr lang="de-DE" sz="1000" dirty="0" err="1" smtClean="0">
                <a:solidFill>
                  <a:srgbClr val="000000"/>
                </a:solidFill>
                <a:cs typeface="Tahoma" pitchFamily="34" charset="0"/>
              </a:rPr>
              <a:t>group</a:t>
            </a:r>
            <a:r>
              <a:rPr lang="de-DE" sz="1000" dirty="0" smtClean="0">
                <a:solidFill>
                  <a:srgbClr val="000000"/>
                </a:solidFill>
                <a:cs typeface="Tahoma" pitchFamily="34" charset="0"/>
              </a:rPr>
              <a:t>  |  Oliver Boine-Frankenheim  |  </a:t>
            </a:r>
            <a:fld id="{8E9B2640-8CD7-45FF-9440-54608BC46479}" type="slidenum">
              <a:rPr lang="de-DE" sz="1000" smtClean="0">
                <a:solidFill>
                  <a:srgbClr val="000000"/>
                </a:solidFill>
                <a:cs typeface="Tahoma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‹N°›</a:t>
            </a:fld>
            <a:endParaRPr lang="de-DE" sz="1000" dirty="0" smtClean="0">
              <a:solidFill>
                <a:srgbClr val="000000"/>
              </a:solidFill>
              <a:cs typeface="Tahoma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000" dirty="0">
              <a:solidFill>
                <a:srgbClr val="000000"/>
              </a:solidFill>
              <a:cs typeface="Tahom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j-ea"/>
          <a:cs typeface="Tahoma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9pPr>
    </p:titleStyle>
    <p:bodyStyle>
      <a:lvl1pPr marL="179388" indent="-179388" algn="l" rtl="0" eaLnBrk="1" fontAlgn="base" hangingPunct="1">
        <a:lnSpc>
          <a:spcPct val="130000"/>
        </a:lnSpc>
        <a:spcBef>
          <a:spcPts val="200"/>
        </a:spcBef>
        <a:spcAft>
          <a:spcPts val="230"/>
        </a:spcAft>
        <a:buFont typeface="Wingdings" pitchFamily="2" charset="2"/>
        <a:buNone/>
        <a:defRPr sz="200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9388" indent="-177800" algn="l" rtl="0" eaLnBrk="1" fontAlgn="base" hangingPunct="1">
        <a:lnSpc>
          <a:spcPct val="130000"/>
        </a:lnSpc>
        <a:spcBef>
          <a:spcPts val="200"/>
        </a:spcBef>
        <a:spcAft>
          <a:spcPts val="23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Tahoma" pitchFamily="34" charset="0"/>
        </a:defRPr>
      </a:lvl2pPr>
      <a:lvl3pPr marL="538163" indent="-187325" algn="l" rtl="0" eaLnBrk="1" fontAlgn="base" hangingPunct="1">
        <a:lnSpc>
          <a:spcPct val="130000"/>
        </a:lnSpc>
        <a:spcBef>
          <a:spcPts val="200"/>
        </a:spcBef>
        <a:spcAft>
          <a:spcPts val="230"/>
        </a:spcAft>
        <a:buFont typeface="Wingdings" pitchFamily="2" charset="2"/>
        <a:buChar char="§"/>
        <a:defRPr>
          <a:solidFill>
            <a:schemeClr val="tx1"/>
          </a:solidFill>
          <a:latin typeface="+mn-lt"/>
          <a:cs typeface="Tahoma" pitchFamily="34" charset="0"/>
        </a:defRPr>
      </a:lvl3pPr>
      <a:lvl4pPr marL="717550" indent="-173038" algn="l" rtl="0" eaLnBrk="1" fontAlgn="base" hangingPunct="1">
        <a:lnSpc>
          <a:spcPct val="130000"/>
        </a:lnSpc>
        <a:spcBef>
          <a:spcPts val="200"/>
        </a:spcBef>
        <a:spcAft>
          <a:spcPts val="23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  <a:cs typeface="Tahoma" pitchFamily="34" charset="0"/>
        </a:defRPr>
      </a:lvl4pPr>
      <a:lvl5pPr marL="908050" indent="-188913" algn="l" rtl="0" eaLnBrk="1" fontAlgn="base" hangingPunct="1">
        <a:lnSpc>
          <a:spcPct val="130000"/>
        </a:lnSpc>
        <a:spcBef>
          <a:spcPts val="200"/>
        </a:spcBef>
        <a:spcAft>
          <a:spcPts val="23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  <a:cs typeface="Tahoma" pitchFamily="34" charset="0"/>
        </a:defRPr>
      </a:lvl5pPr>
      <a:lvl6pPr marL="13652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18224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22796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27368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250825" y="368300"/>
            <a:ext cx="8642350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  <a:cs typeface="Tahoma" pitchFamily="34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8775" y="488950"/>
            <a:ext cx="6642117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60000" y="1620000"/>
            <a:ext cx="6640892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250825" y="196850"/>
            <a:ext cx="8642350" cy="144463"/>
          </a:xfrm>
          <a:prstGeom prst="rect">
            <a:avLst/>
          </a:prstGeom>
          <a:solidFill>
            <a:srgbClr val="9C1C26"/>
          </a:solidFill>
          <a:ln w="3175">
            <a:noFill/>
            <a:miter lim="800000"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  <a:cs typeface="Tahoma" pitchFamily="34" charset="0"/>
            </a:endParaRPr>
          </a:p>
        </p:txBody>
      </p:sp>
      <p:pic>
        <p:nvPicPr>
          <p:cNvPr id="1033" name="Picture 9" descr="tud_logo"/>
          <p:cNvPicPr>
            <a:picLocks noChangeAspect="1" noChangeArrowheads="1"/>
          </p:cNvPicPr>
          <p:nvPr/>
        </p:nvPicPr>
        <p:blipFill>
          <a:blip r:embed="rId2" cstate="print"/>
          <a:srcRect r="5453"/>
          <a:stretch>
            <a:fillRect/>
          </a:stretch>
        </p:blipFill>
        <p:spPr bwMode="auto">
          <a:xfrm>
            <a:off x="7167563" y="512763"/>
            <a:ext cx="187325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8" name="Line 14"/>
          <p:cNvSpPr>
            <a:spLocks noChangeShapeType="1"/>
          </p:cNvSpPr>
          <p:nvPr/>
        </p:nvSpPr>
        <p:spPr bwMode="auto">
          <a:xfrm>
            <a:off x="250825" y="1449388"/>
            <a:ext cx="8640763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  <a:cs typeface="Tahoma" pitchFamily="34" charset="0"/>
            </a:endParaRPr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50825" y="366713"/>
            <a:ext cx="8640763" cy="142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  <a:cs typeface="Tahoma" pitchFamily="34" charset="0"/>
            </a:endParaRPr>
          </a:p>
        </p:txBody>
      </p:sp>
      <p:sp>
        <p:nvSpPr>
          <p:cNvPr id="11" name="Line 15"/>
          <p:cNvSpPr>
            <a:spLocks noChangeShapeType="1"/>
          </p:cNvSpPr>
          <p:nvPr userDrawn="1"/>
        </p:nvSpPr>
        <p:spPr bwMode="auto">
          <a:xfrm>
            <a:off x="252413" y="6357958"/>
            <a:ext cx="8640762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  <a:cs typeface="Tahoma" pitchFamily="34" charset="0"/>
            </a:endParaRPr>
          </a:p>
        </p:txBody>
      </p:sp>
      <p:sp>
        <p:nvSpPr>
          <p:cNvPr id="13" name="Fußzeilenplatzhalter 3"/>
          <p:cNvSpPr txBox="1">
            <a:spLocks/>
          </p:cNvSpPr>
          <p:nvPr userDrawn="1"/>
        </p:nvSpPr>
        <p:spPr>
          <a:xfrm>
            <a:off x="252413" y="6489700"/>
            <a:ext cx="7200900" cy="2317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1E482C5-58E3-4583-8C64-AB4EA00E1990}" type="datetime1">
              <a:rPr lang="de-DE" sz="1000" smtClean="0">
                <a:solidFill>
                  <a:srgbClr val="000000"/>
                </a:solidFill>
                <a:cs typeface="Tahoma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22.02.2016</a:t>
            </a:fld>
            <a:r>
              <a:rPr lang="de-DE" sz="1000" dirty="0" smtClean="0">
                <a:solidFill>
                  <a:srgbClr val="000000"/>
                </a:solidFill>
                <a:cs typeface="Tahoma" pitchFamily="34" charset="0"/>
              </a:rPr>
              <a:t>  |  ETIT  |  </a:t>
            </a:r>
            <a:r>
              <a:rPr lang="de-DE" sz="1000" dirty="0" err="1" smtClean="0">
                <a:solidFill>
                  <a:srgbClr val="000000"/>
                </a:solidFill>
                <a:cs typeface="Tahoma" pitchFamily="34" charset="0"/>
              </a:rPr>
              <a:t>Accelerator</a:t>
            </a:r>
            <a:r>
              <a:rPr lang="de-DE" sz="1000" dirty="0" smtClean="0">
                <a:solidFill>
                  <a:srgbClr val="000000"/>
                </a:solidFill>
                <a:cs typeface="Tahoma" pitchFamily="34" charset="0"/>
              </a:rPr>
              <a:t> </a:t>
            </a:r>
            <a:r>
              <a:rPr lang="de-DE" sz="1000" dirty="0" err="1" smtClean="0">
                <a:solidFill>
                  <a:srgbClr val="000000"/>
                </a:solidFill>
                <a:cs typeface="Tahoma" pitchFamily="34" charset="0"/>
              </a:rPr>
              <a:t>physics</a:t>
            </a:r>
            <a:r>
              <a:rPr lang="de-DE" sz="1000" dirty="0" smtClean="0">
                <a:solidFill>
                  <a:srgbClr val="000000"/>
                </a:solidFill>
                <a:cs typeface="Tahoma" pitchFamily="34" charset="0"/>
              </a:rPr>
              <a:t> </a:t>
            </a:r>
            <a:r>
              <a:rPr lang="de-DE" sz="1000" dirty="0" err="1" smtClean="0">
                <a:solidFill>
                  <a:srgbClr val="000000"/>
                </a:solidFill>
                <a:cs typeface="Tahoma" pitchFamily="34" charset="0"/>
              </a:rPr>
              <a:t>group</a:t>
            </a:r>
            <a:r>
              <a:rPr lang="de-DE" sz="1000" dirty="0" smtClean="0">
                <a:solidFill>
                  <a:srgbClr val="000000"/>
                </a:solidFill>
                <a:cs typeface="Tahoma" pitchFamily="34" charset="0"/>
              </a:rPr>
              <a:t>  |  Oliver Boine-Frankenheim  |  </a:t>
            </a:r>
            <a:fld id="{8E9B2640-8CD7-45FF-9440-54608BC46479}" type="slidenum">
              <a:rPr lang="de-DE" sz="1000" smtClean="0">
                <a:solidFill>
                  <a:srgbClr val="000000"/>
                </a:solidFill>
                <a:cs typeface="Tahoma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‹N°›</a:t>
            </a:fld>
            <a:endParaRPr lang="de-DE" sz="1000" dirty="0" smtClean="0">
              <a:solidFill>
                <a:srgbClr val="000000"/>
              </a:solidFill>
              <a:cs typeface="Tahoma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000" dirty="0">
              <a:solidFill>
                <a:srgbClr val="000000"/>
              </a:solidFill>
              <a:cs typeface="Tahom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j-ea"/>
          <a:cs typeface="Tahoma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9pPr>
    </p:titleStyle>
    <p:bodyStyle>
      <a:lvl1pPr marL="179388" indent="-179388" algn="l" rtl="0" eaLnBrk="1" fontAlgn="base" hangingPunct="1">
        <a:lnSpc>
          <a:spcPct val="130000"/>
        </a:lnSpc>
        <a:spcBef>
          <a:spcPts val="200"/>
        </a:spcBef>
        <a:spcAft>
          <a:spcPts val="230"/>
        </a:spcAft>
        <a:buFont typeface="Wingdings" pitchFamily="2" charset="2"/>
        <a:buNone/>
        <a:defRPr sz="200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9388" indent="-177800" algn="l" rtl="0" eaLnBrk="1" fontAlgn="base" hangingPunct="1">
        <a:lnSpc>
          <a:spcPct val="130000"/>
        </a:lnSpc>
        <a:spcBef>
          <a:spcPts val="200"/>
        </a:spcBef>
        <a:spcAft>
          <a:spcPts val="23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Tahoma" pitchFamily="34" charset="0"/>
        </a:defRPr>
      </a:lvl2pPr>
      <a:lvl3pPr marL="538163" indent="-187325" algn="l" rtl="0" eaLnBrk="1" fontAlgn="base" hangingPunct="1">
        <a:lnSpc>
          <a:spcPct val="130000"/>
        </a:lnSpc>
        <a:spcBef>
          <a:spcPts val="200"/>
        </a:spcBef>
        <a:spcAft>
          <a:spcPts val="230"/>
        </a:spcAft>
        <a:buFont typeface="Wingdings" pitchFamily="2" charset="2"/>
        <a:buChar char="§"/>
        <a:defRPr>
          <a:solidFill>
            <a:schemeClr val="tx1"/>
          </a:solidFill>
          <a:latin typeface="+mn-lt"/>
          <a:cs typeface="Tahoma" pitchFamily="34" charset="0"/>
        </a:defRPr>
      </a:lvl3pPr>
      <a:lvl4pPr marL="717550" indent="-173038" algn="l" rtl="0" eaLnBrk="1" fontAlgn="base" hangingPunct="1">
        <a:lnSpc>
          <a:spcPct val="130000"/>
        </a:lnSpc>
        <a:spcBef>
          <a:spcPts val="200"/>
        </a:spcBef>
        <a:spcAft>
          <a:spcPts val="23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  <a:cs typeface="Tahoma" pitchFamily="34" charset="0"/>
        </a:defRPr>
      </a:lvl4pPr>
      <a:lvl5pPr marL="908050" indent="-188913" algn="l" rtl="0" eaLnBrk="1" fontAlgn="base" hangingPunct="1">
        <a:lnSpc>
          <a:spcPct val="130000"/>
        </a:lnSpc>
        <a:spcBef>
          <a:spcPts val="200"/>
        </a:spcBef>
        <a:spcAft>
          <a:spcPts val="23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  <a:cs typeface="Tahoma" pitchFamily="34" charset="0"/>
        </a:defRPr>
      </a:lvl5pPr>
      <a:lvl6pPr marL="13652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18224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22796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27368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Avancement</a:t>
            </a:r>
            <a:r>
              <a:rPr lang="en-US" dirty="0"/>
              <a:t> Design FCC-</a:t>
            </a:r>
            <a:r>
              <a:rPr lang="en-US" dirty="0" err="1"/>
              <a:t>hh</a:t>
            </a:r>
            <a:endParaRPr lang="en-US" dirty="0"/>
          </a:p>
        </p:txBody>
      </p:sp>
      <p:sp>
        <p:nvSpPr>
          <p:cNvPr id="5" name="Sous-titre 4"/>
          <p:cNvSpPr>
            <a:spLocks noGrp="1"/>
          </p:cNvSpPr>
          <p:nvPr>
            <p:ph type="subTitle" idx="1"/>
          </p:nvPr>
        </p:nvSpPr>
        <p:spPr>
          <a:xfrm>
            <a:off x="3960000" y="5805264"/>
            <a:ext cx="5076496" cy="498334"/>
          </a:xfrm>
        </p:spPr>
        <p:txBody>
          <a:bodyPr/>
          <a:lstStyle/>
          <a:p>
            <a:r>
              <a:rPr lang="en-US" sz="1600" dirty="0"/>
              <a:t>FCC-</a:t>
            </a:r>
            <a:r>
              <a:rPr lang="en-US" sz="1600" dirty="0" err="1"/>
              <a:t>Saclay</a:t>
            </a:r>
            <a:r>
              <a:rPr lang="en-US" sz="1600" dirty="0"/>
              <a:t> group meeting</a:t>
            </a:r>
          </a:p>
          <a:p>
            <a:endParaRPr lang="en-US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1400" dirty="0" smtClean="0"/>
              <a:t>23 </a:t>
            </a:r>
            <a:r>
              <a:rPr lang="en-US" sz="1400" dirty="0" err="1" smtClean="0"/>
              <a:t>Février</a:t>
            </a:r>
            <a:r>
              <a:rPr lang="en-US" sz="1400" dirty="0" smtClean="0"/>
              <a:t> </a:t>
            </a:r>
            <a:r>
              <a:rPr lang="en-US" sz="1400" dirty="0" smtClean="0"/>
              <a:t>2016</a:t>
            </a:r>
          </a:p>
          <a:p>
            <a:r>
              <a:rPr lang="en-US" sz="1400" dirty="0" smtClean="0"/>
              <a:t>Antoine CHANCE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778061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Arc </a:t>
            </a:r>
            <a:r>
              <a:rPr lang="en-US" dirty="0" smtClean="0"/>
              <a:t>design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176BBF4-7C75-4DD4-BC85-A37026C30CF4}" type="slidenum">
              <a:rPr lang="fr-FR"/>
              <a:pPr>
                <a:defRPr/>
              </a:pPr>
              <a:t>10</a:t>
            </a:fld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395288" y="5229200"/>
            <a:ext cx="8353425" cy="107721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>
              <a:buClr>
                <a:schemeClr val="tx2"/>
              </a:buClr>
              <a:buFont typeface="Arial" panose="020B0604020202020204" pitchFamily="34" charset="0"/>
              <a:buChar char="*"/>
              <a:defRPr/>
            </a:pPr>
            <a:r>
              <a:rPr lang="en-US" sz="1600" dirty="0" smtClean="0">
                <a:latin typeface="+mn-lt"/>
              </a:rPr>
              <a:t>Ex</a:t>
            </a:r>
            <a:r>
              <a:rPr lang="en-US" sz="1600" dirty="0">
                <a:latin typeface="+mn-lt"/>
              </a:rPr>
              <a:t>: a minimum distance between two adjacent dipoles of 2 m implies: </a:t>
            </a:r>
            <a:endParaRPr lang="en-US" sz="1600" dirty="0" smtClean="0">
              <a:latin typeface="+mn-lt"/>
            </a:endParaRPr>
          </a:p>
          <a:p>
            <a:pPr marL="742950" lvl="1" indent="-285750">
              <a:buFont typeface="Arial" charset="0"/>
              <a:buChar char="•"/>
              <a:defRPr/>
            </a:pPr>
            <a:r>
              <a:rPr lang="en-US" sz="1600" dirty="0" smtClean="0">
                <a:latin typeface="+mn-lt"/>
              </a:rPr>
              <a:t>cell </a:t>
            </a:r>
            <a:r>
              <a:rPr lang="en-US" sz="1600" dirty="0">
                <a:latin typeface="+mn-lt"/>
              </a:rPr>
              <a:t>length 220.732 m, dipole field 15.76 T, 1% more dipoles and 3.5 km longer arcs, in order to keep comparable </a:t>
            </a:r>
            <a:r>
              <a:rPr lang="el-GR" sz="1600" dirty="0" smtClean="0">
                <a:latin typeface="+mn-lt"/>
              </a:rPr>
              <a:t>β</a:t>
            </a:r>
            <a:r>
              <a:rPr lang="fr-FR" sz="1600" dirty="0" smtClean="0">
                <a:latin typeface="+mn-lt"/>
              </a:rPr>
              <a:t> </a:t>
            </a:r>
            <a:r>
              <a:rPr lang="en-US" sz="1600" dirty="0" smtClean="0">
                <a:latin typeface="+mn-lt"/>
              </a:rPr>
              <a:t>functions </a:t>
            </a:r>
            <a:r>
              <a:rPr lang="en-US" sz="1600" dirty="0">
                <a:latin typeface="+mn-lt"/>
              </a:rPr>
              <a:t>and dispersion (i.e. beam stay clear</a:t>
            </a:r>
            <a:r>
              <a:rPr lang="en-US" sz="1600" dirty="0" smtClean="0">
                <a:latin typeface="+mn-lt"/>
              </a:rPr>
              <a:t>)</a:t>
            </a:r>
          </a:p>
          <a:p>
            <a:pPr marL="285750" indent="-285750">
              <a:buFont typeface="Arial" charset="0"/>
              <a:buChar char="•"/>
              <a:defRPr/>
            </a:pPr>
            <a:r>
              <a:rPr lang="en-US" sz="1600" dirty="0" smtClean="0"/>
              <a:t>A FODO advance of 60° per FODO cell is now available.</a:t>
            </a:r>
            <a:r>
              <a:rPr lang="en-US" sz="1600" dirty="0" smtClean="0">
                <a:latin typeface="+mn-lt"/>
              </a:rPr>
              <a:t> </a:t>
            </a:r>
            <a:endParaRPr lang="en-US" sz="1600" dirty="0">
              <a:latin typeface="+mn-lt"/>
            </a:endParaRPr>
          </a:p>
        </p:txBody>
      </p:sp>
      <p:graphicFrame>
        <p:nvGraphicFramePr>
          <p:cNvPr id="8" name="Espace réservé du contenu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49647860"/>
              </p:ext>
            </p:extLst>
          </p:nvPr>
        </p:nvGraphicFramePr>
        <p:xfrm>
          <a:off x="576263" y="1268413"/>
          <a:ext cx="8424000" cy="38660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32000"/>
                <a:gridCol w="3492000"/>
              </a:tblGrid>
              <a:tr h="361212">
                <a:tc>
                  <a:txBody>
                    <a:bodyPr/>
                    <a:lstStyle/>
                    <a:p>
                      <a:pPr marL="285750" indent="-285750" eaLnBrk="1" hangingPunct="1">
                        <a:buFont typeface="Arial" panose="020B0604020202020204" pitchFamily="34" charset="0"/>
                        <a:buChar char="•"/>
                      </a:pPr>
                      <a:endParaRPr lang="en-US" altLang="fr-FR" sz="1600" dirty="0" smtClean="0"/>
                    </a:p>
                  </a:txBody>
                  <a:tcPr marL="91433" marR="91433" marT="45690" marB="456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FF00"/>
                          </a:solidFill>
                        </a:rPr>
                        <a:t>Warnings</a:t>
                      </a:r>
                      <a:endParaRPr lang="en-US" sz="1600" dirty="0">
                        <a:solidFill>
                          <a:srgbClr val="FFFF00"/>
                        </a:solidFill>
                      </a:endParaRPr>
                    </a:p>
                  </a:txBody>
                  <a:tcPr marL="91433" marR="91433" marT="45690" marB="45690"/>
                </a:tc>
              </a:tr>
              <a:tr h="58921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fr-FR" sz="1600" dirty="0" smtClean="0"/>
                        <a:t>Cell length 213.895 m, main dipole field 15.93 T, distance between two adjacent dipoles 1.36 m</a:t>
                      </a:r>
                    </a:p>
                  </a:txBody>
                  <a:tcPr marL="91433" marR="91433" marT="45690" marB="456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Distance between magnets</a:t>
                      </a:r>
                      <a:r>
                        <a:rPr lang="en-US" sz="1600" baseline="0" dirty="0" smtClean="0"/>
                        <a:t> not yet validated by magnet people</a:t>
                      </a:r>
                      <a:r>
                        <a:rPr lang="en-US" sz="1600" baseline="0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endParaRPr lang="en-US" sz="1600" dirty="0" smtClean="0">
                        <a:solidFill>
                          <a:srgbClr val="FF0000"/>
                        </a:solidFill>
                      </a:endParaRPr>
                    </a:p>
                  </a:txBody>
                  <a:tcPr marL="91433" marR="91433" marT="45690" marB="45690"/>
                </a:tc>
              </a:tr>
              <a:tr h="38617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fr-FR" sz="1600" dirty="0" smtClean="0"/>
                        <a:t>Main quadrupole length 6.29 m, max gradient 370</a:t>
                      </a:r>
                      <a:r>
                        <a:rPr lang="en-US" altLang="fr-FR" sz="1600" dirty="0" smtClean="0">
                          <a:latin typeface="Cambria Math"/>
                          <a:ea typeface="Cambria Math"/>
                        </a:rPr>
                        <a:t> </a:t>
                      </a:r>
                      <a:r>
                        <a:rPr lang="en-US" altLang="fr-FR" sz="1600" dirty="0" smtClean="0"/>
                        <a:t>T/m</a:t>
                      </a:r>
                    </a:p>
                  </a:txBody>
                  <a:tcPr marL="91433" marR="91433" marT="45690" marB="45690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91433" marR="91433" marT="45690" marB="45690"/>
                </a:tc>
              </a:tr>
              <a:tr h="58921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fr-FR" sz="1600" dirty="0" smtClean="0"/>
                        <a:t>Main </a:t>
                      </a:r>
                      <a:r>
                        <a:rPr lang="en-US" altLang="fr-FR" sz="1600" dirty="0" err="1" smtClean="0"/>
                        <a:t>sextupole</a:t>
                      </a:r>
                      <a:r>
                        <a:rPr lang="en-US" altLang="fr-FR" sz="1600" dirty="0" smtClean="0"/>
                        <a:t> length 0.5 m, max gradient 20000-30000 T/m</a:t>
                      </a:r>
                      <a:r>
                        <a:rPr lang="en-US" altLang="fr-FR" sz="1600" baseline="30000" dirty="0" smtClean="0"/>
                        <a:t>2</a:t>
                      </a:r>
                      <a:r>
                        <a:rPr lang="en-US" altLang="fr-FR" sz="1600" dirty="0" smtClean="0"/>
                        <a:t>   </a:t>
                      </a:r>
                    </a:p>
                  </a:txBody>
                  <a:tcPr marL="91433" marR="91433" marT="45690" marB="45690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Strength</a:t>
                      </a:r>
                      <a:r>
                        <a:rPr lang="en-US" sz="1600" baseline="0" dirty="0" smtClean="0"/>
                        <a:t> not yet validated by magnet people</a:t>
                      </a:r>
                      <a:endParaRPr lang="en-US" sz="1600" dirty="0"/>
                    </a:p>
                  </a:txBody>
                  <a:tcPr marL="91433" marR="91433" marT="45690" marB="45690"/>
                </a:tc>
              </a:tr>
              <a:tr h="58921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fr-FR" sz="1600" dirty="0" smtClean="0"/>
                        <a:t>Orbit correctors length 0.647 m,  max strength 2 </a:t>
                      </a:r>
                      <a:r>
                        <a:rPr lang="en-US" altLang="fr-FR" sz="1600" dirty="0" err="1" smtClean="0"/>
                        <a:t>T.m</a:t>
                      </a:r>
                      <a:r>
                        <a:rPr lang="en-US" altLang="fr-FR" sz="1600" dirty="0" smtClean="0"/>
                        <a:t> misalignment 0.2 mm in both planes</a:t>
                      </a:r>
                    </a:p>
                  </a:txBody>
                  <a:tcPr marL="91433" marR="91433" marT="45690" marB="45690"/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Correction of main random b1 dipole errors not included.</a:t>
                      </a:r>
                      <a:endParaRPr lang="en-US" sz="1600" dirty="0"/>
                    </a:p>
                  </a:txBody>
                  <a:tcPr marL="91433" marR="91433" marT="45690" marB="45690"/>
                </a:tc>
              </a:tr>
              <a:tr h="57848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fr-FR" sz="1600" dirty="0" smtClean="0"/>
                        <a:t>Trim</a:t>
                      </a:r>
                      <a:r>
                        <a:rPr lang="en-US" altLang="fr-FR" sz="1600" baseline="0" dirty="0" smtClean="0"/>
                        <a:t> of main quadrupoles length 0.65 m, max strength 500 T/m </a:t>
                      </a:r>
                      <a:endParaRPr lang="en-US" altLang="fr-FR" sz="1600" dirty="0" smtClean="0"/>
                    </a:p>
                  </a:txBody>
                  <a:tcPr marL="91433" marR="91433" marT="45690" marB="45690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Not yet validated</a:t>
                      </a:r>
                      <a:endParaRPr lang="en-US" sz="1600" dirty="0"/>
                    </a:p>
                  </a:txBody>
                  <a:tcPr marL="91433" marR="91433" marT="45690" marB="45690"/>
                </a:tc>
              </a:tr>
              <a:tr h="57848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fr-FR" sz="1600" dirty="0" smtClean="0"/>
                        <a:t>Spool pieces to correct b3 require</a:t>
                      </a:r>
                      <a:r>
                        <a:rPr lang="en-US" altLang="fr-FR" sz="1600" baseline="0" dirty="0" smtClean="0"/>
                        <a:t> a max integrated strength twice higher than in LHC </a:t>
                      </a:r>
                      <a:endParaRPr lang="en-US" altLang="fr-FR" sz="1600" dirty="0" smtClean="0"/>
                    </a:p>
                  </a:txBody>
                  <a:tcPr marL="91433" marR="91433" marT="45690" marB="45690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91433" marR="91433" marT="45690" marB="45690"/>
                </a:tc>
              </a:tr>
            </a:tbl>
          </a:graphicData>
        </a:graphic>
      </p:graphicFrame>
      <p:sp>
        <p:nvSpPr>
          <p:cNvPr id="9" name="Espace réservé du pied de page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Antoine CHANCE  FCC Saclay Avancement Design FCC-hh  23 Fevrier 2016   PAGE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3596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Choice</a:t>
            </a:r>
            <a:r>
              <a:rPr lang="fr-FR" dirty="0" smtClean="0"/>
              <a:t> of the dispersion </a:t>
            </a:r>
            <a:r>
              <a:rPr lang="fr-FR" dirty="0" err="1" smtClean="0"/>
              <a:t>suppressors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9B21BB08-16E9-4085-8BE4-0AD5FD949998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Antoine CHANCE  FCC Saclay Avancement Design FCC-hh  23 Fevrier 2016   PAGE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555" y="1268413"/>
            <a:ext cx="7665866" cy="496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83892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Technical straight sections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9B21BB08-16E9-4085-8BE4-0AD5FD949998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Antoine CHANCE  FCC Saclay Avancement Design FCC-hh  23 Fevrier 2016   PAGE</a:t>
            </a:r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89"/>
          <a:stretch/>
        </p:blipFill>
        <p:spPr bwMode="auto">
          <a:xfrm>
            <a:off x="1349905" y="1744910"/>
            <a:ext cx="6625166" cy="4492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32955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Technical straight sections (2)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9B21BB08-16E9-4085-8BE4-0AD5FD949998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Antoine CHANCE  FCC Saclay Avancement Design FCC-hh  23 Fevrier 2016   PAGE</a:t>
            </a:r>
            <a:endParaRPr lang="en-US" dirty="0"/>
          </a:p>
        </p:txBody>
      </p:sp>
      <p:pic>
        <p:nvPicPr>
          <p:cNvPr id="8195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21"/>
          <a:stretch/>
        </p:blipFill>
        <p:spPr bwMode="auto">
          <a:xfrm>
            <a:off x="1349905" y="1736521"/>
            <a:ext cx="6625166" cy="4500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4441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Integration of insertions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C9A951F-B700-476C-AB14-EB3EF1D6EB5A}" type="slidenum">
              <a:rPr lang="fr-FR"/>
              <a:pPr>
                <a:defRPr/>
              </a:pPr>
              <a:t>14</a:t>
            </a:fld>
            <a:endParaRPr lang="fr-FR" dirty="0"/>
          </a:p>
        </p:txBody>
      </p:sp>
      <p:graphicFrame>
        <p:nvGraphicFramePr>
          <p:cNvPr id="7" name="Espace réservé du contenu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94116853"/>
              </p:ext>
            </p:extLst>
          </p:nvPr>
        </p:nvGraphicFramePr>
        <p:xfrm>
          <a:off x="576263" y="1268413"/>
          <a:ext cx="8424000" cy="49377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32000"/>
                <a:gridCol w="3492000"/>
              </a:tblGrid>
              <a:tr h="335263">
                <a:tc>
                  <a:txBody>
                    <a:bodyPr/>
                    <a:lstStyle/>
                    <a:p>
                      <a:pPr marL="285750" indent="-285750" eaLnBrk="1" hangingPunct="1">
                        <a:buFont typeface="Arial" panose="020B0604020202020204" pitchFamily="34" charset="0"/>
                        <a:buChar char="•"/>
                      </a:pPr>
                      <a:endParaRPr lang="en-US" altLang="fr-FR" sz="1600" dirty="0" smtClean="0"/>
                    </a:p>
                  </a:txBody>
                  <a:tcPr marL="91433" marR="91433"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FF00"/>
                          </a:solidFill>
                        </a:rPr>
                        <a:t>Warnings</a:t>
                      </a:r>
                      <a:endParaRPr lang="en-US" sz="1600" dirty="0">
                        <a:solidFill>
                          <a:srgbClr val="FFFF00"/>
                        </a:solidFill>
                      </a:endParaRPr>
                    </a:p>
                  </a:txBody>
                  <a:tcPr marL="91433" marR="91433" marT="45716" marB="45716"/>
                </a:tc>
              </a:tr>
              <a:tr h="131059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fr-FR" sz="1600" dirty="0" smtClean="0"/>
                        <a:t>High luminosity IR version V4 </a:t>
                      </a:r>
                      <a:r>
                        <a:rPr lang="en-US" altLang="fr-FR" sz="1600" baseline="0" dirty="0" smtClean="0"/>
                        <a:t> L* = 36 m</a:t>
                      </a:r>
                      <a:endParaRPr lang="en-US" altLang="fr-FR" sz="1600" dirty="0" smtClean="0"/>
                    </a:p>
                  </a:txBody>
                  <a:tcPr marL="91433" marR="91433" marT="45716" marB="45716"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dirty="0" smtClean="0"/>
                        <a:t>Still to be checked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dirty="0" smtClean="0"/>
                        <a:t>Spurious dispersion due to Xing angle not</a:t>
                      </a:r>
                      <a:r>
                        <a:rPr lang="en-US" sz="1600" baseline="0" dirty="0" smtClean="0"/>
                        <a:t> yet corrected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L* =45 m will be more likely the baseline  value</a:t>
                      </a:r>
                      <a:endParaRPr lang="en-US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1433" marR="91433" marT="45716" marB="45716"/>
                </a:tc>
              </a:tr>
              <a:tr h="82292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fr-FR" sz="1600" dirty="0" smtClean="0"/>
                        <a:t>Injection/RF:</a:t>
                      </a:r>
                      <a:r>
                        <a:rPr lang="en-US" altLang="fr-FR" sz="1600" baseline="0" dirty="0" smtClean="0"/>
                        <a:t> space reserved for injection kickers and RF cavities (LHC type) added, chicane  to separate both beams by 0.42 m</a:t>
                      </a:r>
                      <a:endParaRPr lang="en-US" altLang="fr-FR" sz="1600" dirty="0" smtClean="0"/>
                    </a:p>
                  </a:txBody>
                  <a:tcPr marL="91433" marR="91433" marT="45716" marB="45716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Position of RF cavities may be not optimum</a:t>
                      </a:r>
                      <a:endParaRPr lang="en-US" sz="1600" dirty="0"/>
                    </a:p>
                  </a:txBody>
                  <a:tcPr marL="91433" marR="91433" marT="45716" marB="45716"/>
                </a:tc>
              </a:tr>
              <a:tr h="57909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fr-FR" sz="1600" dirty="0" smtClean="0"/>
                        <a:t>Extraction and </a:t>
                      </a:r>
                      <a:r>
                        <a:rPr lang="en-US" altLang="fr-FR" sz="1600" dirty="0" err="1" smtClean="0"/>
                        <a:t>betatron</a:t>
                      </a:r>
                      <a:r>
                        <a:rPr lang="en-US" altLang="fr-FR" sz="1600" dirty="0" smtClean="0"/>
                        <a:t> collimation scaled from LHC (same as</a:t>
                      </a:r>
                      <a:r>
                        <a:rPr lang="en-US" altLang="fr-FR" sz="1600" baseline="0" dirty="0" smtClean="0"/>
                        <a:t> FCC week 2015</a:t>
                      </a:r>
                      <a:r>
                        <a:rPr lang="en-US" altLang="fr-FR" sz="1600" dirty="0" smtClean="0"/>
                        <a:t>)</a:t>
                      </a:r>
                    </a:p>
                  </a:txBody>
                  <a:tcPr marL="91433" marR="91433" marT="45716" marB="45716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Space may be needed for </a:t>
                      </a:r>
                      <a:r>
                        <a:rPr lang="en-US" sz="1600" dirty="0" err="1" smtClean="0"/>
                        <a:t>cryocollimator</a:t>
                      </a:r>
                      <a:r>
                        <a:rPr lang="en-US" sz="1600" dirty="0" smtClean="0"/>
                        <a:t> in the</a:t>
                      </a:r>
                      <a:r>
                        <a:rPr lang="en-US" sz="1600" baseline="0" dirty="0" smtClean="0"/>
                        <a:t> DIS</a:t>
                      </a:r>
                      <a:endParaRPr lang="en-US" sz="1600" dirty="0"/>
                    </a:p>
                  </a:txBody>
                  <a:tcPr marL="91433" marR="91433" marT="45716" marB="45716"/>
                </a:tc>
              </a:tr>
              <a:tr h="57909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fr-FR" sz="1600" dirty="0" smtClean="0"/>
                        <a:t>Low luminosity</a:t>
                      </a:r>
                      <a:r>
                        <a:rPr lang="en-US" altLang="fr-FR" sz="1600" baseline="0" dirty="0" smtClean="0"/>
                        <a:t> IR simple </a:t>
                      </a:r>
                      <a:r>
                        <a:rPr lang="en-US" altLang="fr-FR" sz="1600" baseline="0" dirty="0" err="1" smtClean="0"/>
                        <a:t>fodo</a:t>
                      </a:r>
                      <a:r>
                        <a:rPr lang="en-US" altLang="fr-FR" sz="1600" baseline="0" dirty="0" smtClean="0"/>
                        <a:t> cell (same as FCC week 2015)</a:t>
                      </a:r>
                      <a:endParaRPr lang="en-US" altLang="fr-FR" sz="1600" dirty="0" smtClean="0"/>
                    </a:p>
                  </a:txBody>
                  <a:tcPr marL="91433" marR="91433" marT="45716" marB="45716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91433" marR="91433" marT="45716" marB="45716"/>
                </a:tc>
              </a:tr>
              <a:tr h="112599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fr-FR" sz="1600" dirty="0" smtClean="0"/>
                        <a:t>Energy Collimation with max dispersion of 5 m or</a:t>
                      </a:r>
                      <a:r>
                        <a:rPr lang="en-US" altLang="fr-FR" sz="1600" baseline="0" dirty="0" smtClean="0"/>
                        <a:t> </a:t>
                      </a:r>
                      <a:r>
                        <a:rPr lang="en-US" altLang="fr-FR" sz="1600" dirty="0" smtClean="0"/>
                        <a:t>6</a:t>
                      </a:r>
                      <a:r>
                        <a:rPr lang="en-US" altLang="fr-FR" sz="1600" dirty="0" smtClean="0">
                          <a:latin typeface="Cambria Math"/>
                          <a:ea typeface="Cambria Math"/>
                        </a:rPr>
                        <a:t> </a:t>
                      </a:r>
                      <a:r>
                        <a:rPr lang="en-US" altLang="fr-FR" sz="1600" dirty="0" smtClean="0"/>
                        <a:t>m,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fr-FR" sz="1600" baseline="0" dirty="0" smtClean="0"/>
                        <a:t>A version of the LHC-scaled collimation section has just been received (some checks </a:t>
                      </a:r>
                      <a:r>
                        <a:rPr lang="en-US" altLang="fr-FR" sz="1600" baseline="0" smtClean="0"/>
                        <a:t>are being done).</a:t>
                      </a:r>
                      <a:endParaRPr lang="en-US" altLang="fr-FR" sz="1600" dirty="0" smtClean="0"/>
                    </a:p>
                  </a:txBody>
                  <a:tcPr marL="91433" marR="91433" marT="45716" marB="45716"/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600" dirty="0" smtClean="0"/>
                        <a:t>Difficult to integrate with extraction</a:t>
                      </a:r>
                      <a:r>
                        <a:rPr lang="en-US" sz="1600" baseline="0" dirty="0" smtClean="0"/>
                        <a:t> since</a:t>
                      </a:r>
                      <a:r>
                        <a:rPr lang="en-US" sz="1600" dirty="0" smtClean="0"/>
                        <a:t>  it uses the dispersion of the arcs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600" dirty="0" smtClean="0"/>
                        <a:t>LHC scaled version of</a:t>
                      </a:r>
                      <a:r>
                        <a:rPr lang="en-US" sz="1600" baseline="0" dirty="0" smtClean="0"/>
                        <a:t> energy collimation not yet integrated.</a:t>
                      </a:r>
                      <a:endParaRPr lang="en-US" sz="1600" dirty="0" smtClean="0"/>
                    </a:p>
                  </a:txBody>
                  <a:tcPr marL="91433" marR="91433" marT="45716" marB="45716"/>
                </a:tc>
              </a:tr>
            </a:tbl>
          </a:graphicData>
        </a:graphic>
      </p:graphicFrame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Antoine CHANCE  FCC Saclay Avancement Design FCC-hh  23 Fevrier 2016   PAGE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7942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COLLISION OPTICS Integration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F53FAEC-E075-497F-802E-B0387B1D29C6}" type="slidenum">
              <a:rPr lang="fr-FR" smtClean="0"/>
              <a:pPr>
                <a:defRPr/>
              </a:pPr>
              <a:t>15</a:t>
            </a:fld>
            <a:endParaRPr lang="fr-FR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Antoine CHANCE  FCC Saclay Avancement Design FCC-hh  23 Fevrier 2016   PAGE</a:t>
            </a:r>
            <a:endParaRPr lang="en-US" dirty="0"/>
          </a:p>
        </p:txBody>
      </p:sp>
      <p:pic>
        <p:nvPicPr>
          <p:cNvPr id="5123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2396" y="1115243"/>
            <a:ext cx="3313652" cy="2745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3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30723" y="1159223"/>
            <a:ext cx="3464653" cy="270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1690688" y="890364"/>
            <a:ext cx="1368425" cy="3063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dirty="0">
                <a:latin typeface="+mn-lt"/>
              </a:rPr>
              <a:t>IR V4 </a:t>
            </a:r>
            <a:r>
              <a:rPr lang="en-US" sz="1400" dirty="0">
                <a:latin typeface="+mn-lt"/>
                <a:sym typeface="Symbol"/>
              </a:rPr>
              <a:t>* = 1.1 m</a:t>
            </a:r>
            <a:endParaRPr lang="en-US" sz="1400" dirty="0">
              <a:latin typeface="+mn-lt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5220072" y="890364"/>
            <a:ext cx="2586038" cy="3063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dirty="0">
                <a:latin typeface="+mn-lt"/>
              </a:rPr>
              <a:t>Extraction + </a:t>
            </a:r>
            <a:r>
              <a:rPr lang="en-US" sz="1400" dirty="0" err="1">
                <a:latin typeface="+mn-lt"/>
              </a:rPr>
              <a:t>betatron</a:t>
            </a:r>
            <a:r>
              <a:rPr lang="en-US" sz="1400" dirty="0">
                <a:latin typeface="+mn-lt"/>
              </a:rPr>
              <a:t> collimation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684213" y="3690938"/>
            <a:ext cx="3521075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dirty="0">
                <a:latin typeface="+mn-lt"/>
              </a:rPr>
              <a:t>Momentum collimation (not scaled from LHC)</a:t>
            </a:r>
          </a:p>
        </p:txBody>
      </p:sp>
      <p:pic>
        <p:nvPicPr>
          <p:cNvPr id="5126" name="Picture 5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60888" y="3789040"/>
            <a:ext cx="3756025" cy="2608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4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240" t="4430" r="7642" b="8463"/>
          <a:stretch/>
        </p:blipFill>
        <p:spPr bwMode="auto">
          <a:xfrm>
            <a:off x="441325" y="3934437"/>
            <a:ext cx="3946603" cy="2852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3931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Injection </a:t>
            </a:r>
            <a:r>
              <a:rPr lang="fr-FR" dirty="0" err="1" smtClean="0"/>
              <a:t>optics</a:t>
            </a:r>
            <a:r>
              <a:rPr lang="fr-FR" dirty="0" smtClean="0"/>
              <a:t> </a:t>
            </a:r>
            <a:r>
              <a:rPr lang="fr-FR" dirty="0" err="1" smtClean="0"/>
              <a:t>integration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9B21BB08-16E9-4085-8BE4-0AD5FD949998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Antoine CHANCE  FCC Saclay Avancement Design FCC-hh  23 Fevrier 2016   PAGE</a:t>
            </a:r>
            <a:endParaRPr lang="en-US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89"/>
          <a:stretch/>
        </p:blipFill>
        <p:spPr bwMode="auto">
          <a:xfrm>
            <a:off x="1349905" y="1744910"/>
            <a:ext cx="6625166" cy="4492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3037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3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63903" y="1043101"/>
            <a:ext cx="4455783" cy="28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3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0200" y="3573328"/>
            <a:ext cx="4492800" cy="28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 with errors and w/o correctors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59B897C-96C7-4269-B393-A324AE8F7B8C}" type="slidenum">
              <a:rPr lang="fr-FR" smtClean="0"/>
              <a:pPr>
                <a:defRPr/>
              </a:pPr>
              <a:t>17</a:t>
            </a:fld>
            <a:endParaRPr lang="fr-FR"/>
          </a:p>
        </p:txBody>
      </p:sp>
      <p:sp>
        <p:nvSpPr>
          <p:cNvPr id="7" name="ZoneTexte 10"/>
          <p:cNvSpPr txBox="1"/>
          <p:nvPr/>
        </p:nvSpPr>
        <p:spPr>
          <a:xfrm>
            <a:off x="250825" y="1105279"/>
            <a:ext cx="3887788" cy="378565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latin typeface="+mn-lt"/>
                <a:cs typeface="+mn-cs"/>
              </a:rPr>
              <a:t>Inputs long-term DA study: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latin typeface="+mn-lt"/>
                <a:cs typeface="+mn-cs"/>
              </a:rPr>
              <a:t>60 seeds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latin typeface="+mn-lt"/>
                <a:cs typeface="+mn-cs"/>
              </a:rPr>
              <a:t>30 particle pairs 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latin typeface="+mn-lt"/>
                <a:cs typeface="+mn-cs"/>
              </a:rPr>
              <a:t>Emit norm 2.2e-6 m.rad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 smtClean="0">
                <a:latin typeface="+mn-lt"/>
                <a:cs typeface="+mn-cs"/>
              </a:rPr>
              <a:t>E</a:t>
            </a:r>
            <a:r>
              <a:rPr lang="en-US" sz="1600" baseline="-25000" dirty="0" smtClean="0">
                <a:latin typeface="+mn-lt"/>
                <a:cs typeface="+mn-cs"/>
              </a:rPr>
              <a:t>0</a:t>
            </a:r>
            <a:r>
              <a:rPr lang="en-US" sz="1600" dirty="0" smtClean="0">
                <a:latin typeface="+mn-lt"/>
                <a:cs typeface="+mn-cs"/>
              </a:rPr>
              <a:t> </a:t>
            </a:r>
            <a:r>
              <a:rPr lang="en-US" sz="1600" dirty="0">
                <a:latin typeface="+mn-lt"/>
                <a:cs typeface="+mn-cs"/>
              </a:rPr>
              <a:t>= 3.3 </a:t>
            </a:r>
            <a:r>
              <a:rPr lang="en-US" sz="1600" dirty="0" err="1">
                <a:latin typeface="+mn-lt"/>
                <a:cs typeface="+mn-cs"/>
              </a:rPr>
              <a:t>TeV</a:t>
            </a:r>
            <a:r>
              <a:rPr lang="en-US" sz="1600" dirty="0">
                <a:latin typeface="+mn-lt"/>
                <a:cs typeface="+mn-cs"/>
              </a:rPr>
              <a:t>, 50 </a:t>
            </a:r>
            <a:r>
              <a:rPr lang="en-US" sz="1600" dirty="0" err="1">
                <a:latin typeface="+mn-lt"/>
                <a:cs typeface="+mn-cs"/>
              </a:rPr>
              <a:t>TeV</a:t>
            </a:r>
            <a:endParaRPr lang="en-US" sz="1600" dirty="0">
              <a:latin typeface="+mn-lt"/>
              <a:cs typeface="+mn-cs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 smtClean="0">
                <a:latin typeface="+mn-lt"/>
                <a:cs typeface="+mn-cs"/>
              </a:rPr>
              <a:t>Q</a:t>
            </a:r>
            <a:r>
              <a:rPr lang="en-US" sz="1600" dirty="0">
                <a:latin typeface="+mn-lt"/>
                <a:cs typeface="+mn-cs"/>
              </a:rPr>
              <a:t>’ = 2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 err="1" smtClean="0">
                <a:latin typeface="+mn-lt"/>
                <a:cs typeface="+mn-cs"/>
              </a:rPr>
              <a:t>dp</a:t>
            </a:r>
            <a:r>
              <a:rPr lang="en-US" sz="1600" dirty="0" smtClean="0">
                <a:latin typeface="+mn-lt"/>
                <a:cs typeface="+mn-cs"/>
              </a:rPr>
              <a:t>/p </a:t>
            </a:r>
            <a:r>
              <a:rPr lang="en-US" sz="1600" dirty="0">
                <a:latin typeface="+mn-lt"/>
                <a:cs typeface="+mn-cs"/>
              </a:rPr>
              <a:t>= </a:t>
            </a:r>
            <a:r>
              <a:rPr lang="en-US" sz="1600" b="1" dirty="0">
                <a:solidFill>
                  <a:srgbClr val="FF0000"/>
                </a:solidFill>
                <a:latin typeface="+mn-lt"/>
                <a:cs typeface="+mn-cs"/>
              </a:rPr>
              <a:t>0.00075 </a:t>
            </a:r>
            <a:r>
              <a:rPr lang="en-US" sz="1600" b="1" dirty="0">
                <a:latin typeface="+mn-lt"/>
                <a:cs typeface="+mn-cs"/>
              </a:rPr>
              <a:t>(LHC)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 err="1" smtClean="0">
                <a:latin typeface="+mn-lt"/>
                <a:cs typeface="+mn-cs"/>
              </a:rPr>
              <a:t>dp</a:t>
            </a:r>
            <a:r>
              <a:rPr lang="en-US" sz="1600" dirty="0" smtClean="0">
                <a:latin typeface="+mn-lt"/>
                <a:cs typeface="+mn-cs"/>
              </a:rPr>
              <a:t>/p </a:t>
            </a:r>
            <a:r>
              <a:rPr lang="en-US" sz="1600" dirty="0">
                <a:latin typeface="+mn-lt"/>
                <a:cs typeface="+mn-cs"/>
              </a:rPr>
              <a:t>max = 0.002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l-GR" sz="1600" dirty="0" smtClean="0">
                <a:latin typeface="+mn-lt"/>
                <a:cs typeface="+mn-cs"/>
                <a:sym typeface="Symbol"/>
              </a:rPr>
              <a:t>σ</a:t>
            </a:r>
            <a:r>
              <a:rPr lang="en-US" sz="1600" dirty="0" smtClean="0">
                <a:latin typeface="+mn-lt"/>
                <a:cs typeface="+mn-cs"/>
              </a:rPr>
              <a:t> </a:t>
            </a:r>
            <a:r>
              <a:rPr lang="en-US" sz="1600" dirty="0">
                <a:latin typeface="+mn-lt"/>
                <a:cs typeface="+mn-cs"/>
              </a:rPr>
              <a:t>step = 2, </a:t>
            </a:r>
            <a:r>
              <a:rPr lang="el-GR" sz="1600" dirty="0">
                <a:sym typeface="Symbol"/>
              </a:rPr>
              <a:t>σ</a:t>
            </a:r>
            <a:r>
              <a:rPr lang="en-US" sz="1600" dirty="0" smtClean="0">
                <a:latin typeface="+mn-lt"/>
                <a:sym typeface="Symbol"/>
              </a:rPr>
              <a:t> </a:t>
            </a:r>
            <a:r>
              <a:rPr lang="el-GR" sz="1600" dirty="0" smtClean="0">
                <a:latin typeface="+mn-lt"/>
                <a:sym typeface="Symbol"/>
              </a:rPr>
              <a:t>ϵ</a:t>
            </a:r>
            <a:r>
              <a:rPr lang="en-US" sz="1600" dirty="0" smtClean="0">
                <a:latin typeface="+mn-lt"/>
                <a:sym typeface="Symbol"/>
              </a:rPr>
              <a:t> </a:t>
            </a:r>
            <a:r>
              <a:rPr lang="en-US" sz="1600" dirty="0">
                <a:latin typeface="+mn-lt"/>
                <a:sym typeface="Symbol"/>
              </a:rPr>
              <a:t>[</a:t>
            </a:r>
            <a:r>
              <a:rPr lang="en-US" sz="1600" dirty="0">
                <a:latin typeface="+mn-lt"/>
                <a:sym typeface="Mathematica1"/>
              </a:rPr>
              <a:t>2-40] explored</a:t>
            </a:r>
            <a:endParaRPr lang="en-US" sz="1600" dirty="0">
              <a:latin typeface="+mn-lt"/>
              <a:cs typeface="+mn-cs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 smtClean="0">
                <a:latin typeface="+mn-lt"/>
                <a:cs typeface="+mn-cs"/>
              </a:rPr>
              <a:t>5 </a:t>
            </a:r>
            <a:r>
              <a:rPr lang="en-US" sz="1600" dirty="0">
                <a:latin typeface="+mn-lt"/>
                <a:cs typeface="+mn-cs"/>
              </a:rPr>
              <a:t>angles </a:t>
            </a:r>
            <a:r>
              <a:rPr lang="el-GR" sz="1600" dirty="0">
                <a:sym typeface="Symbol"/>
              </a:rPr>
              <a:t>ϵ</a:t>
            </a:r>
            <a:r>
              <a:rPr lang="en-US" sz="1600" dirty="0" smtClean="0">
                <a:latin typeface="+mn-lt"/>
                <a:cs typeface="+mn-cs"/>
                <a:sym typeface="Mathematica1"/>
              </a:rPr>
              <a:t> </a:t>
            </a:r>
            <a:r>
              <a:rPr lang="en-US" sz="1600" dirty="0">
                <a:latin typeface="+mn-lt"/>
                <a:cs typeface="+mn-cs"/>
                <a:sym typeface="Mathematica1"/>
              </a:rPr>
              <a:t>[0,90</a:t>
            </a:r>
            <a:r>
              <a:rPr lang="en-US" sz="1600" baseline="30000" dirty="0">
                <a:latin typeface="+mn-lt"/>
                <a:cs typeface="+mn-cs"/>
                <a:sym typeface="Mathematica1"/>
              </a:rPr>
              <a:t>o</a:t>
            </a:r>
            <a:r>
              <a:rPr lang="en-US" sz="1600" dirty="0">
                <a:latin typeface="+mn-lt"/>
                <a:cs typeface="+mn-cs"/>
                <a:sym typeface="Mathematica1"/>
              </a:rPr>
              <a:t>] </a:t>
            </a:r>
            <a:endParaRPr lang="en-US" sz="1600" dirty="0" smtClean="0">
              <a:latin typeface="+mn-lt"/>
              <a:cs typeface="+mn-cs"/>
              <a:sym typeface="Mathematica1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fr-FR" sz="1600" dirty="0" smtClean="0">
              <a:sym typeface="Mathematica1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dirty="0" smtClean="0">
              <a:sym typeface="Mathematica1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 dirty="0">
              <a:sym typeface="Mathematica1"/>
            </a:endParaRPr>
          </a:p>
          <a:p>
            <a:pPr>
              <a:defRPr/>
            </a:pPr>
            <a:r>
              <a:rPr lang="en-US" sz="1600" dirty="0">
                <a:sym typeface="Symbol"/>
              </a:rPr>
              <a:t>“Systematic” </a:t>
            </a:r>
            <a:r>
              <a:rPr lang="en-US" sz="1600" dirty="0">
                <a:solidFill>
                  <a:srgbClr val="FF0000"/>
                </a:solidFill>
                <a:sym typeface="Symbol"/>
              </a:rPr>
              <a:t>b3 </a:t>
            </a:r>
            <a:r>
              <a:rPr lang="en-US" altLang="fr-FR" sz="1600" dirty="0">
                <a:solidFill>
                  <a:srgbClr val="FF0000"/>
                </a:solidFill>
              </a:rPr>
              <a:t>uncorrected </a:t>
            </a:r>
            <a:r>
              <a:rPr lang="en-US" altLang="fr-FR" sz="1600" dirty="0"/>
              <a:t>(</a:t>
            </a:r>
            <a:r>
              <a:rPr lang="en-US" altLang="fr-FR" sz="1600" dirty="0">
                <a:solidFill>
                  <a:srgbClr val="3333FF"/>
                </a:solidFill>
              </a:rPr>
              <a:t>chromaticity due to b3 corrected</a:t>
            </a:r>
            <a:r>
              <a:rPr lang="en-US" altLang="fr-FR" sz="1600" dirty="0" smtClean="0"/>
              <a:t>)</a:t>
            </a:r>
            <a:endParaRPr lang="fr-CH" sz="1600" dirty="0"/>
          </a:p>
        </p:txBody>
      </p:sp>
      <p:sp>
        <p:nvSpPr>
          <p:cNvPr id="9" name="ZoneTexte 8"/>
          <p:cNvSpPr txBox="1"/>
          <p:nvPr/>
        </p:nvSpPr>
        <p:spPr>
          <a:xfrm>
            <a:off x="3868703" y="915988"/>
            <a:ext cx="1552575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dirty="0">
                <a:latin typeface="+mn-lt"/>
              </a:rPr>
              <a:t>injection </a:t>
            </a:r>
            <a:r>
              <a:rPr lang="en-US" sz="1400" dirty="0">
                <a:latin typeface="+mn-lt"/>
                <a:sym typeface="Symbol"/>
              </a:rPr>
              <a:t>*=3.5 m</a:t>
            </a:r>
            <a:endParaRPr lang="en-US" sz="1400" dirty="0">
              <a:latin typeface="+mn-lt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3855963" y="3573016"/>
            <a:ext cx="1508125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dirty="0">
                <a:latin typeface="+mn-lt"/>
              </a:rPr>
              <a:t>collision </a:t>
            </a:r>
            <a:r>
              <a:rPr lang="en-US" sz="1400" dirty="0">
                <a:latin typeface="+mn-lt"/>
                <a:sym typeface="Symbol"/>
              </a:rPr>
              <a:t>*=0.3 m</a:t>
            </a:r>
            <a:endParaRPr lang="en-US" sz="1400" dirty="0">
              <a:latin typeface="+mn-lt"/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Antoine CHANCE  FCC Saclay Avancement Design FCC-hh  23 Fevrier 2016   PAGE</a:t>
            </a:r>
            <a:endParaRPr lang="en-US" dirty="0"/>
          </a:p>
        </p:txBody>
      </p:sp>
      <p:sp>
        <p:nvSpPr>
          <p:cNvPr id="13" name="ZoneTexte 12"/>
          <p:cNvSpPr txBox="1"/>
          <p:nvPr/>
        </p:nvSpPr>
        <p:spPr>
          <a:xfrm>
            <a:off x="2483768" y="5733256"/>
            <a:ext cx="1944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err="1" smtClean="0"/>
              <a:t>Courtesy</a:t>
            </a:r>
            <a:r>
              <a:rPr lang="fr-FR" sz="1200" dirty="0" smtClean="0"/>
              <a:t>: Barbara Dalena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21096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Dipole field quality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>
                <a:solidFill>
                  <a:schemeClr val="tx1"/>
                </a:solidFill>
              </a:rPr>
              <a:t>Tools to evaluate dynamic aperture developed and provided to the collaboration</a:t>
            </a:r>
          </a:p>
          <a:p>
            <a:pPr lvl="3"/>
            <a:r>
              <a:rPr lang="en-US" dirty="0">
                <a:solidFill>
                  <a:schemeClr val="tx1"/>
                </a:solidFill>
              </a:rPr>
              <a:t> First evaluation of dynamic aperture due to dipole’s field quality:</a:t>
            </a:r>
          </a:p>
          <a:p>
            <a:pPr lvl="3"/>
            <a:r>
              <a:rPr lang="en-US" dirty="0">
                <a:solidFill>
                  <a:schemeClr val="tx1"/>
                </a:solidFill>
              </a:rPr>
              <a:t> 5 units of uncorrected b3 at injection are not a problem</a:t>
            </a:r>
          </a:p>
          <a:p>
            <a:pPr lvl="3"/>
            <a:r>
              <a:rPr lang="en-US" dirty="0">
                <a:solidFill>
                  <a:schemeClr val="tx1"/>
                </a:solidFill>
              </a:rPr>
              <a:t> 20 units of b3 in collision are too much, b3 less than 3 units has been specified for the moment with </a:t>
            </a:r>
            <a:r>
              <a:rPr lang="en-US" dirty="0" smtClean="0">
                <a:solidFill>
                  <a:schemeClr val="tx1"/>
                </a:solidFill>
              </a:rPr>
              <a:t>twice more </a:t>
            </a:r>
            <a:r>
              <a:rPr lang="en-US" dirty="0">
                <a:solidFill>
                  <a:schemeClr val="tx1"/>
                </a:solidFill>
              </a:rPr>
              <a:t>b3 correctors strength (which seems feasible)</a:t>
            </a:r>
          </a:p>
          <a:p>
            <a:pPr lvl="3"/>
            <a:r>
              <a:rPr lang="en-US" dirty="0">
                <a:solidFill>
                  <a:schemeClr val="tx1"/>
                </a:solidFill>
              </a:rPr>
              <a:t>T</a:t>
            </a:r>
            <a:r>
              <a:rPr lang="en-US" dirty="0" smtClean="0">
                <a:solidFill>
                  <a:schemeClr val="tx1"/>
                </a:solidFill>
              </a:rPr>
              <a:t>he </a:t>
            </a:r>
            <a:r>
              <a:rPr lang="en-US" dirty="0">
                <a:solidFill>
                  <a:schemeClr val="tx1"/>
                </a:solidFill>
              </a:rPr>
              <a:t>counterpart is that 10 units of b3 are to be expected at injection </a:t>
            </a:r>
            <a:r>
              <a:rPr lang="en-US" dirty="0" smtClean="0">
                <a:solidFill>
                  <a:schemeClr val="tx1"/>
                </a:solidFill>
              </a:rPr>
              <a:t>(E.</a:t>
            </a:r>
            <a:r>
              <a:rPr lang="en-US" dirty="0" smtClean="0">
                <a:solidFill>
                  <a:schemeClr val="tx1"/>
                </a:solidFill>
                <a:latin typeface="Cambria Math"/>
                <a:ea typeface="Cambria Math"/>
              </a:rPr>
              <a:t> </a:t>
            </a:r>
            <a:r>
              <a:rPr lang="en-US" dirty="0" smtClean="0">
                <a:solidFill>
                  <a:schemeClr val="tx1"/>
                </a:solidFill>
              </a:rPr>
              <a:t>Todesco)</a:t>
            </a:r>
          </a:p>
          <a:p>
            <a:pPr lvl="3"/>
            <a:endParaRPr lang="fr-FR" dirty="0"/>
          </a:p>
          <a:p>
            <a:pPr marL="771525" lvl="3" indent="0">
              <a:buNone/>
            </a:pPr>
            <a:endParaRPr lang="en-US" dirty="0"/>
          </a:p>
          <a:p>
            <a:pPr lvl="1"/>
            <a:r>
              <a:rPr lang="en-US" dirty="0">
                <a:solidFill>
                  <a:schemeClr val="tx1"/>
                </a:solidFill>
              </a:rPr>
              <a:t>To be done:</a:t>
            </a:r>
          </a:p>
          <a:p>
            <a:pPr lvl="3"/>
            <a:r>
              <a:rPr lang="en-US" dirty="0" smtClean="0">
                <a:solidFill>
                  <a:schemeClr val="tx1"/>
                </a:solidFill>
              </a:rPr>
              <a:t>Implementing </a:t>
            </a:r>
            <a:r>
              <a:rPr lang="en-US" dirty="0">
                <a:solidFill>
                  <a:schemeClr val="tx1"/>
                </a:solidFill>
              </a:rPr>
              <a:t>b3 correction scheme and verify DA (injection and collision) with correction and new b3 values</a:t>
            </a:r>
          </a:p>
          <a:p>
            <a:pPr lvl="3"/>
            <a:r>
              <a:rPr lang="en-US" dirty="0" smtClean="0">
                <a:solidFill>
                  <a:schemeClr val="tx1"/>
                </a:solidFill>
              </a:rPr>
              <a:t>Defining </a:t>
            </a:r>
            <a:r>
              <a:rPr lang="en-US" dirty="0">
                <a:solidFill>
                  <a:schemeClr val="tx1"/>
                </a:solidFill>
              </a:rPr>
              <a:t>tolerances for the other main multipole errors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7930B9C-0283-4E3B-BF4B-019922B508A4}" type="slidenum">
              <a:rPr lang="fr-FR" smtClean="0"/>
              <a:pPr>
                <a:defRPr/>
              </a:pPr>
              <a:t>18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Antoine CHANCE  FCC Saclay Avancement Design FCC-hh  23 Fevrier 2016   PAGE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0011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Tolérances sur l’alignement</a:t>
            </a:r>
            <a:endParaRPr lang="en-US" dirty="0"/>
          </a:p>
        </p:txBody>
      </p:sp>
      <p:pic>
        <p:nvPicPr>
          <p:cNvPr id="6" name="Espace réservé du contenu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5" y="3573016"/>
            <a:ext cx="3600000" cy="2700000"/>
          </a:xfr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9B21BB08-16E9-4085-8BE4-0AD5FD949998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Antoine CHANCE  FCC Saclay Avancement Design FCC-hh  23 Fevrier 2016   PAGE</a:t>
            </a:r>
            <a:endParaRPr lang="en-US" dirty="0"/>
          </a:p>
        </p:txBody>
      </p:sp>
      <p:sp>
        <p:nvSpPr>
          <p:cNvPr id="9" name="ZoneTexte 8"/>
          <p:cNvSpPr txBox="1"/>
          <p:nvPr/>
        </p:nvSpPr>
        <p:spPr>
          <a:xfrm>
            <a:off x="5508104" y="3131676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err="1" smtClean="0"/>
              <a:t>Strengthes</a:t>
            </a:r>
            <a:r>
              <a:rPr lang="fr-FR" dirty="0" smtClean="0"/>
              <a:t> RMS correctors</a:t>
            </a:r>
            <a:endParaRPr lang="en-US" dirty="0"/>
          </a:p>
        </p:txBody>
      </p:sp>
      <p:sp>
        <p:nvSpPr>
          <p:cNvPr id="11" name="ZoneTexte 10"/>
          <p:cNvSpPr txBox="1"/>
          <p:nvPr/>
        </p:nvSpPr>
        <p:spPr>
          <a:xfrm>
            <a:off x="5868144" y="6145559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 smtClean="0"/>
              <a:t># correcteur</a:t>
            </a:r>
            <a:endParaRPr lang="en-US" sz="1400" dirty="0"/>
          </a:p>
        </p:txBody>
      </p:sp>
      <p:grpSp>
        <p:nvGrpSpPr>
          <p:cNvPr id="14" name="Groupe 13"/>
          <p:cNvGrpSpPr/>
          <p:nvPr/>
        </p:nvGrpSpPr>
        <p:grpSpPr>
          <a:xfrm>
            <a:off x="755576" y="3140968"/>
            <a:ext cx="3877462" cy="3312368"/>
            <a:chOff x="755576" y="3140968"/>
            <a:chExt cx="3877462" cy="3312368"/>
          </a:xfrm>
        </p:grpSpPr>
        <p:pic>
          <p:nvPicPr>
            <p:cNvPr id="7" name="Image 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3038" y="3573016"/>
              <a:ext cx="3600000" cy="2700000"/>
            </a:xfrm>
            <a:prstGeom prst="rect">
              <a:avLst/>
            </a:prstGeom>
          </p:spPr>
        </p:pic>
        <p:sp>
          <p:nvSpPr>
            <p:cNvPr id="8" name="ZoneTexte 7"/>
            <p:cNvSpPr txBox="1"/>
            <p:nvPr/>
          </p:nvSpPr>
          <p:spPr>
            <a:xfrm>
              <a:off x="1547664" y="3140968"/>
              <a:ext cx="27363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 err="1" smtClean="0"/>
                <a:t>Residual</a:t>
              </a:r>
              <a:r>
                <a:rPr lang="fr-FR" dirty="0" smtClean="0"/>
                <a:t> </a:t>
              </a:r>
              <a:r>
                <a:rPr lang="fr-FR" dirty="0" err="1" smtClean="0"/>
                <a:t>orbit</a:t>
              </a:r>
              <a:endParaRPr lang="en-US" dirty="0"/>
            </a:p>
          </p:txBody>
        </p:sp>
        <p:sp>
          <p:nvSpPr>
            <p:cNvPr id="10" name="ZoneTexte 9"/>
            <p:cNvSpPr txBox="1"/>
            <p:nvPr/>
          </p:nvSpPr>
          <p:spPr>
            <a:xfrm>
              <a:off x="1835696" y="6145559"/>
              <a:ext cx="23762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00" dirty="0" smtClean="0"/>
                <a:t>s [m]</a:t>
              </a:r>
              <a:endParaRPr lang="en-US" sz="1400" dirty="0"/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755576" y="4204245"/>
              <a:ext cx="400110" cy="1384995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pPr algn="ctr"/>
              <a:r>
                <a:rPr lang="fr-FR" sz="1400" dirty="0" smtClean="0"/>
                <a:t>X or Y RMS</a:t>
              </a:r>
              <a:endParaRPr lang="en-US" sz="1400" dirty="0"/>
            </a:p>
          </p:txBody>
        </p:sp>
      </p:grpSp>
      <p:sp>
        <p:nvSpPr>
          <p:cNvPr id="13" name="ZoneTexte 12"/>
          <p:cNvSpPr txBox="1"/>
          <p:nvPr/>
        </p:nvSpPr>
        <p:spPr>
          <a:xfrm>
            <a:off x="4860032" y="4204245"/>
            <a:ext cx="400110" cy="1384995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fr-FR" sz="1400" dirty="0" smtClean="0"/>
              <a:t>BL [</a:t>
            </a:r>
            <a:r>
              <a:rPr lang="fr-FR" sz="1400" dirty="0" err="1" smtClean="0"/>
              <a:t>T.m</a:t>
            </a:r>
            <a:r>
              <a:rPr lang="fr-FR" sz="1400" dirty="0" smtClean="0"/>
              <a:t>]</a:t>
            </a:r>
            <a:endParaRPr lang="en-US" sz="1400" dirty="0"/>
          </a:p>
        </p:txBody>
      </p:sp>
      <p:sp>
        <p:nvSpPr>
          <p:cNvPr id="15" name="Espace réservé du contenu 5"/>
          <p:cNvSpPr txBox="1">
            <a:spLocks/>
          </p:cNvSpPr>
          <p:nvPr/>
        </p:nvSpPr>
        <p:spPr>
          <a:xfrm>
            <a:off x="576000" y="1268760"/>
            <a:ext cx="8172464" cy="496855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9239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itchFamily="34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0363" indent="-360363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90000"/>
              <a:buFontTx/>
              <a:buBlip>
                <a:blip r:embed="rId4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361950" indent="0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36000"/>
              <a:buFont typeface="Arial" pitchFamily="34" charset="0"/>
              <a:buNone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009650" indent="-238125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SzPct val="36000"/>
              <a:buFontTx/>
              <a:buBlip>
                <a:blip r:embed="rId5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133475" indent="-114300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Font typeface="Arial" pitchFamily="34" charset="0"/>
              <a:buChar char="-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 smtClean="0">
                <a:solidFill>
                  <a:schemeClr val="tx1"/>
                </a:solidFill>
              </a:rPr>
              <a:t>Effects of the magnet </a:t>
            </a:r>
            <a:r>
              <a:rPr lang="en-US" dirty="0" err="1" smtClean="0">
                <a:solidFill>
                  <a:schemeClr val="tx1"/>
                </a:solidFill>
              </a:rPr>
              <a:t>misalignements</a:t>
            </a:r>
            <a:r>
              <a:rPr lang="en-US" dirty="0" smtClean="0">
                <a:solidFill>
                  <a:schemeClr val="tx1"/>
                </a:solidFill>
              </a:rPr>
              <a:t> on the closed orbit and optics </a:t>
            </a:r>
            <a:r>
              <a:rPr lang="en-US" smtClean="0">
                <a:solidFill>
                  <a:schemeClr val="tx1"/>
                </a:solidFill>
              </a:rPr>
              <a:t>under study</a:t>
            </a:r>
          </a:p>
          <a:p>
            <a:pPr lvl="1"/>
            <a:endParaRPr lang="en-US" dirty="0" smtClean="0">
              <a:solidFill>
                <a:schemeClr val="tx1"/>
              </a:solidFill>
            </a:endParaRPr>
          </a:p>
          <a:p>
            <a:pPr lvl="1"/>
            <a:r>
              <a:rPr lang="fr-FR" dirty="0" err="1" smtClean="0">
                <a:solidFill>
                  <a:schemeClr val="tx1"/>
                </a:solidFill>
              </a:rPr>
              <a:t>Here</a:t>
            </a:r>
            <a:r>
              <a:rPr lang="fr-FR" dirty="0" smtClean="0">
                <a:solidFill>
                  <a:schemeClr val="tx1"/>
                </a:solidFill>
              </a:rPr>
              <a:t>: </a:t>
            </a:r>
            <a:r>
              <a:rPr lang="fr-FR" dirty="0" err="1" smtClean="0">
                <a:solidFill>
                  <a:schemeClr val="tx1"/>
                </a:solidFill>
              </a:rPr>
              <a:t>example</a:t>
            </a:r>
            <a:r>
              <a:rPr lang="fr-FR" dirty="0" smtClean="0">
                <a:solidFill>
                  <a:schemeClr val="tx1"/>
                </a:solidFill>
              </a:rPr>
              <a:t> of the </a:t>
            </a:r>
            <a:r>
              <a:rPr lang="fr-FR" dirty="0" err="1" smtClean="0">
                <a:solidFill>
                  <a:schemeClr val="tx1"/>
                </a:solidFill>
              </a:rPr>
              <a:t>misalignment</a:t>
            </a:r>
            <a:r>
              <a:rPr lang="fr-FR" dirty="0" smtClean="0">
                <a:solidFill>
                  <a:schemeClr val="tx1"/>
                </a:solidFill>
              </a:rPr>
              <a:t> of the arc </a:t>
            </a:r>
            <a:r>
              <a:rPr lang="fr-FR" dirty="0" err="1" smtClean="0">
                <a:solidFill>
                  <a:schemeClr val="tx1"/>
                </a:solidFill>
              </a:rPr>
              <a:t>quadrupoles</a:t>
            </a:r>
            <a:r>
              <a:rPr lang="fr-FR" dirty="0" smtClean="0">
                <a:solidFill>
                  <a:schemeClr val="tx1"/>
                </a:solidFill>
              </a:rPr>
              <a:t> by 0,2 mm RMS (</a:t>
            </a:r>
            <a:r>
              <a:rPr lang="fr-FR" dirty="0" err="1" smtClean="0">
                <a:solidFill>
                  <a:schemeClr val="tx1"/>
                </a:solidFill>
              </a:rPr>
              <a:t>statistics</a:t>
            </a:r>
            <a:r>
              <a:rPr lang="fr-FR" dirty="0" smtClean="0">
                <a:solidFill>
                  <a:schemeClr val="tx1"/>
                </a:solidFill>
              </a:rPr>
              <a:t> on 100 </a:t>
            </a:r>
            <a:r>
              <a:rPr lang="fr-FR" dirty="0" err="1" smtClean="0">
                <a:solidFill>
                  <a:schemeClr val="tx1"/>
                </a:solidFill>
              </a:rPr>
              <a:t>samples</a:t>
            </a:r>
            <a:r>
              <a:rPr lang="fr-FR" dirty="0" smtClean="0">
                <a:solidFill>
                  <a:schemeClr val="tx1"/>
                </a:solidFill>
              </a:rPr>
              <a:t>).</a:t>
            </a:r>
            <a:endParaRPr lang="en-US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2317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00" y="2466002"/>
            <a:ext cx="3492000" cy="2788989"/>
          </a:xfrm>
          <a:prstGeom prst="rect">
            <a:avLst/>
          </a:prstGeom>
        </p:spPr>
      </p:pic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Généralités sur l’optique de FCC-</a:t>
            </a:r>
            <a:r>
              <a:rPr lang="fr-FR" dirty="0" err="1" smtClean="0"/>
              <a:t>hh</a:t>
            </a:r>
            <a:endParaRPr lang="en-US" dirty="0"/>
          </a:p>
        </p:txBody>
      </p:sp>
      <p:sp>
        <p:nvSpPr>
          <p:cNvPr id="10" name="Espace réservé du contenu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>
                <a:solidFill>
                  <a:schemeClr val="tx1"/>
                </a:solidFill>
              </a:rPr>
              <a:t>2 experimental regions at </a:t>
            </a:r>
            <a:r>
              <a:rPr lang="en-US" dirty="0" smtClean="0">
                <a:solidFill>
                  <a:schemeClr val="tx1"/>
                </a:solidFill>
              </a:rPr>
              <a:t>high luminosity </a:t>
            </a:r>
            <a:r>
              <a:rPr lang="en-US" dirty="0">
                <a:solidFill>
                  <a:schemeClr val="tx1"/>
                </a:solidFill>
              </a:rPr>
              <a:t>(low </a:t>
            </a:r>
            <a:r>
              <a:rPr lang="en-US" dirty="0" smtClean="0">
                <a:solidFill>
                  <a:schemeClr val="tx1"/>
                </a:solidFill>
              </a:rPr>
              <a:t>β</a:t>
            </a:r>
            <a:r>
              <a:rPr lang="en-US" baseline="30000" dirty="0" smtClean="0">
                <a:solidFill>
                  <a:schemeClr val="tx1"/>
                </a:solidFill>
              </a:rPr>
              <a:t>*</a:t>
            </a:r>
            <a:r>
              <a:rPr lang="en-US" dirty="0" smtClean="0">
                <a:solidFill>
                  <a:schemeClr val="tx1"/>
                </a:solidFill>
              </a:rPr>
              <a:t>) </a:t>
            </a:r>
            <a:r>
              <a:rPr lang="en-US" dirty="0">
                <a:solidFill>
                  <a:schemeClr val="tx1"/>
                </a:solidFill>
              </a:rPr>
              <a:t>: A and G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pPr marL="0" lvl="1" indent="0">
              <a:buNone/>
            </a:pP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9B21BB08-16E9-4085-8BE4-0AD5FD949998}" type="slidenum">
              <a:rPr lang="en-US" smtClean="0"/>
              <a:t>2</a:t>
            </a:fld>
            <a:endParaRPr lang="en-US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fr-FR" smtClean="0"/>
              <a:t>Antoine CHANCE  FCC Saclay Avancement Design FCC-hh  23 Fevrier 2016   PAGE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8078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7504" y="980728"/>
            <a:ext cx="8856984" cy="4968552"/>
          </a:xfrm>
        </p:spPr>
        <p:txBody>
          <a:bodyPr/>
          <a:lstStyle/>
          <a:p>
            <a:pPr marL="563562" indent="-563562"/>
            <a:r>
              <a:rPr lang="fr-FR" dirty="0" smtClean="0"/>
              <a:t>Design and consolidation of option 1 for collimation.</a:t>
            </a:r>
          </a:p>
          <a:p>
            <a:pPr marL="563562" indent="-563562"/>
            <a:r>
              <a:rPr lang="fr-FR" b="1" dirty="0" smtClean="0">
                <a:solidFill>
                  <a:schemeClr val="tx1"/>
                </a:solidFill>
              </a:rPr>
              <a:t>Option 1:  </a:t>
            </a:r>
          </a:p>
          <a:p>
            <a:pPr marL="1587" lvl="2"/>
            <a:endParaRPr lang="fr-FR" dirty="0" smtClean="0"/>
          </a:p>
          <a:p>
            <a:pPr marL="0" lvl="1"/>
            <a:r>
              <a:rPr lang="fr-FR" dirty="0" err="1" smtClean="0">
                <a:solidFill>
                  <a:schemeClr val="tx1"/>
                </a:solidFill>
              </a:rPr>
              <a:t>Preparation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>
                <a:solidFill>
                  <a:schemeClr val="tx1"/>
                </a:solidFill>
              </a:rPr>
              <a:t>of </a:t>
            </a:r>
            <a:r>
              <a:rPr lang="fr-FR" dirty="0" err="1">
                <a:solidFill>
                  <a:schemeClr val="tx1"/>
                </a:solidFill>
              </a:rPr>
              <a:t>different</a:t>
            </a:r>
            <a:r>
              <a:rPr lang="fr-FR" dirty="0">
                <a:solidFill>
                  <a:schemeClr val="tx1"/>
                </a:solidFill>
              </a:rPr>
              <a:t> options for </a:t>
            </a:r>
            <a:r>
              <a:rPr lang="fr-FR" dirty="0" err="1">
                <a:solidFill>
                  <a:schemeClr val="tx1"/>
                </a:solidFill>
              </a:rPr>
              <a:t>momentum</a:t>
            </a:r>
            <a:r>
              <a:rPr lang="fr-FR" dirty="0">
                <a:solidFill>
                  <a:schemeClr val="tx1"/>
                </a:solidFill>
              </a:rPr>
              <a:t> collimation </a:t>
            </a:r>
            <a:r>
              <a:rPr lang="fr-FR" dirty="0" err="1">
                <a:solidFill>
                  <a:schemeClr val="tx1"/>
                </a:solidFill>
              </a:rPr>
              <a:t>optics</a:t>
            </a:r>
            <a:r>
              <a:rPr lang="fr-FR" dirty="0">
                <a:solidFill>
                  <a:schemeClr val="tx1"/>
                </a:solidFill>
              </a:rPr>
              <a:t> : </a:t>
            </a:r>
            <a:endParaRPr lang="fr-FR" dirty="0" smtClean="0">
              <a:solidFill>
                <a:schemeClr val="tx1"/>
              </a:solidFill>
            </a:endParaRPr>
          </a:p>
          <a:p>
            <a:pPr marL="0" lvl="1" indent="0">
              <a:buNone/>
            </a:pPr>
            <a:r>
              <a:rPr lang="fr-FR" dirty="0" err="1" smtClean="0">
                <a:solidFill>
                  <a:schemeClr val="tx1"/>
                </a:solidFill>
              </a:rPr>
              <a:t>optics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scaled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from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smtClean="0">
                <a:solidFill>
                  <a:schemeClr val="tx1"/>
                </a:solidFill>
              </a:rPr>
              <a:t>LHC </a:t>
            </a:r>
            <a:r>
              <a:rPr lang="fr-FR" dirty="0" err="1" smtClean="0">
                <a:solidFill>
                  <a:schemeClr val="tx1"/>
                </a:solidFill>
              </a:rPr>
              <a:t>momentum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>
                <a:solidFill>
                  <a:schemeClr val="tx1"/>
                </a:solidFill>
              </a:rPr>
              <a:t>collimation section or new </a:t>
            </a:r>
            <a:r>
              <a:rPr lang="fr-FR" dirty="0" err="1">
                <a:solidFill>
                  <a:schemeClr val="tx1"/>
                </a:solidFill>
              </a:rPr>
              <a:t>optics</a:t>
            </a:r>
            <a:r>
              <a:rPr lang="fr-FR" dirty="0">
                <a:solidFill>
                  <a:schemeClr val="tx1"/>
                </a:solidFill>
              </a:rPr>
              <a:t> </a:t>
            </a:r>
          </a:p>
          <a:p>
            <a:pPr marL="0" lvl="1" indent="0">
              <a:buNone/>
            </a:pPr>
            <a:r>
              <a:rPr lang="fr-FR" dirty="0" err="1" smtClean="0">
                <a:solidFill>
                  <a:schemeClr val="tx1"/>
                </a:solidFill>
              </a:rPr>
              <a:t>based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>
                <a:solidFill>
                  <a:schemeClr val="tx1"/>
                </a:solidFill>
              </a:rPr>
              <a:t>on </a:t>
            </a:r>
            <a:r>
              <a:rPr lang="fr-FR" dirty="0" err="1">
                <a:solidFill>
                  <a:schemeClr val="tx1"/>
                </a:solidFill>
              </a:rPr>
              <a:t>fodo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cells</a:t>
            </a:r>
            <a:r>
              <a:rPr lang="fr-FR" dirty="0" smtClean="0">
                <a:solidFill>
                  <a:schemeClr val="tx1"/>
                </a:solidFill>
              </a:rPr>
              <a:t>.</a:t>
            </a:r>
          </a:p>
          <a:p>
            <a:pPr marL="0" lvl="1"/>
            <a:r>
              <a:rPr lang="fr-FR" dirty="0" smtClean="0">
                <a:solidFill>
                  <a:schemeClr val="tx1"/>
                </a:solidFill>
              </a:rPr>
              <a:t>Exploration </a:t>
            </a:r>
            <a:r>
              <a:rPr lang="fr-FR" dirty="0">
                <a:solidFill>
                  <a:schemeClr val="tx1"/>
                </a:solidFill>
              </a:rPr>
              <a:t>of </a:t>
            </a:r>
            <a:r>
              <a:rPr lang="fr-FR" dirty="0" err="1">
                <a:solidFill>
                  <a:schemeClr val="tx1"/>
                </a:solidFill>
              </a:rPr>
              <a:t>different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possibilities</a:t>
            </a:r>
            <a:r>
              <a:rPr lang="fr-FR" dirty="0">
                <a:solidFill>
                  <a:schemeClr val="tx1"/>
                </a:solidFill>
              </a:rPr>
              <a:t> for dispersion management in </a:t>
            </a:r>
            <a:endParaRPr lang="fr-FR" dirty="0" smtClean="0">
              <a:solidFill>
                <a:schemeClr val="tx1"/>
              </a:solidFill>
            </a:endParaRPr>
          </a:p>
          <a:p>
            <a:pPr marL="0" lvl="1" indent="0">
              <a:buNone/>
            </a:pPr>
            <a:r>
              <a:rPr lang="fr-FR" dirty="0" err="1" smtClean="0">
                <a:solidFill>
                  <a:schemeClr val="tx1"/>
                </a:solidFill>
              </a:rPr>
              <a:t>momentum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>
                <a:solidFill>
                  <a:schemeClr val="tx1"/>
                </a:solidFill>
              </a:rPr>
              <a:t>collimation </a:t>
            </a:r>
            <a:r>
              <a:rPr lang="fr-FR" dirty="0" smtClean="0">
                <a:solidFill>
                  <a:schemeClr val="tx1"/>
                </a:solidFill>
              </a:rPr>
              <a:t>section </a:t>
            </a:r>
            <a:r>
              <a:rPr lang="fr-FR" dirty="0">
                <a:solidFill>
                  <a:schemeClr val="tx1"/>
                </a:solidFill>
              </a:rPr>
              <a:t>( </a:t>
            </a:r>
            <a:r>
              <a:rPr lang="fr-FR" dirty="0" err="1">
                <a:solidFill>
                  <a:schemeClr val="tx1"/>
                </a:solidFill>
              </a:rPr>
              <a:t>matching</a:t>
            </a:r>
            <a:r>
              <a:rPr lang="fr-FR" dirty="0">
                <a:solidFill>
                  <a:schemeClr val="tx1"/>
                </a:solidFill>
              </a:rPr>
              <a:t>, chicane optimisation, phase </a:t>
            </a:r>
            <a:endParaRPr lang="fr-FR" dirty="0" smtClean="0">
              <a:solidFill>
                <a:schemeClr val="tx1"/>
              </a:solidFill>
            </a:endParaRPr>
          </a:p>
          <a:p>
            <a:pPr marL="0" lvl="1" indent="0">
              <a:buNone/>
            </a:pPr>
            <a:r>
              <a:rPr lang="fr-FR" dirty="0" err="1" smtClean="0">
                <a:solidFill>
                  <a:schemeClr val="tx1"/>
                </a:solidFill>
              </a:rPr>
              <a:t>advance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tuning</a:t>
            </a:r>
            <a:r>
              <a:rPr lang="fr-FR" dirty="0" smtClean="0">
                <a:solidFill>
                  <a:schemeClr val="tx1"/>
                </a:solidFill>
              </a:rPr>
              <a:t>).</a:t>
            </a:r>
          </a:p>
          <a:p>
            <a:pPr marL="0" lvl="1"/>
            <a:r>
              <a:rPr lang="fr-FR" dirty="0" smtClean="0">
                <a:solidFill>
                  <a:schemeClr val="tx1"/>
                </a:solidFill>
              </a:rPr>
              <a:t>First </a:t>
            </a:r>
            <a:r>
              <a:rPr lang="fr-FR" dirty="0" err="1">
                <a:solidFill>
                  <a:schemeClr val="tx1"/>
                </a:solidFill>
              </a:rPr>
              <a:t>study</a:t>
            </a:r>
            <a:r>
              <a:rPr lang="fr-FR" dirty="0">
                <a:solidFill>
                  <a:schemeClr val="tx1"/>
                </a:solidFill>
              </a:rPr>
              <a:t> of </a:t>
            </a:r>
            <a:r>
              <a:rPr lang="fr-FR" dirty="0" err="1">
                <a:solidFill>
                  <a:schemeClr val="tx1"/>
                </a:solidFill>
              </a:rPr>
              <a:t>integration</a:t>
            </a:r>
            <a:r>
              <a:rPr lang="fr-FR" dirty="0">
                <a:solidFill>
                  <a:schemeClr val="tx1"/>
                </a:solidFill>
              </a:rPr>
              <a:t> of 2 </a:t>
            </a:r>
            <a:r>
              <a:rPr lang="fr-FR" dirty="0" err="1">
                <a:solidFill>
                  <a:schemeClr val="tx1"/>
                </a:solidFill>
              </a:rPr>
              <a:t>beams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with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their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layout</a:t>
            </a:r>
            <a:r>
              <a:rPr lang="fr-FR" dirty="0">
                <a:solidFill>
                  <a:schemeClr val="tx1"/>
                </a:solidFill>
              </a:rPr>
              <a:t>. Addition of dog-</a:t>
            </a:r>
            <a:r>
              <a:rPr lang="fr-FR" dirty="0" err="1">
                <a:solidFill>
                  <a:schemeClr val="tx1"/>
                </a:solidFill>
              </a:rPr>
              <a:t>leg</a:t>
            </a:r>
            <a:r>
              <a:rPr lang="fr-FR" dirty="0">
                <a:solidFill>
                  <a:schemeClr val="tx1"/>
                </a:solidFill>
              </a:rPr>
              <a:t> if </a:t>
            </a:r>
            <a:r>
              <a:rPr lang="fr-FR" dirty="0" err="1">
                <a:solidFill>
                  <a:schemeClr val="tx1"/>
                </a:solidFill>
              </a:rPr>
              <a:t>needed</a:t>
            </a:r>
            <a:r>
              <a:rPr lang="fr-FR" dirty="0">
                <a:solidFill>
                  <a:schemeClr val="tx1"/>
                </a:solidFill>
              </a:rPr>
              <a:t> to </a:t>
            </a:r>
            <a:r>
              <a:rPr lang="fr-FR" dirty="0" smtClean="0">
                <a:solidFill>
                  <a:schemeClr val="tx1"/>
                </a:solidFill>
              </a:rPr>
              <a:t>optimise </a:t>
            </a:r>
            <a:r>
              <a:rPr lang="fr-FR" dirty="0" err="1">
                <a:solidFill>
                  <a:schemeClr val="tx1"/>
                </a:solidFill>
              </a:rPr>
              <a:t>beam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separation</a:t>
            </a:r>
            <a:r>
              <a:rPr lang="fr-FR" dirty="0">
                <a:solidFill>
                  <a:schemeClr val="tx1"/>
                </a:solidFill>
              </a:rPr>
              <a:t>, </a:t>
            </a:r>
            <a:r>
              <a:rPr lang="fr-FR" dirty="0" err="1">
                <a:solidFill>
                  <a:schemeClr val="tx1"/>
                </a:solidFill>
              </a:rPr>
              <a:t>according</a:t>
            </a:r>
            <a:r>
              <a:rPr lang="fr-FR" dirty="0">
                <a:solidFill>
                  <a:schemeClr val="tx1"/>
                </a:solidFill>
              </a:rPr>
              <a:t> to </a:t>
            </a:r>
            <a:r>
              <a:rPr lang="fr-FR" dirty="0" err="1">
                <a:solidFill>
                  <a:schemeClr val="tx1"/>
                </a:solidFill>
              </a:rPr>
              <a:t>integration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possibilities</a:t>
            </a:r>
            <a:r>
              <a:rPr lang="fr-FR" dirty="0" smtClean="0">
                <a:solidFill>
                  <a:schemeClr val="tx1"/>
                </a:solidFill>
              </a:rPr>
              <a:t>.</a:t>
            </a:r>
          </a:p>
          <a:p>
            <a:pPr marL="0" lvl="1"/>
            <a:r>
              <a:rPr lang="fr-FR" dirty="0" err="1" smtClean="0">
                <a:solidFill>
                  <a:schemeClr val="tx1"/>
                </a:solidFill>
              </a:rPr>
              <a:t>Writing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>
                <a:solidFill>
                  <a:schemeClr val="tx1"/>
                </a:solidFill>
              </a:rPr>
              <a:t>of a note </a:t>
            </a:r>
            <a:r>
              <a:rPr lang="fr-FR" dirty="0" err="1">
                <a:solidFill>
                  <a:schemeClr val="tx1"/>
                </a:solidFill>
              </a:rPr>
              <a:t>before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Rome’s</a:t>
            </a:r>
            <a:r>
              <a:rPr lang="fr-FR" dirty="0">
                <a:solidFill>
                  <a:schemeClr val="tx1"/>
                </a:solidFill>
              </a:rPr>
              <a:t> FCC </a:t>
            </a:r>
            <a:r>
              <a:rPr lang="fr-FR" dirty="0" err="1">
                <a:solidFill>
                  <a:schemeClr val="tx1"/>
                </a:solidFill>
              </a:rPr>
              <a:t>week</a:t>
            </a:r>
            <a:r>
              <a:rPr lang="fr-FR" dirty="0">
                <a:solidFill>
                  <a:schemeClr val="tx1"/>
                </a:solidFill>
              </a:rPr>
              <a:t> to </a:t>
            </a:r>
            <a:r>
              <a:rPr lang="fr-FR" dirty="0" err="1">
                <a:solidFill>
                  <a:schemeClr val="tx1"/>
                </a:solidFill>
              </a:rPr>
              <a:t>summarize</a:t>
            </a:r>
            <a:r>
              <a:rPr lang="fr-FR" dirty="0">
                <a:solidFill>
                  <a:schemeClr val="tx1"/>
                </a:solidFill>
              </a:rPr>
              <a:t> option </a:t>
            </a:r>
            <a:r>
              <a:rPr lang="fr-FR" dirty="0" smtClean="0">
                <a:solidFill>
                  <a:schemeClr val="tx1"/>
                </a:solidFill>
              </a:rPr>
              <a:t>1.</a:t>
            </a:r>
          </a:p>
          <a:p>
            <a:pPr marL="0" lvl="1" indent="0">
              <a:buNone/>
            </a:pPr>
            <a:endParaRPr lang="fr-FR" dirty="0" smtClean="0">
              <a:solidFill>
                <a:schemeClr val="tx1"/>
              </a:solidFill>
            </a:endParaRPr>
          </a:p>
          <a:p>
            <a:pPr marL="0" lvl="1"/>
            <a:r>
              <a:rPr lang="en-US" dirty="0" err="1" smtClean="0">
                <a:solidFill>
                  <a:schemeClr val="tx1"/>
                </a:solidFill>
              </a:rPr>
              <a:t>Sixtrack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debugging to enable </a:t>
            </a:r>
            <a:r>
              <a:rPr lang="en-US" dirty="0" err="1">
                <a:solidFill>
                  <a:schemeClr val="tx1"/>
                </a:solidFill>
              </a:rPr>
              <a:t>Sixtrack</a:t>
            </a:r>
            <a:r>
              <a:rPr lang="en-US" dirty="0">
                <a:solidFill>
                  <a:schemeClr val="tx1"/>
                </a:solidFill>
              </a:rPr>
              <a:t> running with FCC collimation system with active </a:t>
            </a:r>
            <a:r>
              <a:rPr lang="en-US" dirty="0" smtClean="0">
                <a:solidFill>
                  <a:schemeClr val="tx1"/>
                </a:solidFill>
              </a:rPr>
              <a:t>collimators</a:t>
            </a:r>
          </a:p>
          <a:p>
            <a:pPr marL="0" lvl="1"/>
            <a:r>
              <a:rPr lang="en-US" dirty="0" smtClean="0">
                <a:solidFill>
                  <a:schemeClr val="tx1"/>
                </a:solidFill>
              </a:rPr>
              <a:t>Working </a:t>
            </a:r>
            <a:r>
              <a:rPr lang="en-US" dirty="0">
                <a:solidFill>
                  <a:schemeClr val="tx1"/>
                </a:solidFill>
              </a:rPr>
              <a:t>on enhancements to </a:t>
            </a:r>
            <a:r>
              <a:rPr lang="en-US" dirty="0" err="1">
                <a:solidFill>
                  <a:schemeClr val="tx1"/>
                </a:solidFill>
              </a:rPr>
              <a:t>Sixtrack</a:t>
            </a:r>
            <a:r>
              <a:rPr lang="en-US" dirty="0">
                <a:solidFill>
                  <a:schemeClr val="tx1"/>
                </a:solidFill>
              </a:rPr>
              <a:t> post-processing tools for collimation. 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Found and ﬁxed working on more detailed beam pipe </a:t>
            </a:r>
            <a:r>
              <a:rPr lang="en-US" dirty="0" smtClean="0">
                <a:solidFill>
                  <a:schemeClr val="tx1"/>
                </a:solidFill>
              </a:rPr>
              <a:t>models</a:t>
            </a:r>
            <a:endParaRPr lang="en-US" dirty="0">
              <a:solidFill>
                <a:schemeClr val="tx1"/>
              </a:solidFill>
            </a:endParaRPr>
          </a:p>
          <a:p>
            <a:pPr lvl="1"/>
            <a:r>
              <a:rPr lang="en-US" dirty="0">
                <a:solidFill>
                  <a:schemeClr val="tx1"/>
                </a:solidFill>
              </a:rPr>
              <a:t>First Loss map calculations with </a:t>
            </a:r>
            <a:r>
              <a:rPr lang="en-US" dirty="0" err="1">
                <a:solidFill>
                  <a:schemeClr val="tx1"/>
                </a:solidFill>
              </a:rPr>
              <a:t>Sixtrack</a:t>
            </a:r>
            <a:r>
              <a:rPr lang="en-US" dirty="0">
                <a:solidFill>
                  <a:schemeClr val="tx1"/>
                </a:solidFill>
              </a:rPr>
              <a:t> and Merlin and benchmarking of the codes (see next slide for some results, only </a:t>
            </a:r>
            <a:r>
              <a:rPr lang="en-US" dirty="0" err="1">
                <a:solidFill>
                  <a:schemeClr val="tx1"/>
                </a:solidFill>
              </a:rPr>
              <a:t>betatron</a:t>
            </a:r>
            <a:r>
              <a:rPr lang="en-US" dirty="0">
                <a:solidFill>
                  <a:schemeClr val="tx1"/>
                </a:solidFill>
              </a:rPr>
              <a:t> collimation</a:t>
            </a:r>
            <a:r>
              <a:rPr lang="en-US" dirty="0" smtClean="0">
                <a:solidFill>
                  <a:schemeClr val="tx1"/>
                </a:solidFill>
              </a:rPr>
              <a:t>)</a:t>
            </a:r>
            <a:endParaRPr lang="en-US" dirty="0">
              <a:solidFill>
                <a:schemeClr val="tx1"/>
              </a:solidFill>
            </a:endParaRPr>
          </a:p>
          <a:p>
            <a:pPr lvl="1"/>
            <a:r>
              <a:rPr lang="en-US" dirty="0">
                <a:solidFill>
                  <a:schemeClr val="tx1"/>
                </a:solidFill>
              </a:rPr>
              <a:t>Working on an optic designs for an new energy collimation based on a scaling of LHC – IR7</a:t>
            </a:r>
          </a:p>
          <a:p>
            <a:pPr marL="0" lvl="1" indent="-563562"/>
            <a:endParaRPr lang="fr-FR" dirty="0">
              <a:solidFill>
                <a:schemeClr val="tx1"/>
              </a:solidFill>
            </a:endParaRPr>
          </a:p>
          <a:p>
            <a:endParaRPr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of </a:t>
            </a:r>
            <a:r>
              <a:rPr lang="en-US" dirty="0" smtClean="0"/>
              <a:t>Collimation</a:t>
            </a:r>
            <a:endParaRPr lang="en-US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Antoine CHANCE  FCC Saclay Avancement Design FCC-hh  23 Fevrier 2016   PAGE</a:t>
            </a:r>
            <a:endParaRPr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9B21BB08-16E9-4085-8BE4-0AD5FD949998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9200" y="955569"/>
            <a:ext cx="2380918" cy="2545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1359240" y="1268760"/>
            <a:ext cx="59490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Extraction </a:t>
            </a:r>
            <a:r>
              <a:rPr lang="fr-FR" dirty="0" err="1" smtClean="0"/>
              <a:t>followed</a:t>
            </a:r>
            <a:r>
              <a:rPr lang="fr-FR" dirty="0" smtClean="0"/>
              <a:t> by </a:t>
            </a:r>
            <a:r>
              <a:rPr lang="fr-FR" dirty="0" err="1" smtClean="0"/>
              <a:t>betatron</a:t>
            </a:r>
            <a:r>
              <a:rPr lang="fr-FR" dirty="0" smtClean="0"/>
              <a:t> collimation for </a:t>
            </a:r>
            <a:r>
              <a:rPr lang="fr-FR" dirty="0" err="1" smtClean="0"/>
              <a:t>beam</a:t>
            </a:r>
            <a:r>
              <a:rPr lang="fr-FR" dirty="0" smtClean="0"/>
              <a:t> 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 smtClean="0"/>
              <a:t>Momentum</a:t>
            </a:r>
            <a:r>
              <a:rPr lang="fr-FR" dirty="0" smtClean="0"/>
              <a:t> collimation for </a:t>
            </a:r>
            <a:r>
              <a:rPr lang="fr-FR" dirty="0" err="1" smtClean="0"/>
              <a:t>beam</a:t>
            </a:r>
            <a:r>
              <a:rPr lang="fr-FR" dirty="0" smtClean="0"/>
              <a:t> 2.</a:t>
            </a:r>
          </a:p>
        </p:txBody>
      </p:sp>
    </p:spTree>
    <p:extLst>
      <p:ext uri="{BB962C8B-B14F-4D97-AF65-F5344CB8AC3E}">
        <p14:creationId xmlns:p14="http://schemas.microsoft.com/office/powerpoint/2010/main" val="3891428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GB" sz="2400" dirty="0" smtClean="0">
                <a:latin typeface="+mn-lt"/>
              </a:rPr>
              <a:t>Loss map for FCC-</a:t>
            </a:r>
            <a:r>
              <a:rPr lang="en-GB" sz="2400" dirty="0" err="1" smtClean="0">
                <a:latin typeface="+mn-lt"/>
              </a:rPr>
              <a:t>hh</a:t>
            </a:r>
            <a:r>
              <a:rPr lang="en-GB" sz="2400" dirty="0" smtClean="0">
                <a:latin typeface="+mn-lt"/>
              </a:rPr>
              <a:t> V5</a:t>
            </a:r>
            <a:endParaRPr lang="en-GB" sz="2400" dirty="0">
              <a:latin typeface="+mn-lt"/>
            </a:endParaRPr>
          </a:p>
        </p:txBody>
      </p:sp>
      <p:sp>
        <p:nvSpPr>
          <p:cNvPr id="23" name="Marcador de número de diapositiva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7E2036-9BB2-504D-BA85-FF1E142CAD40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6" name="Espace réservé du contenu 15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0181" y="1268413"/>
            <a:ext cx="7584614" cy="4968875"/>
          </a:xfrm>
          <a:prstGeom prst="rect">
            <a:avLst/>
          </a:prstGeom>
        </p:spPr>
      </p:pic>
      <p:sp>
        <p:nvSpPr>
          <p:cNvPr id="8" name="Espace réservé du pied de page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Antoine CHANCE  FCC Saclay Avancement Design FCC-hh  23 Fevrier 2016   PAGE</a:t>
            </a:r>
            <a:endParaRPr lang="en-US" dirty="0"/>
          </a:p>
        </p:txBody>
      </p:sp>
      <p:sp>
        <p:nvSpPr>
          <p:cNvPr id="9" name="ZoneTexte 8"/>
          <p:cNvSpPr txBox="1"/>
          <p:nvPr/>
        </p:nvSpPr>
        <p:spPr>
          <a:xfrm>
            <a:off x="323528" y="6084004"/>
            <a:ext cx="23042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err="1" smtClean="0"/>
              <a:t>Courtesy</a:t>
            </a:r>
            <a:r>
              <a:rPr lang="fr-FR" sz="1200" dirty="0" smtClean="0"/>
              <a:t>: James </a:t>
            </a:r>
            <a:r>
              <a:rPr lang="fr-FR" sz="1200" dirty="0" smtClean="0"/>
              <a:t>Molson (LAL)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273569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FURTHER STEPS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fr-FR" dirty="0" err="1" smtClean="0">
                <a:solidFill>
                  <a:schemeClr val="tx1"/>
                </a:solidFill>
              </a:rPr>
              <a:t>Some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smtClean="0">
                <a:solidFill>
                  <a:schemeClr val="tx1"/>
                </a:solidFill>
              </a:rPr>
              <a:t>issues are met on the design of the </a:t>
            </a:r>
            <a:r>
              <a:rPr lang="fr-FR" dirty="0" err="1" smtClean="0">
                <a:solidFill>
                  <a:schemeClr val="tx1"/>
                </a:solidFill>
              </a:rPr>
              <a:t>momentum</a:t>
            </a:r>
            <a:r>
              <a:rPr lang="fr-FR" dirty="0" smtClean="0">
                <a:solidFill>
                  <a:schemeClr val="tx1"/>
                </a:solidFill>
              </a:rPr>
              <a:t> collimation section. A </a:t>
            </a:r>
            <a:r>
              <a:rPr lang="fr-FR" dirty="0" err="1" smtClean="0">
                <a:solidFill>
                  <a:schemeClr val="tx1"/>
                </a:solidFill>
              </a:rPr>
              <a:t>working</a:t>
            </a:r>
            <a:r>
              <a:rPr lang="fr-FR" dirty="0" smtClean="0">
                <a:solidFill>
                  <a:schemeClr val="tx1"/>
                </a:solidFill>
              </a:rPr>
              <a:t> programme has been </a:t>
            </a:r>
            <a:r>
              <a:rPr lang="fr-FR" dirty="0" err="1" smtClean="0">
                <a:solidFill>
                  <a:schemeClr val="tx1"/>
                </a:solidFill>
              </a:rPr>
              <a:t>defined</a:t>
            </a:r>
            <a:r>
              <a:rPr lang="fr-FR" dirty="0" smtClean="0">
                <a:solidFill>
                  <a:schemeClr val="tx1"/>
                </a:solidFill>
              </a:rPr>
              <a:t> to </a:t>
            </a:r>
            <a:r>
              <a:rPr lang="fr-FR" dirty="0" err="1" smtClean="0">
                <a:solidFill>
                  <a:schemeClr val="tx1"/>
                </a:solidFill>
              </a:rPr>
              <a:t>be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tuned</a:t>
            </a:r>
            <a:r>
              <a:rPr lang="fr-FR" dirty="0" smtClean="0">
                <a:solidFill>
                  <a:schemeClr val="tx1"/>
                </a:solidFill>
              </a:rPr>
              <a:t> at the FCC </a:t>
            </a:r>
            <a:r>
              <a:rPr lang="fr-FR" dirty="0" err="1" smtClean="0">
                <a:solidFill>
                  <a:schemeClr val="tx1"/>
                </a:solidFill>
              </a:rPr>
              <a:t>week</a:t>
            </a:r>
            <a:r>
              <a:rPr lang="fr-FR" dirty="0" smtClean="0">
                <a:solidFill>
                  <a:schemeClr val="tx1"/>
                </a:solidFill>
              </a:rPr>
              <a:t> 2016. James Molson </a:t>
            </a:r>
            <a:r>
              <a:rPr lang="fr-FR" dirty="0" err="1" smtClean="0">
                <a:solidFill>
                  <a:schemeClr val="tx1"/>
                </a:solidFill>
              </a:rPr>
              <a:t>agrees</a:t>
            </a:r>
            <a:r>
              <a:rPr lang="fr-FR" dirty="0" smtClean="0">
                <a:solidFill>
                  <a:schemeClr val="tx1"/>
                </a:solidFill>
              </a:rPr>
              <a:t> to help Antoine Lachaize </a:t>
            </a:r>
            <a:r>
              <a:rPr lang="fr-FR" dirty="0" err="1" smtClean="0">
                <a:solidFill>
                  <a:schemeClr val="tx1"/>
                </a:solidFill>
              </a:rPr>
              <a:t>scaling</a:t>
            </a:r>
            <a:r>
              <a:rPr lang="fr-FR" dirty="0" smtClean="0">
                <a:solidFill>
                  <a:schemeClr val="tx1"/>
                </a:solidFill>
              </a:rPr>
              <a:t> the LHC </a:t>
            </a:r>
            <a:r>
              <a:rPr lang="fr-FR" dirty="0" err="1" smtClean="0">
                <a:solidFill>
                  <a:schemeClr val="tx1"/>
                </a:solidFill>
              </a:rPr>
              <a:t>momentum</a:t>
            </a:r>
            <a:r>
              <a:rPr lang="fr-FR" dirty="0" smtClean="0">
                <a:solidFill>
                  <a:schemeClr val="tx1"/>
                </a:solidFill>
              </a:rPr>
              <a:t> collimation section</a:t>
            </a:r>
            <a:r>
              <a:rPr lang="fr-FR" dirty="0" smtClean="0">
                <a:solidFill>
                  <a:schemeClr val="tx1"/>
                </a:solidFill>
              </a:rPr>
              <a:t>.</a:t>
            </a:r>
            <a:endParaRPr lang="fr-FR" dirty="0">
              <a:solidFill>
                <a:schemeClr val="tx1"/>
              </a:solidFill>
            </a:endParaRPr>
          </a:p>
          <a:p>
            <a:pPr lvl="1"/>
            <a:r>
              <a:rPr lang="fr-FR" dirty="0" smtClean="0">
                <a:solidFill>
                  <a:schemeClr val="tx1"/>
                </a:solidFill>
              </a:rPr>
              <a:t>A new version on the </a:t>
            </a:r>
            <a:r>
              <a:rPr lang="fr-FR" dirty="0" err="1" smtClean="0">
                <a:solidFill>
                  <a:schemeClr val="tx1"/>
                </a:solidFill>
              </a:rPr>
              <a:t>whole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lattice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is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under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preparation</a:t>
            </a:r>
            <a:r>
              <a:rPr lang="fr-FR" dirty="0" smtClean="0">
                <a:solidFill>
                  <a:schemeClr val="tx1"/>
                </a:solidFill>
              </a:rPr>
              <a:t> but </a:t>
            </a:r>
            <a:r>
              <a:rPr lang="fr-FR" dirty="0" err="1" smtClean="0">
                <a:solidFill>
                  <a:schemeClr val="tx1"/>
                </a:solidFill>
              </a:rPr>
              <a:t>some</a:t>
            </a:r>
            <a:r>
              <a:rPr lang="fr-FR" dirty="0" smtClean="0">
                <a:solidFill>
                  <a:schemeClr val="tx1"/>
                </a:solidFill>
              </a:rPr>
              <a:t> information </a:t>
            </a:r>
            <a:r>
              <a:rPr lang="fr-FR" dirty="0" err="1" smtClean="0">
                <a:solidFill>
                  <a:schemeClr val="tx1"/>
                </a:solidFill>
              </a:rPr>
              <a:t>is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still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lacking</a:t>
            </a:r>
            <a:r>
              <a:rPr lang="fr-FR" dirty="0" smtClean="0">
                <a:solidFill>
                  <a:schemeClr val="tx1"/>
                </a:solidFill>
              </a:rPr>
              <a:t> to </a:t>
            </a:r>
            <a:r>
              <a:rPr lang="fr-FR" dirty="0" err="1" smtClean="0">
                <a:solidFill>
                  <a:schemeClr val="tx1"/>
                </a:solidFill>
              </a:rPr>
              <a:t>finalize</a:t>
            </a:r>
            <a:r>
              <a:rPr lang="fr-FR" dirty="0" smtClean="0">
                <a:solidFill>
                  <a:schemeClr val="tx1"/>
                </a:solidFill>
              </a:rPr>
              <a:t> the </a:t>
            </a:r>
            <a:r>
              <a:rPr lang="fr-FR" dirty="0" err="1" smtClean="0">
                <a:solidFill>
                  <a:schemeClr val="tx1"/>
                </a:solidFill>
              </a:rPr>
              <a:t>baseline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optics</a:t>
            </a:r>
            <a:r>
              <a:rPr lang="fr-FR" dirty="0" smtClean="0">
                <a:solidFill>
                  <a:schemeClr val="tx1"/>
                </a:solidFill>
              </a:rPr>
              <a:t>:</a:t>
            </a:r>
          </a:p>
          <a:p>
            <a:pPr lvl="3"/>
            <a:r>
              <a:rPr lang="fr-FR" dirty="0" smtClean="0">
                <a:solidFill>
                  <a:schemeClr val="tx1"/>
                </a:solidFill>
              </a:rPr>
              <a:t>Distance </a:t>
            </a:r>
            <a:r>
              <a:rPr lang="fr-FR" dirty="0" err="1" smtClean="0">
                <a:solidFill>
                  <a:schemeClr val="tx1"/>
                </a:solidFill>
              </a:rPr>
              <a:t>between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magnets</a:t>
            </a:r>
            <a:r>
              <a:rPr lang="fr-FR" dirty="0" smtClean="0">
                <a:solidFill>
                  <a:schemeClr val="tx1"/>
                </a:solidFill>
              </a:rPr>
              <a:t>, L* to </a:t>
            </a:r>
            <a:r>
              <a:rPr lang="fr-FR" dirty="0" err="1" smtClean="0">
                <a:solidFill>
                  <a:schemeClr val="tx1"/>
                </a:solidFill>
              </a:rPr>
              <a:t>be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used</a:t>
            </a:r>
            <a:r>
              <a:rPr lang="fr-FR" dirty="0" smtClean="0">
                <a:solidFill>
                  <a:schemeClr val="tx1"/>
                </a:solidFill>
              </a:rPr>
              <a:t>, …</a:t>
            </a:r>
          </a:p>
          <a:p>
            <a:pPr lvl="3"/>
            <a:r>
              <a:rPr lang="fr-FR" dirty="0" err="1" smtClean="0">
                <a:solidFill>
                  <a:schemeClr val="tx1"/>
                </a:solidFill>
              </a:rPr>
              <a:t>Some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naming</a:t>
            </a:r>
            <a:r>
              <a:rPr lang="fr-FR" dirty="0" smtClean="0">
                <a:solidFill>
                  <a:schemeClr val="tx1"/>
                </a:solidFill>
              </a:rPr>
              <a:t> convention for the arborescence of the </a:t>
            </a:r>
            <a:r>
              <a:rPr lang="fr-FR" dirty="0" err="1" smtClean="0">
                <a:solidFill>
                  <a:schemeClr val="tx1"/>
                </a:solidFill>
              </a:rPr>
              <a:t>different</a:t>
            </a:r>
            <a:r>
              <a:rPr lang="fr-FR" dirty="0" smtClean="0">
                <a:solidFill>
                  <a:schemeClr val="tx1"/>
                </a:solidFill>
              </a:rPr>
              <a:t> versions on the </a:t>
            </a:r>
            <a:r>
              <a:rPr lang="fr-FR" dirty="0" err="1" smtClean="0">
                <a:solidFill>
                  <a:schemeClr val="tx1"/>
                </a:solidFill>
              </a:rPr>
              <a:t>repository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may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be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useful</a:t>
            </a:r>
            <a:r>
              <a:rPr lang="fr-FR" dirty="0" smtClean="0">
                <a:solidFill>
                  <a:schemeClr val="tx1"/>
                </a:solidFill>
              </a:rPr>
              <a:t> (to </a:t>
            </a:r>
            <a:r>
              <a:rPr lang="fr-FR" dirty="0" err="1" smtClean="0">
                <a:solidFill>
                  <a:schemeClr val="tx1"/>
                </a:solidFill>
              </a:rPr>
              <a:t>differentiate</a:t>
            </a:r>
            <a:r>
              <a:rPr lang="fr-FR" dirty="0" smtClean="0">
                <a:solidFill>
                  <a:schemeClr val="tx1"/>
                </a:solidFill>
              </a:rPr>
              <a:t> the </a:t>
            </a:r>
            <a:r>
              <a:rPr lang="fr-FR" dirty="0" err="1" smtClean="0">
                <a:solidFill>
                  <a:schemeClr val="tx1"/>
                </a:solidFill>
              </a:rPr>
              <a:t>different</a:t>
            </a:r>
            <a:r>
              <a:rPr lang="fr-FR" dirty="0" smtClean="0">
                <a:solidFill>
                  <a:schemeClr val="tx1"/>
                </a:solidFill>
              </a:rPr>
              <a:t> versions or alternatives</a:t>
            </a:r>
            <a:r>
              <a:rPr lang="fr-FR" dirty="0" smtClean="0">
                <a:solidFill>
                  <a:schemeClr val="tx1"/>
                </a:solidFill>
              </a:rPr>
              <a:t>).</a:t>
            </a:r>
            <a:endParaRPr lang="fr-FR" dirty="0">
              <a:solidFill>
                <a:schemeClr val="tx1"/>
              </a:solidFill>
            </a:endParaRPr>
          </a:p>
          <a:p>
            <a:pPr lvl="1"/>
            <a:r>
              <a:rPr lang="en-US" dirty="0">
                <a:solidFill>
                  <a:schemeClr val="tx1"/>
                </a:solidFill>
              </a:rPr>
              <a:t>We have two baseline schemes and two alternatives. The lattice of </a:t>
            </a:r>
            <a:r>
              <a:rPr lang="en-US" dirty="0" smtClean="0">
                <a:solidFill>
                  <a:schemeClr val="tx1"/>
                </a:solidFill>
              </a:rPr>
              <a:t>the FCC </a:t>
            </a:r>
            <a:r>
              <a:rPr lang="en-US" dirty="0">
                <a:solidFill>
                  <a:schemeClr val="tx1"/>
                </a:solidFill>
              </a:rPr>
              <a:t>ring must be made for all schemes to allow more detailed </a:t>
            </a:r>
            <a:r>
              <a:rPr lang="en-US" dirty="0" smtClean="0">
                <a:solidFill>
                  <a:schemeClr val="tx1"/>
                </a:solidFill>
              </a:rPr>
              <a:t>studies and </a:t>
            </a:r>
            <a:r>
              <a:rPr lang="en-US" dirty="0">
                <a:solidFill>
                  <a:schemeClr val="tx1"/>
                </a:solidFill>
              </a:rPr>
              <a:t>steer our choices.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Different </a:t>
            </a:r>
            <a:r>
              <a:rPr lang="en-US" dirty="0">
                <a:solidFill>
                  <a:schemeClr val="tx1"/>
                </a:solidFill>
              </a:rPr>
              <a:t>extraction section schemes must be integrated : LHC </a:t>
            </a:r>
            <a:r>
              <a:rPr lang="en-US" dirty="0" smtClean="0">
                <a:solidFill>
                  <a:schemeClr val="tx1"/>
                </a:solidFill>
              </a:rPr>
              <a:t>scaled (presented </a:t>
            </a:r>
            <a:r>
              <a:rPr lang="en-US" dirty="0">
                <a:solidFill>
                  <a:schemeClr val="tx1"/>
                </a:solidFill>
              </a:rPr>
              <a:t>here), SSC-like or asymmetric dump section.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More detailed studies must be performed to choose the baseline.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We have different schemes for ESS (extraction + </a:t>
            </a:r>
            <a:r>
              <a:rPr lang="el-GR" dirty="0" smtClean="0">
                <a:solidFill>
                  <a:schemeClr val="tx1"/>
                </a:solidFill>
              </a:rPr>
              <a:t>β</a:t>
            </a:r>
            <a:r>
              <a:rPr lang="en-US" dirty="0" smtClean="0">
                <a:solidFill>
                  <a:schemeClr val="tx1"/>
                </a:solidFill>
              </a:rPr>
              <a:t>-collimation, extraction </a:t>
            </a:r>
            <a:r>
              <a:rPr lang="en-US" dirty="0">
                <a:solidFill>
                  <a:schemeClr val="tx1"/>
                </a:solidFill>
              </a:rPr>
              <a:t>+ </a:t>
            </a:r>
            <a:r>
              <a:rPr lang="el-GR" dirty="0" smtClean="0">
                <a:solidFill>
                  <a:schemeClr val="tx1"/>
                </a:solidFill>
              </a:rPr>
              <a:t>δ</a:t>
            </a:r>
            <a:r>
              <a:rPr lang="en-US" dirty="0" smtClean="0">
                <a:solidFill>
                  <a:schemeClr val="tx1"/>
                </a:solidFill>
              </a:rPr>
              <a:t>-collimation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l-GR" dirty="0" smtClean="0">
                <a:solidFill>
                  <a:schemeClr val="tx1"/>
                </a:solidFill>
              </a:rPr>
              <a:t>β</a:t>
            </a:r>
            <a:r>
              <a:rPr lang="en-US" dirty="0" smtClean="0">
                <a:solidFill>
                  <a:schemeClr val="tx1"/>
                </a:solidFill>
              </a:rPr>
              <a:t>-collimation </a:t>
            </a:r>
            <a:r>
              <a:rPr lang="en-US" dirty="0">
                <a:solidFill>
                  <a:schemeClr val="tx1"/>
                </a:solidFill>
              </a:rPr>
              <a:t>+ </a:t>
            </a:r>
            <a:r>
              <a:rPr lang="el-GR" dirty="0" smtClean="0">
                <a:solidFill>
                  <a:schemeClr val="tx1"/>
                </a:solidFill>
              </a:rPr>
              <a:t>δ</a:t>
            </a:r>
            <a:r>
              <a:rPr lang="en-US" dirty="0" smtClean="0">
                <a:solidFill>
                  <a:schemeClr val="tx1"/>
                </a:solidFill>
              </a:rPr>
              <a:t>-collimation</a:t>
            </a:r>
            <a:r>
              <a:rPr lang="en-US" dirty="0">
                <a:solidFill>
                  <a:schemeClr val="tx1"/>
                </a:solidFill>
              </a:rPr>
              <a:t>, or . . .)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The collimation inefficiency must be evaluated with tracking studies.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Some constraints on the dispersion suppressor or on the ESS are </a:t>
            </a:r>
            <a:r>
              <a:rPr lang="en-US" dirty="0" smtClean="0">
                <a:solidFill>
                  <a:schemeClr val="tx1"/>
                </a:solidFill>
              </a:rPr>
              <a:t>likely to </a:t>
            </a:r>
            <a:r>
              <a:rPr lang="en-US" dirty="0">
                <a:solidFill>
                  <a:schemeClr val="tx1"/>
                </a:solidFill>
              </a:rPr>
              <a:t>appear for the machine protection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  <a:endParaRPr lang="en-US" dirty="0">
              <a:solidFill>
                <a:schemeClr val="tx1"/>
              </a:solidFill>
            </a:endParaRPr>
          </a:p>
          <a:p>
            <a:pPr lvl="1"/>
            <a:r>
              <a:rPr lang="en-US" dirty="0">
                <a:solidFill>
                  <a:schemeClr val="tx1"/>
                </a:solidFill>
              </a:rPr>
              <a:t>More advanced schemes must be </a:t>
            </a:r>
            <a:r>
              <a:rPr lang="en-US" dirty="0" smtClean="0">
                <a:solidFill>
                  <a:schemeClr val="tx1"/>
                </a:solidFill>
              </a:rPr>
              <a:t>explored. Example </a:t>
            </a:r>
            <a:r>
              <a:rPr lang="en-US" dirty="0">
                <a:solidFill>
                  <a:schemeClr val="tx1"/>
                </a:solidFill>
              </a:rPr>
              <a:t>: chromaticity correction with several </a:t>
            </a:r>
            <a:r>
              <a:rPr lang="en-US" dirty="0" err="1">
                <a:solidFill>
                  <a:schemeClr val="tx1"/>
                </a:solidFill>
              </a:rPr>
              <a:t>sextupole</a:t>
            </a:r>
            <a:r>
              <a:rPr lang="en-US" dirty="0">
                <a:solidFill>
                  <a:schemeClr val="tx1"/>
                </a:solidFill>
              </a:rPr>
              <a:t> families (</a:t>
            </a:r>
            <a:r>
              <a:rPr lang="en-US" dirty="0" smtClean="0">
                <a:solidFill>
                  <a:schemeClr val="tx1"/>
                </a:solidFill>
              </a:rPr>
              <a:t>like the </a:t>
            </a:r>
            <a:r>
              <a:rPr lang="en-US" dirty="0">
                <a:solidFill>
                  <a:schemeClr val="tx1"/>
                </a:solidFill>
              </a:rPr>
              <a:t>ATS scheme for HL-LHC).</a:t>
            </a:r>
            <a:endParaRPr lang="fr-FR" dirty="0" smtClean="0">
              <a:solidFill>
                <a:schemeClr val="tx1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B21BB08-16E9-4085-8BE4-0AD5FD949998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Antoine CHANCE  FCC Saclay Avancement Design FCC-hh  23 Fevrier 2016   PAGE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961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B21BB08-16E9-4085-8BE4-0AD5FD949998}" type="slidenum">
              <a:rPr lang="en-US" smtClean="0"/>
              <a:t>23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Antoine CHANCE  FCC Saclay Avancement Design FCC-hh  23 Fevrier 2016   PAGE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698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00" y="2466000"/>
            <a:ext cx="3492000" cy="2788993"/>
          </a:xfrm>
          <a:prstGeom prst="rect">
            <a:avLst/>
          </a:prstGeom>
        </p:spPr>
      </p:pic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Généralités sur l’optique de FCC-</a:t>
            </a:r>
            <a:r>
              <a:rPr lang="fr-FR" dirty="0" err="1" smtClean="0"/>
              <a:t>hh</a:t>
            </a:r>
            <a:endParaRPr lang="en-US" dirty="0"/>
          </a:p>
        </p:txBody>
      </p:sp>
      <p:sp>
        <p:nvSpPr>
          <p:cNvPr id="10" name="Espace réservé du contenu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>
                <a:solidFill>
                  <a:schemeClr val="tx1"/>
                </a:solidFill>
              </a:rPr>
              <a:t>2 experimental regions at </a:t>
            </a:r>
            <a:r>
              <a:rPr lang="en-US" dirty="0" smtClean="0">
                <a:solidFill>
                  <a:schemeClr val="tx1"/>
                </a:solidFill>
              </a:rPr>
              <a:t>high luminosity </a:t>
            </a:r>
            <a:r>
              <a:rPr lang="en-US" dirty="0">
                <a:solidFill>
                  <a:schemeClr val="tx1"/>
                </a:solidFill>
              </a:rPr>
              <a:t>(low </a:t>
            </a:r>
            <a:r>
              <a:rPr lang="en-US" dirty="0" smtClean="0">
                <a:solidFill>
                  <a:schemeClr val="tx1"/>
                </a:solidFill>
              </a:rPr>
              <a:t>β</a:t>
            </a:r>
            <a:r>
              <a:rPr lang="en-US" baseline="30000" dirty="0" smtClean="0">
                <a:solidFill>
                  <a:schemeClr val="tx1"/>
                </a:solidFill>
              </a:rPr>
              <a:t>*</a:t>
            </a:r>
            <a:r>
              <a:rPr lang="en-US" dirty="0" smtClean="0">
                <a:solidFill>
                  <a:schemeClr val="tx1"/>
                </a:solidFill>
              </a:rPr>
              <a:t>) </a:t>
            </a:r>
            <a:r>
              <a:rPr lang="en-US" dirty="0">
                <a:solidFill>
                  <a:schemeClr val="tx1"/>
                </a:solidFill>
              </a:rPr>
              <a:t>: A and G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pPr lvl="1"/>
            <a:endParaRPr lang="en-US" dirty="0" smtClean="0">
              <a:solidFill>
                <a:schemeClr val="tx1"/>
              </a:solidFill>
            </a:endParaRPr>
          </a:p>
          <a:p>
            <a:pPr lvl="1"/>
            <a:r>
              <a:rPr lang="en-US" dirty="0">
                <a:solidFill>
                  <a:schemeClr val="tx1"/>
                </a:solidFill>
              </a:rPr>
              <a:t>2 experimental regions at </a:t>
            </a:r>
            <a:r>
              <a:rPr lang="en-US" dirty="0" smtClean="0">
                <a:solidFill>
                  <a:schemeClr val="tx1"/>
                </a:solidFill>
              </a:rPr>
              <a:t>lower luminosity </a:t>
            </a:r>
            <a:r>
              <a:rPr lang="en-US" dirty="0">
                <a:solidFill>
                  <a:schemeClr val="tx1"/>
                </a:solidFill>
              </a:rPr>
              <a:t>put in cluster : </a:t>
            </a:r>
            <a:r>
              <a:rPr lang="en-US" dirty="0" smtClean="0">
                <a:solidFill>
                  <a:schemeClr val="tx1"/>
                </a:solidFill>
              </a:rPr>
              <a:t>F and </a:t>
            </a:r>
            <a:r>
              <a:rPr lang="en-US" dirty="0">
                <a:solidFill>
                  <a:schemeClr val="tx1"/>
                </a:solidFill>
              </a:rPr>
              <a:t>H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pPr lvl="1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9B21BB08-16E9-4085-8BE4-0AD5FD949998}" type="slidenum">
              <a:rPr lang="en-US" smtClean="0"/>
              <a:t>3</a:t>
            </a:fld>
            <a:endParaRPr lang="en-US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fr-FR" smtClean="0"/>
              <a:t>Antoine CHANCE  FCC Saclay Avancement Design FCC-hh  23 Fevrier 2016   PAGE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7240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00" y="2466002"/>
            <a:ext cx="3492000" cy="2788989"/>
          </a:xfrm>
          <a:prstGeom prst="rect">
            <a:avLst/>
          </a:prstGeom>
        </p:spPr>
      </p:pic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Généralités sur l’optique de FCC-</a:t>
            </a:r>
            <a:r>
              <a:rPr lang="fr-FR" dirty="0" err="1" smtClean="0"/>
              <a:t>hh</a:t>
            </a:r>
            <a:endParaRPr lang="en-US" dirty="0"/>
          </a:p>
        </p:txBody>
      </p:sp>
      <p:sp>
        <p:nvSpPr>
          <p:cNvPr id="10" name="Espace réservé du contenu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>
                <a:solidFill>
                  <a:schemeClr val="tx1"/>
                </a:solidFill>
              </a:rPr>
              <a:t>2 experimental regions at </a:t>
            </a:r>
            <a:r>
              <a:rPr lang="en-US" dirty="0" smtClean="0">
                <a:solidFill>
                  <a:schemeClr val="tx1"/>
                </a:solidFill>
              </a:rPr>
              <a:t>high luminosity </a:t>
            </a:r>
            <a:r>
              <a:rPr lang="en-US" dirty="0">
                <a:solidFill>
                  <a:schemeClr val="tx1"/>
                </a:solidFill>
              </a:rPr>
              <a:t>(low </a:t>
            </a:r>
            <a:r>
              <a:rPr lang="en-US" dirty="0" smtClean="0">
                <a:solidFill>
                  <a:schemeClr val="tx1"/>
                </a:solidFill>
              </a:rPr>
              <a:t>β</a:t>
            </a:r>
            <a:r>
              <a:rPr lang="en-US" baseline="30000" dirty="0" smtClean="0">
                <a:solidFill>
                  <a:schemeClr val="tx1"/>
                </a:solidFill>
              </a:rPr>
              <a:t>*</a:t>
            </a:r>
            <a:r>
              <a:rPr lang="en-US" dirty="0" smtClean="0">
                <a:solidFill>
                  <a:schemeClr val="tx1"/>
                </a:solidFill>
              </a:rPr>
              <a:t>) </a:t>
            </a:r>
            <a:r>
              <a:rPr lang="en-US" dirty="0">
                <a:solidFill>
                  <a:schemeClr val="tx1"/>
                </a:solidFill>
              </a:rPr>
              <a:t>: A and G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pPr lvl="1"/>
            <a:endParaRPr lang="en-US" dirty="0" smtClean="0">
              <a:solidFill>
                <a:schemeClr val="tx1"/>
              </a:solidFill>
            </a:endParaRPr>
          </a:p>
          <a:p>
            <a:pPr lvl="1"/>
            <a:r>
              <a:rPr lang="en-US" dirty="0">
                <a:solidFill>
                  <a:schemeClr val="tx1"/>
                </a:solidFill>
              </a:rPr>
              <a:t>2 experimental regions at </a:t>
            </a:r>
            <a:r>
              <a:rPr lang="en-US" dirty="0" smtClean="0">
                <a:solidFill>
                  <a:schemeClr val="tx1"/>
                </a:solidFill>
              </a:rPr>
              <a:t>lower luminosity </a:t>
            </a:r>
            <a:r>
              <a:rPr lang="en-US" dirty="0">
                <a:solidFill>
                  <a:schemeClr val="tx1"/>
                </a:solidFill>
              </a:rPr>
              <a:t>put in cluster : </a:t>
            </a:r>
            <a:r>
              <a:rPr lang="en-US" dirty="0" smtClean="0">
                <a:solidFill>
                  <a:schemeClr val="tx1"/>
                </a:solidFill>
              </a:rPr>
              <a:t>F and </a:t>
            </a:r>
            <a:r>
              <a:rPr lang="en-US" dirty="0">
                <a:solidFill>
                  <a:schemeClr val="tx1"/>
                </a:solidFill>
              </a:rPr>
              <a:t>H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pPr lvl="1"/>
            <a:endParaRPr lang="en-US" dirty="0">
              <a:solidFill>
                <a:schemeClr val="tx1"/>
              </a:solidFill>
            </a:endParaRPr>
          </a:p>
          <a:p>
            <a:pPr lvl="1"/>
            <a:r>
              <a:rPr lang="en-US" dirty="0">
                <a:solidFill>
                  <a:schemeClr val="tx1"/>
                </a:solidFill>
              </a:rPr>
              <a:t>2 insertions for the </a:t>
            </a:r>
            <a:r>
              <a:rPr lang="en-US" dirty="0" smtClean="0">
                <a:solidFill>
                  <a:schemeClr val="tx1"/>
                </a:solidFill>
              </a:rPr>
              <a:t>injection and </a:t>
            </a:r>
            <a:r>
              <a:rPr lang="en-US" dirty="0">
                <a:solidFill>
                  <a:schemeClr val="tx1"/>
                </a:solidFill>
              </a:rPr>
              <a:t>the RF : L and B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pPr lvl="1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9B21BB08-16E9-4085-8BE4-0AD5FD949998}" type="slidenum">
              <a:rPr lang="en-US" smtClean="0"/>
              <a:t>4</a:t>
            </a:fld>
            <a:endParaRPr lang="en-US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fr-FR" smtClean="0"/>
              <a:t>Antoine CHANCE  FCC Saclay Avancement Design FCC-hh  23 Fevrier 2016   PAGE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7240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00" y="2466002"/>
            <a:ext cx="3492000" cy="2788989"/>
          </a:xfrm>
          <a:prstGeom prst="rect">
            <a:avLst/>
          </a:prstGeom>
        </p:spPr>
      </p:pic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Généralités sur l’optique de FCC-</a:t>
            </a:r>
            <a:r>
              <a:rPr lang="fr-FR" dirty="0" err="1" smtClean="0"/>
              <a:t>hh</a:t>
            </a:r>
            <a:endParaRPr lang="en-US" dirty="0"/>
          </a:p>
        </p:txBody>
      </p:sp>
      <p:sp>
        <p:nvSpPr>
          <p:cNvPr id="10" name="Espace réservé du contenu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>
                <a:solidFill>
                  <a:schemeClr val="tx1"/>
                </a:solidFill>
              </a:rPr>
              <a:t>2 experimental regions at </a:t>
            </a:r>
            <a:r>
              <a:rPr lang="en-US" dirty="0" smtClean="0">
                <a:solidFill>
                  <a:schemeClr val="tx1"/>
                </a:solidFill>
              </a:rPr>
              <a:t>high luminosity </a:t>
            </a:r>
            <a:r>
              <a:rPr lang="en-US" dirty="0">
                <a:solidFill>
                  <a:schemeClr val="tx1"/>
                </a:solidFill>
              </a:rPr>
              <a:t>(low </a:t>
            </a:r>
            <a:r>
              <a:rPr lang="en-US" dirty="0" smtClean="0">
                <a:solidFill>
                  <a:schemeClr val="tx1"/>
                </a:solidFill>
              </a:rPr>
              <a:t>β</a:t>
            </a:r>
            <a:r>
              <a:rPr lang="en-US" baseline="30000" dirty="0" smtClean="0">
                <a:solidFill>
                  <a:schemeClr val="tx1"/>
                </a:solidFill>
              </a:rPr>
              <a:t>*</a:t>
            </a:r>
            <a:r>
              <a:rPr lang="en-US" dirty="0" smtClean="0">
                <a:solidFill>
                  <a:schemeClr val="tx1"/>
                </a:solidFill>
              </a:rPr>
              <a:t>) </a:t>
            </a:r>
            <a:r>
              <a:rPr lang="en-US" dirty="0">
                <a:solidFill>
                  <a:schemeClr val="tx1"/>
                </a:solidFill>
              </a:rPr>
              <a:t>: A and G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pPr lvl="1"/>
            <a:endParaRPr lang="en-US" dirty="0" smtClean="0">
              <a:solidFill>
                <a:schemeClr val="tx1"/>
              </a:solidFill>
            </a:endParaRPr>
          </a:p>
          <a:p>
            <a:pPr lvl="1"/>
            <a:r>
              <a:rPr lang="en-US" dirty="0">
                <a:solidFill>
                  <a:schemeClr val="tx1"/>
                </a:solidFill>
              </a:rPr>
              <a:t>2 experimental regions at </a:t>
            </a:r>
            <a:r>
              <a:rPr lang="en-US" dirty="0" smtClean="0">
                <a:solidFill>
                  <a:schemeClr val="tx1"/>
                </a:solidFill>
              </a:rPr>
              <a:t>lower luminosity </a:t>
            </a:r>
            <a:r>
              <a:rPr lang="en-US" dirty="0">
                <a:solidFill>
                  <a:schemeClr val="tx1"/>
                </a:solidFill>
              </a:rPr>
              <a:t>put in cluster : </a:t>
            </a:r>
            <a:r>
              <a:rPr lang="en-US" dirty="0" smtClean="0">
                <a:solidFill>
                  <a:schemeClr val="tx1"/>
                </a:solidFill>
              </a:rPr>
              <a:t>F and </a:t>
            </a:r>
            <a:r>
              <a:rPr lang="en-US" dirty="0">
                <a:solidFill>
                  <a:schemeClr val="tx1"/>
                </a:solidFill>
              </a:rPr>
              <a:t>H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pPr lvl="1"/>
            <a:endParaRPr lang="en-US" dirty="0">
              <a:solidFill>
                <a:schemeClr val="tx1"/>
              </a:solidFill>
            </a:endParaRPr>
          </a:p>
          <a:p>
            <a:pPr lvl="1"/>
            <a:r>
              <a:rPr lang="en-US" dirty="0">
                <a:solidFill>
                  <a:schemeClr val="tx1"/>
                </a:solidFill>
              </a:rPr>
              <a:t>2 insertions for the </a:t>
            </a:r>
            <a:r>
              <a:rPr lang="en-US" dirty="0" smtClean="0">
                <a:solidFill>
                  <a:schemeClr val="tx1"/>
                </a:solidFill>
              </a:rPr>
              <a:t>injection and </a:t>
            </a:r>
            <a:r>
              <a:rPr lang="en-US" dirty="0">
                <a:solidFill>
                  <a:schemeClr val="tx1"/>
                </a:solidFill>
              </a:rPr>
              <a:t>the RF : L and B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pPr lvl="1"/>
            <a:endParaRPr lang="en-US" dirty="0">
              <a:solidFill>
                <a:schemeClr val="tx1"/>
              </a:solidFill>
            </a:endParaRPr>
          </a:p>
          <a:p>
            <a:pPr lvl="1"/>
            <a:r>
              <a:rPr lang="en-US" dirty="0">
                <a:solidFill>
                  <a:schemeClr val="tx1"/>
                </a:solidFill>
              </a:rPr>
              <a:t>2 insertions for the </a:t>
            </a:r>
            <a:r>
              <a:rPr lang="en-US" dirty="0" smtClean="0">
                <a:solidFill>
                  <a:schemeClr val="tx1"/>
                </a:solidFill>
              </a:rPr>
              <a:t>beam cleaning </a:t>
            </a:r>
            <a:r>
              <a:rPr lang="en-US" dirty="0">
                <a:solidFill>
                  <a:schemeClr val="tx1"/>
                </a:solidFill>
              </a:rPr>
              <a:t>and the extraction : </a:t>
            </a:r>
            <a:r>
              <a:rPr lang="en-US" dirty="0" smtClean="0">
                <a:solidFill>
                  <a:schemeClr val="tx1"/>
                </a:solidFill>
              </a:rPr>
              <a:t>D and </a:t>
            </a:r>
            <a:r>
              <a:rPr lang="en-US" dirty="0">
                <a:solidFill>
                  <a:schemeClr val="tx1"/>
                </a:solidFill>
              </a:rPr>
              <a:t>J. Collimation </a:t>
            </a:r>
            <a:r>
              <a:rPr lang="en-US" dirty="0" smtClean="0">
                <a:solidFill>
                  <a:schemeClr val="tx1"/>
                </a:solidFill>
              </a:rPr>
              <a:t>after extraction </a:t>
            </a:r>
            <a:r>
              <a:rPr lang="en-US" dirty="0">
                <a:solidFill>
                  <a:schemeClr val="tx1"/>
                </a:solidFill>
              </a:rPr>
              <a:t>to protect the </a:t>
            </a:r>
            <a:r>
              <a:rPr lang="en-US" dirty="0" smtClean="0">
                <a:solidFill>
                  <a:schemeClr val="tx1"/>
                </a:solidFill>
              </a:rPr>
              <a:t>ring from </a:t>
            </a:r>
            <a:r>
              <a:rPr lang="en-US" dirty="0">
                <a:solidFill>
                  <a:schemeClr val="tx1"/>
                </a:solidFill>
              </a:rPr>
              <a:t>badly extracted </a:t>
            </a:r>
            <a:r>
              <a:rPr lang="en-US" dirty="0" smtClean="0">
                <a:solidFill>
                  <a:schemeClr val="tx1"/>
                </a:solidFill>
              </a:rPr>
              <a:t>beams.</a:t>
            </a:r>
          </a:p>
          <a:p>
            <a:pPr lvl="1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9B21BB08-16E9-4085-8BE4-0AD5FD949998}" type="slidenum">
              <a:rPr lang="en-US" smtClean="0"/>
              <a:t>5</a:t>
            </a:fld>
            <a:endParaRPr lang="en-US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fr-FR" smtClean="0"/>
              <a:t>Antoine CHANCE  FCC Saclay Avancement Design FCC-hh  23 Fevrier 2016   PAGE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7240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01" y="2466002"/>
            <a:ext cx="3491998" cy="2788989"/>
          </a:xfrm>
          <a:prstGeom prst="rect">
            <a:avLst/>
          </a:prstGeom>
        </p:spPr>
      </p:pic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Généralités sur l’optique de FCC-</a:t>
            </a:r>
            <a:r>
              <a:rPr lang="fr-FR" dirty="0" err="1" smtClean="0"/>
              <a:t>hh</a:t>
            </a:r>
            <a:endParaRPr lang="en-US" dirty="0"/>
          </a:p>
        </p:txBody>
      </p:sp>
      <p:sp>
        <p:nvSpPr>
          <p:cNvPr id="10" name="Espace réservé du contenu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>
                <a:solidFill>
                  <a:schemeClr val="tx1"/>
                </a:solidFill>
              </a:rPr>
              <a:t>2 experimental regions at </a:t>
            </a:r>
            <a:r>
              <a:rPr lang="en-US" dirty="0" smtClean="0">
                <a:solidFill>
                  <a:schemeClr val="tx1"/>
                </a:solidFill>
              </a:rPr>
              <a:t>high luminosity </a:t>
            </a:r>
            <a:r>
              <a:rPr lang="en-US" dirty="0">
                <a:solidFill>
                  <a:schemeClr val="tx1"/>
                </a:solidFill>
              </a:rPr>
              <a:t>(low </a:t>
            </a:r>
            <a:r>
              <a:rPr lang="en-US" dirty="0" smtClean="0">
                <a:solidFill>
                  <a:schemeClr val="tx1"/>
                </a:solidFill>
              </a:rPr>
              <a:t>β</a:t>
            </a:r>
            <a:r>
              <a:rPr lang="en-US" baseline="30000" dirty="0" smtClean="0">
                <a:solidFill>
                  <a:schemeClr val="tx1"/>
                </a:solidFill>
              </a:rPr>
              <a:t>*</a:t>
            </a:r>
            <a:r>
              <a:rPr lang="en-US" dirty="0" smtClean="0">
                <a:solidFill>
                  <a:schemeClr val="tx1"/>
                </a:solidFill>
              </a:rPr>
              <a:t>) </a:t>
            </a:r>
            <a:r>
              <a:rPr lang="en-US" dirty="0">
                <a:solidFill>
                  <a:schemeClr val="tx1"/>
                </a:solidFill>
              </a:rPr>
              <a:t>: A and G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pPr lvl="1"/>
            <a:endParaRPr lang="en-US" dirty="0" smtClean="0">
              <a:solidFill>
                <a:schemeClr val="tx1"/>
              </a:solidFill>
            </a:endParaRPr>
          </a:p>
          <a:p>
            <a:pPr lvl="1"/>
            <a:r>
              <a:rPr lang="en-US" dirty="0">
                <a:solidFill>
                  <a:schemeClr val="tx1"/>
                </a:solidFill>
              </a:rPr>
              <a:t>2 experimental regions at </a:t>
            </a:r>
            <a:r>
              <a:rPr lang="en-US" dirty="0" smtClean="0">
                <a:solidFill>
                  <a:schemeClr val="tx1"/>
                </a:solidFill>
              </a:rPr>
              <a:t>lower luminosity </a:t>
            </a:r>
            <a:r>
              <a:rPr lang="en-US" dirty="0">
                <a:solidFill>
                  <a:schemeClr val="tx1"/>
                </a:solidFill>
              </a:rPr>
              <a:t>put in cluster : </a:t>
            </a:r>
            <a:r>
              <a:rPr lang="en-US" dirty="0" smtClean="0">
                <a:solidFill>
                  <a:schemeClr val="tx1"/>
                </a:solidFill>
              </a:rPr>
              <a:t>F and </a:t>
            </a:r>
            <a:r>
              <a:rPr lang="en-US" dirty="0">
                <a:solidFill>
                  <a:schemeClr val="tx1"/>
                </a:solidFill>
              </a:rPr>
              <a:t>H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pPr lvl="1"/>
            <a:endParaRPr lang="en-US" dirty="0">
              <a:solidFill>
                <a:schemeClr val="tx1"/>
              </a:solidFill>
            </a:endParaRPr>
          </a:p>
          <a:p>
            <a:pPr lvl="1"/>
            <a:r>
              <a:rPr lang="en-US" dirty="0">
                <a:solidFill>
                  <a:schemeClr val="tx1"/>
                </a:solidFill>
              </a:rPr>
              <a:t>2 insertions for the </a:t>
            </a:r>
            <a:r>
              <a:rPr lang="en-US" dirty="0" smtClean="0">
                <a:solidFill>
                  <a:schemeClr val="tx1"/>
                </a:solidFill>
              </a:rPr>
              <a:t>injection and </a:t>
            </a:r>
            <a:r>
              <a:rPr lang="en-US" dirty="0">
                <a:solidFill>
                  <a:schemeClr val="tx1"/>
                </a:solidFill>
              </a:rPr>
              <a:t>the RF : L and B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pPr lvl="1"/>
            <a:endParaRPr lang="en-US" dirty="0">
              <a:solidFill>
                <a:schemeClr val="tx1"/>
              </a:solidFill>
            </a:endParaRPr>
          </a:p>
          <a:p>
            <a:pPr lvl="1"/>
            <a:r>
              <a:rPr lang="en-US" dirty="0">
                <a:solidFill>
                  <a:schemeClr val="tx1"/>
                </a:solidFill>
              </a:rPr>
              <a:t>2 insertions for the </a:t>
            </a:r>
            <a:r>
              <a:rPr lang="en-US" dirty="0" smtClean="0">
                <a:solidFill>
                  <a:schemeClr val="tx1"/>
                </a:solidFill>
              </a:rPr>
              <a:t>beam cleaning </a:t>
            </a:r>
            <a:r>
              <a:rPr lang="en-US" dirty="0">
                <a:solidFill>
                  <a:schemeClr val="tx1"/>
                </a:solidFill>
              </a:rPr>
              <a:t>and the extraction : </a:t>
            </a:r>
            <a:r>
              <a:rPr lang="en-US" dirty="0" smtClean="0">
                <a:solidFill>
                  <a:schemeClr val="tx1"/>
                </a:solidFill>
              </a:rPr>
              <a:t>D and </a:t>
            </a:r>
            <a:r>
              <a:rPr lang="en-US" dirty="0">
                <a:solidFill>
                  <a:schemeClr val="tx1"/>
                </a:solidFill>
              </a:rPr>
              <a:t>J. Collimation </a:t>
            </a:r>
            <a:r>
              <a:rPr lang="en-US" dirty="0" smtClean="0">
                <a:solidFill>
                  <a:schemeClr val="tx1"/>
                </a:solidFill>
              </a:rPr>
              <a:t>after extraction </a:t>
            </a:r>
            <a:r>
              <a:rPr lang="en-US" dirty="0">
                <a:solidFill>
                  <a:schemeClr val="tx1"/>
                </a:solidFill>
              </a:rPr>
              <a:t>to protect the </a:t>
            </a:r>
            <a:r>
              <a:rPr lang="en-US" dirty="0" smtClean="0">
                <a:solidFill>
                  <a:schemeClr val="tx1"/>
                </a:solidFill>
              </a:rPr>
              <a:t>ring from </a:t>
            </a:r>
            <a:r>
              <a:rPr lang="en-US" dirty="0">
                <a:solidFill>
                  <a:schemeClr val="tx1"/>
                </a:solidFill>
              </a:rPr>
              <a:t>badly extracted </a:t>
            </a:r>
            <a:r>
              <a:rPr lang="en-US" dirty="0" smtClean="0">
                <a:solidFill>
                  <a:schemeClr val="tx1"/>
                </a:solidFill>
              </a:rPr>
              <a:t>beams.</a:t>
            </a:r>
          </a:p>
          <a:p>
            <a:pPr lvl="1"/>
            <a:endParaRPr lang="en-US" dirty="0" smtClean="0">
              <a:solidFill>
                <a:schemeClr val="tx1"/>
              </a:solidFill>
            </a:endParaRP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Other </a:t>
            </a:r>
            <a:r>
              <a:rPr lang="en-US" dirty="0">
                <a:solidFill>
                  <a:schemeClr val="tx1"/>
                </a:solidFill>
              </a:rPr>
              <a:t>schemes to be </a:t>
            </a:r>
            <a:r>
              <a:rPr lang="en-US" dirty="0" smtClean="0">
                <a:solidFill>
                  <a:schemeClr val="tx1"/>
                </a:solidFill>
              </a:rPr>
              <a:t>studied (here </a:t>
            </a:r>
            <a:r>
              <a:rPr lang="en-US" dirty="0">
                <a:solidFill>
                  <a:schemeClr val="tx1"/>
                </a:solidFill>
              </a:rPr>
              <a:t>: extraction of </a:t>
            </a:r>
            <a:r>
              <a:rPr lang="en-US" dirty="0" smtClean="0">
                <a:solidFill>
                  <a:schemeClr val="tx1"/>
                </a:solidFill>
              </a:rPr>
              <a:t>both beams </a:t>
            </a:r>
            <a:r>
              <a:rPr lang="en-US" dirty="0">
                <a:solidFill>
                  <a:schemeClr val="tx1"/>
                </a:solidFill>
              </a:rPr>
              <a:t>in the same section).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9B21BB08-16E9-4085-8BE4-0AD5FD949998}" type="slidenum">
              <a:rPr lang="en-US" smtClean="0"/>
              <a:t>6</a:t>
            </a:fld>
            <a:endParaRPr lang="en-US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fr-FR" smtClean="0"/>
              <a:t>Antoine CHANCE  FCC Saclay Avancement Design FCC-hh  23 Fevrier 2016   PAGE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1813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Méthodologie utilisée</a:t>
            </a:r>
            <a:endParaRPr lang="en-US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>
                <a:solidFill>
                  <a:schemeClr val="tx1"/>
                </a:solidFill>
              </a:rPr>
              <a:t>A python script was written to generate the MAD-X file for </a:t>
            </a:r>
            <a:r>
              <a:rPr lang="en-US" dirty="0" smtClean="0">
                <a:solidFill>
                  <a:schemeClr val="tx1"/>
                </a:solidFill>
              </a:rPr>
              <a:t>the integration </a:t>
            </a:r>
            <a:r>
              <a:rPr lang="en-US" dirty="0">
                <a:solidFill>
                  <a:schemeClr val="tx1"/>
                </a:solidFill>
              </a:rPr>
              <a:t>of the different lattices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pPr lvl="1"/>
            <a:endParaRPr lang="en-US" dirty="0">
              <a:solidFill>
                <a:schemeClr val="tx1"/>
              </a:solidFill>
            </a:endParaRPr>
          </a:p>
          <a:p>
            <a:pPr lvl="1"/>
            <a:r>
              <a:rPr lang="en-US" dirty="0">
                <a:solidFill>
                  <a:schemeClr val="tx1"/>
                </a:solidFill>
              </a:rPr>
              <a:t>We include the lattices made for the different insertions :</a:t>
            </a:r>
          </a:p>
          <a:p>
            <a:pPr lvl="3"/>
            <a:r>
              <a:rPr lang="en-US" dirty="0">
                <a:solidFill>
                  <a:schemeClr val="tx1"/>
                </a:solidFill>
              </a:rPr>
              <a:t>Experimental insertions from WP3 : LSS-A and LSS-G.</a:t>
            </a:r>
          </a:p>
          <a:p>
            <a:pPr lvl="3"/>
            <a:r>
              <a:rPr lang="en-US" dirty="0" smtClean="0">
                <a:solidFill>
                  <a:schemeClr val="tx1"/>
                </a:solidFill>
              </a:rPr>
              <a:t>Other </a:t>
            </a:r>
            <a:r>
              <a:rPr lang="en-US" dirty="0">
                <a:solidFill>
                  <a:schemeClr val="tx1"/>
                </a:solidFill>
              </a:rPr>
              <a:t>experimental insertions : LSS-F and LSS-H. </a:t>
            </a:r>
            <a:endParaRPr lang="en-US" dirty="0" smtClean="0">
              <a:solidFill>
                <a:schemeClr val="tx1"/>
              </a:solidFill>
            </a:endParaRPr>
          </a:p>
          <a:p>
            <a:pPr lvl="4"/>
            <a:r>
              <a:rPr lang="en-US" dirty="0" smtClean="0">
                <a:solidFill>
                  <a:schemeClr val="tx1"/>
                </a:solidFill>
              </a:rPr>
              <a:t>No </a:t>
            </a:r>
            <a:r>
              <a:rPr lang="en-US" dirty="0">
                <a:solidFill>
                  <a:schemeClr val="tx1"/>
                </a:solidFill>
              </a:rPr>
              <a:t>baseline scheme.</a:t>
            </a:r>
          </a:p>
          <a:p>
            <a:pPr lvl="4"/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Automatically replaced with simple FODO cells (phase advance of 90°).</a:t>
            </a:r>
          </a:p>
          <a:p>
            <a:pPr lvl="3"/>
            <a:r>
              <a:rPr lang="en-US" dirty="0">
                <a:solidFill>
                  <a:schemeClr val="tx1"/>
                </a:solidFill>
              </a:rPr>
              <a:t>Injection and extraction sections : LSS-B and LSS-L.</a:t>
            </a:r>
          </a:p>
          <a:p>
            <a:pPr lvl="4"/>
            <a:r>
              <a:rPr lang="en-US" dirty="0">
                <a:solidFill>
                  <a:schemeClr val="tx1"/>
                </a:solidFill>
              </a:rPr>
              <a:t>Automatically generated with FODO cells.</a:t>
            </a:r>
          </a:p>
          <a:p>
            <a:pPr lvl="4"/>
            <a:r>
              <a:rPr lang="en-US" dirty="0">
                <a:solidFill>
                  <a:schemeClr val="tx1"/>
                </a:solidFill>
              </a:rPr>
              <a:t>Enhanced FODO cell length (300 m) to enable the injection</a:t>
            </a:r>
          </a:p>
          <a:p>
            <a:pPr lvl="4"/>
            <a:r>
              <a:rPr lang="en-US" dirty="0" smtClean="0">
                <a:solidFill>
                  <a:schemeClr val="tx1"/>
                </a:solidFill>
              </a:rPr>
              <a:t>Chicane </a:t>
            </a:r>
            <a:r>
              <a:rPr lang="en-US" dirty="0">
                <a:solidFill>
                  <a:schemeClr val="tx1"/>
                </a:solidFill>
              </a:rPr>
              <a:t>to enable a larger beam separation</a:t>
            </a:r>
          </a:p>
          <a:p>
            <a:pPr lvl="3"/>
            <a:r>
              <a:rPr lang="en-US" dirty="0" smtClean="0">
                <a:solidFill>
                  <a:schemeClr val="tx1"/>
                </a:solidFill>
              </a:rPr>
              <a:t>Extraction </a:t>
            </a:r>
            <a:r>
              <a:rPr lang="en-US" dirty="0">
                <a:solidFill>
                  <a:schemeClr val="tx1"/>
                </a:solidFill>
              </a:rPr>
              <a:t>section in ESS-D.</a:t>
            </a:r>
          </a:p>
          <a:p>
            <a:pPr lvl="3"/>
            <a:r>
              <a:rPr lang="en-US" dirty="0" smtClean="0">
                <a:solidFill>
                  <a:schemeClr val="tx1"/>
                </a:solidFill>
              </a:rPr>
              <a:t>Beam </a:t>
            </a:r>
            <a:r>
              <a:rPr lang="en-US" dirty="0">
                <a:solidFill>
                  <a:schemeClr val="tx1"/>
                </a:solidFill>
              </a:rPr>
              <a:t>(</a:t>
            </a:r>
            <a:r>
              <a:rPr lang="en-US" dirty="0" err="1">
                <a:solidFill>
                  <a:schemeClr val="tx1"/>
                </a:solidFill>
              </a:rPr>
              <a:t>betatron</a:t>
            </a:r>
            <a:r>
              <a:rPr lang="en-US" dirty="0">
                <a:solidFill>
                  <a:schemeClr val="tx1"/>
                </a:solidFill>
              </a:rPr>
              <a:t> and momentum) cleaning sections in ESS-D </a:t>
            </a:r>
            <a:r>
              <a:rPr lang="en-US" dirty="0" smtClean="0">
                <a:solidFill>
                  <a:schemeClr val="tx1"/>
                </a:solidFill>
              </a:rPr>
              <a:t>and ESS-J.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B21BB08-16E9-4085-8BE4-0AD5FD949998}" type="slidenum">
              <a:rPr lang="en-US" smtClean="0"/>
              <a:t>7</a:t>
            </a:fld>
            <a:endParaRPr lang="en-US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Antoine CHANCE  FCC Saclay Avancement Design FCC-hh  23 Fevrier 2016   PAGE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8059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Méthodologie utilisée (2)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>
                <a:solidFill>
                  <a:schemeClr val="tx1"/>
                </a:solidFill>
              </a:rPr>
              <a:t>The FODO cells of the arcs are automatically generated according </a:t>
            </a:r>
            <a:r>
              <a:rPr lang="en-US" dirty="0" smtClean="0">
                <a:solidFill>
                  <a:schemeClr val="tx1"/>
                </a:solidFill>
              </a:rPr>
              <a:t>to some </a:t>
            </a:r>
            <a:r>
              <a:rPr lang="en-US" dirty="0">
                <a:solidFill>
                  <a:schemeClr val="tx1"/>
                </a:solidFill>
              </a:rPr>
              <a:t>input parameters (e.g. range of the cell length, spacing </a:t>
            </a:r>
            <a:r>
              <a:rPr lang="en-US" dirty="0" smtClean="0">
                <a:solidFill>
                  <a:schemeClr val="tx1"/>
                </a:solidFill>
              </a:rPr>
              <a:t>between elements).</a:t>
            </a:r>
            <a:endParaRPr lang="en-US" dirty="0">
              <a:solidFill>
                <a:schemeClr val="tx1"/>
              </a:solidFill>
            </a:endParaRPr>
          </a:p>
          <a:p>
            <a:pPr lvl="1"/>
            <a:r>
              <a:rPr lang="en-US" dirty="0">
                <a:solidFill>
                  <a:schemeClr val="tx1"/>
                </a:solidFill>
              </a:rPr>
              <a:t>The dispersion suppressors are automatically generated.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The matching macros are automatically generated.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Some matching sections between the dispersion suppressors and </a:t>
            </a:r>
            <a:r>
              <a:rPr lang="en-US" dirty="0" smtClean="0">
                <a:solidFill>
                  <a:schemeClr val="tx1"/>
                </a:solidFill>
              </a:rPr>
              <a:t>the insertions </a:t>
            </a:r>
            <a:r>
              <a:rPr lang="en-US" dirty="0">
                <a:solidFill>
                  <a:schemeClr val="tx1"/>
                </a:solidFill>
              </a:rPr>
              <a:t>can be added (according to the user’s wish).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More flexibility and adjustment of the insertion length to match </a:t>
            </a:r>
            <a:r>
              <a:rPr lang="en-US" dirty="0" smtClean="0">
                <a:solidFill>
                  <a:schemeClr val="tx1"/>
                </a:solidFill>
              </a:rPr>
              <a:t>exactly the </a:t>
            </a:r>
            <a:r>
              <a:rPr lang="en-US" dirty="0">
                <a:solidFill>
                  <a:schemeClr val="tx1"/>
                </a:solidFill>
              </a:rPr>
              <a:t>target value.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No matching quadrupoles for the experimental sections (</a:t>
            </a:r>
            <a:r>
              <a:rPr lang="en-US" dirty="0" smtClean="0">
                <a:solidFill>
                  <a:schemeClr val="tx1"/>
                </a:solidFill>
              </a:rPr>
              <a:t>matching sections </a:t>
            </a:r>
            <a:r>
              <a:rPr lang="en-US" dirty="0">
                <a:solidFill>
                  <a:schemeClr val="tx1"/>
                </a:solidFill>
              </a:rPr>
              <a:t>optimized by WP3).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The global tune is matched with the phase advance of the </a:t>
            </a:r>
            <a:r>
              <a:rPr lang="en-US" dirty="0" smtClean="0">
                <a:solidFill>
                  <a:schemeClr val="tx1"/>
                </a:solidFill>
              </a:rPr>
              <a:t>FODO cells </a:t>
            </a:r>
            <a:r>
              <a:rPr lang="en-US" dirty="0">
                <a:solidFill>
                  <a:schemeClr val="tx1"/>
                </a:solidFill>
              </a:rPr>
              <a:t>in the long arcs.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Phase advances of the FODO cells in the SAR : 90°.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Phase advances of the FODO cells in the LAR : </a:t>
            </a:r>
            <a:r>
              <a:rPr lang="en-US" dirty="0" smtClean="0">
                <a:solidFill>
                  <a:schemeClr val="tx1"/>
                </a:solidFill>
              </a:rPr>
              <a:t>90+</a:t>
            </a:r>
            <a:r>
              <a:rPr lang="el-GR" dirty="0" smtClean="0">
                <a:solidFill>
                  <a:schemeClr val="tx1"/>
                </a:solidFill>
              </a:rPr>
              <a:t>ε</a:t>
            </a:r>
            <a:r>
              <a:rPr lang="en-US" baseline="-25000" dirty="0" err="1" smtClean="0">
                <a:solidFill>
                  <a:schemeClr val="tx1"/>
                </a:solidFill>
              </a:rPr>
              <a:t>x,y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°.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The chromaticity is corrected by two </a:t>
            </a:r>
            <a:r>
              <a:rPr lang="en-US" dirty="0" err="1">
                <a:solidFill>
                  <a:schemeClr val="tx1"/>
                </a:solidFill>
              </a:rPr>
              <a:t>sextupole</a:t>
            </a:r>
            <a:r>
              <a:rPr lang="en-US" dirty="0">
                <a:solidFill>
                  <a:schemeClr val="tx1"/>
                </a:solidFill>
              </a:rPr>
              <a:t> families.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Other more advanced correction schemes like in the ATS are </a:t>
            </a:r>
            <a:r>
              <a:rPr lang="en-US" dirty="0" smtClean="0">
                <a:solidFill>
                  <a:schemeClr val="tx1"/>
                </a:solidFill>
              </a:rPr>
              <a:t>under study</a:t>
            </a:r>
            <a:r>
              <a:rPr lang="en-US" dirty="0">
                <a:solidFill>
                  <a:schemeClr val="tx1"/>
                </a:solidFill>
              </a:rPr>
              <a:t>. It is too preliminary to show them now.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9B21BB08-16E9-4085-8BE4-0AD5FD949998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Antoine CHANCE  FCC Saclay Avancement Design FCC-hh  23 Fevrier 2016   PAGE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5989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Choice</a:t>
            </a:r>
            <a:r>
              <a:rPr lang="fr-FR" dirty="0" smtClean="0"/>
              <a:t> of the arc </a:t>
            </a:r>
            <a:r>
              <a:rPr lang="fr-FR" dirty="0" err="1" smtClean="0"/>
              <a:t>cells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9B21BB08-16E9-4085-8BE4-0AD5FD949998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Antoine CHANCE  FCC Saclay Avancement Design FCC-hh  23 Fevrier 2016   PAGE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615" y="1268413"/>
            <a:ext cx="7633746" cy="496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1821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A VA">
  <a:themeElements>
    <a:clrScheme name="CEA">
      <a:dk1>
        <a:sysClr val="windowText" lastClr="000000"/>
      </a:dk1>
      <a:lt1>
        <a:sysClr val="window" lastClr="FFFFFF"/>
      </a:lt1>
      <a:dk2>
        <a:srgbClr val="DC0528"/>
      </a:dk2>
      <a:lt2>
        <a:srgbClr val="96C31E"/>
      </a:lt2>
      <a:accent1>
        <a:srgbClr val="781469"/>
      </a:accent1>
      <a:accent2>
        <a:srgbClr val="F08728"/>
      </a:accent2>
      <a:accent3>
        <a:srgbClr val="FAB45F"/>
      </a:accent3>
      <a:accent4>
        <a:srgbClr val="0091C3"/>
      </a:accent4>
      <a:accent5>
        <a:srgbClr val="006937"/>
      </a:accent5>
      <a:accent6>
        <a:srgbClr val="87000A"/>
      </a:accent6>
      <a:hlink>
        <a:srgbClr val="0000FF"/>
      </a:hlink>
      <a:folHlink>
        <a:srgbClr val="800080"/>
      </a:folHlink>
    </a:clrScheme>
    <a:fontScheme name="CE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Präsentationsvorlage_BWL9">
  <a:themeElements>
    <a:clrScheme name="v1_TUD_Präsentation_ro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1_TUD_Präsentation_ro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1_TUD_Präsentation_ro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Präsentationsvorlage_BWL9">
  <a:themeElements>
    <a:clrScheme name="v1_TUD_Präsentation_ro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1_TUD_Präsentation_ro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1_TUD_Präsentation_ro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Präsentationsvorlage_BWL9">
  <a:themeElements>
    <a:clrScheme name="v1_TUD_Präsentation_ro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1_TUD_Präsentation_ro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1_TUD_Präsentation_ro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Präsentationsvorlage_BWL9">
  <a:themeElements>
    <a:clrScheme name="v1_TUD_Präsentation_ro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1_TUD_Präsentation_ro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1_TUD_Präsentation_ro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4_Präsentationsvorlage_BWL9">
  <a:themeElements>
    <a:clrScheme name="v1_TUD_Präsentation_ro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1_TUD_Präsentation_ro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1_TUD_Präsentation_ro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5_Präsentationsvorlage_BWL9">
  <a:themeElements>
    <a:clrScheme name="v1_TUD_Präsentation_ro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1_TUD_Präsentation_ro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1_TUD_Präsentation_ro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CEA_VA</Template>
  <TotalTime>1423</TotalTime>
  <Words>1866</Words>
  <Application>Microsoft Office PowerPoint</Application>
  <PresentationFormat>Affichage à l'écran (4:3)</PresentationFormat>
  <Paragraphs>218</Paragraphs>
  <Slides>23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7</vt:i4>
      </vt:variant>
      <vt:variant>
        <vt:lpstr>Titres des diapositives</vt:lpstr>
      </vt:variant>
      <vt:variant>
        <vt:i4>23</vt:i4>
      </vt:variant>
    </vt:vector>
  </HeadingPairs>
  <TitlesOfParts>
    <vt:vector size="30" baseType="lpstr">
      <vt:lpstr>CEA VA</vt:lpstr>
      <vt:lpstr>Präsentationsvorlage_BWL9</vt:lpstr>
      <vt:lpstr>1_Präsentationsvorlage_BWL9</vt:lpstr>
      <vt:lpstr>2_Präsentationsvorlage_BWL9</vt:lpstr>
      <vt:lpstr>3_Präsentationsvorlage_BWL9</vt:lpstr>
      <vt:lpstr>4_Präsentationsvorlage_BWL9</vt:lpstr>
      <vt:lpstr>5_Präsentationsvorlage_BWL9</vt:lpstr>
      <vt:lpstr>Avancement Design FCC-hh</vt:lpstr>
      <vt:lpstr>Généralités sur l’optique de FCC-hh</vt:lpstr>
      <vt:lpstr>Généralités sur l’optique de FCC-hh</vt:lpstr>
      <vt:lpstr>Généralités sur l’optique de FCC-hh</vt:lpstr>
      <vt:lpstr>Généralités sur l’optique de FCC-hh</vt:lpstr>
      <vt:lpstr>Généralités sur l’optique de FCC-hh</vt:lpstr>
      <vt:lpstr>Méthodologie utilisée</vt:lpstr>
      <vt:lpstr>Méthodologie utilisée (2)</vt:lpstr>
      <vt:lpstr>Choice of the arc cells</vt:lpstr>
      <vt:lpstr>Arc design</vt:lpstr>
      <vt:lpstr>Choice of the dispersion suppressors</vt:lpstr>
      <vt:lpstr>Technical straight sections</vt:lpstr>
      <vt:lpstr>Technical straight sections (2)</vt:lpstr>
      <vt:lpstr>Integration of insertions</vt:lpstr>
      <vt:lpstr>COLLISION OPTICS Integration</vt:lpstr>
      <vt:lpstr>Injection optics integration</vt:lpstr>
      <vt:lpstr>DA with errors and w/o correctors</vt:lpstr>
      <vt:lpstr>Dipole field quality</vt:lpstr>
      <vt:lpstr>Tolérances sur l’alignement</vt:lpstr>
      <vt:lpstr>Status of Collimation</vt:lpstr>
      <vt:lpstr>Loss map for FCC-hh V5</vt:lpstr>
      <vt:lpstr>FURTHER STEPS</vt:lpstr>
      <vt:lpstr>Présentation PowerPoint</vt:lpstr>
    </vt:vector>
  </TitlesOfParts>
  <Company>CEA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 2:</dc:title>
  <dc:creator>achance</dc:creator>
  <cp:lastModifiedBy>achance</cp:lastModifiedBy>
  <cp:revision>241</cp:revision>
  <dcterms:created xsi:type="dcterms:W3CDTF">2015-05-29T08:53:29Z</dcterms:created>
  <dcterms:modified xsi:type="dcterms:W3CDTF">2016-02-22T16:15:56Z</dcterms:modified>
</cp:coreProperties>
</file>