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60" r:id="rId3"/>
    <p:sldId id="258" r:id="rId4"/>
    <p:sldId id="262" r:id="rId5"/>
    <p:sldId id="261" r:id="rId6"/>
    <p:sldId id="263" r:id="rId7"/>
    <p:sldId id="25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6" autoAdjust="0"/>
    <p:restoredTop sz="94660"/>
  </p:normalViewPr>
  <p:slideViewPr>
    <p:cSldViewPr snapToGrid="0">
      <p:cViewPr varScale="1">
        <p:scale>
          <a:sx n="71" d="100"/>
          <a:sy n="71" d="100"/>
        </p:scale>
        <p:origin x="35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E2493-1A70-4CA1-9104-682DD6274D98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96987-4177-4FD7-9375-7349DAF1BB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473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1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2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57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382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74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68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97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71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34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15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54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959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5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ECDC-F23A-4BAE-AEB5-E61FF78F0F76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890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06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38866/overview" TargetMode="External"/><Relationship Id="rId2" Type="http://schemas.openxmlformats.org/officeDocument/2006/relationships/hyperlink" Target="https://indico.in2p3.fr/event/12251/overview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757518" y="1"/>
            <a:ext cx="86769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FCC-</a:t>
            </a:r>
            <a:r>
              <a:rPr lang="en-US" sz="4400" b="1" spc="200" dirty="0" err="1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Saclay</a:t>
            </a:r>
            <a:r>
              <a:rPr lang="en-US" sz="4400" b="1" spc="200" dirty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en-US" sz="4400" b="1" spc="200" dirty="0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Meeting</a:t>
            </a:r>
            <a:endParaRPr lang="fr-FR" sz="4400" b="1" spc="200" dirty="0">
              <a:ln w="29210">
                <a:solidFill>
                  <a:srgbClr val="FFFFFF">
                    <a:tint val="10000"/>
                  </a:srgbClr>
                </a:solidFill>
              </a:ln>
              <a:solidFill>
                <a:srgbClr val="FFFFFF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411129" y="769442"/>
            <a:ext cx="19529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FFFF"/>
                </a:solidFill>
              </a:rPr>
              <a:t>R. Aleksan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Saclay</a:t>
            </a:r>
          </a:p>
          <a:p>
            <a:pPr algn="ctr"/>
            <a:r>
              <a:rPr lang="fr-FR" sz="2000" b="1" dirty="0" smtClean="0">
                <a:solidFill>
                  <a:srgbClr val="FFFFFF"/>
                </a:solidFill>
              </a:rPr>
              <a:t>Février 23, 2015</a:t>
            </a:r>
            <a:endParaRPr lang="fr-FR" sz="2000" b="1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00429" y="4509121"/>
            <a:ext cx="43929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General News</a:t>
            </a:r>
            <a:endParaRPr lang="fr-FR" sz="4400" b="1" spc="200" dirty="0">
              <a:ln w="29210">
                <a:solidFill>
                  <a:srgbClr val="FFFFFF">
                    <a:tint val="10000"/>
                  </a:srgbClr>
                </a:solidFill>
              </a:ln>
              <a:solidFill>
                <a:srgbClr val="FFFFFF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993" y="1052737"/>
            <a:ext cx="3938308" cy="16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6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48693" y="637291"/>
            <a:ext cx="62954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Visite collègues chinois de IHEP et </a:t>
            </a:r>
            <a:r>
              <a:rPr lang="fr-FR" sz="2400" dirty="0" err="1" smtClean="0"/>
              <a:t>Tsinghua</a:t>
            </a:r>
            <a:endParaRPr lang="fr-FR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14-15 décembre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/>
              <a:t>3</a:t>
            </a:r>
            <a:r>
              <a:rPr lang="fr-FR" sz="2400" dirty="0" smtClean="0"/>
              <a:t> personnes</a:t>
            </a:r>
            <a:endParaRPr lang="fr-FR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GOA </a:t>
            </a:r>
            <a:r>
              <a:rPr lang="fr-FR" sz="2400" dirty="0" err="1" smtClean="0"/>
              <a:t>Yuanning</a:t>
            </a:r>
            <a:r>
              <a:rPr lang="fr-FR" sz="2400" dirty="0" smtClean="0"/>
              <a:t>, QI </a:t>
            </a:r>
            <a:r>
              <a:rPr lang="fr-FR" sz="2400" dirty="0" err="1" smtClean="0"/>
              <a:t>Huirong</a:t>
            </a:r>
            <a:r>
              <a:rPr lang="fr-FR" sz="2400" dirty="0" smtClean="0"/>
              <a:t>, RUAN </a:t>
            </a:r>
            <a:r>
              <a:rPr lang="fr-FR" sz="2400" dirty="0" err="1" smtClean="0"/>
              <a:t>Manqi</a:t>
            </a:r>
            <a:endParaRPr lang="fr-FR" sz="2400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4211782" y="72519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6" name="Étoile à 4 branches 5"/>
          <p:cNvSpPr/>
          <p:nvPr/>
        </p:nvSpPr>
        <p:spPr>
          <a:xfrm>
            <a:off x="665018" y="710982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428414" y="2248503"/>
            <a:ext cx="829522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Jour 1</a:t>
            </a:r>
          </a:p>
          <a:p>
            <a:pPr marL="892175" lvl="1" indent="-439738" defTabSz="806450">
              <a:buFont typeface="Wingdings" panose="05000000000000000000" pitchFamily="2" charset="2"/>
              <a:buChar char="§"/>
              <a:tabLst>
                <a:tab pos="892175" algn="l"/>
              </a:tabLst>
            </a:pPr>
            <a:r>
              <a:rPr lang="en-US" sz="2400" dirty="0"/>
              <a:t>Status of CEPC and detector R&amp;D</a:t>
            </a:r>
            <a:r>
              <a:rPr lang="fr-FR" sz="2400" dirty="0" smtClean="0"/>
              <a:t>Déjeuner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err="1"/>
              <a:t>Saclay’s</a:t>
            </a:r>
            <a:r>
              <a:rPr lang="en-US" sz="2400" dirty="0"/>
              <a:t> activities on Silicon detectors </a:t>
            </a:r>
            <a:r>
              <a:rPr lang="en-US" sz="2400" dirty="0" smtClean="0"/>
              <a:t>R&amp;D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TPC R&amp;D activities in </a:t>
            </a:r>
            <a:r>
              <a:rPr lang="en-US" sz="2400" dirty="0" smtClean="0"/>
              <a:t>China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 smtClean="0"/>
              <a:t>TPC </a:t>
            </a:r>
            <a:r>
              <a:rPr lang="en-US" sz="2400" dirty="0"/>
              <a:t>R&amp;D activities at </a:t>
            </a:r>
            <a:r>
              <a:rPr lang="en-US" sz="2400" dirty="0" err="1" smtClean="0"/>
              <a:t>Saclay</a:t>
            </a:r>
            <a:endParaRPr lang="en-US" sz="2400" dirty="0" smtClean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Diner</a:t>
            </a:r>
          </a:p>
          <a:p>
            <a:r>
              <a:rPr lang="fr-FR" sz="2400" dirty="0" smtClean="0"/>
              <a:t>Jour 2</a:t>
            </a:r>
            <a:endParaRPr lang="fr-FR" sz="2400" dirty="0"/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Silicon detector activities in </a:t>
            </a:r>
            <a:r>
              <a:rPr lang="en-US" sz="2400" dirty="0" err="1"/>
              <a:t>Saclay</a:t>
            </a:r>
            <a:r>
              <a:rPr lang="en-US" sz="2400" dirty="0"/>
              <a:t> (Lab. Visit</a:t>
            </a:r>
            <a:r>
              <a:rPr lang="en-US" sz="2400" dirty="0" smtClean="0"/>
              <a:t>)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TPC detector activities at </a:t>
            </a:r>
            <a:r>
              <a:rPr lang="en-US" sz="2400" dirty="0" err="1"/>
              <a:t>Saclay</a:t>
            </a:r>
            <a:r>
              <a:rPr lang="en-US" sz="2400" dirty="0"/>
              <a:t> (Lab. Visit</a:t>
            </a:r>
            <a:r>
              <a:rPr lang="en-US" sz="2400" dirty="0" smtClean="0"/>
              <a:t>)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Déjeuner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dirty="0"/>
              <a:t>Discussions on possible common R&amp;D </a:t>
            </a:r>
            <a:r>
              <a:rPr lang="en-US" sz="2400" dirty="0" smtClean="0"/>
              <a:t>topics and wrap-up</a:t>
            </a:r>
            <a:endParaRPr lang="fr-FR" sz="24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450273" y="2206951"/>
            <a:ext cx="1236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A</a:t>
            </a:r>
            <a:r>
              <a:rPr lang="fr-FR" sz="2400" b="1" dirty="0" smtClean="0"/>
              <a:t>genda: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52719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48693" y="637291"/>
            <a:ext cx="6434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Visite collègues chinois de IHEP et </a:t>
            </a:r>
            <a:r>
              <a:rPr lang="fr-FR" sz="2400" dirty="0" err="1" smtClean="0"/>
              <a:t>Tsinghua</a:t>
            </a:r>
            <a:r>
              <a:rPr lang="fr-FR" sz="2400" dirty="0" smtClean="0"/>
              <a:t> (suite)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211782" y="72519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6" name="Étoile à 4 branches 5"/>
          <p:cNvSpPr/>
          <p:nvPr/>
        </p:nvSpPr>
        <p:spPr>
          <a:xfrm>
            <a:off x="697291" y="438629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48693" y="1140508"/>
            <a:ext cx="768588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Les collègues chinois ont été très contents de leur visite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Une liste d’« action items » a été établie, concernant: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R&amp;D Silicium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R&amp;D TPC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Et prévoyant la venue possible de visiteurs et d’étudiants chinois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567033" y="2813276"/>
            <a:ext cx="10094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La mise en œuvre est en discussion mais tarde un peu! Y. Goa se dit près à envoyer </a:t>
            </a:r>
            <a:r>
              <a:rPr lang="fr-FR" sz="2400" dirty="0" err="1" smtClean="0"/>
              <a:t>Huirong</a:t>
            </a:r>
            <a:r>
              <a:rPr lang="fr-FR" sz="2400" dirty="0" smtClean="0"/>
              <a:t> QI dès avril, puis un étudiant pour 1 an pour travailler sur TPC.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01055" y="5103674"/>
            <a:ext cx="100727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The 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Ministry of Science and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Technology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eventually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release the call for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days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ago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submit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before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 March and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then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wait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the first round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evaluation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rather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busy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at the moment to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finalize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instead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a full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100M,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have to do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smaller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45M in 2016, 35M in 2017 and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maybe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one in 2018. </a:t>
            </a:r>
            <a:endParaRPr lang="fr-FR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fr-F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still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have no news on the 1b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</a:t>
            </a:r>
            <a:r>
              <a:rPr lang="fr-FR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 »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521140" y="3688605"/>
            <a:ext cx="10032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Lors de la visite Y. Gao a annoncé la mise en place prochaine d’un financement pour la R&amp;D générique détecteur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480971" y="4634251"/>
            <a:ext cx="6257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Situation actuelle (email de Y; Gao le 19/2, 2016)</a:t>
            </a:r>
          </a:p>
        </p:txBody>
      </p:sp>
    </p:spTree>
    <p:extLst>
      <p:ext uri="{BB962C8B-B14F-4D97-AF65-F5344CB8AC3E}">
        <p14:creationId xmlns:p14="http://schemas.microsoft.com/office/powerpoint/2010/main" val="359399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11782" y="169504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399310" y="1930213"/>
            <a:ext cx="104878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Demandes en cours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err="1" smtClean="0"/>
              <a:t>Postdoc</a:t>
            </a:r>
            <a:r>
              <a:rPr lang="fr-FR" sz="2400" dirty="0" smtClean="0"/>
              <a:t> P2IO (dépôt fait) : </a:t>
            </a:r>
            <a:r>
              <a:rPr 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Rejeté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Thèse : ½ financement P2IO (dépôt mis décembre) : </a:t>
            </a:r>
            <a:r>
              <a:rPr 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Rejeté</a:t>
            </a:r>
            <a:endParaRPr lang="fr-FR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ANR sur R&amp;D HV-CMOS (soumis fin 2015 par CPPM) : </a:t>
            </a:r>
            <a:r>
              <a:rPr 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Rejeté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Projet emblématique (Dépôt mi-décembre) : </a:t>
            </a:r>
            <a:r>
              <a:rPr 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Rejeté</a:t>
            </a:r>
            <a:endParaRPr lang="fr-FR" sz="24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2400" dirty="0" smtClean="0"/>
              <a:t>Stage </a:t>
            </a:r>
            <a:r>
              <a:rPr lang="fr-FR" sz="2400" dirty="0"/>
              <a:t>: </a:t>
            </a:r>
            <a:r>
              <a:rPr lang="fr-FR" sz="2400" dirty="0" smtClean="0"/>
              <a:t>«</a:t>
            </a:r>
            <a:r>
              <a:rPr lang="fr-FR" sz="2400" b="1" dirty="0" smtClean="0"/>
              <a:t>Mesure </a:t>
            </a:r>
            <a:r>
              <a:rPr lang="fr-FR" sz="2400" b="1" dirty="0"/>
              <a:t>précise de la masse du W et de ses propriétés auprès de futurs collisionneurs </a:t>
            </a:r>
            <a:r>
              <a:rPr lang="fr-FR" sz="2400" b="1" dirty="0" err="1"/>
              <a:t>e</a:t>
            </a:r>
            <a:r>
              <a:rPr lang="fr-FR" sz="2400" b="1" baseline="30000" dirty="0" err="1"/>
              <a:t>+</a:t>
            </a:r>
            <a:r>
              <a:rPr lang="fr-FR" sz="2400" b="1" dirty="0" err="1"/>
              <a:t>e</a:t>
            </a:r>
            <a:r>
              <a:rPr lang="fr-FR" sz="2400" b="1" baseline="30000" dirty="0"/>
              <a:t>-</a:t>
            </a:r>
            <a:r>
              <a:rPr lang="fr-FR" sz="2400" b="1" dirty="0"/>
              <a:t> et optimisation de détecteurs</a:t>
            </a:r>
            <a:r>
              <a:rPr lang="fr-FR" sz="2400" dirty="0"/>
              <a:t> </a:t>
            </a:r>
            <a:r>
              <a:rPr lang="fr-FR" sz="2400" dirty="0" smtClean="0"/>
              <a:t>». (E. </a:t>
            </a:r>
            <a:r>
              <a:rPr lang="fr-FR" sz="2400" dirty="0" err="1" smtClean="0"/>
              <a:t>Locci</a:t>
            </a:r>
            <a:r>
              <a:rPr lang="fr-FR" sz="2400" dirty="0" smtClean="0"/>
              <a:t>) : </a:t>
            </a:r>
            <a:r>
              <a:rPr lang="fr-F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Stagiaire démarre le 7 mars (sera basé au CERN)</a:t>
            </a:r>
          </a:p>
        </p:txBody>
      </p:sp>
      <p:sp>
        <p:nvSpPr>
          <p:cNvPr id="7" name="Étoile à 4 branches 6"/>
          <p:cNvSpPr/>
          <p:nvPr/>
        </p:nvSpPr>
        <p:spPr>
          <a:xfrm>
            <a:off x="540327" y="1847077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4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11782" y="169504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7" name="Étoile à 4 branches 6"/>
          <p:cNvSpPr/>
          <p:nvPr/>
        </p:nvSpPr>
        <p:spPr>
          <a:xfrm>
            <a:off x="594115" y="677915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1301675" y="1836007"/>
            <a:ext cx="103380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séminaire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des collègues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du </a:t>
            </a:r>
            <a:r>
              <a:rPr lang="fr-FR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Leti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organisé par E.L. le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 janvier au CERN a eu une bonne audience (~ 100 personnes dans la salle ou connectées). Pour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conséquence: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les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personnes spécialistes de trigger/acquisition disent que c'est la direction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à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explorer pour le futur, tout en étant conscients qu'il y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reste beaucoup de travail</a:t>
            </a:r>
            <a:endParaRPr lang="fr-FR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La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possibilité d'utiliser le </a:t>
            </a:r>
            <a:r>
              <a:rPr lang="fr-FR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wireless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pour FCC a été mentionnée dans le talk d'Emanuel Perez lors du </a:t>
            </a:r>
            <a:r>
              <a:rPr lang="fr-FR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Physics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workshop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Nos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collègues de IN2P3/LPSC souhaitent collaborer avec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nous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Nous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sommes en train de voir si l'on ne pourrait pas constituer un dossier H2020 avec les labos européens signataires + IN2P3/LPSC + Telecom/</a:t>
            </a:r>
            <a:r>
              <a:rPr lang="fr-FR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ParisTech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(à voir) + 1 ou 2 partenaires industriels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fr-FR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301675" y="872880"/>
            <a:ext cx="2706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Information E. </a:t>
            </a:r>
            <a:r>
              <a:rPr lang="fr-FR" sz="2400" dirty="0" err="1" smtClean="0"/>
              <a:t>Locci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1301675" y="1385221"/>
            <a:ext cx="2026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Activités </a:t>
            </a:r>
            <a:r>
              <a:rPr lang="fr-FR" sz="2000" b="1" dirty="0" err="1" smtClean="0"/>
              <a:t>wireless</a:t>
            </a:r>
            <a:endParaRPr lang="fr-FR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1740030" y="5743801"/>
            <a:ext cx="100933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1/2 </a:t>
            </a:r>
            <a:r>
              <a:rPr lang="fr-FR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postdoc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coréen pour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 mois à compter du 1er mars</a:t>
            </a:r>
            <a:r>
              <a:rPr lang="fr-FR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Travaillera sur la simulation de détecteur FCC</a:t>
            </a:r>
            <a:endParaRPr lang="fr-FR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378772" y="5343691"/>
            <a:ext cx="1022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Postdoc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00744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969818" y="512618"/>
            <a:ext cx="3953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FCC / </a:t>
            </a:r>
            <a:r>
              <a:rPr lang="fr-FR" sz="2800" b="1" dirty="0" err="1" smtClean="0"/>
              <a:t>EuroCirCol</a:t>
            </a:r>
            <a:r>
              <a:rPr lang="fr-FR" sz="2800" b="1" dirty="0" smtClean="0"/>
              <a:t> (FCC-pp)</a:t>
            </a:r>
            <a:endParaRPr lang="fr-FR" sz="28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254984" y="1301234"/>
            <a:ext cx="52450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Progrès significatif dans le design de la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smtClean="0"/>
              <a:t>Etablissement de l’optique de base </a:t>
            </a:r>
            <a:endParaRPr lang="fr-FR" sz="20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066800" y="2184530"/>
            <a:ext cx="8199296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Rappel Meeting FCC annuel : 11-15 avril 2016 à Rome</a:t>
            </a:r>
            <a:endParaRPr lang="fr-FR" sz="2800" b="1" dirty="0"/>
          </a:p>
        </p:txBody>
      </p:sp>
      <p:sp>
        <p:nvSpPr>
          <p:cNvPr id="10" name="Étoile à 4 branches 9"/>
          <p:cNvSpPr/>
          <p:nvPr/>
        </p:nvSpPr>
        <p:spPr>
          <a:xfrm>
            <a:off x="207818" y="344734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066800" y="3856442"/>
            <a:ext cx="1071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FCPPL</a:t>
            </a:r>
            <a:endParaRPr lang="fr-FR" sz="2800" b="1" dirty="0"/>
          </a:p>
        </p:txBody>
      </p:sp>
      <p:sp>
        <p:nvSpPr>
          <p:cNvPr id="16" name="Étoile à 4 branches 15"/>
          <p:cNvSpPr/>
          <p:nvPr/>
        </p:nvSpPr>
        <p:spPr>
          <a:xfrm>
            <a:off x="304800" y="3688558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254984" y="5366693"/>
            <a:ext cx="51273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fr-FR" sz="2000" b="1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https://indico.in2p3.fr/event/12251/overview</a:t>
            </a:r>
            <a:endParaRPr lang="fr-FR" sz="20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387886" y="3934153"/>
            <a:ext cx="1963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LIA France-Chine</a:t>
            </a:r>
            <a:endParaRPr lang="fr-FR" sz="20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1154654" y="4681201"/>
            <a:ext cx="9854621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Rappel Meeting FCPPL annuel : 30 mars-1 avril 2016 à Strasbourg</a:t>
            </a:r>
            <a:endParaRPr lang="fr-FR" sz="2800" b="1" dirty="0"/>
          </a:p>
        </p:txBody>
      </p:sp>
      <p:sp>
        <p:nvSpPr>
          <p:cNvPr id="20" name="Rectangle 19"/>
          <p:cNvSpPr/>
          <p:nvPr/>
        </p:nvSpPr>
        <p:spPr>
          <a:xfrm>
            <a:off x="1113724" y="2809234"/>
            <a:ext cx="5202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fr-FR" sz="2000" b="1" u="sng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https://indico.cern.ch/event/438866/overview</a:t>
            </a:r>
            <a:endParaRPr lang="fr-FR" sz="20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04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456</Words>
  <Application>Microsoft Office PowerPoint</Application>
  <PresentationFormat>Grand écran</PresentationFormat>
  <Paragraphs>62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Thème Office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 Roy</dc:creator>
  <cp:lastModifiedBy>ALEKSAN Roy</cp:lastModifiedBy>
  <cp:revision>39</cp:revision>
  <dcterms:created xsi:type="dcterms:W3CDTF">2015-11-25T14:32:06Z</dcterms:created>
  <dcterms:modified xsi:type="dcterms:W3CDTF">2016-02-23T12:40:13Z</dcterms:modified>
</cp:coreProperties>
</file>