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262" r:id="rId6"/>
    <p:sldId id="258" r:id="rId7"/>
    <p:sldId id="259" r:id="rId8"/>
    <p:sldId id="265" r:id="rId9"/>
    <p:sldId id="267" r:id="rId10"/>
    <p:sldId id="268" r:id="rId11"/>
    <p:sldId id="269" r:id="rId12"/>
    <p:sldId id="270" r:id="rId13"/>
    <p:sldId id="266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201" d="100"/>
          <a:sy n="201" d="100"/>
        </p:scale>
        <p:origin x="576" y="16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8063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eric.montesinos@cern.ch, frederic.killing@cern.ch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eric.montesinos@cern.ch, frederic.killing@cern.ch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rederic.killing@cern.ch" TargetMode="External"/><Relationship Id="rId2" Type="http://schemas.openxmlformats.org/officeDocument/2006/relationships/hyperlink" Target="mailto:Eric.montesinos@cern.ch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WP4</a:t>
            </a:r>
            <a:br>
              <a:rPr lang="en-GB" dirty="0"/>
            </a:br>
            <a:r>
              <a:rPr lang="en-GB" dirty="0"/>
              <a:t>RF equipment </a:t>
            </a:r>
            <a:r>
              <a:rPr lang="en-GB" dirty="0" smtClean="0"/>
              <a:t>needs</a:t>
            </a:r>
            <a:br>
              <a:rPr lang="en-GB" dirty="0" smtClean="0"/>
            </a:br>
            <a:r>
              <a:rPr lang="en-GB" dirty="0" smtClean="0"/>
              <a:t>20160603 (updated 20160609)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eric.montesinos@cern.ch</a:t>
            </a:r>
            <a:endParaRPr lang="en-GB" dirty="0" smtClean="0"/>
          </a:p>
          <a:p>
            <a:r>
              <a:rPr lang="en-GB" dirty="0" smtClean="0">
                <a:hlinkClick r:id="rId3"/>
              </a:rPr>
              <a:t>frederic.killing@cern.ch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HL-LHC </a:t>
            </a:r>
            <a:r>
              <a:rPr lang="en-GB" b="0" i="0" smtClean="0">
                <a:solidFill>
                  <a:schemeClr val="bg2"/>
                </a:solidFill>
              </a:rPr>
              <a:t>Integration </a:t>
            </a:r>
            <a:r>
              <a:rPr lang="en-GB" b="0" i="0" smtClean="0">
                <a:solidFill>
                  <a:schemeClr val="bg2"/>
                </a:solidFill>
              </a:rPr>
              <a:t>meeting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Conceptual specification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236" r="73051" b="39429"/>
          <a:stretch/>
        </p:blipFill>
        <p:spPr>
          <a:xfrm>
            <a:off x="683569" y="878324"/>
            <a:ext cx="4002284" cy="226949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127245"/>
            <a:ext cx="3408463" cy="2226337"/>
          </a:xfrm>
          <a:prstGeom prst="rect">
            <a:avLst/>
          </a:prstGeom>
        </p:spPr>
      </p:pic>
      <p:sp>
        <p:nvSpPr>
          <p:cNvPr id="11" name="Arc 10"/>
          <p:cNvSpPr/>
          <p:nvPr/>
        </p:nvSpPr>
        <p:spPr>
          <a:xfrm flipH="1">
            <a:off x="3059827" y="2294450"/>
            <a:ext cx="4680523" cy="637340"/>
          </a:xfrm>
          <a:prstGeom prst="arc">
            <a:avLst>
              <a:gd name="adj1" fmla="val 21580507"/>
              <a:gd name="adj2" fmla="val 1371410"/>
            </a:avLst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1547664" y="2366456"/>
            <a:ext cx="3024336" cy="2052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3491880" y="2499742"/>
            <a:ext cx="21602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43608" y="3315019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Reference document:</a:t>
            </a:r>
          </a:p>
          <a:p>
            <a:r>
              <a:rPr lang="en-GB" dirty="0" smtClean="0"/>
              <a:t>Conceptual specification updated 31</a:t>
            </a:r>
            <a:r>
              <a:rPr lang="en-GB" baseline="30000" dirty="0" smtClean="0"/>
              <a:t>st</a:t>
            </a:r>
            <a:r>
              <a:rPr lang="en-GB" dirty="0" smtClean="0"/>
              <a:t> March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System Bloc Diagram per IP side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01418" y="1347614"/>
            <a:ext cx="17256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One Power unit per cavity (nor more combination of tubes)</a:t>
            </a:r>
          </a:p>
          <a:p>
            <a:endParaRPr lang="en-GB" dirty="0" smtClean="0"/>
          </a:p>
          <a:p>
            <a:r>
              <a:rPr lang="en-GB" dirty="0" smtClean="0"/>
              <a:t>Crowbar + HV filters in UA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216976" y="2656532"/>
            <a:ext cx="17256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HVPS moved to surface building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928553" y="914400"/>
            <a:ext cx="5286894" cy="3679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Table 4 : </a:t>
            </a:r>
            <a:r>
              <a:rPr lang="en-GB" dirty="0">
                <a:solidFill>
                  <a:srgbClr val="FF0000"/>
                </a:solidFill>
              </a:rPr>
              <a:t>Electricity requirement </a:t>
            </a:r>
            <a:r>
              <a:rPr lang="en-GB" dirty="0"/>
              <a:t>: for </a:t>
            </a:r>
            <a:r>
              <a:rPr lang="en-GB" i="1" u="sng" dirty="0"/>
              <a:t>one IP side</a:t>
            </a:r>
            <a:r>
              <a:rPr lang="en-GB" dirty="0"/>
              <a:t> RF system the following services are </a:t>
            </a:r>
            <a:r>
              <a:rPr lang="en-GB" dirty="0" smtClean="0"/>
              <a:t>required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20039" y="914400"/>
            <a:ext cx="3703921" cy="3679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Table 5 : </a:t>
            </a:r>
            <a:r>
              <a:rPr lang="en-GB" dirty="0">
                <a:solidFill>
                  <a:srgbClr val="FF0000"/>
                </a:solidFill>
              </a:rPr>
              <a:t>Water requirement </a:t>
            </a:r>
            <a:r>
              <a:rPr lang="en-GB" dirty="0"/>
              <a:t>: for </a:t>
            </a:r>
            <a:r>
              <a:rPr lang="en-GB" i="1" u="sng" dirty="0"/>
              <a:t>one IP side</a:t>
            </a:r>
            <a:r>
              <a:rPr lang="en-GB" dirty="0"/>
              <a:t> RF system the following services are </a:t>
            </a:r>
            <a:r>
              <a:rPr lang="en-GB" dirty="0" smtClean="0"/>
              <a:t>required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91708" y="914400"/>
            <a:ext cx="3760584" cy="3679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Table 6 : </a:t>
            </a:r>
            <a:r>
              <a:rPr lang="en-GB" dirty="0">
                <a:solidFill>
                  <a:srgbClr val="FF0000"/>
                </a:solidFill>
              </a:rPr>
              <a:t>Air requirement </a:t>
            </a:r>
            <a:r>
              <a:rPr lang="en-GB" dirty="0"/>
              <a:t>: for </a:t>
            </a:r>
            <a:r>
              <a:rPr lang="en-GB" i="1" u="sng" dirty="0"/>
              <a:t>one IP side</a:t>
            </a:r>
            <a:r>
              <a:rPr lang="en-GB" dirty="0"/>
              <a:t> RF system the following services are required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08933" y="914400"/>
            <a:ext cx="3726134" cy="367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15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Losses summary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2999727"/>
              </p:ext>
            </p:extLst>
          </p:nvPr>
        </p:nvGraphicFramePr>
        <p:xfrm>
          <a:off x="323527" y="1419622"/>
          <a:ext cx="8568952" cy="175260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142238"/>
                <a:gridCol w="2142238"/>
                <a:gridCol w="2142238"/>
                <a:gridCol w="214223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UR/US</a:t>
                      </a:r>
                      <a:r>
                        <a:rPr lang="en-GB" baseline="0" dirty="0" smtClean="0">
                          <a:solidFill>
                            <a:srgbClr val="FF0000"/>
                          </a:solidFill>
                        </a:rPr>
                        <a:t> +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UA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IOT 8 x 100 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Tetrode 8 x 50</a:t>
                      </a:r>
                      <a:r>
                        <a:rPr lang="en-GB" baseline="0" dirty="0" smtClean="0"/>
                        <a:t> 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SSPA 8 x 25 kW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Water 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394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Air 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losses in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UR/US + UA </a:t>
                      </a:r>
                      <a:r>
                        <a:rPr lang="en-GB" dirty="0" smtClean="0"/>
                        <a:t>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1710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900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440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051720" y="3291830"/>
            <a:ext cx="5143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HVPS numbers NOT included, Surface building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2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IOT : baseline option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19942"/>
            <a:ext cx="5123536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672" y="915566"/>
            <a:ext cx="2561768" cy="144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24128" y="2499742"/>
            <a:ext cx="31683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Modification of the IOT station to be operated at 400 MHz, new output cavities &amp; new coupling elements redesigned at CERN</a:t>
            </a:r>
          </a:p>
          <a:p>
            <a:endParaRPr lang="en-GB" sz="1600" dirty="0" smtClean="0"/>
          </a:p>
          <a:p>
            <a:r>
              <a:rPr lang="en-GB" sz="1600" dirty="0" smtClean="0"/>
              <a:t>58 kW CW tested</a:t>
            </a:r>
          </a:p>
          <a:p>
            <a:r>
              <a:rPr lang="en-GB" sz="1600" dirty="0" smtClean="0"/>
              <a:t>IOT as new baseline confirmed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2900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Losses summary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eric.montesinos@cern.ch, frederic.killing@cern.ch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7925313"/>
              </p:ext>
            </p:extLst>
          </p:nvPr>
        </p:nvGraphicFramePr>
        <p:xfrm>
          <a:off x="1313638" y="1971278"/>
          <a:ext cx="6426714" cy="175260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142238"/>
                <a:gridCol w="2142238"/>
                <a:gridCol w="214223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UR/US + UA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IOT 8 x 100 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SSPA 8 x 25 kW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Water 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394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Air 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losses in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UR/US + UA </a:t>
                      </a:r>
                      <a:r>
                        <a:rPr lang="en-GB" dirty="0" smtClean="0"/>
                        <a:t>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1710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440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992233" y="146415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Baseline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147622" y="146218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Optional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58693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www.w3.org/XML/1998/namespace"/>
    <ds:schemaRef ds:uri="http://schemas.microsoft.com/office/2006/documentManagement/types"/>
    <ds:schemaRef ds:uri="8946e33d-fd2f-4ae4-8ee9-d90c129cdf9e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3607</TotalTime>
  <Words>264</Words>
  <Application>Microsoft Office PowerPoint</Application>
  <PresentationFormat>On-screen Show (16:9)</PresentationFormat>
  <Paragraphs>78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WP4 RF equipment needs 20160603 (updated 20160609)</vt:lpstr>
      <vt:lpstr>Conceptual specification</vt:lpstr>
      <vt:lpstr>RF System Bloc Diagram per IP side</vt:lpstr>
      <vt:lpstr>Table 4 : Electricity requirement : for one IP side RF system the following services are required</vt:lpstr>
      <vt:lpstr>Table 5 : Water requirement : for one IP side RF system the following services are required</vt:lpstr>
      <vt:lpstr>Table 6 : Air requirement : for one IP side RF system the following services are required</vt:lpstr>
      <vt:lpstr>Losses summary</vt:lpstr>
      <vt:lpstr>IOT : baseline option</vt:lpstr>
      <vt:lpstr>Losses summary</vt:lpstr>
      <vt:lpstr>Thanks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Eric Montesinos</cp:lastModifiedBy>
  <cp:revision>59</cp:revision>
  <dcterms:created xsi:type="dcterms:W3CDTF">2016-02-12T09:02:01Z</dcterms:created>
  <dcterms:modified xsi:type="dcterms:W3CDTF">2016-06-09T08:21:38Z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