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422" r:id="rId3"/>
    <p:sldId id="412" r:id="rId4"/>
    <p:sldId id="416" r:id="rId5"/>
    <p:sldId id="417" r:id="rId6"/>
    <p:sldId id="418" r:id="rId7"/>
    <p:sldId id="415" r:id="rId8"/>
    <p:sldId id="419" r:id="rId9"/>
    <p:sldId id="420" r:id="rId10"/>
    <p:sldId id="414" r:id="rId11"/>
    <p:sldId id="396" r:id="rId12"/>
    <p:sldId id="410" r:id="rId1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5437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7" autoAdjust="0"/>
  </p:normalViewPr>
  <p:slideViewPr>
    <p:cSldViewPr>
      <p:cViewPr>
        <p:scale>
          <a:sx n="77" d="100"/>
          <a:sy n="77" d="100"/>
        </p:scale>
        <p:origin x="-11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62"/>
    </p:cViewPr>
  </p:sorterViewPr>
  <p:notesViewPr>
    <p:cSldViewPr>
      <p:cViewPr varScale="1">
        <p:scale>
          <a:sx n="57" d="100"/>
          <a:sy n="57" d="100"/>
        </p:scale>
        <p:origin x="-2796" y="-96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A7BF09B-35BB-4180-835D-27B4BCE5AEBB}" type="datetimeFigureOut">
              <a:rPr lang="el-GR" smtClean="0"/>
              <a:pPr/>
              <a:t>8/9/2016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112E90E-D4BC-400C-895C-4F37B4F72743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3392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F8D5233-3661-4CBF-925F-61D81825B7A8}" type="datetimeFigureOut">
              <a:rPr lang="el-GR" smtClean="0"/>
              <a:pPr/>
              <a:t>8/9/2016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555B18A-C26E-4165-8B9F-2967DD8888FD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72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5B18A-C26E-4165-8B9F-2967DD8888FD}" type="slidenum">
              <a:rPr lang="el-GR" smtClean="0"/>
              <a:pPr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00549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342899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Rectangle 13"/>
          <p:cNvSpPr/>
          <p:nvPr userDrawn="1"/>
        </p:nvSpPr>
        <p:spPr>
          <a:xfrm>
            <a:off x="0" y="3429000"/>
            <a:ext cx="9144000" cy="6095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457200" y="3429000"/>
            <a:ext cx="6096000" cy="609600"/>
          </a:xfrm>
        </p:spPr>
        <p:txBody>
          <a:bodyPr anchor="ctr"/>
          <a:lstStyle>
            <a:lvl1pPr marL="0" indent="0" algn="l">
              <a:buNone/>
              <a:defRPr sz="26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Subtitle</a:t>
            </a:r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838200"/>
            <a:ext cx="8229600" cy="1470025"/>
          </a:xfrm>
        </p:spPr>
        <p:txBody>
          <a:bodyPr anchor="ctr">
            <a:normAutofit/>
          </a:bodyPr>
          <a:lstStyle>
            <a:lvl1pPr algn="ctr">
              <a:defRPr lang="en-US" sz="3600" u="none" cap="small" baseline="0" dirty="0">
                <a:solidFill>
                  <a:srgbClr val="FFFFFF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71500" y="3609020"/>
            <a:ext cx="270030" cy="270030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31" name="Straight Connector 30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atternMatchingBlackboar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57165" y="4086835"/>
            <a:ext cx="2827165" cy="2744014"/>
          </a:xfrm>
          <a:prstGeom prst="rect">
            <a:avLst/>
          </a:prstGeom>
        </p:spPr>
      </p:pic>
      <p:pic>
        <p:nvPicPr>
          <p:cNvPr id="17" name="Picture 16" descr="ATLASexperiment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681790" y="5724255"/>
            <a:ext cx="2655295" cy="1102621"/>
          </a:xfrm>
          <a:prstGeom prst="rect">
            <a:avLst/>
          </a:prstGeom>
        </p:spPr>
      </p:pic>
      <p:pic>
        <p:nvPicPr>
          <p:cNvPr id="12" name="Picture 11" descr="Logo_unipi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90010" y="5649222"/>
            <a:ext cx="1331640" cy="1208777"/>
          </a:xfrm>
          <a:prstGeom prst="rect">
            <a:avLst/>
          </a:prstGeom>
        </p:spPr>
      </p:pic>
      <p:pic>
        <p:nvPicPr>
          <p:cNvPr id="13" name="Picture 12" descr="20140103114318!INFN.gi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21650" y="5667168"/>
            <a:ext cx="1215135" cy="119083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 rot="5400000">
            <a:off x="-3276600" y="3276600"/>
            <a:ext cx="6858000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C.-L. Sotiropoulou - Pisa, 05/07/2016</a:t>
            </a:r>
            <a:endParaRPr lang="en-US" dirty="0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548680"/>
            <a:ext cx="7772400" cy="5471120"/>
          </a:xfrm>
        </p:spPr>
        <p:txBody>
          <a:bodyPr vert="horz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5400000">
            <a:off x="-3276600" y="3276600"/>
            <a:ext cx="6858000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C.-L. Sotiropoulou - Pisa, 05/07/2016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26595" y="1268760"/>
            <a:ext cx="77408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002270" y="65343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F9A61-EB25-4A3D-859B-444786636CDA}" type="slidenum">
              <a:rPr lang="el-GR" smtClean="0"/>
              <a:pPr/>
              <a:t>‹N›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493785"/>
            <a:ext cx="7772400" cy="820790"/>
          </a:xfrm>
          <a:solidFill>
            <a:schemeClr val="accent1"/>
          </a:solidFill>
        </p:spPr>
        <p:txBody>
          <a:bodyPr anchor="b" anchorCtr="0"/>
          <a:lstStyle>
            <a:lvl1pPr algn="l">
              <a:buNone/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570" y="2393885"/>
            <a:ext cx="7772400" cy="3536358"/>
          </a:xfrm>
          <a:solidFill>
            <a:schemeClr val="tx2">
              <a:lumMod val="75000"/>
            </a:schemeClr>
          </a:solidFill>
        </p:spPr>
        <p:txBody>
          <a:bodyPr anchor="t" anchorCtr="0"/>
          <a:lstStyle>
            <a:lvl1pPr marL="0" indent="0">
              <a:spcBef>
                <a:spcPts val="600"/>
              </a:spcBef>
              <a:buClr>
                <a:schemeClr val="bg1"/>
              </a:buClr>
              <a:buFont typeface="Wingdings" pitchFamily="2" charset="2"/>
              <a:buChar char="§"/>
              <a:defRPr sz="24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C.-L. Sotiropoulou - Pisa, 05/07/2016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276600" y="3276600"/>
            <a:ext cx="6858000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-3276600" y="3276600"/>
            <a:ext cx="6858000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 rot="5400000">
            <a:off x="-3276600" y="3276600"/>
            <a:ext cx="6858000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39325" y="6527195"/>
            <a:ext cx="554781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C.-L. Sotiropoulou - Pisa, 05/07/2016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-3276600" y="3276600"/>
            <a:ext cx="6858000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028910" y="657426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F9A61-EB25-4A3D-859B-444786636CDA}" type="slidenum">
              <a:rPr lang="el-GR" smtClean="0"/>
              <a:pPr/>
              <a:t>‹N›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300"/>
        </a:spcBef>
        <a:spcAft>
          <a:spcPts val="300"/>
        </a:spcAft>
        <a:buClr>
          <a:schemeClr val="accent3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00"/>
        </a:spcBef>
        <a:spcAft>
          <a:spcPts val="300"/>
        </a:spcAft>
        <a:buClr>
          <a:schemeClr val="accent2">
            <a:lumMod val="75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00"/>
        </a:spcBef>
        <a:spcAft>
          <a:spcPts val="300"/>
        </a:spcAft>
        <a:buClr>
          <a:schemeClr val="accent3">
            <a:lumMod val="40000"/>
            <a:lumOff val="60000"/>
          </a:schemeClr>
        </a:buClr>
        <a:buSzPct val="85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spcAft>
          <a:spcPts val="300"/>
        </a:spcAft>
        <a:buClr>
          <a:schemeClr val="accent3">
            <a:lumMod val="60000"/>
            <a:lumOff val="40000"/>
          </a:schemeClr>
        </a:buClr>
        <a:buFontTx/>
        <a:buChar char="o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Nicol</a:t>
            </a:r>
            <a:r>
              <a:rPr lang="it-IT" dirty="0" smtClean="0"/>
              <a:t>ò </a:t>
            </a:r>
            <a:r>
              <a:rPr lang="it-IT" dirty="0" err="1" smtClean="0"/>
              <a:t>Vladi</a:t>
            </a:r>
            <a:r>
              <a:rPr lang="it-IT" dirty="0" smtClean="0"/>
              <a:t> </a:t>
            </a:r>
            <a:r>
              <a:rPr lang="it-IT" dirty="0" err="1" smtClean="0"/>
              <a:t>Biesuz</a:t>
            </a:r>
            <a:endParaRPr lang="el-GR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6535" y="1558280"/>
            <a:ext cx="8229600" cy="520570"/>
          </a:xfrm>
          <a:prstGeom prst="rect">
            <a:avLst/>
          </a:prstGeom>
        </p:spPr>
        <p:txBody>
          <a:bodyPr bIns="9144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cap="small" noProof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Cognitive Image </a:t>
            </a:r>
            <a:r>
              <a:rPr lang="en-US" sz="2800" cap="small" noProof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Processing through dedicated hardware</a:t>
            </a:r>
            <a:endParaRPr lang="en-US" sz="2800" cap="small" noProof="0" dirty="0" smtClean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ctrTitle"/>
          </p:nvPr>
        </p:nvSpPr>
        <p:spPr>
          <a:xfrm>
            <a:off x="457200" y="188640"/>
            <a:ext cx="8229600" cy="52057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CERN School of computing 09/09/2016</a:t>
            </a:r>
            <a:endParaRPr lang="el-G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Pattern Matching System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C.-L. Sotiropoulou - Pisa, 05/07/2016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444646"/>
            <a:ext cx="7772400" cy="257830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753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Cognitive Image Processing:</a:t>
            </a:r>
            <a:br>
              <a:rPr lang="en-US" dirty="0" smtClean="0"/>
            </a:br>
            <a:r>
              <a:rPr lang="en-US" dirty="0" smtClean="0"/>
              <a:t>Algorithm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Build small arrays of pixels (3x3 for static images or 3x3x3 for movies – 3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dimension for time) that are AM patterns 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(M. Del. Viva, G. </a:t>
            </a:r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Punzi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6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6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11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341530" y="2806767"/>
            <a:ext cx="9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B/W                                     2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=512 patterns:  101-010-100, …….  , 111-011-001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4 gray level                 </a:t>
            </a:r>
            <a:r>
              <a:rPr lang="en-GB" dirty="0" smtClean="0"/>
              <a:t>       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= 256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Kpatterns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00,00,01-00,01,00-11,00,10 …..</a:t>
            </a:r>
            <a:endParaRPr lang="it-IT" dirty="0"/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B/W  +  time                  2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= 128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Mpatterns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111,000,000 - 000,111,000 - 000,000,000  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17"/>
          <p:cNvGrpSpPr/>
          <p:nvPr/>
        </p:nvGrpSpPr>
        <p:grpSpPr>
          <a:xfrm>
            <a:off x="2051720" y="2746646"/>
            <a:ext cx="1262386" cy="423619"/>
            <a:chOff x="1917852" y="1574712"/>
            <a:chExt cx="1215678" cy="423619"/>
          </a:xfrm>
        </p:grpSpPr>
        <p:pic>
          <p:nvPicPr>
            <p:cNvPr id="7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7852" y="1574712"/>
              <a:ext cx="409011" cy="423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326863" y="157471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it-IT" dirty="0">
                <a:solidFill>
                  <a:schemeClr val="bg1"/>
                </a:solidFill>
              </a:endParaRPr>
            </a:p>
          </p:txBody>
        </p:sp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3480" y="1607806"/>
              <a:ext cx="4000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20"/>
          <p:cNvGrpSpPr/>
          <p:nvPr/>
        </p:nvGrpSpPr>
        <p:grpSpPr>
          <a:xfrm>
            <a:off x="2059467" y="3360415"/>
            <a:ext cx="408634" cy="428625"/>
            <a:chOff x="2064831" y="2204864"/>
            <a:chExt cx="393515" cy="428625"/>
          </a:xfrm>
          <a:solidFill>
            <a:schemeClr val="tx1"/>
          </a:solidFill>
        </p:grpSpPr>
        <p:sp>
          <p:nvSpPr>
            <p:cNvPr id="11" name="Rectangle 10"/>
            <p:cNvSpPr/>
            <p:nvPr/>
          </p:nvSpPr>
          <p:spPr>
            <a:xfrm>
              <a:off x="2065007" y="2204864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95385" y="2204864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25763" y="2204864"/>
              <a:ext cx="130729" cy="144016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64831" y="2346499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197416" y="2344118"/>
              <a:ext cx="130729" cy="144016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27617" y="2346498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64831" y="2489473"/>
              <a:ext cx="130729" cy="14401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197416" y="2487092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27617" y="2489472"/>
              <a:ext cx="130729" cy="144016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0" name="Group 42"/>
          <p:cNvGrpSpPr/>
          <p:nvPr/>
        </p:nvGrpSpPr>
        <p:grpSpPr>
          <a:xfrm>
            <a:off x="2880832" y="3357364"/>
            <a:ext cx="408634" cy="428625"/>
            <a:chOff x="2064831" y="2204864"/>
            <a:chExt cx="393515" cy="428625"/>
          </a:xfrm>
          <a:solidFill>
            <a:schemeClr val="tx1"/>
          </a:solidFill>
        </p:grpSpPr>
        <p:sp>
          <p:nvSpPr>
            <p:cNvPr id="21" name="Rectangle 20"/>
            <p:cNvSpPr/>
            <p:nvPr/>
          </p:nvSpPr>
          <p:spPr>
            <a:xfrm>
              <a:off x="2065007" y="2204864"/>
              <a:ext cx="130729" cy="14401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195385" y="2204864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25763" y="2204864"/>
              <a:ext cx="130729" cy="14401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64831" y="2346499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197416" y="2344118"/>
              <a:ext cx="130729" cy="144016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327617" y="2346498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064831" y="2489473"/>
              <a:ext cx="130729" cy="144016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197416" y="2487092"/>
              <a:ext cx="130729" cy="144016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327617" y="2489472"/>
              <a:ext cx="130729" cy="144016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0" name="Group 22"/>
          <p:cNvGrpSpPr/>
          <p:nvPr/>
        </p:nvGrpSpPr>
        <p:grpSpPr>
          <a:xfrm>
            <a:off x="2186735" y="3876048"/>
            <a:ext cx="864784" cy="588067"/>
            <a:chOff x="1994762" y="2891902"/>
            <a:chExt cx="832787" cy="588067"/>
          </a:xfrm>
        </p:grpSpPr>
        <p:grpSp>
          <p:nvGrpSpPr>
            <p:cNvPr id="31" name="Group 21"/>
            <p:cNvGrpSpPr/>
            <p:nvPr/>
          </p:nvGrpSpPr>
          <p:grpSpPr>
            <a:xfrm>
              <a:off x="2434034" y="2891902"/>
              <a:ext cx="393515" cy="428625"/>
              <a:chOff x="1877188" y="4592038"/>
              <a:chExt cx="393515" cy="428625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2139974" y="4733672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877188" y="4733673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877364" y="4592038"/>
                <a:ext cx="130729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2007742" y="4592038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138120" y="4592038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877188" y="4876647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09773" y="4874266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2139974" y="4876646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007389" y="4736054"/>
                <a:ext cx="130729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32" name="Group 94"/>
            <p:cNvGrpSpPr/>
            <p:nvPr/>
          </p:nvGrpSpPr>
          <p:grpSpPr>
            <a:xfrm>
              <a:off x="2214398" y="2971623"/>
              <a:ext cx="393515" cy="428625"/>
              <a:chOff x="1877188" y="4592038"/>
              <a:chExt cx="393515" cy="428625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2139974" y="4733672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877188" y="4733673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877364" y="4592038"/>
                <a:ext cx="130729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007742" y="4592038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138120" y="4592038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1877188" y="4876647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009773" y="4874266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2139974" y="4876646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007389" y="4736054"/>
                <a:ext cx="130729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33" name="Group 104"/>
            <p:cNvGrpSpPr/>
            <p:nvPr/>
          </p:nvGrpSpPr>
          <p:grpSpPr>
            <a:xfrm>
              <a:off x="1994762" y="3051344"/>
              <a:ext cx="393515" cy="428625"/>
              <a:chOff x="1877188" y="4592038"/>
              <a:chExt cx="393515" cy="428625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139974" y="4733672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877188" y="4733673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877364" y="4592038"/>
                <a:ext cx="130729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007742" y="4592038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138120" y="4592038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877188" y="4876647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009773" y="4874266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2139974" y="4876646"/>
                <a:ext cx="130729" cy="14401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007389" y="4736054"/>
                <a:ext cx="130729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62" name="Content Placeholder 2"/>
          <p:cNvSpPr txBox="1">
            <a:spLocks/>
          </p:cNvSpPr>
          <p:nvPr/>
        </p:nvSpPr>
        <p:spPr>
          <a:xfrm>
            <a:off x="920899" y="4690377"/>
            <a:ext cx="8177445" cy="1752814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Training: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Calculate the frequency of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each pattern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sample images/frames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5000"/>
              <a:buFont typeface="Wingdings 2"/>
              <a:buChar char=""/>
              <a:tabLst/>
              <a:defRPr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Probability Density Histograms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PDHs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for different training image sets</a:t>
            </a:r>
            <a:endParaRPr kumimoji="0" lang="en-GB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GB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Select</a:t>
            </a:r>
            <a:r>
              <a:rPr kumimoji="0" lang="en-GB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the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relevant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patterns to be put in the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 bank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5000"/>
              <a:buFont typeface="Wingdings 2"/>
              <a:buChar char="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Running stage: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Send the patterns to the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 chip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 be filtered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Footer Placeholder 6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C.-L. Sotiropoulou - Pisa, 05/07/2016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FTK for Image Filtering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Choice of relative patterns: </a:t>
            </a:r>
            <a:r>
              <a:rPr lang="en-US" dirty="0" smtClean="0"/>
              <a:t>Choose the pattern set that </a:t>
            </a:r>
            <a:r>
              <a:rPr lang="en-US" b="1" dirty="0" smtClean="0">
                <a:solidFill>
                  <a:srgbClr val="C00000"/>
                </a:solidFill>
              </a:rPr>
              <a:t>maximizes entropy H under real constraints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12</a:t>
            </a:fld>
            <a:endParaRPr lang="el-GR"/>
          </a:p>
        </p:txBody>
      </p:sp>
      <p:sp>
        <p:nvSpPr>
          <p:cNvPr id="5" name="Right Arrow 10"/>
          <p:cNvSpPr>
            <a:spLocks noChangeArrowheads="1"/>
          </p:cNvSpPr>
          <p:nvPr/>
        </p:nvSpPr>
        <p:spPr bwMode="auto">
          <a:xfrm>
            <a:off x="2598007" y="5656442"/>
            <a:ext cx="308808" cy="160565"/>
          </a:xfrm>
          <a:prstGeom prst="rightArrow">
            <a:avLst>
              <a:gd name="adj1" fmla="val 50000"/>
              <a:gd name="adj2" fmla="val 5013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it-IT" altLang="it-IT" sz="160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634" y="5191295"/>
            <a:ext cx="1786399" cy="136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03" y="5037594"/>
            <a:ext cx="2156262" cy="163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649" y="5205685"/>
            <a:ext cx="1790379" cy="13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10"/>
          <p:cNvSpPr>
            <a:spLocks noChangeArrowheads="1"/>
          </p:cNvSpPr>
          <p:nvPr/>
        </p:nvSpPr>
        <p:spPr bwMode="auto">
          <a:xfrm>
            <a:off x="4859988" y="5679250"/>
            <a:ext cx="326880" cy="181421"/>
          </a:xfrm>
          <a:prstGeom prst="rightArrow">
            <a:avLst>
              <a:gd name="adj1" fmla="val 50000"/>
              <a:gd name="adj2" fmla="val 5013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it-IT" altLang="it-IT" sz="160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583850" y="3928484"/>
            <a:ext cx="793287" cy="1516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18771" y="4068967"/>
            <a:ext cx="488806" cy="168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021001" y="3642898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Accepting only</a:t>
            </a:r>
          </a:p>
          <a:p>
            <a:pPr algn="ctr"/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50 patterns</a:t>
            </a:r>
            <a:endParaRPr lang="it-IT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0080" y="4042809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Accepting only</a:t>
            </a:r>
          </a:p>
          <a:p>
            <a:pPr algn="ctr"/>
            <a:r>
              <a:rPr lang="en-GB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16 patterns</a:t>
            </a:r>
            <a:endParaRPr lang="it-IT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9479" y="5354923"/>
            <a:ext cx="78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9.8%</a:t>
            </a:r>
            <a:endParaRPr lang="it-IT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8518" y="536421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5.5%</a:t>
            </a:r>
            <a:endParaRPr lang="it-IT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688" y="5090361"/>
            <a:ext cx="2045046" cy="157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125715" y="3571852"/>
            <a:ext cx="2028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grey level: </a:t>
            </a:r>
          </a:p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patterns</a:t>
            </a:r>
          </a:p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Stored  N=2000</a:t>
            </a:r>
          </a:p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1/64 of 1 chip</a:t>
            </a:r>
          </a:p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50 </a:t>
            </a:r>
            <a:r>
              <a:rPr lang="en-GB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r>
              <a:rPr lang="en-GB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185" y="2753560"/>
            <a:ext cx="2745224" cy="90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1" y="2303876"/>
            <a:ext cx="2430269" cy="137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861810" y="2303875"/>
            <a:ext cx="26552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Patterns that are efficient carriers of information</a:t>
            </a:r>
          </a:p>
          <a:p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iven the bandwidth (W) &amp; memory limits (N)</a:t>
            </a:r>
            <a:endParaRPr lang="it-IT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6237185" y="2393885"/>
          <a:ext cx="2465491" cy="45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Εξίσωση" r:id="rId11" imgW="1600200" imgH="291960" progId="Equation.3">
                  <p:embed/>
                </p:oleObj>
              </mc:Choice>
              <mc:Fallback>
                <p:oleObj name="Εξίσωση" r:id="rId11" imgW="160020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7185" y="2393885"/>
                        <a:ext cx="2465491" cy="45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C.-L. Sotiropoulou - Pisa, 05/07/2016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8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10" y="-282655"/>
            <a:ext cx="4785874" cy="715853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36676" y="-282655"/>
            <a:ext cx="4785874" cy="71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Brain </a:t>
            </a:r>
            <a:r>
              <a:rPr lang="it-IT" dirty="0" err="1" smtClean="0"/>
              <a:t>simulation</a:t>
            </a:r>
            <a:r>
              <a:rPr lang="it-IT" dirty="0" smtClean="0"/>
              <a:t> (Versione per bimbi)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88070" cy="4572000"/>
          </a:xfrm>
        </p:spPr>
        <p:txBody>
          <a:bodyPr/>
          <a:lstStyle/>
          <a:p>
            <a:r>
              <a:rPr lang="en-US" dirty="0" smtClean="0"/>
              <a:t>We can use the same hardware (or part of it) for image processing.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3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7948"/>
          <a:stretch/>
        </p:blipFill>
        <p:spPr>
          <a:xfrm>
            <a:off x="7452320" y="2393885"/>
            <a:ext cx="1148499" cy="15035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709" y="2370982"/>
            <a:ext cx="1739292" cy="126750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/>
        </p:blipFill>
        <p:spPr>
          <a:xfrm>
            <a:off x="635163" y="2528900"/>
            <a:ext cx="2295255" cy="855095"/>
          </a:xfrm>
          <a:prstGeom prst="rect">
            <a:avLst/>
          </a:prstGeom>
          <a:ln w="36000">
            <a:noFill/>
          </a:ln>
        </p:spPr>
      </p:pic>
      <p:pic>
        <p:nvPicPr>
          <p:cNvPr id="10" name="Picture 9"/>
          <p:cNvPicPr/>
          <p:nvPr/>
        </p:nvPicPr>
        <p:blipFill>
          <a:blip r:embed="rId5"/>
          <a:stretch/>
        </p:blipFill>
        <p:spPr>
          <a:xfrm>
            <a:off x="2928336" y="2528900"/>
            <a:ext cx="2228729" cy="844349"/>
          </a:xfrm>
          <a:prstGeom prst="rect">
            <a:avLst/>
          </a:prstGeom>
          <a:ln w="36000">
            <a:noFill/>
          </a:ln>
        </p:spPr>
      </p:pic>
      <p:sp>
        <p:nvSpPr>
          <p:cNvPr id="11" name="Right Arrow 10"/>
          <p:cNvSpPr/>
          <p:nvPr/>
        </p:nvSpPr>
        <p:spPr>
          <a:xfrm>
            <a:off x="2411760" y="2708920"/>
            <a:ext cx="484599" cy="2958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336" y="3673649"/>
            <a:ext cx="1828800" cy="2438400"/>
          </a:xfrm>
          <a:prstGeom prst="rect">
            <a:avLst/>
          </a:prstGeom>
        </p:spPr>
      </p:pic>
      <p:pic>
        <p:nvPicPr>
          <p:cNvPr id="13" name="Picture 2" descr="https://upload.wikimedia.org/wikipedia/commons/0/04/ATLAS_Drawin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96" y="3564015"/>
            <a:ext cx="2186618" cy="117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Bent-Up Arrow 13"/>
          <p:cNvSpPr/>
          <p:nvPr/>
        </p:nvSpPr>
        <p:spPr>
          <a:xfrm rot="5400000">
            <a:off x="5317182" y="5102862"/>
            <a:ext cx="785029" cy="695018"/>
          </a:xfrm>
          <a:prstGeom prst="bentUp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964" y="4258660"/>
            <a:ext cx="2394065" cy="20561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4058" y="3994030"/>
            <a:ext cx="1491277" cy="835115"/>
          </a:xfrm>
          <a:prstGeom prst="rect">
            <a:avLst/>
          </a:prstGeom>
        </p:spPr>
      </p:pic>
      <p:sp>
        <p:nvSpPr>
          <p:cNvPr id="17" name="Bent-Up Arrow 16"/>
          <p:cNvSpPr/>
          <p:nvPr/>
        </p:nvSpPr>
        <p:spPr>
          <a:xfrm rot="5400000">
            <a:off x="1524721" y="4894540"/>
            <a:ext cx="785029" cy="695018"/>
          </a:xfrm>
          <a:prstGeom prst="bentUp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19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Associative Memory chip</a:t>
            </a:r>
            <a:endParaRPr lang="en-US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394" y="1447800"/>
            <a:ext cx="6880411" cy="4572000"/>
          </a:xfr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164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Amchip</a:t>
            </a:r>
            <a:r>
              <a:rPr lang="it-IT" dirty="0"/>
              <a:t> </a:t>
            </a:r>
            <a:r>
              <a:rPr lang="it-IT" dirty="0" smtClean="0"/>
              <a:t>for </a:t>
            </a:r>
            <a:r>
              <a:rPr lang="it-IT" dirty="0" err="1" smtClean="0"/>
              <a:t>dummies</a:t>
            </a:r>
            <a:r>
              <a:rPr lang="it-IT" dirty="0" smtClean="0"/>
              <a:t>.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5</a:t>
            </a:fld>
            <a:endParaRPr lang="el-GR"/>
          </a:p>
        </p:txBody>
      </p:sp>
      <p:pic>
        <p:nvPicPr>
          <p:cNvPr id="6" name="Picture 193" descr="Screen shot 2009-10-13 at 11.50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460" y="1428930"/>
            <a:ext cx="5380372" cy="501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8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Amchip</a:t>
            </a:r>
            <a:r>
              <a:rPr lang="it-IT" dirty="0"/>
              <a:t> </a:t>
            </a:r>
            <a:r>
              <a:rPr lang="it-IT" dirty="0" smtClean="0"/>
              <a:t>for </a:t>
            </a:r>
            <a:r>
              <a:rPr lang="it-IT" dirty="0" err="1" smtClean="0"/>
              <a:t>dummies</a:t>
            </a:r>
            <a:r>
              <a:rPr lang="it-IT" dirty="0" smtClean="0"/>
              <a:t>.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6</a:t>
            </a:fld>
            <a:endParaRPr lang="el-GR"/>
          </a:p>
        </p:txBody>
      </p:sp>
      <p:pic>
        <p:nvPicPr>
          <p:cNvPr id="7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50" y="1571171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0" y="1571171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930" y="1571171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71171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315" y="1558547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50" y="3126589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0" y="3126589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930" y="3126589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26589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315" y="3113965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50" y="4676516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0" y="4676516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930" y="4676516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676516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93" descr="Screen shot 2009-10-13 at 11.50.4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315" y="4663892"/>
            <a:ext cx="1558502" cy="1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21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C.-L. Sotiropoulou - Pisa, 05/07/2016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288" y="1447800"/>
            <a:ext cx="6646623" cy="4572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042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Something more useful </a:t>
            </a:r>
            <a:r>
              <a:rPr lang="en-US" dirty="0" smtClean="0"/>
              <a:t>then recognizing </a:t>
            </a:r>
            <a:r>
              <a:rPr lang="en-US" dirty="0"/>
              <a:t>crows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P.Luciano- Pisa, 05/09/2016</a:t>
            </a:r>
            <a:endParaRPr lang="en-US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386" y="1512295"/>
            <a:ext cx="4992914" cy="4572000"/>
          </a:xfr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85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over!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9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Wake up!</a:t>
            </a:r>
            <a:endParaRPr lang="en-US" sz="9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F9A61-EB25-4A3D-859B-444786636CDA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1201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lyb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308</Words>
  <Application>Microsoft Office PowerPoint</Application>
  <PresentationFormat>Presentazione su schermo (4:3)</PresentationFormat>
  <Paragraphs>57</Paragraphs>
  <Slides>12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4" baseType="lpstr">
      <vt:lpstr>Equity</vt:lpstr>
      <vt:lpstr>Εξίσωση</vt:lpstr>
      <vt:lpstr>CERN School of computing 09/09/2016</vt:lpstr>
      <vt:lpstr>Presentazione standard di PowerPoint</vt:lpstr>
      <vt:lpstr>Brain simulation (Versione per bimbi)</vt:lpstr>
      <vt:lpstr>The Associative Memory chip</vt:lpstr>
      <vt:lpstr>Amchip for dummies.</vt:lpstr>
      <vt:lpstr>Amchip for dummies.</vt:lpstr>
      <vt:lpstr>Presentazione standard di PowerPoint</vt:lpstr>
      <vt:lpstr>Something more useful then recognizing crows</vt:lpstr>
      <vt:lpstr>It is over!</vt:lpstr>
      <vt:lpstr>Real Time Pattern Matching System</vt:lpstr>
      <vt:lpstr>Cognitive Image Processing: Algorithm</vt:lpstr>
      <vt:lpstr>FTK for Image Filtering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2014-01-30T11:46:10Z</dcterms:created>
  <dcterms:modified xsi:type="dcterms:W3CDTF">2016-09-09T07:20:43Z</dcterms:modified>
</cp:coreProperties>
</file>