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tiff" ContentType="image/tiff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5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54" d="100"/>
          <a:sy n="154" d="100"/>
        </p:scale>
        <p:origin x="-114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tableStyles" Target="tableStyle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10" Type="http://schemas.openxmlformats.org/officeDocument/2006/relationships/printerSettings" Target="printerSettings/printerSettings1.bin"/><Relationship Id="rId5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51610-12A4-8B47-AB27-D76491C36131}" type="datetimeFigureOut">
              <a:rPr lang="en-US" smtClean="0"/>
              <a:t>2/24/16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EF2B3-BC65-9248-8F47-2EB5079D33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51610-12A4-8B47-AB27-D76491C36131}" type="datetimeFigureOut">
              <a:rPr lang="en-US" smtClean="0"/>
              <a:t>2/24/16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EF2B3-BC65-9248-8F47-2EB5079D33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51610-12A4-8B47-AB27-D76491C36131}" type="datetimeFigureOut">
              <a:rPr lang="en-US" smtClean="0"/>
              <a:t>2/24/16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EF2B3-BC65-9248-8F47-2EB5079D33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51610-12A4-8B47-AB27-D76491C36131}" type="datetimeFigureOut">
              <a:rPr lang="en-US" smtClean="0"/>
              <a:t>2/24/16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EF2B3-BC65-9248-8F47-2EB5079D33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51610-12A4-8B47-AB27-D76491C36131}" type="datetimeFigureOut">
              <a:rPr lang="en-US" smtClean="0"/>
              <a:t>2/24/16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EF2B3-BC65-9248-8F47-2EB5079D33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51610-12A4-8B47-AB27-D76491C36131}" type="datetimeFigureOut">
              <a:rPr lang="en-US" smtClean="0"/>
              <a:t>2/24/16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EF2B3-BC65-9248-8F47-2EB5079D33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51610-12A4-8B47-AB27-D76491C36131}" type="datetimeFigureOut">
              <a:rPr lang="en-US" smtClean="0"/>
              <a:t>2/24/16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EF2B3-BC65-9248-8F47-2EB5079D33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51610-12A4-8B47-AB27-D76491C36131}" type="datetimeFigureOut">
              <a:rPr lang="en-US" smtClean="0"/>
              <a:t>2/24/16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EF2B3-BC65-9248-8F47-2EB5079D33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51610-12A4-8B47-AB27-D76491C36131}" type="datetimeFigureOut">
              <a:rPr lang="en-US" smtClean="0"/>
              <a:t>2/24/16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EF2B3-BC65-9248-8F47-2EB5079D33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51610-12A4-8B47-AB27-D76491C36131}" type="datetimeFigureOut">
              <a:rPr lang="en-US" smtClean="0"/>
              <a:t>2/24/16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EF2B3-BC65-9248-8F47-2EB5079D33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51610-12A4-8B47-AB27-D76491C36131}" type="datetimeFigureOut">
              <a:rPr lang="en-US" smtClean="0"/>
              <a:t>2/24/16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EF2B3-BC65-9248-8F47-2EB5079D33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851610-12A4-8B47-AB27-D76491C36131}" type="datetimeFigureOut">
              <a:rPr lang="en-US" smtClean="0"/>
              <a:t>2/24/16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CEF2B3-BC65-9248-8F47-2EB5079D33E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3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f"/><Relationship Id="rId3" Type="http://schemas.openxmlformats.org/officeDocument/2006/relationships/image" Target="../media/image9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105400"/>
            <a:ext cx="6400800" cy="1752600"/>
          </a:xfrm>
        </p:spPr>
        <p:txBody>
          <a:bodyPr>
            <a:normAutofit/>
          </a:bodyPr>
          <a:lstStyle/>
          <a:p>
            <a:r>
              <a:rPr lang="en-US" sz="2400" dirty="0"/>
              <a:t>D</a:t>
            </a:r>
            <a:r>
              <a:rPr lang="en-US" sz="2400" dirty="0" smtClean="0"/>
              <a:t>. Schulte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1206167" y="6193125"/>
            <a:ext cx="3381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https://indico.cern.ch/event/473000/</a:t>
            </a:r>
            <a:endParaRPr lang="en-US" sz="1600" dirty="0"/>
          </a:p>
        </p:txBody>
      </p:sp>
      <p:pic>
        <p:nvPicPr>
          <p:cNvPr id="5" name="Picture 4" descr="p0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99762"/>
            <a:ext cx="9144000" cy="436048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330430"/>
            <a:ext cx="12061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News from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51474"/>
          </a:xfrm>
        </p:spPr>
        <p:txBody>
          <a:bodyPr>
            <a:normAutofit/>
          </a:bodyPr>
          <a:lstStyle/>
          <a:p>
            <a:r>
              <a:rPr lang="en-US" sz="3200" dirty="0" smtClean="0"/>
              <a:t>Physics workshop covering many topics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64841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US" dirty="0"/>
              <a:t>Higgs</a:t>
            </a:r>
            <a:r>
              <a:rPr lang="en-US" dirty="0" smtClean="0"/>
              <a:t> (little news) and </a:t>
            </a:r>
            <a:r>
              <a:rPr lang="en-US" dirty="0"/>
              <a:t>Top </a:t>
            </a:r>
            <a:r>
              <a:rPr lang="en-US" dirty="0" smtClean="0"/>
              <a:t>Physics</a:t>
            </a:r>
          </a:p>
          <a:p>
            <a:pPr lvl="1"/>
            <a:r>
              <a:rPr lang="en-US" dirty="0" smtClean="0"/>
              <a:t>25fb</a:t>
            </a:r>
            <a:r>
              <a:rPr lang="en-US" baseline="30000" dirty="0" smtClean="0"/>
              <a:t>-1</a:t>
            </a:r>
            <a:r>
              <a:rPr lang="en-US" dirty="0" smtClean="0"/>
              <a:t> at 7 and 8TeV, 3fb</a:t>
            </a:r>
            <a:r>
              <a:rPr lang="en-US" baseline="30000" dirty="0" smtClean="0"/>
              <a:t>-1</a:t>
            </a:r>
            <a:r>
              <a:rPr lang="en-US" dirty="0" smtClean="0"/>
              <a:t> at 13TeV</a:t>
            </a:r>
          </a:p>
          <a:p>
            <a:r>
              <a:rPr lang="en-US" dirty="0" smtClean="0"/>
              <a:t>SUSY and searches</a:t>
            </a:r>
          </a:p>
          <a:p>
            <a:r>
              <a:rPr lang="en-US" dirty="0" smtClean="0"/>
              <a:t>Gravitational waves</a:t>
            </a:r>
          </a:p>
          <a:p>
            <a:r>
              <a:rPr lang="en-US" dirty="0" smtClean="0"/>
              <a:t>Astrophysics, </a:t>
            </a:r>
            <a:r>
              <a:rPr lang="en-US" dirty="0"/>
              <a:t>h</a:t>
            </a:r>
            <a:r>
              <a:rPr lang="en-US" dirty="0" smtClean="0"/>
              <a:t>eavy-</a:t>
            </a:r>
            <a:r>
              <a:rPr lang="en-US" dirty="0"/>
              <a:t>i</a:t>
            </a:r>
            <a:r>
              <a:rPr lang="en-US" dirty="0" smtClean="0"/>
              <a:t>on </a:t>
            </a:r>
            <a:r>
              <a:rPr lang="en-US" dirty="0"/>
              <a:t>p</a:t>
            </a:r>
            <a:r>
              <a:rPr lang="en-US" dirty="0" smtClean="0"/>
              <a:t>hysics, </a:t>
            </a:r>
            <a:r>
              <a:rPr lang="en-US" dirty="0" smtClean="0"/>
              <a:t>cosmic gamma rays, </a:t>
            </a:r>
            <a:r>
              <a:rPr lang="en-US" dirty="0" err="1"/>
              <a:t>a</a:t>
            </a:r>
            <a:r>
              <a:rPr lang="en-US" dirty="0" err="1" smtClean="0"/>
              <a:t>xions</a:t>
            </a:r>
            <a:r>
              <a:rPr lang="en-US" dirty="0" smtClean="0"/>
              <a:t>, dark matter, neutrino physics, flavor physics, QCD, precision physics, g-2, …</a:t>
            </a:r>
          </a:p>
          <a:p>
            <a:r>
              <a:rPr lang="en-US" dirty="0" smtClean="0"/>
              <a:t>Future </a:t>
            </a:r>
            <a:r>
              <a:rPr lang="en-US" dirty="0" err="1" smtClean="0"/>
              <a:t>hadron</a:t>
            </a:r>
            <a:r>
              <a:rPr lang="en-US" dirty="0" smtClean="0"/>
              <a:t> collider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p0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74638"/>
            <a:ext cx="9144000" cy="685460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53954" y="39506"/>
            <a:ext cx="6260247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Chris West, UCSB: </a:t>
            </a:r>
            <a:r>
              <a:rPr lang="en-US" dirty="0"/>
              <a:t>Searches </a:t>
            </a:r>
            <a:r>
              <a:rPr lang="en-US" dirty="0" smtClean="0"/>
              <a:t>for </a:t>
            </a:r>
            <a:r>
              <a:rPr lang="en-US" dirty="0" err="1" smtClean="0"/>
              <a:t>supersymmetry</a:t>
            </a:r>
            <a:r>
              <a:rPr lang="en-US" dirty="0" smtClean="0"/>
              <a:t> at ATLAS </a:t>
            </a:r>
            <a:r>
              <a:rPr lang="en-US" dirty="0"/>
              <a:t>and CMS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203473" y="2886277"/>
            <a:ext cx="4819052" cy="12003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CMS and ATLAS still learn from 8TeV data</a:t>
            </a:r>
          </a:p>
          <a:p>
            <a:r>
              <a:rPr lang="en-US" dirty="0" smtClean="0"/>
              <a:t>13TeV data significantly increases mass reach</a:t>
            </a:r>
          </a:p>
          <a:p>
            <a:endParaRPr lang="en-US" dirty="0" smtClean="0"/>
          </a:p>
          <a:p>
            <a:r>
              <a:rPr lang="en-US" b="1" dirty="0" smtClean="0"/>
              <a:t>No significant signal observes </a:t>
            </a:r>
            <a:r>
              <a:rPr lang="en-US" b="1" dirty="0" err="1" smtClean="0"/>
              <a:t>sofar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2777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Searches Beyond SUSY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38132" y="717446"/>
            <a:ext cx="2210862" cy="6463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err="1"/>
              <a:t>Haichen</a:t>
            </a:r>
            <a:r>
              <a:rPr lang="en-US" dirty="0"/>
              <a:t> </a:t>
            </a:r>
            <a:r>
              <a:rPr lang="en-US" dirty="0" smtClean="0"/>
              <a:t>WANG, LBNL</a:t>
            </a:r>
          </a:p>
          <a:p>
            <a:r>
              <a:rPr lang="en-US" dirty="0" err="1"/>
              <a:t>Keti</a:t>
            </a:r>
            <a:r>
              <a:rPr lang="en-US" dirty="0"/>
              <a:t> KAADZE</a:t>
            </a:r>
          </a:p>
        </p:txBody>
      </p:sp>
      <p:pic>
        <p:nvPicPr>
          <p:cNvPr id="5" name="Picture 4" descr="p2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753576"/>
            <a:ext cx="4434892" cy="310442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9706" y="1657548"/>
            <a:ext cx="458540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 surprise:</a:t>
            </a:r>
          </a:p>
          <a:p>
            <a:r>
              <a:rPr lang="en-US" dirty="0" smtClean="0"/>
              <a:t>Most interesting the </a:t>
            </a:r>
            <a:r>
              <a:rPr lang="en-US" dirty="0" err="1" smtClean="0"/>
              <a:t>di</a:t>
            </a:r>
            <a:r>
              <a:rPr lang="en-US" dirty="0" smtClean="0"/>
              <a:t>-photon excess at 750GeV</a:t>
            </a:r>
          </a:p>
          <a:p>
            <a:pPr>
              <a:buFont typeface="Arial"/>
              <a:buChar char="•"/>
            </a:pPr>
            <a:r>
              <a:rPr lang="en-US" dirty="0" smtClean="0"/>
              <a:t> 3.6σ in ATLAS (2σ global)</a:t>
            </a:r>
          </a:p>
          <a:p>
            <a:pPr>
              <a:buFont typeface="Arial"/>
              <a:buChar char="•"/>
            </a:pPr>
            <a:endParaRPr lang="en-US" dirty="0"/>
          </a:p>
        </p:txBody>
      </p:sp>
      <p:pic>
        <p:nvPicPr>
          <p:cNvPr id="7" name="Picture 6" descr="p0.tiff"/>
          <p:cNvPicPr>
            <a:picLocks noChangeAspect="1"/>
          </p:cNvPicPr>
          <p:nvPr/>
        </p:nvPicPr>
        <p:blipFill>
          <a:blip r:embed="rId3"/>
          <a:srcRect l="51762" t="15390" b="19588"/>
          <a:stretch>
            <a:fillRect/>
          </a:stretch>
        </p:blipFill>
        <p:spPr>
          <a:xfrm>
            <a:off x="4695108" y="527777"/>
            <a:ext cx="4448891" cy="42964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0303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750GeV Excess Discussion</a:t>
            </a:r>
            <a:endParaRPr lang="en-US" dirty="0"/>
          </a:p>
        </p:txBody>
      </p:sp>
      <p:pic>
        <p:nvPicPr>
          <p:cNvPr id="4" name="Picture 3" descr="p0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59083"/>
            <a:ext cx="9144000" cy="596453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7931" y="859083"/>
            <a:ext cx="2253479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err="1"/>
              <a:t>Nima</a:t>
            </a:r>
            <a:r>
              <a:rPr lang="en-US" dirty="0"/>
              <a:t> ARKANI-</a:t>
            </a:r>
            <a:r>
              <a:rPr lang="en-US" dirty="0" smtClean="0"/>
              <a:t>HAMED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451410" y="3463532"/>
            <a:ext cx="3969506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Obvious conclusion: We need more date</a:t>
            </a:r>
          </a:p>
          <a:p>
            <a:r>
              <a:rPr lang="en-US" dirty="0" smtClean="0"/>
              <a:t>Should happen this year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4322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Comments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48081"/>
            <a:ext cx="8229600" cy="3331588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Do not know production process</a:t>
            </a:r>
          </a:p>
          <a:p>
            <a:pPr lvl="1"/>
            <a:r>
              <a:rPr lang="en-US" dirty="0" smtClean="0"/>
              <a:t>Probably gluon-gluon, since highest luminosity</a:t>
            </a:r>
          </a:p>
          <a:p>
            <a:pPr lvl="1"/>
            <a:r>
              <a:rPr lang="en-US" dirty="0" smtClean="0"/>
              <a:t>A higher energy </a:t>
            </a:r>
            <a:r>
              <a:rPr lang="en-US" dirty="0" err="1" smtClean="0"/>
              <a:t>hadron</a:t>
            </a:r>
            <a:r>
              <a:rPr lang="en-US" dirty="0" smtClean="0"/>
              <a:t> collider should be able to produce more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But can also produce via gamma-gamma</a:t>
            </a:r>
          </a:p>
          <a:p>
            <a:pPr lvl="1"/>
            <a:r>
              <a:rPr lang="en-US" dirty="0" smtClean="0"/>
              <a:t>Expected cross section O(100fb)</a:t>
            </a:r>
          </a:p>
          <a:p>
            <a:r>
              <a:rPr lang="en-US" dirty="0" smtClean="0"/>
              <a:t>Could consider 750GeV gamma-gamma collider based on CLIC with 950GeV electron-electron </a:t>
            </a:r>
            <a:r>
              <a:rPr lang="en-US" dirty="0" err="1" smtClean="0"/>
              <a:t>cms</a:t>
            </a:r>
            <a:r>
              <a:rPr lang="en-US" dirty="0" smtClean="0"/>
              <a:t> energy</a:t>
            </a:r>
          </a:p>
          <a:p>
            <a:pPr lvl="1"/>
            <a:r>
              <a:rPr lang="en-US" dirty="0" smtClean="0"/>
              <a:t>Could produce O(10</a:t>
            </a:r>
            <a:r>
              <a:rPr lang="en-US" baseline="30000" dirty="0" smtClean="0"/>
              <a:t>4</a:t>
            </a:r>
            <a:r>
              <a:rPr lang="en-US" dirty="0" smtClean="0"/>
              <a:t>) per year</a:t>
            </a:r>
          </a:p>
          <a:p>
            <a:pPr lvl="1"/>
            <a:r>
              <a:rPr lang="en-US" dirty="0" smtClean="0"/>
              <a:t>But study needed for realistic design</a:t>
            </a:r>
          </a:p>
        </p:txBody>
      </p:sp>
      <p:pic>
        <p:nvPicPr>
          <p:cNvPr id="4" name="Picture 3" descr="p0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024" y="1063799"/>
            <a:ext cx="7387322" cy="19956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52516"/>
          </a:xfrm>
        </p:spPr>
        <p:txBody>
          <a:bodyPr>
            <a:noAutofit/>
          </a:bodyPr>
          <a:lstStyle/>
          <a:p>
            <a:r>
              <a:rPr lang="en-US" sz="3200" dirty="0" smtClean="0"/>
              <a:t>Rumors were Hot</a:t>
            </a:r>
            <a:endParaRPr lang="en-US" sz="3200" dirty="0"/>
          </a:p>
        </p:txBody>
      </p:sp>
      <p:pic>
        <p:nvPicPr>
          <p:cNvPr id="4" name="Picture 3" descr="p1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66282"/>
            <a:ext cx="9144000" cy="590479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88649" y="229350"/>
            <a:ext cx="2217186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Jocelyn Read for LIGO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9479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Slide that Showed It</a:t>
            </a:r>
            <a:endParaRPr lang="en-US" dirty="0"/>
          </a:p>
        </p:txBody>
      </p:sp>
      <p:pic>
        <p:nvPicPr>
          <p:cNvPr id="6" name="Picture 5" descr="p0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3062" y="776788"/>
            <a:ext cx="7670554" cy="5776089"/>
          </a:xfrm>
          <a:prstGeom prst="rect">
            <a:avLst/>
          </a:prstGeom>
        </p:spPr>
      </p:pic>
      <p:pic>
        <p:nvPicPr>
          <p:cNvPr id="7" name="Picture 6" descr="p0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593166"/>
            <a:ext cx="9144000" cy="36716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1429</TotalTime>
  <Words>246</Words>
  <Application>Microsoft Macintosh PowerPoint</Application>
  <PresentationFormat>On-screen Show (4:3)</PresentationFormat>
  <Paragraphs>38</Paragraphs>
  <Slides>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Slide 1</vt:lpstr>
      <vt:lpstr>Physics workshop covering many topics</vt:lpstr>
      <vt:lpstr>Slide 3</vt:lpstr>
      <vt:lpstr>Searches Beyond SUSY</vt:lpstr>
      <vt:lpstr>750GeV Excess Discussion</vt:lpstr>
      <vt:lpstr>Comments</vt:lpstr>
      <vt:lpstr>Rumors were Hot</vt:lpstr>
      <vt:lpstr>The Slide that Showed It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Daniel Schulte</dc:creator>
  <cp:lastModifiedBy>Daniel Schulte</cp:lastModifiedBy>
  <cp:revision>4</cp:revision>
  <dcterms:created xsi:type="dcterms:W3CDTF">2016-02-24T09:21:08Z</dcterms:created>
  <dcterms:modified xsi:type="dcterms:W3CDTF">2016-02-25T09:10:10Z</dcterms:modified>
</cp:coreProperties>
</file>