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8" r:id="rId4"/>
    <p:sldId id="257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4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AEFE-7E41-4AD8-B836-276EAD26B72F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FF15-0870-46E9-A16C-0F61AC587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915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AEFE-7E41-4AD8-B836-276EAD26B72F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FF15-0870-46E9-A16C-0F61AC587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910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AEFE-7E41-4AD8-B836-276EAD26B72F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FF15-0870-46E9-A16C-0F61AC587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064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AEFE-7E41-4AD8-B836-276EAD26B72F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FF15-0870-46E9-A16C-0F61AC587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918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AEFE-7E41-4AD8-B836-276EAD26B72F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FF15-0870-46E9-A16C-0F61AC587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909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AEFE-7E41-4AD8-B836-276EAD26B72F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FF15-0870-46E9-A16C-0F61AC587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106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AEFE-7E41-4AD8-B836-276EAD26B72F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FF15-0870-46E9-A16C-0F61AC587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0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AEFE-7E41-4AD8-B836-276EAD26B72F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FF15-0870-46E9-A16C-0F61AC587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684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AEFE-7E41-4AD8-B836-276EAD26B72F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FF15-0870-46E9-A16C-0F61AC587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159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AEFE-7E41-4AD8-B836-276EAD26B72F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FF15-0870-46E9-A16C-0F61AC587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80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AEFE-7E41-4AD8-B836-276EAD26B72F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FF15-0870-46E9-A16C-0F61AC587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281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8AEFE-7E41-4AD8-B836-276EAD26B72F}" type="datetimeFigureOut">
              <a:rPr lang="en-GB" smtClean="0"/>
              <a:t>24/02/2016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BFF15-0870-46E9-A16C-0F61AC587F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592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Linac2 flash news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Giulia Bellodi, ABP group meeting 25/02/2016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068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55476" y="379935"/>
            <a:ext cx="66845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Linac2 source restarted on 15 January after YETS maintenance: all components dismantled, polished and cleaned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709448" y="5975131"/>
            <a:ext cx="1655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Expansion cup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957145" y="5975131"/>
            <a:ext cx="1545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electrode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21596" y="460314"/>
            <a:ext cx="11518459" cy="6129670"/>
            <a:chOff x="221596" y="460314"/>
            <a:chExt cx="11518459" cy="612967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8331" y="1277006"/>
              <a:ext cx="6831724" cy="5123793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402" b="24598"/>
            <a:stretch/>
          </p:blipFill>
          <p:spPr>
            <a:xfrm>
              <a:off x="221596" y="3972910"/>
              <a:ext cx="5815720" cy="261707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231" y="460314"/>
              <a:ext cx="4356100" cy="3267075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1655379" y="646386"/>
            <a:ext cx="2995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Plasma chamber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18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13304" y="592850"/>
            <a:ext cx="4619297" cy="39380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94489" y="3240928"/>
            <a:ext cx="3953617" cy="29652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2605" y="236482"/>
            <a:ext cx="736249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 February : RF ON</a:t>
            </a:r>
          </a:p>
          <a:p>
            <a:endParaRPr lang="en-US" dirty="0"/>
          </a:p>
          <a:p>
            <a:r>
              <a:rPr lang="en-US" dirty="0" smtClean="0"/>
              <a:t>Monday 15</a:t>
            </a:r>
            <a:r>
              <a:rPr lang="en-US" baseline="30000" dirty="0" smtClean="0"/>
              <a:t>th </a:t>
            </a:r>
            <a:r>
              <a:rPr lang="en-US" dirty="0"/>
              <a:t> </a:t>
            </a:r>
            <a:r>
              <a:rPr lang="en-US" dirty="0" smtClean="0"/>
              <a:t> - Fire brigade intervention at 17h : burning smell and flashes in RF gallery of Linac2</a:t>
            </a:r>
          </a:p>
          <a:p>
            <a:endParaRPr lang="en-US" dirty="0" smtClean="0"/>
          </a:p>
          <a:p>
            <a:r>
              <a:rPr lang="en-US" dirty="0" smtClean="0"/>
              <a:t>Problem of isolation of HV </a:t>
            </a:r>
            <a:r>
              <a:rPr lang="en-US" dirty="0"/>
              <a:t>cable (output of the </a:t>
            </a:r>
            <a:r>
              <a:rPr lang="en-US" dirty="0" err="1" smtClean="0"/>
              <a:t>Hazemeyer</a:t>
            </a:r>
            <a:r>
              <a:rPr lang="en-US" dirty="0" smtClean="0"/>
              <a:t> </a:t>
            </a:r>
            <a:r>
              <a:rPr lang="en-US" dirty="0"/>
              <a:t>connecting to the modulator from BE/RF</a:t>
            </a:r>
            <a:r>
              <a:rPr lang="en-US" dirty="0" smtClean="0"/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7773" y="2619632"/>
            <a:ext cx="46584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Shielding to ground connection from the modulator side was missing</a:t>
            </a:r>
          </a:p>
          <a:p>
            <a:endParaRPr lang="en-US" dirty="0" smtClean="0"/>
          </a:p>
          <a:p>
            <a:r>
              <a:rPr lang="en-US" dirty="0" smtClean="0"/>
              <a:t>the faulty cable was disconnected and replaced with a spare on Thursday 18th</a:t>
            </a:r>
          </a:p>
          <a:p>
            <a:endParaRPr lang="en-US" dirty="0" smtClean="0"/>
          </a:p>
          <a:p>
            <a:r>
              <a:rPr lang="en-US" dirty="0" smtClean="0"/>
              <a:t>RF switched back on </a:t>
            </a:r>
            <a:r>
              <a:rPr lang="en-GB" dirty="0" smtClean="0"/>
              <a:t>Friday afternoon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215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22917"/>
          <a:stretch/>
        </p:blipFill>
        <p:spPr>
          <a:xfrm>
            <a:off x="325878" y="158659"/>
            <a:ext cx="5222306" cy="446381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81816" y="457200"/>
            <a:ext cx="54369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Friday 19/02 at 18:47</a:t>
            </a:r>
          </a:p>
          <a:p>
            <a:r>
              <a:rPr lang="en-GB" dirty="0" smtClean="0"/>
              <a:t>Vacuum leak on Tank1, domino propagation to Tank2 and Tank3</a:t>
            </a:r>
          </a:p>
          <a:p>
            <a:r>
              <a:rPr lang="en-GB" dirty="0" smtClean="0"/>
              <a:t> 1mbar pressure in Linac2 </a:t>
            </a:r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469557" y="2515301"/>
            <a:ext cx="11597844" cy="4214341"/>
            <a:chOff x="469557" y="2515301"/>
            <a:chExt cx="11597844" cy="4214341"/>
          </a:xfrm>
        </p:grpSpPr>
        <p:sp>
          <p:nvSpPr>
            <p:cNvPr id="11" name="TextBox 10"/>
            <p:cNvSpPr txBox="1"/>
            <p:nvPr/>
          </p:nvSpPr>
          <p:spPr>
            <a:xfrm>
              <a:off x="469557" y="5313405"/>
              <a:ext cx="48191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Leak detected on Monday night near RF pick-up</a:t>
              </a:r>
              <a:endParaRPr lang="en-GB" dirty="0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5745890" y="2515301"/>
              <a:ext cx="6321511" cy="4214341"/>
              <a:chOff x="5745890" y="2515301"/>
              <a:chExt cx="6321511" cy="4214341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45890" y="2515301"/>
                <a:ext cx="6321511" cy="4214341"/>
              </a:xfrm>
              <a:prstGeom prst="rect">
                <a:avLst/>
              </a:prstGeom>
            </p:spPr>
          </p:pic>
          <p:sp>
            <p:nvSpPr>
              <p:cNvPr id="14" name="Explosion 2 13"/>
              <p:cNvSpPr/>
              <p:nvPr/>
            </p:nvSpPr>
            <p:spPr>
              <a:xfrm>
                <a:off x="8452021" y="3719384"/>
                <a:ext cx="2100649" cy="1963353"/>
              </a:xfrm>
              <a:prstGeom prst="irregularSeal2">
                <a:avLst/>
              </a:prstGeom>
              <a:noFill/>
              <a:ln w="4762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2388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1" r="5976" b="47356"/>
          <a:stretch/>
        </p:blipFill>
        <p:spPr>
          <a:xfrm>
            <a:off x="377947" y="0"/>
            <a:ext cx="7725103" cy="36103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67" r="11005"/>
          <a:stretch/>
        </p:blipFill>
        <p:spPr>
          <a:xfrm>
            <a:off x="8239145" y="2916194"/>
            <a:ext cx="3681007" cy="376795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476735" y="1481985"/>
            <a:ext cx="2755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1976 technical drawings dusted off 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88"/>
          <a:stretch/>
        </p:blipFill>
        <p:spPr>
          <a:xfrm>
            <a:off x="5128053" y="4064521"/>
            <a:ext cx="3111091" cy="26196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03235" y="247135"/>
            <a:ext cx="2261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 culprit </a:t>
            </a:r>
            <a:endParaRPr lang="en-GB" sz="2400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5993027" y="247135"/>
            <a:ext cx="12357" cy="3249827"/>
          </a:xfrm>
          <a:prstGeom prst="line">
            <a:avLst/>
          </a:prstGeom>
          <a:ln w="444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892842" y="3098748"/>
            <a:ext cx="1237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Inside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141479" y="3069866"/>
            <a:ext cx="1237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outside 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09600" y="4379495"/>
            <a:ext cx="42832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Pick-up extraction deemed too risky </a:t>
            </a:r>
          </a:p>
          <a:p>
            <a:r>
              <a:rPr lang="en-GB" dirty="0" smtClean="0"/>
              <a:t>Cover installed on the pick-up and secondary vacuum created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625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137" y="1060173"/>
            <a:ext cx="7379368" cy="54621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17557" y="320841"/>
            <a:ext cx="3545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25/02/2016 at 08:00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245642" y="2502568"/>
            <a:ext cx="357739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Great thanks to the RF and vacuum team for their dedication and efficiency ! </a:t>
            </a:r>
          </a:p>
          <a:p>
            <a:endParaRPr lang="en-GB" sz="2400" dirty="0" smtClean="0"/>
          </a:p>
          <a:p>
            <a:r>
              <a:rPr lang="en-GB" sz="2400" dirty="0" smtClean="0"/>
              <a:t>Excellent response and example of round-the-clock teamwork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5011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1363</TotalTime>
  <Words>177</Words>
  <Application>Microsoft Office PowerPoint</Application>
  <PresentationFormat>Widescreen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Linac2 flash news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Bellodi</dc:creator>
  <cp:lastModifiedBy>Giulia Bellodi</cp:lastModifiedBy>
  <cp:revision>43</cp:revision>
  <dcterms:created xsi:type="dcterms:W3CDTF">2016-02-24T10:11:24Z</dcterms:created>
  <dcterms:modified xsi:type="dcterms:W3CDTF">2016-02-25T08:54:39Z</dcterms:modified>
</cp:coreProperties>
</file>