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customXml/itemProps1.xml" ContentType="application/vnd.openxmlformats-officedocument.customXmlProperties+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customXml/itemProps2.xml" ContentType="application/vnd.openxmlformats-officedocument.customXmlProperties+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5"/>
  </p:notesMasterIdLst>
  <p:sldIdLst>
    <p:sldId id="277" r:id="rId2"/>
    <p:sldId id="257" r:id="rId3"/>
    <p:sldId id="267" r:id="rId4"/>
    <p:sldId id="268" r:id="rId5"/>
    <p:sldId id="269" r:id="rId6"/>
    <p:sldId id="274" r:id="rId7"/>
    <p:sldId id="276" r:id="rId8"/>
    <p:sldId id="273" r:id="rId9"/>
    <p:sldId id="272" r:id="rId10"/>
    <p:sldId id="278" r:id="rId11"/>
    <p:sldId id="271" r:id="rId12"/>
    <p:sldId id="270" r:id="rId13"/>
    <p:sldId id="275" r:id="rId14"/>
  </p:sldIdLst>
  <p:sldSz cx="9144000" cy="6858000" type="screen4x3"/>
  <p:notesSz cx="6775450" cy="9906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ED3EA"/>
    <a:srgbClr val="D5D7E3"/>
    <a:srgbClr val="C9D5EF"/>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170" autoAdjust="0"/>
    <p:restoredTop sz="81714" autoAdjust="0"/>
  </p:normalViewPr>
  <p:slideViewPr>
    <p:cSldViewPr>
      <p:cViewPr varScale="1">
        <p:scale>
          <a:sx n="85" d="100"/>
          <a:sy n="85" d="100"/>
        </p:scale>
        <p:origin x="-612"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customXml" Target="../customXml/item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openxmlformats.org/officeDocument/2006/relationships/customXml" Target="../customXml/item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ustomXml" Target="../customXml/item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36028" cy="4953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37854" y="0"/>
            <a:ext cx="2936028" cy="495300"/>
          </a:xfrm>
          <a:prstGeom prst="rect">
            <a:avLst/>
          </a:prstGeom>
        </p:spPr>
        <p:txBody>
          <a:bodyPr vert="horz" lIns="91440" tIns="45720" rIns="91440" bIns="45720" rtlCol="0"/>
          <a:lstStyle>
            <a:lvl1pPr algn="r">
              <a:defRPr sz="1200"/>
            </a:lvl1pPr>
          </a:lstStyle>
          <a:p>
            <a:fld id="{41BA5B01-3AF0-4F5C-911E-F78F4838EBF0}" type="datetimeFigureOut">
              <a:rPr lang="en-US" smtClean="0"/>
              <a:pPr/>
              <a:t>6/24/2011</a:t>
            </a:fld>
            <a:endParaRPr lang="en-US"/>
          </a:p>
        </p:txBody>
      </p:sp>
      <p:sp>
        <p:nvSpPr>
          <p:cNvPr id="4" name="Slide Image Placeholder 3"/>
          <p:cNvSpPr>
            <a:spLocks noGrp="1" noRot="1" noChangeAspect="1"/>
          </p:cNvSpPr>
          <p:nvPr>
            <p:ph type="sldImg" idx="2"/>
          </p:nvPr>
        </p:nvSpPr>
        <p:spPr>
          <a:xfrm>
            <a:off x="911225" y="742950"/>
            <a:ext cx="4953000" cy="37147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7545" y="4705350"/>
            <a:ext cx="5420360" cy="44577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08981"/>
            <a:ext cx="2936028" cy="4953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37854" y="9408981"/>
            <a:ext cx="2936028" cy="495300"/>
          </a:xfrm>
          <a:prstGeom prst="rect">
            <a:avLst/>
          </a:prstGeom>
        </p:spPr>
        <p:txBody>
          <a:bodyPr vert="horz" lIns="91440" tIns="45720" rIns="91440" bIns="45720" rtlCol="0" anchor="b"/>
          <a:lstStyle>
            <a:lvl1pPr algn="r">
              <a:defRPr sz="1200"/>
            </a:lvl1pPr>
          </a:lstStyle>
          <a:p>
            <a:fld id="{79C548DE-B29E-467B-8B22-5C793A45BBE8}"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9C548DE-B29E-467B-8B22-5C793A45BBE8}" type="slidenum">
              <a:rPr lang="en-US" smtClean="0"/>
              <a:pPr/>
              <a:t>6</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9C548DE-B29E-467B-8B22-5C793A45BBE8}"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1228AAA-86A5-4234-9A44-E784B02694D8}" type="datetime1">
              <a:rPr lang="en-GB" smtClean="0"/>
              <a:pPr/>
              <a:t>24/06/2011</a:t>
            </a:fld>
            <a:endParaRPr lang="en-US"/>
          </a:p>
        </p:txBody>
      </p:sp>
      <p:sp>
        <p:nvSpPr>
          <p:cNvPr id="5" name="Footer Placeholder 4"/>
          <p:cNvSpPr>
            <a:spLocks noGrp="1"/>
          </p:cNvSpPr>
          <p:nvPr>
            <p:ph type="ftr" sz="quarter" idx="11"/>
          </p:nvPr>
        </p:nvSpPr>
        <p:spPr/>
        <p:txBody>
          <a:bodyPr/>
          <a:lstStyle/>
          <a:p>
            <a:r>
              <a:rPr lang="en-US" smtClean="0"/>
              <a:t>SPS.Technical-Coordination@cern.ch</a:t>
            </a:r>
            <a:endParaRPr lang="en-US"/>
          </a:p>
        </p:txBody>
      </p:sp>
      <p:sp>
        <p:nvSpPr>
          <p:cNvPr id="6" name="Slide Number Placeholder 5"/>
          <p:cNvSpPr>
            <a:spLocks noGrp="1"/>
          </p:cNvSpPr>
          <p:nvPr>
            <p:ph type="sldNum" sz="quarter" idx="12"/>
          </p:nvPr>
        </p:nvSpPr>
        <p:spPr/>
        <p:txBody>
          <a:bodyPr/>
          <a:lstStyle/>
          <a:p>
            <a:fld id="{09AEAAE4-0DFC-41BA-A6EA-0EF31FBA7C48}"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55047A0-0B51-4AB5-A8BF-F4B4F3628DE8}" type="datetime1">
              <a:rPr lang="en-GB" smtClean="0"/>
              <a:pPr/>
              <a:t>24/06/2011</a:t>
            </a:fld>
            <a:endParaRPr lang="en-US"/>
          </a:p>
        </p:txBody>
      </p:sp>
      <p:sp>
        <p:nvSpPr>
          <p:cNvPr id="5" name="Footer Placeholder 4"/>
          <p:cNvSpPr>
            <a:spLocks noGrp="1"/>
          </p:cNvSpPr>
          <p:nvPr>
            <p:ph type="ftr" sz="quarter" idx="11"/>
          </p:nvPr>
        </p:nvSpPr>
        <p:spPr/>
        <p:txBody>
          <a:bodyPr/>
          <a:lstStyle/>
          <a:p>
            <a:r>
              <a:rPr lang="en-US" smtClean="0"/>
              <a:t>SPS.Technical-Coordination@cern.ch</a:t>
            </a:r>
            <a:endParaRPr lang="en-US"/>
          </a:p>
        </p:txBody>
      </p:sp>
      <p:sp>
        <p:nvSpPr>
          <p:cNvPr id="6" name="Slide Number Placeholder 5"/>
          <p:cNvSpPr>
            <a:spLocks noGrp="1"/>
          </p:cNvSpPr>
          <p:nvPr>
            <p:ph type="sldNum" sz="quarter" idx="12"/>
          </p:nvPr>
        </p:nvSpPr>
        <p:spPr/>
        <p:txBody>
          <a:bodyPr/>
          <a:lstStyle/>
          <a:p>
            <a:fld id="{09AEAAE4-0DFC-41BA-A6EA-0EF31FBA7C4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E69425A-A798-4E43-AFEF-9745C37BA1D2}" type="datetime1">
              <a:rPr lang="en-GB" smtClean="0"/>
              <a:pPr/>
              <a:t>24/06/2011</a:t>
            </a:fld>
            <a:endParaRPr lang="en-US"/>
          </a:p>
        </p:txBody>
      </p:sp>
      <p:sp>
        <p:nvSpPr>
          <p:cNvPr id="5" name="Footer Placeholder 4"/>
          <p:cNvSpPr>
            <a:spLocks noGrp="1"/>
          </p:cNvSpPr>
          <p:nvPr>
            <p:ph type="ftr" sz="quarter" idx="11"/>
          </p:nvPr>
        </p:nvSpPr>
        <p:spPr/>
        <p:txBody>
          <a:bodyPr/>
          <a:lstStyle/>
          <a:p>
            <a:r>
              <a:rPr lang="en-US" smtClean="0"/>
              <a:t>SPS.Technical-Coordination@cern.ch</a:t>
            </a:r>
            <a:endParaRPr lang="en-US"/>
          </a:p>
        </p:txBody>
      </p:sp>
      <p:sp>
        <p:nvSpPr>
          <p:cNvPr id="6" name="Slide Number Placeholder 5"/>
          <p:cNvSpPr>
            <a:spLocks noGrp="1"/>
          </p:cNvSpPr>
          <p:nvPr>
            <p:ph type="sldNum" sz="quarter" idx="12"/>
          </p:nvPr>
        </p:nvSpPr>
        <p:spPr/>
        <p:txBody>
          <a:bodyPr/>
          <a:lstStyle/>
          <a:p>
            <a:fld id="{09AEAAE4-0DFC-41BA-A6EA-0EF31FBA7C4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AC75B4B-FAE3-49AD-969D-352172D10540}" type="datetime1">
              <a:rPr lang="en-GB" smtClean="0"/>
              <a:pPr/>
              <a:t>24/06/2011</a:t>
            </a:fld>
            <a:endParaRPr lang="en-US"/>
          </a:p>
        </p:txBody>
      </p:sp>
      <p:sp>
        <p:nvSpPr>
          <p:cNvPr id="5" name="Footer Placeholder 4"/>
          <p:cNvSpPr>
            <a:spLocks noGrp="1"/>
          </p:cNvSpPr>
          <p:nvPr>
            <p:ph type="ftr" sz="quarter" idx="11"/>
          </p:nvPr>
        </p:nvSpPr>
        <p:spPr/>
        <p:txBody>
          <a:bodyPr/>
          <a:lstStyle/>
          <a:p>
            <a:r>
              <a:rPr lang="en-US" smtClean="0"/>
              <a:t>SPS.Technical-Coordination@cern.ch</a:t>
            </a:r>
            <a:endParaRPr lang="en-US"/>
          </a:p>
        </p:txBody>
      </p:sp>
      <p:sp>
        <p:nvSpPr>
          <p:cNvPr id="6" name="Slide Number Placeholder 5"/>
          <p:cNvSpPr>
            <a:spLocks noGrp="1"/>
          </p:cNvSpPr>
          <p:nvPr>
            <p:ph type="sldNum" sz="quarter" idx="12"/>
          </p:nvPr>
        </p:nvSpPr>
        <p:spPr/>
        <p:txBody>
          <a:bodyPr/>
          <a:lstStyle/>
          <a:p>
            <a:fld id="{09AEAAE4-0DFC-41BA-A6EA-0EF31FBA7C48}"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5EDF908-7516-4D4E-A8D4-F35C2793CD06}" type="datetime1">
              <a:rPr lang="en-GB" smtClean="0"/>
              <a:pPr/>
              <a:t>24/06/2011</a:t>
            </a:fld>
            <a:endParaRPr lang="en-US"/>
          </a:p>
        </p:txBody>
      </p:sp>
      <p:sp>
        <p:nvSpPr>
          <p:cNvPr id="5" name="Footer Placeholder 4"/>
          <p:cNvSpPr>
            <a:spLocks noGrp="1"/>
          </p:cNvSpPr>
          <p:nvPr>
            <p:ph type="ftr" sz="quarter" idx="11"/>
          </p:nvPr>
        </p:nvSpPr>
        <p:spPr/>
        <p:txBody>
          <a:bodyPr/>
          <a:lstStyle/>
          <a:p>
            <a:r>
              <a:rPr lang="en-US" smtClean="0"/>
              <a:t>SPS.Technical-Coordination@cern.ch</a:t>
            </a:r>
            <a:endParaRPr lang="en-US"/>
          </a:p>
        </p:txBody>
      </p:sp>
      <p:sp>
        <p:nvSpPr>
          <p:cNvPr id="6" name="Slide Number Placeholder 5"/>
          <p:cNvSpPr>
            <a:spLocks noGrp="1"/>
          </p:cNvSpPr>
          <p:nvPr>
            <p:ph type="sldNum" sz="quarter" idx="12"/>
          </p:nvPr>
        </p:nvSpPr>
        <p:spPr/>
        <p:txBody>
          <a:bodyPr/>
          <a:lstStyle/>
          <a:p>
            <a:fld id="{09AEAAE4-0DFC-41BA-A6EA-0EF31FBA7C48}"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5E4484A-8767-40C9-82FE-FFDF16F2F433}" type="datetime1">
              <a:rPr lang="en-GB" smtClean="0"/>
              <a:pPr/>
              <a:t>24/06/2011</a:t>
            </a:fld>
            <a:endParaRPr lang="en-US"/>
          </a:p>
        </p:txBody>
      </p:sp>
      <p:sp>
        <p:nvSpPr>
          <p:cNvPr id="6" name="Footer Placeholder 5"/>
          <p:cNvSpPr>
            <a:spLocks noGrp="1"/>
          </p:cNvSpPr>
          <p:nvPr>
            <p:ph type="ftr" sz="quarter" idx="11"/>
          </p:nvPr>
        </p:nvSpPr>
        <p:spPr/>
        <p:txBody>
          <a:bodyPr/>
          <a:lstStyle/>
          <a:p>
            <a:r>
              <a:rPr lang="en-US" smtClean="0"/>
              <a:t>SPS.Technical-Coordination@cern.ch</a:t>
            </a:r>
            <a:endParaRPr lang="en-US"/>
          </a:p>
        </p:txBody>
      </p:sp>
      <p:sp>
        <p:nvSpPr>
          <p:cNvPr id="7" name="Slide Number Placeholder 6"/>
          <p:cNvSpPr>
            <a:spLocks noGrp="1"/>
          </p:cNvSpPr>
          <p:nvPr>
            <p:ph type="sldNum" sz="quarter" idx="12"/>
          </p:nvPr>
        </p:nvSpPr>
        <p:spPr/>
        <p:txBody>
          <a:bodyPr/>
          <a:lstStyle/>
          <a:p>
            <a:fld id="{09AEAAE4-0DFC-41BA-A6EA-0EF31FBA7C48}"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02575C0-1201-4FC5-B0A9-8ADD6E958EF3}" type="datetime1">
              <a:rPr lang="en-GB" smtClean="0"/>
              <a:pPr/>
              <a:t>24/06/2011</a:t>
            </a:fld>
            <a:endParaRPr lang="en-US"/>
          </a:p>
        </p:txBody>
      </p:sp>
      <p:sp>
        <p:nvSpPr>
          <p:cNvPr id="8" name="Footer Placeholder 7"/>
          <p:cNvSpPr>
            <a:spLocks noGrp="1"/>
          </p:cNvSpPr>
          <p:nvPr>
            <p:ph type="ftr" sz="quarter" idx="11"/>
          </p:nvPr>
        </p:nvSpPr>
        <p:spPr/>
        <p:txBody>
          <a:bodyPr/>
          <a:lstStyle/>
          <a:p>
            <a:r>
              <a:rPr lang="en-US" smtClean="0"/>
              <a:t>SPS.Technical-Coordination@cern.ch</a:t>
            </a:r>
            <a:endParaRPr lang="en-US"/>
          </a:p>
        </p:txBody>
      </p:sp>
      <p:sp>
        <p:nvSpPr>
          <p:cNvPr id="9" name="Slide Number Placeholder 8"/>
          <p:cNvSpPr>
            <a:spLocks noGrp="1"/>
          </p:cNvSpPr>
          <p:nvPr>
            <p:ph type="sldNum" sz="quarter" idx="12"/>
          </p:nvPr>
        </p:nvSpPr>
        <p:spPr/>
        <p:txBody>
          <a:bodyPr/>
          <a:lstStyle/>
          <a:p>
            <a:fld id="{09AEAAE4-0DFC-41BA-A6EA-0EF31FBA7C48}"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32249E0-65BE-4539-B8BA-7474E4706089}" type="datetime1">
              <a:rPr lang="en-GB" smtClean="0"/>
              <a:pPr/>
              <a:t>24/06/2011</a:t>
            </a:fld>
            <a:endParaRPr lang="en-US"/>
          </a:p>
        </p:txBody>
      </p:sp>
      <p:sp>
        <p:nvSpPr>
          <p:cNvPr id="4" name="Footer Placeholder 3"/>
          <p:cNvSpPr>
            <a:spLocks noGrp="1"/>
          </p:cNvSpPr>
          <p:nvPr>
            <p:ph type="ftr" sz="quarter" idx="11"/>
          </p:nvPr>
        </p:nvSpPr>
        <p:spPr/>
        <p:txBody>
          <a:bodyPr/>
          <a:lstStyle/>
          <a:p>
            <a:r>
              <a:rPr lang="en-US" smtClean="0"/>
              <a:t>SPS.Technical-Coordination@cern.ch</a:t>
            </a:r>
            <a:endParaRPr lang="en-US"/>
          </a:p>
        </p:txBody>
      </p:sp>
      <p:sp>
        <p:nvSpPr>
          <p:cNvPr id="5" name="Slide Number Placeholder 4"/>
          <p:cNvSpPr>
            <a:spLocks noGrp="1"/>
          </p:cNvSpPr>
          <p:nvPr>
            <p:ph type="sldNum" sz="quarter" idx="12"/>
          </p:nvPr>
        </p:nvSpPr>
        <p:spPr/>
        <p:txBody>
          <a:bodyPr/>
          <a:lstStyle/>
          <a:p>
            <a:fld id="{09AEAAE4-0DFC-41BA-A6EA-0EF31FBA7C4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851ED1B-4F16-4AA9-A155-9FA9EFD1CCA6}" type="datetime1">
              <a:rPr lang="en-GB" smtClean="0"/>
              <a:pPr/>
              <a:t>24/06/2011</a:t>
            </a:fld>
            <a:endParaRPr lang="en-US"/>
          </a:p>
        </p:txBody>
      </p:sp>
      <p:sp>
        <p:nvSpPr>
          <p:cNvPr id="3" name="Footer Placeholder 2"/>
          <p:cNvSpPr>
            <a:spLocks noGrp="1"/>
          </p:cNvSpPr>
          <p:nvPr>
            <p:ph type="ftr" sz="quarter" idx="11"/>
          </p:nvPr>
        </p:nvSpPr>
        <p:spPr/>
        <p:txBody>
          <a:bodyPr/>
          <a:lstStyle/>
          <a:p>
            <a:r>
              <a:rPr lang="en-US" smtClean="0"/>
              <a:t>SPS.Technical-Coordination@cern.ch</a:t>
            </a:r>
            <a:endParaRPr lang="en-US"/>
          </a:p>
        </p:txBody>
      </p:sp>
      <p:sp>
        <p:nvSpPr>
          <p:cNvPr id="4" name="Slide Number Placeholder 3"/>
          <p:cNvSpPr>
            <a:spLocks noGrp="1"/>
          </p:cNvSpPr>
          <p:nvPr>
            <p:ph type="sldNum" sz="quarter" idx="12"/>
          </p:nvPr>
        </p:nvSpPr>
        <p:spPr/>
        <p:txBody>
          <a:bodyPr/>
          <a:lstStyle/>
          <a:p>
            <a:fld id="{09AEAAE4-0DFC-41BA-A6EA-0EF31FBA7C4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77817F3-9132-41F8-B250-4BC4164A7D37}" type="datetime1">
              <a:rPr lang="en-GB" smtClean="0"/>
              <a:pPr/>
              <a:t>24/06/2011</a:t>
            </a:fld>
            <a:endParaRPr lang="en-US"/>
          </a:p>
        </p:txBody>
      </p:sp>
      <p:sp>
        <p:nvSpPr>
          <p:cNvPr id="6" name="Footer Placeholder 5"/>
          <p:cNvSpPr>
            <a:spLocks noGrp="1"/>
          </p:cNvSpPr>
          <p:nvPr>
            <p:ph type="ftr" sz="quarter" idx="11"/>
          </p:nvPr>
        </p:nvSpPr>
        <p:spPr/>
        <p:txBody>
          <a:bodyPr/>
          <a:lstStyle/>
          <a:p>
            <a:r>
              <a:rPr lang="en-US" smtClean="0"/>
              <a:t>SPS.Technical-Coordination@cern.ch</a:t>
            </a:r>
            <a:endParaRPr lang="en-US"/>
          </a:p>
        </p:txBody>
      </p:sp>
      <p:sp>
        <p:nvSpPr>
          <p:cNvPr id="7" name="Slide Number Placeholder 6"/>
          <p:cNvSpPr>
            <a:spLocks noGrp="1"/>
          </p:cNvSpPr>
          <p:nvPr>
            <p:ph type="sldNum" sz="quarter" idx="12"/>
          </p:nvPr>
        </p:nvSpPr>
        <p:spPr/>
        <p:txBody>
          <a:bodyPr/>
          <a:lstStyle/>
          <a:p>
            <a:fld id="{09AEAAE4-0DFC-41BA-A6EA-0EF31FBA7C48}"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4B5C771-647C-4E01-92E4-2F2644D4BA56}" type="datetime1">
              <a:rPr lang="en-GB" smtClean="0"/>
              <a:pPr/>
              <a:t>24/06/2011</a:t>
            </a:fld>
            <a:endParaRPr lang="en-US"/>
          </a:p>
        </p:txBody>
      </p:sp>
      <p:sp>
        <p:nvSpPr>
          <p:cNvPr id="6" name="Footer Placeholder 5"/>
          <p:cNvSpPr>
            <a:spLocks noGrp="1"/>
          </p:cNvSpPr>
          <p:nvPr>
            <p:ph type="ftr" sz="quarter" idx="11"/>
          </p:nvPr>
        </p:nvSpPr>
        <p:spPr/>
        <p:txBody>
          <a:bodyPr/>
          <a:lstStyle/>
          <a:p>
            <a:r>
              <a:rPr lang="en-US" smtClean="0"/>
              <a:t>SPS.Technical-Coordination@cern.ch</a:t>
            </a:r>
            <a:endParaRPr lang="en-US"/>
          </a:p>
        </p:txBody>
      </p:sp>
      <p:sp>
        <p:nvSpPr>
          <p:cNvPr id="7" name="Slide Number Placeholder 6"/>
          <p:cNvSpPr>
            <a:spLocks noGrp="1"/>
          </p:cNvSpPr>
          <p:nvPr>
            <p:ph type="sldNum" sz="quarter" idx="12"/>
          </p:nvPr>
        </p:nvSpPr>
        <p:spPr/>
        <p:txBody>
          <a:bodyPr/>
          <a:lstStyle/>
          <a:p>
            <a:fld id="{09AEAAE4-0DFC-41BA-A6EA-0EF31FBA7C48}"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0C2B3B6-EDD8-4DF7-AA61-2DAE5F4AF2F6}" type="datetime1">
              <a:rPr lang="en-GB" smtClean="0"/>
              <a:pPr/>
              <a:t>24/06/2011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SPS.Technical-Coordination@cern.ch</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9AEAAE4-0DFC-41BA-A6EA-0EF31FBA7C48}"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SPS Technical Stop</a:t>
            </a:r>
            <a:endParaRPr lang="en-US" dirty="0"/>
          </a:p>
        </p:txBody>
      </p:sp>
      <p:sp>
        <p:nvSpPr>
          <p:cNvPr id="3" name="Subtitle 2"/>
          <p:cNvSpPr>
            <a:spLocks noGrp="1"/>
          </p:cNvSpPr>
          <p:nvPr>
            <p:ph type="subTitle" idx="1"/>
          </p:nvPr>
        </p:nvSpPr>
        <p:spPr/>
        <p:txBody>
          <a:bodyPr/>
          <a:lstStyle/>
          <a:p>
            <a:r>
              <a:rPr lang="en-GB" dirty="0" smtClean="0"/>
              <a:t>Tuesday 5</a:t>
            </a:r>
            <a:r>
              <a:rPr lang="en-GB" baseline="30000" dirty="0" smtClean="0"/>
              <a:t>th</a:t>
            </a:r>
            <a:r>
              <a:rPr lang="en-GB" dirty="0" smtClean="0"/>
              <a:t>/6</a:t>
            </a:r>
            <a:r>
              <a:rPr lang="en-GB" baseline="30000" dirty="0" smtClean="0"/>
              <a:t>th</a:t>
            </a:r>
            <a:r>
              <a:rPr lang="en-GB" dirty="0" smtClean="0"/>
              <a:t> July 2011</a:t>
            </a:r>
          </a:p>
          <a:p>
            <a:r>
              <a:rPr lang="en-GB" dirty="0" smtClean="0"/>
              <a:t>(Week 27)</a:t>
            </a:r>
            <a:endParaRPr lang="en-US" dirty="0"/>
          </a:p>
        </p:txBody>
      </p:sp>
      <p:sp>
        <p:nvSpPr>
          <p:cNvPr id="4" name="Date Placeholder 3"/>
          <p:cNvSpPr>
            <a:spLocks noGrp="1"/>
          </p:cNvSpPr>
          <p:nvPr>
            <p:ph type="dt" sz="half" idx="10"/>
          </p:nvPr>
        </p:nvSpPr>
        <p:spPr/>
        <p:txBody>
          <a:bodyPr/>
          <a:lstStyle/>
          <a:p>
            <a:fld id="{11228AAA-86A5-4234-9A44-E784B02694D8}" type="datetime1">
              <a:rPr lang="en-GB" smtClean="0"/>
              <a:pPr/>
              <a:t>24/06/2011</a:t>
            </a:fld>
            <a:endParaRPr lang="en-US"/>
          </a:p>
        </p:txBody>
      </p:sp>
      <p:sp>
        <p:nvSpPr>
          <p:cNvPr id="5" name="Footer Placeholder 4"/>
          <p:cNvSpPr>
            <a:spLocks noGrp="1"/>
          </p:cNvSpPr>
          <p:nvPr>
            <p:ph type="ftr" sz="quarter" idx="11"/>
          </p:nvPr>
        </p:nvSpPr>
        <p:spPr/>
        <p:txBody>
          <a:bodyPr/>
          <a:lstStyle/>
          <a:p>
            <a:r>
              <a:rPr lang="en-US" smtClean="0"/>
              <a:t>SPS.Technical-Coordination@cern.ch</a:t>
            </a:r>
            <a:endParaRPr lang="en-US"/>
          </a:p>
        </p:txBody>
      </p:sp>
      <p:sp>
        <p:nvSpPr>
          <p:cNvPr id="6" name="Slide Number Placeholder 5"/>
          <p:cNvSpPr>
            <a:spLocks noGrp="1"/>
          </p:cNvSpPr>
          <p:nvPr>
            <p:ph type="sldNum" sz="quarter" idx="12"/>
          </p:nvPr>
        </p:nvSpPr>
        <p:spPr/>
        <p:txBody>
          <a:bodyPr/>
          <a:lstStyle/>
          <a:p>
            <a:fld id="{09AEAAE4-0DFC-41BA-A6EA-0EF31FBA7C48}" type="slidenum">
              <a:rPr lang="en-US" smtClean="0"/>
              <a:pPr/>
              <a:t>1</a:t>
            </a:fld>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BA 7</a:t>
            </a:r>
            <a:endParaRPr lang="en-US" dirty="0"/>
          </a:p>
        </p:txBody>
      </p:sp>
      <p:sp>
        <p:nvSpPr>
          <p:cNvPr id="4" name="Date Placeholder 3"/>
          <p:cNvSpPr>
            <a:spLocks noGrp="1"/>
          </p:cNvSpPr>
          <p:nvPr>
            <p:ph type="dt" sz="half" idx="10"/>
          </p:nvPr>
        </p:nvSpPr>
        <p:spPr/>
        <p:txBody>
          <a:bodyPr/>
          <a:lstStyle/>
          <a:p>
            <a:fld id="{2AC75B4B-FAE3-49AD-969D-352172D10540}" type="datetime1">
              <a:rPr lang="en-GB" smtClean="0"/>
              <a:pPr/>
              <a:t>24/06/2011</a:t>
            </a:fld>
            <a:endParaRPr lang="en-US"/>
          </a:p>
        </p:txBody>
      </p:sp>
      <p:sp>
        <p:nvSpPr>
          <p:cNvPr id="5" name="Footer Placeholder 4"/>
          <p:cNvSpPr>
            <a:spLocks noGrp="1"/>
          </p:cNvSpPr>
          <p:nvPr>
            <p:ph type="ftr" sz="quarter" idx="11"/>
          </p:nvPr>
        </p:nvSpPr>
        <p:spPr/>
        <p:txBody>
          <a:bodyPr/>
          <a:lstStyle/>
          <a:p>
            <a:r>
              <a:rPr lang="en-US" smtClean="0"/>
              <a:t>SPS.Technical-Coordination@cern.ch</a:t>
            </a:r>
            <a:endParaRPr lang="en-US"/>
          </a:p>
        </p:txBody>
      </p:sp>
      <p:sp>
        <p:nvSpPr>
          <p:cNvPr id="6" name="Slide Number Placeholder 5"/>
          <p:cNvSpPr>
            <a:spLocks noGrp="1"/>
          </p:cNvSpPr>
          <p:nvPr>
            <p:ph type="sldNum" sz="quarter" idx="12"/>
          </p:nvPr>
        </p:nvSpPr>
        <p:spPr/>
        <p:txBody>
          <a:bodyPr/>
          <a:lstStyle/>
          <a:p>
            <a:fld id="{09AEAAE4-0DFC-41BA-A6EA-0EF31FBA7C48}" type="slidenum">
              <a:rPr lang="en-US" smtClean="0"/>
              <a:pPr/>
              <a:t>10</a:t>
            </a:fld>
            <a:endParaRPr lang="en-US"/>
          </a:p>
        </p:txBody>
      </p:sp>
      <p:graphicFrame>
        <p:nvGraphicFramePr>
          <p:cNvPr id="7" name="Content Placeholder 7"/>
          <p:cNvGraphicFramePr>
            <a:graphicFrameLocks/>
          </p:cNvGraphicFramePr>
          <p:nvPr/>
        </p:nvGraphicFramePr>
        <p:xfrm>
          <a:off x="179513" y="1628800"/>
          <a:ext cx="8856985" cy="2489200"/>
        </p:xfrm>
        <a:graphic>
          <a:graphicData uri="http://schemas.openxmlformats.org/drawingml/2006/table">
            <a:tbl>
              <a:tblPr firstRow="1" bandRow="1">
                <a:tableStyleId>{5C22544A-7EE6-4342-B048-85BDC9FD1C3A}</a:tableStyleId>
              </a:tblPr>
              <a:tblGrid>
                <a:gridCol w="936103"/>
                <a:gridCol w="648072"/>
                <a:gridCol w="648072"/>
                <a:gridCol w="720080"/>
                <a:gridCol w="2664296"/>
                <a:gridCol w="1845556"/>
                <a:gridCol w="278960"/>
                <a:gridCol w="278960"/>
                <a:gridCol w="278960"/>
                <a:gridCol w="278963"/>
                <a:gridCol w="278963"/>
              </a:tblGrid>
              <a:tr h="370840">
                <a:tc>
                  <a:txBody>
                    <a:bodyPr/>
                    <a:lstStyle/>
                    <a:p>
                      <a:pPr algn="ctr"/>
                      <a:r>
                        <a:rPr lang="en-GB" sz="1100" dirty="0" smtClean="0"/>
                        <a:t>Person Responsible</a:t>
                      </a:r>
                      <a:endParaRPr lang="en-US" sz="1100" dirty="0"/>
                    </a:p>
                  </a:txBody>
                  <a:tcPr anchor="ctr"/>
                </a:tc>
                <a:tc>
                  <a:txBody>
                    <a:bodyPr/>
                    <a:lstStyle/>
                    <a:p>
                      <a:pPr algn="ctr"/>
                      <a:r>
                        <a:rPr lang="en-GB" sz="1100" dirty="0" smtClean="0"/>
                        <a:t>Contact Details</a:t>
                      </a:r>
                      <a:endParaRPr lang="en-US" sz="1100" dirty="0"/>
                    </a:p>
                  </a:txBody>
                  <a:tcPr anchor="ctr"/>
                </a:tc>
                <a:tc>
                  <a:txBody>
                    <a:bodyPr/>
                    <a:lstStyle/>
                    <a:p>
                      <a:pPr algn="ctr"/>
                      <a:r>
                        <a:rPr lang="en-GB" sz="1100" dirty="0" smtClean="0"/>
                        <a:t>Starting when?</a:t>
                      </a:r>
                      <a:endParaRPr lang="en-US" sz="1100" dirty="0"/>
                    </a:p>
                  </a:txBody>
                  <a:tcPr anchor="ctr"/>
                </a:tc>
                <a:tc>
                  <a:txBody>
                    <a:bodyPr/>
                    <a:lstStyle/>
                    <a:p>
                      <a:pPr algn="ctr"/>
                      <a:r>
                        <a:rPr lang="en-GB" sz="1100" dirty="0" smtClean="0"/>
                        <a:t>Duration of work</a:t>
                      </a:r>
                      <a:endParaRPr lang="en-US" sz="1100" dirty="0"/>
                    </a:p>
                  </a:txBody>
                  <a:tcPr anchor="ctr"/>
                </a:tc>
                <a:tc>
                  <a:txBody>
                    <a:bodyPr/>
                    <a:lstStyle/>
                    <a:p>
                      <a:pPr algn="ctr"/>
                      <a:r>
                        <a:rPr lang="en-GB" sz="1100" dirty="0" smtClean="0"/>
                        <a:t>Description of work</a:t>
                      </a:r>
                      <a:endParaRPr lang="en-US" sz="1100" dirty="0"/>
                    </a:p>
                  </a:txBody>
                  <a:tcPr anchor="ctr"/>
                </a:tc>
                <a:tc>
                  <a:txBody>
                    <a:bodyPr/>
                    <a:lstStyle/>
                    <a:p>
                      <a:pPr algn="ctr"/>
                      <a:endParaRPr lang="en-GB" sz="1100" dirty="0" smtClean="0"/>
                    </a:p>
                    <a:p>
                      <a:pPr algn="ctr"/>
                      <a:endParaRPr lang="en-GB" sz="1100" dirty="0" smtClean="0"/>
                    </a:p>
                    <a:p>
                      <a:pPr algn="ctr"/>
                      <a:r>
                        <a:rPr lang="en-GB" sz="1100" dirty="0" smtClean="0"/>
                        <a:t>Other factors to consider</a:t>
                      </a:r>
                    </a:p>
                    <a:p>
                      <a:pPr algn="ctr"/>
                      <a:endParaRPr lang="en-GB" sz="1100" dirty="0" smtClean="0"/>
                    </a:p>
                    <a:p>
                      <a:pPr algn="ctr"/>
                      <a:endParaRPr lang="en-GB" sz="1100" dirty="0" smtClean="0"/>
                    </a:p>
                  </a:txBody>
                  <a:tcPr anchor="ctr"/>
                </a:tc>
                <a:tc>
                  <a:txBody>
                    <a:bodyPr/>
                    <a:lstStyle/>
                    <a:p>
                      <a:pPr algn="ctr"/>
                      <a:r>
                        <a:rPr lang="en-GB" sz="1100" dirty="0" smtClean="0"/>
                        <a:t>Consignation</a:t>
                      </a:r>
                      <a:endParaRPr lang="en-US" sz="1100" dirty="0"/>
                    </a:p>
                  </a:txBody>
                  <a:tcPr vert="vert270" anchor="ctr"/>
                </a:tc>
                <a:tc>
                  <a:txBody>
                    <a:bodyPr/>
                    <a:lstStyle/>
                    <a:p>
                      <a:pPr algn="ctr"/>
                      <a:r>
                        <a:rPr lang="en-GB" sz="1100" dirty="0" smtClean="0"/>
                        <a:t>Water</a:t>
                      </a:r>
                      <a:endParaRPr lang="en-US" sz="1100" dirty="0"/>
                    </a:p>
                  </a:txBody>
                  <a:tcPr vert="vert270" anchor="ctr"/>
                </a:tc>
                <a:tc>
                  <a:txBody>
                    <a:bodyPr/>
                    <a:lstStyle/>
                    <a:p>
                      <a:pPr algn="ctr"/>
                      <a:r>
                        <a:rPr lang="en-GB" sz="1100" dirty="0" smtClean="0"/>
                        <a:t>Comp air</a:t>
                      </a:r>
                      <a:endParaRPr lang="en-US" sz="1100" dirty="0"/>
                    </a:p>
                  </a:txBody>
                  <a:tcPr vert="vert270" anchor="ctr"/>
                </a:tc>
                <a:tc>
                  <a:txBody>
                    <a:bodyPr/>
                    <a:lstStyle/>
                    <a:p>
                      <a:pPr algn="ctr"/>
                      <a:r>
                        <a:rPr lang="en-GB" sz="1100" dirty="0" smtClean="0"/>
                        <a:t>Vacuum</a:t>
                      </a:r>
                      <a:endParaRPr lang="en-US" sz="1100" dirty="0"/>
                    </a:p>
                  </a:txBody>
                  <a:tcPr vert="vert270" anchor="ctr"/>
                </a:tc>
                <a:tc>
                  <a:txBody>
                    <a:bodyPr/>
                    <a:lstStyle/>
                    <a:p>
                      <a:pPr algn="ctr"/>
                      <a:r>
                        <a:rPr lang="en-GB" sz="1100" dirty="0" smtClean="0"/>
                        <a:t>RP present</a:t>
                      </a:r>
                      <a:endParaRPr lang="en-US" sz="1100" dirty="0"/>
                    </a:p>
                  </a:txBody>
                  <a:tcPr vert="vert270" anchor="ctr"/>
                </a:tc>
              </a:tr>
              <a:tr h="370840">
                <a:tc>
                  <a:txBody>
                    <a:bodyPr/>
                    <a:lstStyle/>
                    <a:p>
                      <a:pPr algn="ctr"/>
                      <a:r>
                        <a:rPr lang="en-US" sz="1000" dirty="0" smtClean="0"/>
                        <a:t>Bill Bannister</a:t>
                      </a:r>
                    </a:p>
                    <a:p>
                      <a:pPr algn="ctr"/>
                      <a:r>
                        <a:rPr lang="en-US" sz="1000" dirty="0" smtClean="0"/>
                        <a:t>EN/CV</a:t>
                      </a:r>
                      <a:endParaRPr lang="en-US" sz="1000" dirty="0"/>
                    </a:p>
                  </a:txBody>
                  <a:tcPr anchor="ctr"/>
                </a:tc>
                <a:tc>
                  <a:txBody>
                    <a:bodyPr/>
                    <a:lstStyle/>
                    <a:p>
                      <a:pPr algn="ctr"/>
                      <a:r>
                        <a:rPr lang="en-GB" sz="1000" dirty="0" smtClean="0"/>
                        <a:t>163495</a:t>
                      </a:r>
                      <a:endParaRPr lang="en-US" sz="1000" dirty="0"/>
                    </a:p>
                  </a:txBody>
                  <a:tcPr anchor="ctr"/>
                </a:tc>
                <a:tc>
                  <a:txBody>
                    <a:bodyPr/>
                    <a:lstStyle/>
                    <a:p>
                      <a:pPr algn="ctr"/>
                      <a:r>
                        <a:rPr lang="en-GB" sz="1000" dirty="0" smtClean="0"/>
                        <a:t>5</a:t>
                      </a:r>
                      <a:r>
                        <a:rPr lang="en-GB" sz="1000" baseline="30000" dirty="0" smtClean="0"/>
                        <a:t>th</a:t>
                      </a:r>
                      <a:r>
                        <a:rPr lang="en-GB" sz="1000" dirty="0" smtClean="0"/>
                        <a:t> July</a:t>
                      </a:r>
                      <a:endParaRPr lang="en-US" sz="1000" dirty="0"/>
                    </a:p>
                  </a:txBody>
                  <a:tcPr anchor="ctr"/>
                </a:tc>
                <a:tc>
                  <a:txBody>
                    <a:bodyPr/>
                    <a:lstStyle/>
                    <a:p>
                      <a:pPr algn="ctr"/>
                      <a:r>
                        <a:rPr lang="en-GB" sz="1000" dirty="0" smtClean="0"/>
                        <a:t>4 hrs</a:t>
                      </a:r>
                      <a:endParaRPr lang="en-US" sz="1000" dirty="0"/>
                    </a:p>
                  </a:txBody>
                  <a:tcPr anchor="ctr"/>
                </a:tc>
                <a:tc>
                  <a:txBody>
                    <a:bodyPr/>
                    <a:lstStyle/>
                    <a:p>
                      <a:r>
                        <a:rPr lang="en-US" sz="1000" dirty="0" smtClean="0"/>
                        <a:t>Install new pump </a:t>
                      </a:r>
                      <a:r>
                        <a:rPr lang="en-US" sz="1000" dirty="0" err="1" smtClean="0"/>
                        <a:t>puisard</a:t>
                      </a:r>
                      <a:r>
                        <a:rPr lang="en-US" sz="1000" dirty="0" smtClean="0"/>
                        <a:t> DP534</a:t>
                      </a:r>
                      <a:endParaRPr lang="en-US" sz="1000" dirty="0"/>
                    </a:p>
                  </a:txBody>
                  <a:tcPr anchor="ctr"/>
                </a:tc>
                <a:tc>
                  <a:txBody>
                    <a:bodyPr/>
                    <a:lstStyle/>
                    <a:p>
                      <a:endParaRPr lang="en-US" sz="1000" dirty="0"/>
                    </a:p>
                  </a:txBody>
                  <a:tcPr anchor="ctr"/>
                </a:tc>
                <a:tc>
                  <a:txBody>
                    <a:bodyPr/>
                    <a:lstStyle/>
                    <a:p>
                      <a:r>
                        <a:rPr lang="en-GB" sz="1000" dirty="0" smtClean="0"/>
                        <a:t>N</a:t>
                      </a:r>
                      <a:endParaRPr lang="en-US" sz="1000" dirty="0"/>
                    </a:p>
                  </a:txBody>
                  <a:tcPr anchor="ctr"/>
                </a:tc>
                <a:tc>
                  <a:txBody>
                    <a:bodyPr/>
                    <a:lstStyle/>
                    <a:p>
                      <a:r>
                        <a:rPr lang="en-GB" sz="1000" dirty="0" smtClean="0"/>
                        <a:t>N</a:t>
                      </a:r>
                      <a:endParaRPr lang="en-US" sz="1000" dirty="0"/>
                    </a:p>
                  </a:txBody>
                  <a:tcPr anchor="ctr"/>
                </a:tc>
                <a:tc>
                  <a:txBody>
                    <a:bodyPr/>
                    <a:lstStyle/>
                    <a:p>
                      <a:r>
                        <a:rPr lang="en-GB" sz="1000" dirty="0" smtClean="0"/>
                        <a:t>N</a:t>
                      </a:r>
                      <a:endParaRPr lang="en-US" sz="1000" dirty="0"/>
                    </a:p>
                  </a:txBody>
                  <a:tcPr anchor="ctr"/>
                </a:tc>
                <a:tc>
                  <a:txBody>
                    <a:bodyPr/>
                    <a:lstStyle/>
                    <a:p>
                      <a:r>
                        <a:rPr lang="en-GB" sz="1000" dirty="0" smtClean="0"/>
                        <a:t>N</a:t>
                      </a:r>
                      <a:endParaRPr lang="en-US" sz="1000" dirty="0"/>
                    </a:p>
                  </a:txBody>
                  <a:tcPr anchor="ctr"/>
                </a:tc>
                <a:tc>
                  <a:txBody>
                    <a:bodyPr/>
                    <a:lstStyle/>
                    <a:p>
                      <a:pPr algn="ctr"/>
                      <a:endParaRPr lang="en-US" sz="1000" dirty="0"/>
                    </a:p>
                  </a:txBody>
                  <a:tcPr anchor="ctr"/>
                </a:tc>
              </a:tr>
              <a:tr h="370840">
                <a:tc>
                  <a:txBody>
                    <a:bodyPr/>
                    <a:lstStyle/>
                    <a:p>
                      <a:pPr algn="ctr"/>
                      <a:r>
                        <a:rPr lang="en-US" sz="1000" dirty="0" smtClean="0"/>
                        <a:t>Nicolas Perez</a:t>
                      </a:r>
                    </a:p>
                    <a:p>
                      <a:pPr algn="ctr"/>
                      <a:r>
                        <a:rPr lang="en-GB" sz="1000" dirty="0" smtClean="0"/>
                        <a:t>EN/HE</a:t>
                      </a:r>
                      <a:endParaRPr lang="en-US" sz="1000" dirty="0"/>
                    </a:p>
                  </a:txBody>
                  <a:tcPr anchor="ctr"/>
                </a:tc>
                <a:tc>
                  <a:txBody>
                    <a:bodyPr/>
                    <a:lstStyle/>
                    <a:p>
                      <a:pPr algn="ctr"/>
                      <a:r>
                        <a:rPr lang="en-GB" sz="1000" dirty="0" smtClean="0"/>
                        <a:t>169285</a:t>
                      </a:r>
                      <a:endParaRPr lang="en-US" sz="1000" dirty="0"/>
                    </a:p>
                  </a:txBody>
                  <a:tcPr anchor="ctr"/>
                </a:tc>
                <a:tc>
                  <a:txBody>
                    <a:bodyPr/>
                    <a:lstStyle/>
                    <a:p>
                      <a:pPr algn="ctr"/>
                      <a:r>
                        <a:rPr lang="en-GB" sz="1000" baseline="0" dirty="0" smtClean="0"/>
                        <a:t>6</a:t>
                      </a:r>
                      <a:r>
                        <a:rPr lang="en-GB" sz="1000" baseline="30000" dirty="0" smtClean="0"/>
                        <a:t>th</a:t>
                      </a:r>
                      <a:r>
                        <a:rPr lang="en-GB" sz="1000" baseline="0" dirty="0" smtClean="0"/>
                        <a:t> July</a:t>
                      </a:r>
                      <a:endParaRPr lang="en-US" sz="1000" dirty="0"/>
                    </a:p>
                  </a:txBody>
                  <a:tcPr anchor="ctr"/>
                </a:tc>
                <a:tc>
                  <a:txBody>
                    <a:bodyPr/>
                    <a:lstStyle/>
                    <a:p>
                      <a:pPr algn="ctr"/>
                      <a:r>
                        <a:rPr lang="en-GB" sz="1000" b="1" dirty="0" smtClean="0">
                          <a:solidFill>
                            <a:srgbClr val="FF0000"/>
                          </a:solidFill>
                        </a:rPr>
                        <a:t>06:00-08:00</a:t>
                      </a:r>
                      <a:r>
                        <a:rPr lang="en-GB" sz="1000" b="1" baseline="0" dirty="0" smtClean="0">
                          <a:solidFill>
                            <a:srgbClr val="FF0000"/>
                          </a:solidFill>
                        </a:rPr>
                        <a:t> </a:t>
                      </a:r>
                      <a:r>
                        <a:rPr lang="en-GB" sz="1000" b="1" dirty="0" smtClean="0">
                          <a:solidFill>
                            <a:srgbClr val="FF0000"/>
                          </a:solidFill>
                        </a:rPr>
                        <a:t>hrs</a:t>
                      </a:r>
                      <a:endParaRPr lang="en-US" sz="1000" b="1" dirty="0">
                        <a:solidFill>
                          <a:srgbClr val="FF0000"/>
                        </a:solidFill>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000" kern="1200" dirty="0" smtClean="0">
                          <a:solidFill>
                            <a:schemeClr val="dk1"/>
                          </a:solidFill>
                          <a:latin typeface="+mn-lt"/>
                          <a:ea typeface="+mn-ea"/>
                          <a:cs typeface="+mn-cs"/>
                        </a:rPr>
                        <a:t>Maintenance of</a:t>
                      </a:r>
                      <a:r>
                        <a:rPr lang="en-GB" sz="1000" kern="1200" baseline="0" dirty="0" smtClean="0">
                          <a:solidFill>
                            <a:schemeClr val="dk1"/>
                          </a:solidFill>
                          <a:latin typeface="+mn-lt"/>
                          <a:ea typeface="+mn-ea"/>
                          <a:cs typeface="+mn-cs"/>
                        </a:rPr>
                        <a:t> lift AS512</a:t>
                      </a:r>
                      <a:endParaRPr lang="en-US" sz="1000" kern="1200" dirty="0" smtClean="0">
                        <a:solidFill>
                          <a:schemeClr val="dk1"/>
                        </a:solidFill>
                        <a:latin typeface="+mn-lt"/>
                        <a:ea typeface="+mn-ea"/>
                        <a:cs typeface="+mn-cs"/>
                      </a:endParaRPr>
                    </a:p>
                  </a:txBody>
                  <a:tcPr anchor="ctr"/>
                </a:tc>
                <a:tc>
                  <a:txBody>
                    <a:bodyPr/>
                    <a:lstStyle/>
                    <a:p>
                      <a:pPr algn="l"/>
                      <a:r>
                        <a:rPr lang="en-GB" sz="1000" dirty="0" smtClean="0">
                          <a:solidFill>
                            <a:srgbClr val="FF0000"/>
                          </a:solidFill>
                        </a:rPr>
                        <a:t>The lift</a:t>
                      </a:r>
                      <a:r>
                        <a:rPr lang="en-GB" sz="1000" baseline="0" dirty="0" smtClean="0">
                          <a:solidFill>
                            <a:srgbClr val="FF0000"/>
                          </a:solidFill>
                        </a:rPr>
                        <a:t> will be out of service during this time.</a:t>
                      </a:r>
                      <a:endParaRPr lang="en-US" sz="1000" dirty="0">
                        <a:solidFill>
                          <a:srgbClr val="FF0000"/>
                        </a:solidFill>
                      </a:endParaRPr>
                    </a:p>
                  </a:txBody>
                  <a:tcPr anchor="ctr"/>
                </a:tc>
                <a:tc>
                  <a:txBody>
                    <a:bodyPr/>
                    <a:lstStyle/>
                    <a:p>
                      <a:pPr algn="ctr"/>
                      <a:r>
                        <a:rPr lang="en-GB" sz="1000" dirty="0" smtClean="0"/>
                        <a:t>N</a:t>
                      </a:r>
                      <a:endParaRPr lang="en-US" sz="1000" dirty="0"/>
                    </a:p>
                  </a:txBody>
                  <a:tcPr anchor="ctr"/>
                </a:tc>
                <a:tc>
                  <a:txBody>
                    <a:bodyPr/>
                    <a:lstStyle/>
                    <a:p>
                      <a:pPr algn="ctr"/>
                      <a:r>
                        <a:rPr lang="en-GB" sz="1000" dirty="0" smtClean="0"/>
                        <a:t>N</a:t>
                      </a:r>
                      <a:endParaRPr lang="en-US" sz="1000" dirty="0"/>
                    </a:p>
                  </a:txBody>
                  <a:tcPr anchor="ctr"/>
                </a:tc>
                <a:tc>
                  <a:txBody>
                    <a:bodyPr/>
                    <a:lstStyle/>
                    <a:p>
                      <a:pPr algn="ctr"/>
                      <a:r>
                        <a:rPr lang="en-GB" sz="1000" dirty="0" smtClean="0"/>
                        <a:t>N</a:t>
                      </a:r>
                      <a:endParaRPr lang="en-US" sz="1000" dirty="0"/>
                    </a:p>
                  </a:txBody>
                  <a:tcPr anchor="ctr"/>
                </a:tc>
                <a:tc>
                  <a:txBody>
                    <a:bodyPr/>
                    <a:lstStyle/>
                    <a:p>
                      <a:pPr algn="ctr"/>
                      <a:r>
                        <a:rPr lang="en-GB" sz="1000" dirty="0" smtClean="0"/>
                        <a:t>N</a:t>
                      </a:r>
                      <a:endParaRPr lang="en-US" sz="1000" dirty="0"/>
                    </a:p>
                  </a:txBody>
                  <a:tcPr anchor="ctr"/>
                </a:tc>
                <a:tc>
                  <a:txBody>
                    <a:bodyPr/>
                    <a:lstStyle/>
                    <a:p>
                      <a:endParaRPr lang="en-US" sz="1000" dirty="0"/>
                    </a:p>
                  </a:txBody>
                  <a:tcPr/>
                </a:tc>
              </a:tr>
              <a:tr h="370840">
                <a:tc>
                  <a:txBody>
                    <a:bodyPr/>
                    <a:lstStyle/>
                    <a:p>
                      <a:pPr algn="ctr"/>
                      <a:r>
                        <a:rPr lang="en-US" sz="1000" dirty="0" smtClean="0"/>
                        <a:t>Nicolas Perez</a:t>
                      </a:r>
                    </a:p>
                    <a:p>
                      <a:pPr algn="ctr"/>
                      <a:r>
                        <a:rPr lang="en-GB" sz="1000" dirty="0" smtClean="0"/>
                        <a:t>EN/HE</a:t>
                      </a:r>
                      <a:endParaRPr lang="en-US" sz="1000" dirty="0"/>
                    </a:p>
                  </a:txBody>
                  <a:tcPr anchor="ctr"/>
                </a:tc>
                <a:tc>
                  <a:txBody>
                    <a:bodyPr/>
                    <a:lstStyle/>
                    <a:p>
                      <a:pPr algn="ctr"/>
                      <a:r>
                        <a:rPr lang="en-GB" sz="1000" dirty="0" smtClean="0"/>
                        <a:t>169285</a:t>
                      </a:r>
                      <a:endParaRPr lang="en-US" sz="1000" dirty="0"/>
                    </a:p>
                  </a:txBody>
                  <a:tcPr anchor="ctr"/>
                </a:tc>
                <a:tc>
                  <a:txBody>
                    <a:bodyPr/>
                    <a:lstStyle/>
                    <a:p>
                      <a:pPr algn="ctr"/>
                      <a:r>
                        <a:rPr lang="en-GB" sz="1000" baseline="0" dirty="0" smtClean="0"/>
                        <a:t>6</a:t>
                      </a:r>
                      <a:r>
                        <a:rPr lang="en-GB" sz="1000" baseline="30000" dirty="0" smtClean="0"/>
                        <a:t>th</a:t>
                      </a:r>
                      <a:r>
                        <a:rPr lang="en-GB" sz="1000" baseline="0" dirty="0" smtClean="0"/>
                        <a:t> July</a:t>
                      </a:r>
                      <a:endParaRPr lang="en-US" sz="1000" dirty="0"/>
                    </a:p>
                  </a:txBody>
                  <a:tcPr anchor="ctr"/>
                </a:tc>
                <a:tc>
                  <a:txBody>
                    <a:bodyPr/>
                    <a:lstStyle/>
                    <a:p>
                      <a:pPr algn="ctr"/>
                      <a:r>
                        <a:rPr lang="en-GB" sz="1000" b="1" dirty="0" smtClean="0">
                          <a:solidFill>
                            <a:srgbClr val="FF0000"/>
                          </a:solidFill>
                        </a:rPr>
                        <a:t>06:00-09:00</a:t>
                      </a:r>
                      <a:r>
                        <a:rPr lang="en-GB" sz="1000" b="1" baseline="0" dirty="0" smtClean="0">
                          <a:solidFill>
                            <a:srgbClr val="FF0000"/>
                          </a:solidFill>
                        </a:rPr>
                        <a:t> </a:t>
                      </a:r>
                      <a:r>
                        <a:rPr lang="en-GB" sz="1000" b="1" dirty="0" smtClean="0">
                          <a:solidFill>
                            <a:srgbClr val="FF0000"/>
                          </a:solidFill>
                        </a:rPr>
                        <a:t>hrs</a:t>
                      </a:r>
                      <a:endParaRPr lang="en-US" sz="1000" b="1" dirty="0">
                        <a:solidFill>
                          <a:srgbClr val="FF0000"/>
                        </a:solidFill>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000" kern="1200" dirty="0" smtClean="0">
                          <a:solidFill>
                            <a:schemeClr val="dk1"/>
                          </a:solidFill>
                          <a:latin typeface="+mn-lt"/>
                          <a:ea typeface="+mn-ea"/>
                          <a:cs typeface="+mn-cs"/>
                        </a:rPr>
                        <a:t>Maintenance of</a:t>
                      </a:r>
                      <a:r>
                        <a:rPr lang="en-GB" sz="1000" kern="1200" baseline="0" dirty="0" smtClean="0">
                          <a:solidFill>
                            <a:schemeClr val="dk1"/>
                          </a:solidFill>
                          <a:latin typeface="+mn-lt"/>
                          <a:ea typeface="+mn-ea"/>
                          <a:cs typeface="+mn-cs"/>
                        </a:rPr>
                        <a:t> Monte-Charge AS513</a:t>
                      </a:r>
                      <a:endParaRPr lang="en-US" sz="1000" kern="1200" dirty="0" smtClean="0">
                        <a:solidFill>
                          <a:schemeClr val="dk1"/>
                        </a:solidFill>
                        <a:latin typeface="+mn-lt"/>
                        <a:ea typeface="+mn-ea"/>
                        <a:cs typeface="+mn-cs"/>
                      </a:endParaRPr>
                    </a:p>
                  </a:txBody>
                  <a:tcPr anchor="ctr"/>
                </a:tc>
                <a:tc>
                  <a:txBody>
                    <a:bodyPr/>
                    <a:lstStyle/>
                    <a:p>
                      <a:pPr algn="l"/>
                      <a:r>
                        <a:rPr lang="en-GB" sz="1000" dirty="0" smtClean="0">
                          <a:solidFill>
                            <a:srgbClr val="FF0000"/>
                          </a:solidFill>
                        </a:rPr>
                        <a:t>The Monte-Charge</a:t>
                      </a:r>
                      <a:r>
                        <a:rPr lang="en-GB" sz="1000" baseline="0" dirty="0" smtClean="0">
                          <a:solidFill>
                            <a:srgbClr val="FF0000"/>
                          </a:solidFill>
                        </a:rPr>
                        <a:t> will be out of service during this time.</a:t>
                      </a:r>
                      <a:endParaRPr lang="en-US" sz="1000" dirty="0">
                        <a:solidFill>
                          <a:srgbClr val="FF0000"/>
                        </a:solidFill>
                      </a:endParaRPr>
                    </a:p>
                  </a:txBody>
                  <a:tcPr anchor="ctr"/>
                </a:tc>
                <a:tc>
                  <a:txBody>
                    <a:bodyPr/>
                    <a:lstStyle/>
                    <a:p>
                      <a:pPr algn="ctr"/>
                      <a:r>
                        <a:rPr lang="en-GB" sz="1000" dirty="0" smtClean="0"/>
                        <a:t>N</a:t>
                      </a:r>
                      <a:endParaRPr lang="en-US" sz="1000" dirty="0"/>
                    </a:p>
                  </a:txBody>
                  <a:tcPr anchor="ctr"/>
                </a:tc>
                <a:tc>
                  <a:txBody>
                    <a:bodyPr/>
                    <a:lstStyle/>
                    <a:p>
                      <a:pPr algn="ctr"/>
                      <a:r>
                        <a:rPr lang="en-GB" sz="1000" dirty="0" smtClean="0"/>
                        <a:t>N</a:t>
                      </a:r>
                      <a:endParaRPr lang="en-US" sz="1000" dirty="0"/>
                    </a:p>
                  </a:txBody>
                  <a:tcPr anchor="ctr"/>
                </a:tc>
                <a:tc>
                  <a:txBody>
                    <a:bodyPr/>
                    <a:lstStyle/>
                    <a:p>
                      <a:pPr algn="ctr"/>
                      <a:r>
                        <a:rPr lang="en-GB" sz="1000" dirty="0" smtClean="0"/>
                        <a:t>N</a:t>
                      </a:r>
                      <a:endParaRPr lang="en-US" sz="1000" dirty="0"/>
                    </a:p>
                  </a:txBody>
                  <a:tcPr anchor="ctr"/>
                </a:tc>
                <a:tc>
                  <a:txBody>
                    <a:bodyPr/>
                    <a:lstStyle/>
                    <a:p>
                      <a:pPr algn="ctr"/>
                      <a:r>
                        <a:rPr lang="en-GB" sz="1000" dirty="0" smtClean="0"/>
                        <a:t>N</a:t>
                      </a:r>
                      <a:endParaRPr lang="en-US" sz="1000" dirty="0"/>
                    </a:p>
                  </a:txBody>
                  <a:tcPr anchor="ctr"/>
                </a:tc>
                <a:tc>
                  <a:txBody>
                    <a:bodyPr/>
                    <a:lstStyle/>
                    <a:p>
                      <a:endParaRPr lang="en-US" sz="1000" dirty="0"/>
                    </a:p>
                  </a:txBody>
                  <a:tcPr/>
                </a:tc>
              </a:tr>
              <a:tr h="370840">
                <a:tc>
                  <a:txBody>
                    <a:bodyPr/>
                    <a:lstStyle/>
                    <a:p>
                      <a:endParaRPr lang="en-US" sz="1000" dirty="0"/>
                    </a:p>
                  </a:txBody>
                  <a:tcPr/>
                </a:tc>
                <a:tc>
                  <a:txBody>
                    <a:bodyPr/>
                    <a:lstStyle/>
                    <a:p>
                      <a:endParaRPr lang="en-US" sz="1000"/>
                    </a:p>
                  </a:txBody>
                  <a:tcPr/>
                </a:tc>
                <a:tc>
                  <a:txBody>
                    <a:bodyPr/>
                    <a:lstStyle/>
                    <a:p>
                      <a:endParaRPr lang="en-US" sz="1000"/>
                    </a:p>
                  </a:txBody>
                  <a:tcPr/>
                </a:tc>
                <a:tc>
                  <a:txBody>
                    <a:bodyPr/>
                    <a:lstStyle/>
                    <a:p>
                      <a:endParaRPr lang="en-US" sz="1000" dirty="0"/>
                    </a:p>
                  </a:txBody>
                  <a:tcPr/>
                </a:tc>
                <a:tc>
                  <a:txBody>
                    <a:bodyPr/>
                    <a:lstStyle/>
                    <a:p>
                      <a:endParaRPr lang="en-US" sz="1000" dirty="0"/>
                    </a:p>
                  </a:txBody>
                  <a:tcPr/>
                </a:tc>
                <a:tc>
                  <a:txBody>
                    <a:bodyPr/>
                    <a:lstStyle/>
                    <a:p>
                      <a:endParaRPr lang="en-US" sz="1000" dirty="0"/>
                    </a:p>
                  </a:txBody>
                  <a:tcPr/>
                </a:tc>
                <a:tc>
                  <a:txBody>
                    <a:bodyPr/>
                    <a:lstStyle/>
                    <a:p>
                      <a:endParaRPr lang="en-US" sz="1000" dirty="0"/>
                    </a:p>
                  </a:txBody>
                  <a:tcPr/>
                </a:tc>
                <a:tc>
                  <a:txBody>
                    <a:bodyPr/>
                    <a:lstStyle/>
                    <a:p>
                      <a:endParaRPr lang="en-US" sz="1000" dirty="0"/>
                    </a:p>
                  </a:txBody>
                  <a:tcPr/>
                </a:tc>
                <a:tc>
                  <a:txBody>
                    <a:bodyPr/>
                    <a:lstStyle/>
                    <a:p>
                      <a:endParaRPr lang="en-US" sz="1000" dirty="0"/>
                    </a:p>
                  </a:txBody>
                  <a:tcPr/>
                </a:tc>
                <a:tc>
                  <a:txBody>
                    <a:bodyPr/>
                    <a:lstStyle/>
                    <a:p>
                      <a:endParaRPr lang="en-US" sz="1000" dirty="0"/>
                    </a:p>
                  </a:txBody>
                  <a:tcPr/>
                </a:tc>
                <a:tc>
                  <a:txBody>
                    <a:bodyPr/>
                    <a:lstStyle/>
                    <a:p>
                      <a:endParaRPr lang="en-US" sz="1000" dirty="0"/>
                    </a:p>
                  </a:txBody>
                  <a:tcPr/>
                </a:tc>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TI 2</a:t>
            </a:r>
            <a:endParaRPr lang="en-US" dirty="0"/>
          </a:p>
        </p:txBody>
      </p:sp>
      <p:sp>
        <p:nvSpPr>
          <p:cNvPr id="4" name="Date Placeholder 3"/>
          <p:cNvSpPr>
            <a:spLocks noGrp="1"/>
          </p:cNvSpPr>
          <p:nvPr>
            <p:ph type="dt" sz="half" idx="10"/>
          </p:nvPr>
        </p:nvSpPr>
        <p:spPr/>
        <p:txBody>
          <a:bodyPr/>
          <a:lstStyle/>
          <a:p>
            <a:fld id="{2AC75B4B-FAE3-49AD-969D-352172D10540}" type="datetime1">
              <a:rPr lang="en-GB" smtClean="0"/>
              <a:pPr/>
              <a:t>24/06/2011</a:t>
            </a:fld>
            <a:endParaRPr lang="en-US"/>
          </a:p>
        </p:txBody>
      </p:sp>
      <p:sp>
        <p:nvSpPr>
          <p:cNvPr id="5" name="Footer Placeholder 4"/>
          <p:cNvSpPr>
            <a:spLocks noGrp="1"/>
          </p:cNvSpPr>
          <p:nvPr>
            <p:ph type="ftr" sz="quarter" idx="11"/>
          </p:nvPr>
        </p:nvSpPr>
        <p:spPr/>
        <p:txBody>
          <a:bodyPr/>
          <a:lstStyle/>
          <a:p>
            <a:r>
              <a:rPr lang="en-US" smtClean="0"/>
              <a:t>SPS.Technical-Coordination@cern.ch</a:t>
            </a:r>
            <a:endParaRPr lang="en-US"/>
          </a:p>
        </p:txBody>
      </p:sp>
      <p:sp>
        <p:nvSpPr>
          <p:cNvPr id="6" name="Slide Number Placeholder 5"/>
          <p:cNvSpPr>
            <a:spLocks noGrp="1"/>
          </p:cNvSpPr>
          <p:nvPr>
            <p:ph type="sldNum" sz="quarter" idx="12"/>
          </p:nvPr>
        </p:nvSpPr>
        <p:spPr/>
        <p:txBody>
          <a:bodyPr/>
          <a:lstStyle/>
          <a:p>
            <a:fld id="{09AEAAE4-0DFC-41BA-A6EA-0EF31FBA7C48}" type="slidenum">
              <a:rPr lang="en-US" smtClean="0"/>
              <a:pPr/>
              <a:t>11</a:t>
            </a:fld>
            <a:endParaRPr lang="en-US"/>
          </a:p>
        </p:txBody>
      </p:sp>
      <p:graphicFrame>
        <p:nvGraphicFramePr>
          <p:cNvPr id="7" name="Content Placeholder 7"/>
          <p:cNvGraphicFramePr>
            <a:graphicFrameLocks/>
          </p:cNvGraphicFramePr>
          <p:nvPr/>
        </p:nvGraphicFramePr>
        <p:xfrm>
          <a:off x="179513" y="1484784"/>
          <a:ext cx="8856985" cy="2768600"/>
        </p:xfrm>
        <a:graphic>
          <a:graphicData uri="http://schemas.openxmlformats.org/drawingml/2006/table">
            <a:tbl>
              <a:tblPr firstRow="1" bandRow="1">
                <a:tableStyleId>{5C22544A-7EE6-4342-B048-85BDC9FD1C3A}</a:tableStyleId>
              </a:tblPr>
              <a:tblGrid>
                <a:gridCol w="936103"/>
                <a:gridCol w="648072"/>
                <a:gridCol w="648072"/>
                <a:gridCol w="720080"/>
                <a:gridCol w="2664296"/>
                <a:gridCol w="1845556"/>
                <a:gridCol w="278960"/>
                <a:gridCol w="278960"/>
                <a:gridCol w="278960"/>
                <a:gridCol w="278963"/>
                <a:gridCol w="278963"/>
              </a:tblGrid>
              <a:tr h="370840">
                <a:tc>
                  <a:txBody>
                    <a:bodyPr/>
                    <a:lstStyle/>
                    <a:p>
                      <a:pPr algn="ctr"/>
                      <a:r>
                        <a:rPr lang="en-GB" sz="1100" dirty="0" smtClean="0"/>
                        <a:t>Person Responsible</a:t>
                      </a:r>
                      <a:endParaRPr lang="en-US" sz="1100" dirty="0"/>
                    </a:p>
                  </a:txBody>
                  <a:tcPr anchor="ctr"/>
                </a:tc>
                <a:tc>
                  <a:txBody>
                    <a:bodyPr/>
                    <a:lstStyle/>
                    <a:p>
                      <a:pPr algn="ctr"/>
                      <a:r>
                        <a:rPr lang="en-GB" sz="1100" dirty="0" smtClean="0"/>
                        <a:t>Contact Details</a:t>
                      </a:r>
                      <a:endParaRPr lang="en-US" sz="1100" dirty="0"/>
                    </a:p>
                  </a:txBody>
                  <a:tcPr anchor="ctr"/>
                </a:tc>
                <a:tc>
                  <a:txBody>
                    <a:bodyPr/>
                    <a:lstStyle/>
                    <a:p>
                      <a:pPr algn="ctr"/>
                      <a:r>
                        <a:rPr lang="en-GB" sz="1100" dirty="0" smtClean="0"/>
                        <a:t>Starting when?</a:t>
                      </a:r>
                      <a:endParaRPr lang="en-US" sz="1100" dirty="0"/>
                    </a:p>
                  </a:txBody>
                  <a:tcPr anchor="ctr"/>
                </a:tc>
                <a:tc>
                  <a:txBody>
                    <a:bodyPr/>
                    <a:lstStyle/>
                    <a:p>
                      <a:pPr algn="ctr"/>
                      <a:r>
                        <a:rPr lang="en-GB" sz="1100" dirty="0" smtClean="0"/>
                        <a:t>Duration of work</a:t>
                      </a:r>
                      <a:endParaRPr lang="en-US" sz="1100" dirty="0"/>
                    </a:p>
                  </a:txBody>
                  <a:tcPr anchor="ctr"/>
                </a:tc>
                <a:tc>
                  <a:txBody>
                    <a:bodyPr/>
                    <a:lstStyle/>
                    <a:p>
                      <a:pPr algn="ctr"/>
                      <a:r>
                        <a:rPr lang="en-GB" sz="1100" dirty="0" smtClean="0"/>
                        <a:t>Description of work</a:t>
                      </a:r>
                      <a:endParaRPr lang="en-US" sz="1100" dirty="0"/>
                    </a:p>
                  </a:txBody>
                  <a:tcPr anchor="ctr"/>
                </a:tc>
                <a:tc>
                  <a:txBody>
                    <a:bodyPr/>
                    <a:lstStyle/>
                    <a:p>
                      <a:pPr algn="ctr"/>
                      <a:endParaRPr lang="en-GB" sz="1100" dirty="0" smtClean="0"/>
                    </a:p>
                    <a:p>
                      <a:pPr algn="ctr"/>
                      <a:endParaRPr lang="en-GB" sz="1100" dirty="0" smtClean="0"/>
                    </a:p>
                    <a:p>
                      <a:pPr algn="ctr"/>
                      <a:r>
                        <a:rPr lang="en-GB" sz="1100" dirty="0" smtClean="0"/>
                        <a:t>Other factors to consider</a:t>
                      </a:r>
                    </a:p>
                    <a:p>
                      <a:pPr algn="ctr"/>
                      <a:endParaRPr lang="en-GB" sz="1100" dirty="0" smtClean="0"/>
                    </a:p>
                    <a:p>
                      <a:pPr algn="ctr"/>
                      <a:endParaRPr lang="en-GB" sz="1100" dirty="0" smtClean="0"/>
                    </a:p>
                  </a:txBody>
                  <a:tcPr anchor="ctr"/>
                </a:tc>
                <a:tc>
                  <a:txBody>
                    <a:bodyPr/>
                    <a:lstStyle/>
                    <a:p>
                      <a:pPr algn="ctr"/>
                      <a:r>
                        <a:rPr lang="en-GB" sz="1100" dirty="0" smtClean="0"/>
                        <a:t>Consignation</a:t>
                      </a:r>
                      <a:endParaRPr lang="en-US" sz="1100" dirty="0"/>
                    </a:p>
                  </a:txBody>
                  <a:tcPr vert="vert270" anchor="ctr"/>
                </a:tc>
                <a:tc>
                  <a:txBody>
                    <a:bodyPr/>
                    <a:lstStyle/>
                    <a:p>
                      <a:pPr algn="ctr"/>
                      <a:r>
                        <a:rPr lang="en-GB" sz="1100" dirty="0" smtClean="0"/>
                        <a:t>Water</a:t>
                      </a:r>
                      <a:endParaRPr lang="en-US" sz="1100" dirty="0"/>
                    </a:p>
                  </a:txBody>
                  <a:tcPr vert="vert270" anchor="ctr"/>
                </a:tc>
                <a:tc>
                  <a:txBody>
                    <a:bodyPr/>
                    <a:lstStyle/>
                    <a:p>
                      <a:pPr algn="ctr"/>
                      <a:r>
                        <a:rPr lang="en-GB" sz="1100" dirty="0" smtClean="0"/>
                        <a:t>Comp air</a:t>
                      </a:r>
                      <a:endParaRPr lang="en-US" sz="1100" dirty="0"/>
                    </a:p>
                  </a:txBody>
                  <a:tcPr vert="vert270" anchor="ctr"/>
                </a:tc>
                <a:tc>
                  <a:txBody>
                    <a:bodyPr/>
                    <a:lstStyle/>
                    <a:p>
                      <a:pPr algn="ctr"/>
                      <a:r>
                        <a:rPr lang="en-GB" sz="1100" dirty="0" smtClean="0"/>
                        <a:t>Vacuum</a:t>
                      </a:r>
                      <a:endParaRPr lang="en-US" sz="1100" dirty="0"/>
                    </a:p>
                  </a:txBody>
                  <a:tcPr vert="vert270" anchor="ctr"/>
                </a:tc>
                <a:tc>
                  <a:txBody>
                    <a:bodyPr/>
                    <a:lstStyle/>
                    <a:p>
                      <a:pPr algn="ctr"/>
                      <a:r>
                        <a:rPr lang="en-GB" sz="1100" dirty="0" smtClean="0"/>
                        <a:t>RP present</a:t>
                      </a:r>
                      <a:endParaRPr lang="en-US" sz="1100" dirty="0"/>
                    </a:p>
                  </a:txBody>
                  <a:tcPr vert="vert270" anchor="ctr"/>
                </a:tc>
              </a:tr>
              <a:tr h="370840">
                <a:tc>
                  <a:txBody>
                    <a:bodyPr/>
                    <a:lstStyle/>
                    <a:p>
                      <a:pPr algn="ctr"/>
                      <a:r>
                        <a:rPr lang="en-GB" sz="1000" dirty="0" smtClean="0"/>
                        <a:t>Franck BAIS</a:t>
                      </a:r>
                    </a:p>
                    <a:p>
                      <a:pPr algn="ctr"/>
                      <a:r>
                        <a:rPr lang="en-GB" sz="1000" dirty="0" smtClean="0"/>
                        <a:t>EN/MEF</a:t>
                      </a:r>
                      <a:endParaRPr lang="en-US" sz="1000" dirty="0"/>
                    </a:p>
                  </a:txBody>
                  <a:tcPr anchor="ctr"/>
                </a:tc>
                <a:tc>
                  <a:txBody>
                    <a:bodyPr/>
                    <a:lstStyle/>
                    <a:p>
                      <a:pPr algn="ctr"/>
                      <a:r>
                        <a:rPr lang="en-GB" sz="1000" dirty="0" smtClean="0"/>
                        <a:t>165467</a:t>
                      </a:r>
                      <a:endParaRPr lang="en-US" sz="1000" dirty="0"/>
                    </a:p>
                  </a:txBody>
                  <a:tcPr anchor="ctr"/>
                </a:tc>
                <a:tc>
                  <a:txBody>
                    <a:bodyPr/>
                    <a:lstStyle/>
                    <a:p>
                      <a:pPr algn="ctr"/>
                      <a:r>
                        <a:rPr lang="en-GB" sz="1000" dirty="0" smtClean="0"/>
                        <a:t>5</a:t>
                      </a:r>
                      <a:r>
                        <a:rPr lang="en-GB" sz="1000" baseline="30000" dirty="0" smtClean="0"/>
                        <a:t>th</a:t>
                      </a:r>
                      <a:r>
                        <a:rPr lang="en-GB" sz="1000" dirty="0" smtClean="0"/>
                        <a:t> July</a:t>
                      </a:r>
                      <a:endParaRPr lang="en-US" sz="1000" dirty="0"/>
                    </a:p>
                  </a:txBody>
                  <a:tcPr anchor="ctr"/>
                </a:tc>
                <a:tc>
                  <a:txBody>
                    <a:bodyPr/>
                    <a:lstStyle/>
                    <a:p>
                      <a:pPr algn="ctr"/>
                      <a:r>
                        <a:rPr lang="en-GB" sz="1000" dirty="0" smtClean="0"/>
                        <a:t>½</a:t>
                      </a:r>
                      <a:r>
                        <a:rPr lang="en-GB" sz="1000" baseline="0" dirty="0" smtClean="0"/>
                        <a:t>  DAY</a:t>
                      </a:r>
                      <a:endParaRPr lang="en-US" sz="1000" dirty="0"/>
                    </a:p>
                  </a:txBody>
                  <a:tcPr anchor="ctr"/>
                </a:tc>
                <a:tc>
                  <a:txBody>
                    <a:bodyPr/>
                    <a:lstStyle/>
                    <a:p>
                      <a:pPr algn="l">
                        <a:buFont typeface="Arial" pitchFamily="34" charset="0"/>
                        <a:buChar char="•"/>
                      </a:pPr>
                      <a:r>
                        <a:rPr lang="en-GB" sz="1000" kern="1200" dirty="0" err="1" smtClean="0">
                          <a:solidFill>
                            <a:schemeClr val="dk1"/>
                          </a:solidFill>
                          <a:latin typeface="+mn-lt"/>
                          <a:ea typeface="+mn-ea"/>
                          <a:cs typeface="+mn-cs"/>
                        </a:rPr>
                        <a:t>Peinture</a:t>
                      </a:r>
                      <a:r>
                        <a:rPr lang="en-GB" sz="1000" kern="1200" dirty="0" smtClean="0">
                          <a:solidFill>
                            <a:schemeClr val="dk1"/>
                          </a:solidFill>
                          <a:latin typeface="+mn-lt"/>
                          <a:ea typeface="+mn-ea"/>
                          <a:cs typeface="+mn-cs"/>
                        </a:rPr>
                        <a:t> au sol </a:t>
                      </a:r>
                      <a:r>
                        <a:rPr lang="en-GB" sz="1000" kern="1200" dirty="0" err="1" smtClean="0">
                          <a:solidFill>
                            <a:schemeClr val="dk1"/>
                          </a:solidFill>
                          <a:latin typeface="+mn-lt"/>
                          <a:ea typeface="+mn-ea"/>
                          <a:cs typeface="+mn-cs"/>
                        </a:rPr>
                        <a:t>devant</a:t>
                      </a:r>
                      <a:r>
                        <a:rPr lang="en-GB" sz="1000" kern="1200" dirty="0" smtClean="0">
                          <a:solidFill>
                            <a:schemeClr val="dk1"/>
                          </a:solidFill>
                          <a:latin typeface="+mn-lt"/>
                          <a:ea typeface="+mn-ea"/>
                          <a:cs typeface="+mn-cs"/>
                        </a:rPr>
                        <a:t> </a:t>
                      </a:r>
                      <a:r>
                        <a:rPr lang="en-GB" sz="1000" kern="1200" dirty="0" err="1" smtClean="0">
                          <a:solidFill>
                            <a:schemeClr val="dk1"/>
                          </a:solidFill>
                          <a:latin typeface="+mn-lt"/>
                          <a:ea typeface="+mn-ea"/>
                          <a:cs typeface="+mn-cs"/>
                        </a:rPr>
                        <a:t>portes</a:t>
                      </a:r>
                      <a:r>
                        <a:rPr lang="en-GB" sz="1000" kern="1200" dirty="0" smtClean="0">
                          <a:solidFill>
                            <a:schemeClr val="dk1"/>
                          </a:solidFill>
                          <a:latin typeface="+mn-lt"/>
                          <a:ea typeface="+mn-ea"/>
                          <a:cs typeface="+mn-cs"/>
                        </a:rPr>
                        <a:t> TI2</a:t>
                      </a:r>
                    </a:p>
                    <a:p>
                      <a:pPr algn="l">
                        <a:buFont typeface="Arial" pitchFamily="34" charset="0"/>
                        <a:buChar char="•"/>
                      </a:pPr>
                      <a:r>
                        <a:rPr lang="en-GB" sz="1000" kern="1200" dirty="0" smtClean="0">
                          <a:solidFill>
                            <a:schemeClr val="dk1"/>
                          </a:solidFill>
                          <a:latin typeface="+mn-lt"/>
                          <a:ea typeface="+mn-ea"/>
                          <a:cs typeface="+mn-cs"/>
                        </a:rPr>
                        <a:t>Pose de </a:t>
                      </a:r>
                      <a:r>
                        <a:rPr lang="en-GB" sz="1000" kern="1200" dirty="0" err="1" smtClean="0">
                          <a:solidFill>
                            <a:schemeClr val="dk1"/>
                          </a:solidFill>
                          <a:latin typeface="+mn-lt"/>
                          <a:ea typeface="+mn-ea"/>
                          <a:cs typeface="+mn-cs"/>
                        </a:rPr>
                        <a:t>panneaux</a:t>
                      </a:r>
                      <a:r>
                        <a:rPr lang="en-GB" sz="1000" kern="1200" dirty="0" smtClean="0">
                          <a:solidFill>
                            <a:schemeClr val="dk1"/>
                          </a:solidFill>
                          <a:latin typeface="+mn-lt"/>
                          <a:ea typeface="+mn-ea"/>
                          <a:cs typeface="+mn-cs"/>
                        </a:rPr>
                        <a:t> ''Fin de zone SPS </a:t>
                      </a:r>
                      <a:r>
                        <a:rPr lang="en-GB" sz="1000" kern="1200" dirty="0" err="1" smtClean="0">
                          <a:solidFill>
                            <a:schemeClr val="dk1"/>
                          </a:solidFill>
                          <a:latin typeface="+mn-lt"/>
                          <a:ea typeface="+mn-ea"/>
                          <a:cs typeface="+mn-cs"/>
                        </a:rPr>
                        <a:t>ou</a:t>
                      </a:r>
                      <a:r>
                        <a:rPr lang="en-GB" sz="1000" kern="1200" dirty="0" smtClean="0">
                          <a:solidFill>
                            <a:schemeClr val="dk1"/>
                          </a:solidFill>
                          <a:latin typeface="+mn-lt"/>
                          <a:ea typeface="+mn-ea"/>
                          <a:cs typeface="+mn-cs"/>
                        </a:rPr>
                        <a:t> LHC'' </a:t>
                      </a:r>
                      <a:r>
                        <a:rPr lang="en-GB" sz="1000" kern="1200" dirty="0" err="1" smtClean="0">
                          <a:solidFill>
                            <a:schemeClr val="dk1"/>
                          </a:solidFill>
                          <a:latin typeface="+mn-lt"/>
                          <a:ea typeface="+mn-ea"/>
                          <a:cs typeface="+mn-cs"/>
                        </a:rPr>
                        <a:t>sur</a:t>
                      </a:r>
                      <a:r>
                        <a:rPr lang="en-GB" sz="1000" kern="1200" dirty="0" smtClean="0">
                          <a:solidFill>
                            <a:schemeClr val="dk1"/>
                          </a:solidFill>
                          <a:latin typeface="+mn-lt"/>
                          <a:ea typeface="+mn-ea"/>
                          <a:cs typeface="+mn-cs"/>
                        </a:rPr>
                        <a:t> </a:t>
                      </a:r>
                      <a:r>
                        <a:rPr lang="en-GB" sz="1000" kern="1200" dirty="0" err="1" smtClean="0">
                          <a:solidFill>
                            <a:schemeClr val="dk1"/>
                          </a:solidFill>
                          <a:latin typeface="+mn-lt"/>
                          <a:ea typeface="+mn-ea"/>
                          <a:cs typeface="+mn-cs"/>
                        </a:rPr>
                        <a:t>porte</a:t>
                      </a:r>
                      <a:r>
                        <a:rPr lang="en-GB" sz="1000" kern="1200" dirty="0" smtClean="0">
                          <a:solidFill>
                            <a:schemeClr val="dk1"/>
                          </a:solidFill>
                          <a:latin typeface="+mn-lt"/>
                          <a:ea typeface="+mn-ea"/>
                          <a:cs typeface="+mn-cs"/>
                        </a:rPr>
                        <a:t> TI2 </a:t>
                      </a:r>
                      <a:endParaRPr lang="en-US" sz="1000" dirty="0"/>
                    </a:p>
                  </a:txBody>
                  <a:tcPr anchor="ctr"/>
                </a:tc>
                <a:tc>
                  <a:txBody>
                    <a:bodyPr/>
                    <a:lstStyle/>
                    <a:p>
                      <a:pPr algn="l"/>
                      <a:r>
                        <a:rPr lang="en-GB" sz="1000" dirty="0" smtClean="0"/>
                        <a:t>Work</a:t>
                      </a:r>
                      <a:r>
                        <a:rPr lang="en-GB" sz="1000" baseline="0" dirty="0" smtClean="0"/>
                        <a:t> to be done by </a:t>
                      </a:r>
                      <a:r>
                        <a:rPr lang="en-GB" sz="1000" kern="1200" dirty="0" smtClean="0">
                          <a:solidFill>
                            <a:schemeClr val="dk1"/>
                          </a:solidFill>
                          <a:latin typeface="+mn-lt"/>
                          <a:ea typeface="+mn-ea"/>
                          <a:cs typeface="+mn-cs"/>
                        </a:rPr>
                        <a:t>Antoine VASSALO and his team</a:t>
                      </a:r>
                      <a:endParaRPr lang="en-US" sz="1000" dirty="0"/>
                    </a:p>
                  </a:txBody>
                  <a:tcPr anchor="ctr"/>
                </a:tc>
                <a:tc>
                  <a:txBody>
                    <a:bodyPr/>
                    <a:lstStyle/>
                    <a:p>
                      <a:pPr algn="l"/>
                      <a:r>
                        <a:rPr lang="en-GB" sz="1000" dirty="0" smtClean="0"/>
                        <a:t>N</a:t>
                      </a:r>
                      <a:endParaRPr lang="en-US" sz="1000" dirty="0"/>
                    </a:p>
                  </a:txBody>
                  <a:tcPr anchor="ctr"/>
                </a:tc>
                <a:tc>
                  <a:txBody>
                    <a:bodyPr/>
                    <a:lstStyle/>
                    <a:p>
                      <a:pPr algn="l"/>
                      <a:r>
                        <a:rPr lang="en-GB" sz="1000" dirty="0" smtClean="0"/>
                        <a:t>N</a:t>
                      </a:r>
                      <a:endParaRPr lang="en-US" sz="1000" dirty="0"/>
                    </a:p>
                  </a:txBody>
                  <a:tcPr anchor="ctr"/>
                </a:tc>
                <a:tc>
                  <a:txBody>
                    <a:bodyPr/>
                    <a:lstStyle/>
                    <a:p>
                      <a:pPr algn="l"/>
                      <a:r>
                        <a:rPr lang="en-GB" sz="1000" dirty="0" smtClean="0"/>
                        <a:t>N</a:t>
                      </a:r>
                      <a:endParaRPr lang="en-US" sz="1000" dirty="0"/>
                    </a:p>
                  </a:txBody>
                  <a:tcPr anchor="ctr"/>
                </a:tc>
                <a:tc>
                  <a:txBody>
                    <a:bodyPr/>
                    <a:lstStyle/>
                    <a:p>
                      <a:pPr algn="l"/>
                      <a:r>
                        <a:rPr lang="en-GB" sz="1000" dirty="0" smtClean="0"/>
                        <a:t>N</a:t>
                      </a:r>
                      <a:endParaRPr lang="en-US" sz="1000" dirty="0"/>
                    </a:p>
                  </a:txBody>
                  <a:tcPr anchor="ctr"/>
                </a:tc>
                <a:tc>
                  <a:txBody>
                    <a:bodyPr/>
                    <a:lstStyle/>
                    <a:p>
                      <a:pPr algn="l"/>
                      <a:endParaRPr lang="en-US" sz="1000" dirty="0"/>
                    </a:p>
                  </a:txBody>
                  <a:tcPr anchor="ctr"/>
                </a:tc>
              </a:tr>
              <a:tr h="370840">
                <a:tc>
                  <a:txBody>
                    <a:bodyPr/>
                    <a:lstStyle/>
                    <a:p>
                      <a:pPr algn="ctr"/>
                      <a:r>
                        <a:rPr lang="en-US" sz="1000" dirty="0" smtClean="0"/>
                        <a:t>Katy Foraz</a:t>
                      </a:r>
                    </a:p>
                    <a:p>
                      <a:pPr algn="ctr"/>
                      <a:r>
                        <a:rPr lang="en-GB" sz="1000" dirty="0" smtClean="0"/>
                        <a:t>EN/MEF</a:t>
                      </a:r>
                      <a:endParaRPr lang="en-US" sz="1000" dirty="0"/>
                    </a:p>
                  </a:txBody>
                  <a:tcPr anchor="ctr"/>
                </a:tc>
                <a:tc>
                  <a:txBody>
                    <a:bodyPr/>
                    <a:lstStyle/>
                    <a:p>
                      <a:pPr algn="ctr"/>
                      <a:r>
                        <a:rPr lang="en-GB" sz="1000" dirty="0" smtClean="0"/>
                        <a:t>160540</a:t>
                      </a:r>
                      <a:endParaRPr lang="en-US" sz="1000" dirty="0"/>
                    </a:p>
                  </a:txBody>
                  <a:tcPr anchor="ctr"/>
                </a:tc>
                <a:tc>
                  <a:txBody>
                    <a:bodyPr/>
                    <a:lstStyle/>
                    <a:p>
                      <a:pPr algn="ctr"/>
                      <a:r>
                        <a:rPr lang="en-GB" sz="1000" dirty="0" smtClean="0"/>
                        <a:t>5</a:t>
                      </a:r>
                      <a:r>
                        <a:rPr lang="en-GB" sz="1000" baseline="30000" dirty="0" smtClean="0"/>
                        <a:t>th</a:t>
                      </a:r>
                      <a:r>
                        <a:rPr lang="en-GB" sz="1000" baseline="0" dirty="0" smtClean="0"/>
                        <a:t> July</a:t>
                      </a:r>
                      <a:endParaRPr lang="en-US" sz="1000" dirty="0"/>
                    </a:p>
                  </a:txBody>
                  <a:tcPr anchor="ctr"/>
                </a:tc>
                <a:tc>
                  <a:txBody>
                    <a:bodyPr/>
                    <a:lstStyle/>
                    <a:p>
                      <a:pPr algn="ctr"/>
                      <a:r>
                        <a:rPr lang="en-GB" sz="1000" dirty="0" smtClean="0"/>
                        <a:t>1 day</a:t>
                      </a:r>
                      <a:endParaRPr lang="en-US" sz="1000" dirty="0"/>
                    </a:p>
                  </a:txBody>
                  <a:tcPr anchor="ctr"/>
                </a:tc>
                <a:tc>
                  <a:txBody>
                    <a:bodyPr/>
                    <a:lstStyle/>
                    <a:p>
                      <a:r>
                        <a:rPr lang="fr-CH" sz="1000" kern="1200" dirty="0" smtClean="0">
                          <a:solidFill>
                            <a:schemeClr val="dk1"/>
                          </a:solidFill>
                          <a:latin typeface="+mn-lt"/>
                          <a:ea typeface="+mn-ea"/>
                          <a:cs typeface="+mn-cs"/>
                        </a:rPr>
                        <a:t>EL m’a annoncé cette activité dans le TI2 pour un accès côté LHC : TI2 : Fiabilisation de la chaine d’urgence (pas d’impact)  </a:t>
                      </a:r>
                      <a:endParaRPr lang="en-US" sz="1000" dirty="0"/>
                    </a:p>
                  </a:txBody>
                  <a:tcPr anchor="ctr"/>
                </a:tc>
                <a:tc>
                  <a:txBody>
                    <a:bodyPr/>
                    <a:lstStyle/>
                    <a:p>
                      <a:endParaRPr lang="en-US" sz="1000" dirty="0"/>
                    </a:p>
                  </a:txBody>
                  <a:tcPr anchor="ctr"/>
                </a:tc>
                <a:tc>
                  <a:txBody>
                    <a:bodyPr/>
                    <a:lstStyle/>
                    <a:p>
                      <a:r>
                        <a:rPr lang="en-GB" sz="1000" dirty="0" smtClean="0"/>
                        <a:t>N</a:t>
                      </a:r>
                      <a:endParaRPr lang="en-US" sz="1000" dirty="0"/>
                    </a:p>
                  </a:txBody>
                  <a:tcPr anchor="ctr"/>
                </a:tc>
                <a:tc>
                  <a:txBody>
                    <a:bodyPr/>
                    <a:lstStyle/>
                    <a:p>
                      <a:r>
                        <a:rPr lang="en-GB" sz="1000" dirty="0" smtClean="0"/>
                        <a:t>N</a:t>
                      </a:r>
                      <a:endParaRPr lang="en-US" sz="1000" dirty="0"/>
                    </a:p>
                  </a:txBody>
                  <a:tcPr anchor="ctr"/>
                </a:tc>
                <a:tc>
                  <a:txBody>
                    <a:bodyPr/>
                    <a:lstStyle/>
                    <a:p>
                      <a:r>
                        <a:rPr lang="en-GB" sz="1000" dirty="0" smtClean="0"/>
                        <a:t>N</a:t>
                      </a:r>
                      <a:endParaRPr lang="en-US" sz="1000" dirty="0"/>
                    </a:p>
                  </a:txBody>
                  <a:tcPr anchor="ctr"/>
                </a:tc>
                <a:tc>
                  <a:txBody>
                    <a:bodyPr/>
                    <a:lstStyle/>
                    <a:p>
                      <a:r>
                        <a:rPr lang="en-GB" sz="1000" dirty="0" smtClean="0"/>
                        <a:t>N</a:t>
                      </a:r>
                      <a:endParaRPr lang="en-US" sz="1000" dirty="0"/>
                    </a:p>
                  </a:txBody>
                  <a:tcPr anchor="ctr"/>
                </a:tc>
                <a:tc>
                  <a:txBody>
                    <a:bodyPr/>
                    <a:lstStyle/>
                    <a:p>
                      <a:endParaRPr lang="en-US" sz="1000" dirty="0"/>
                    </a:p>
                  </a:txBody>
                  <a:tcPr anchor="ctr"/>
                </a:tc>
              </a:tr>
              <a:tr h="370840">
                <a:tc>
                  <a:txBody>
                    <a:bodyPr/>
                    <a:lstStyle/>
                    <a:p>
                      <a:endParaRPr lang="en-US" sz="1000" dirty="0"/>
                    </a:p>
                  </a:txBody>
                  <a:tcPr/>
                </a:tc>
                <a:tc>
                  <a:txBody>
                    <a:bodyPr/>
                    <a:lstStyle/>
                    <a:p>
                      <a:endParaRPr lang="en-US" sz="1000" dirty="0"/>
                    </a:p>
                  </a:txBody>
                  <a:tcPr/>
                </a:tc>
                <a:tc>
                  <a:txBody>
                    <a:bodyPr/>
                    <a:lstStyle/>
                    <a:p>
                      <a:endParaRPr lang="en-US" sz="1000" dirty="0"/>
                    </a:p>
                  </a:txBody>
                  <a:tcPr/>
                </a:tc>
                <a:tc>
                  <a:txBody>
                    <a:bodyPr/>
                    <a:lstStyle/>
                    <a:p>
                      <a:endParaRPr lang="en-US" sz="1000" dirty="0"/>
                    </a:p>
                  </a:txBody>
                  <a:tcPr/>
                </a:tc>
                <a:tc>
                  <a:txBody>
                    <a:bodyPr/>
                    <a:lstStyle/>
                    <a:p>
                      <a:endParaRPr lang="en-US" sz="1000" dirty="0"/>
                    </a:p>
                  </a:txBody>
                  <a:tcPr/>
                </a:tc>
                <a:tc>
                  <a:txBody>
                    <a:bodyPr/>
                    <a:lstStyle/>
                    <a:p>
                      <a:endParaRPr lang="en-US" sz="1000" dirty="0"/>
                    </a:p>
                  </a:txBody>
                  <a:tcPr/>
                </a:tc>
                <a:tc>
                  <a:txBody>
                    <a:bodyPr/>
                    <a:lstStyle/>
                    <a:p>
                      <a:endParaRPr lang="en-US" sz="1000" dirty="0"/>
                    </a:p>
                  </a:txBody>
                  <a:tcPr/>
                </a:tc>
                <a:tc>
                  <a:txBody>
                    <a:bodyPr/>
                    <a:lstStyle/>
                    <a:p>
                      <a:endParaRPr lang="en-US" sz="1000" dirty="0"/>
                    </a:p>
                  </a:txBody>
                  <a:tcPr/>
                </a:tc>
                <a:tc>
                  <a:txBody>
                    <a:bodyPr/>
                    <a:lstStyle/>
                    <a:p>
                      <a:endParaRPr lang="en-US" sz="1000" dirty="0"/>
                    </a:p>
                  </a:txBody>
                  <a:tcPr/>
                </a:tc>
                <a:tc>
                  <a:txBody>
                    <a:bodyPr/>
                    <a:lstStyle/>
                    <a:p>
                      <a:endParaRPr lang="en-US" sz="1000" dirty="0"/>
                    </a:p>
                  </a:txBody>
                  <a:tcPr/>
                </a:tc>
                <a:tc>
                  <a:txBody>
                    <a:bodyPr/>
                    <a:lstStyle/>
                    <a:p>
                      <a:endParaRPr lang="en-US" sz="1000" dirty="0"/>
                    </a:p>
                  </a:txBody>
                  <a:tcPr/>
                </a:tc>
              </a:tr>
              <a:tr h="370840">
                <a:tc>
                  <a:txBody>
                    <a:bodyPr/>
                    <a:lstStyle/>
                    <a:p>
                      <a:endParaRPr lang="en-US" sz="1000"/>
                    </a:p>
                  </a:txBody>
                  <a:tcPr/>
                </a:tc>
                <a:tc>
                  <a:txBody>
                    <a:bodyPr/>
                    <a:lstStyle/>
                    <a:p>
                      <a:endParaRPr lang="en-US" sz="1000"/>
                    </a:p>
                  </a:txBody>
                  <a:tcPr/>
                </a:tc>
                <a:tc>
                  <a:txBody>
                    <a:bodyPr/>
                    <a:lstStyle/>
                    <a:p>
                      <a:endParaRPr lang="en-US" sz="1000"/>
                    </a:p>
                  </a:txBody>
                  <a:tcPr/>
                </a:tc>
                <a:tc>
                  <a:txBody>
                    <a:bodyPr/>
                    <a:lstStyle/>
                    <a:p>
                      <a:endParaRPr lang="en-US" sz="1000" dirty="0"/>
                    </a:p>
                  </a:txBody>
                  <a:tcPr/>
                </a:tc>
                <a:tc>
                  <a:txBody>
                    <a:bodyPr/>
                    <a:lstStyle/>
                    <a:p>
                      <a:endParaRPr lang="en-US" sz="1000" dirty="0"/>
                    </a:p>
                  </a:txBody>
                  <a:tcPr/>
                </a:tc>
                <a:tc>
                  <a:txBody>
                    <a:bodyPr/>
                    <a:lstStyle/>
                    <a:p>
                      <a:endParaRPr lang="en-US" sz="1000" dirty="0"/>
                    </a:p>
                  </a:txBody>
                  <a:tcPr/>
                </a:tc>
                <a:tc>
                  <a:txBody>
                    <a:bodyPr/>
                    <a:lstStyle/>
                    <a:p>
                      <a:endParaRPr lang="en-US" sz="1000" dirty="0"/>
                    </a:p>
                  </a:txBody>
                  <a:tcPr/>
                </a:tc>
                <a:tc>
                  <a:txBody>
                    <a:bodyPr/>
                    <a:lstStyle/>
                    <a:p>
                      <a:endParaRPr lang="en-US" sz="1000" dirty="0"/>
                    </a:p>
                  </a:txBody>
                  <a:tcPr/>
                </a:tc>
                <a:tc>
                  <a:txBody>
                    <a:bodyPr/>
                    <a:lstStyle/>
                    <a:p>
                      <a:endParaRPr lang="en-US" sz="1000" dirty="0"/>
                    </a:p>
                  </a:txBody>
                  <a:tcPr/>
                </a:tc>
                <a:tc>
                  <a:txBody>
                    <a:bodyPr/>
                    <a:lstStyle/>
                    <a:p>
                      <a:endParaRPr lang="en-US" sz="1000" dirty="0"/>
                    </a:p>
                  </a:txBody>
                  <a:tcPr/>
                </a:tc>
                <a:tc>
                  <a:txBody>
                    <a:bodyPr/>
                    <a:lstStyle/>
                    <a:p>
                      <a:endParaRPr lang="en-US" sz="1000" dirty="0"/>
                    </a:p>
                  </a:txBody>
                  <a:tcPr/>
                </a:tc>
              </a:tr>
            </a:tbl>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TI 8</a:t>
            </a:r>
            <a:endParaRPr lang="en-US" dirty="0"/>
          </a:p>
        </p:txBody>
      </p:sp>
      <p:sp>
        <p:nvSpPr>
          <p:cNvPr id="4" name="Date Placeholder 3"/>
          <p:cNvSpPr>
            <a:spLocks noGrp="1"/>
          </p:cNvSpPr>
          <p:nvPr>
            <p:ph type="dt" sz="half" idx="10"/>
          </p:nvPr>
        </p:nvSpPr>
        <p:spPr/>
        <p:txBody>
          <a:bodyPr/>
          <a:lstStyle/>
          <a:p>
            <a:fld id="{2AC75B4B-FAE3-49AD-969D-352172D10540}" type="datetime1">
              <a:rPr lang="en-GB" smtClean="0"/>
              <a:pPr/>
              <a:t>24/06/2011</a:t>
            </a:fld>
            <a:endParaRPr lang="en-US"/>
          </a:p>
        </p:txBody>
      </p:sp>
      <p:sp>
        <p:nvSpPr>
          <p:cNvPr id="5" name="Footer Placeholder 4"/>
          <p:cNvSpPr>
            <a:spLocks noGrp="1"/>
          </p:cNvSpPr>
          <p:nvPr>
            <p:ph type="ftr" sz="quarter" idx="11"/>
          </p:nvPr>
        </p:nvSpPr>
        <p:spPr/>
        <p:txBody>
          <a:bodyPr/>
          <a:lstStyle/>
          <a:p>
            <a:r>
              <a:rPr lang="en-US" smtClean="0"/>
              <a:t>SPS.Technical-Coordination@cern.ch</a:t>
            </a:r>
            <a:endParaRPr lang="en-US"/>
          </a:p>
        </p:txBody>
      </p:sp>
      <p:sp>
        <p:nvSpPr>
          <p:cNvPr id="6" name="Slide Number Placeholder 5"/>
          <p:cNvSpPr>
            <a:spLocks noGrp="1"/>
          </p:cNvSpPr>
          <p:nvPr>
            <p:ph type="sldNum" sz="quarter" idx="12"/>
          </p:nvPr>
        </p:nvSpPr>
        <p:spPr/>
        <p:txBody>
          <a:bodyPr/>
          <a:lstStyle/>
          <a:p>
            <a:fld id="{09AEAAE4-0DFC-41BA-A6EA-0EF31FBA7C48}" type="slidenum">
              <a:rPr lang="en-US" smtClean="0"/>
              <a:pPr/>
              <a:t>12</a:t>
            </a:fld>
            <a:endParaRPr lang="en-US"/>
          </a:p>
        </p:txBody>
      </p:sp>
      <p:graphicFrame>
        <p:nvGraphicFramePr>
          <p:cNvPr id="7" name="Content Placeholder 7"/>
          <p:cNvGraphicFramePr>
            <a:graphicFrameLocks/>
          </p:cNvGraphicFramePr>
          <p:nvPr/>
        </p:nvGraphicFramePr>
        <p:xfrm>
          <a:off x="179513" y="1628800"/>
          <a:ext cx="8856985" cy="3098800"/>
        </p:xfrm>
        <a:graphic>
          <a:graphicData uri="http://schemas.openxmlformats.org/drawingml/2006/table">
            <a:tbl>
              <a:tblPr firstRow="1" bandRow="1">
                <a:tableStyleId>{5C22544A-7EE6-4342-B048-85BDC9FD1C3A}</a:tableStyleId>
              </a:tblPr>
              <a:tblGrid>
                <a:gridCol w="936103"/>
                <a:gridCol w="648072"/>
                <a:gridCol w="648072"/>
                <a:gridCol w="720080"/>
                <a:gridCol w="2664296"/>
                <a:gridCol w="1845556"/>
                <a:gridCol w="278960"/>
                <a:gridCol w="278960"/>
                <a:gridCol w="278960"/>
                <a:gridCol w="278963"/>
                <a:gridCol w="278963"/>
              </a:tblGrid>
              <a:tr h="370840">
                <a:tc>
                  <a:txBody>
                    <a:bodyPr/>
                    <a:lstStyle/>
                    <a:p>
                      <a:pPr algn="ctr"/>
                      <a:r>
                        <a:rPr lang="en-GB" sz="1100" dirty="0" smtClean="0"/>
                        <a:t>Person Responsible</a:t>
                      </a:r>
                      <a:endParaRPr lang="en-US" sz="1100" dirty="0"/>
                    </a:p>
                  </a:txBody>
                  <a:tcPr anchor="ctr"/>
                </a:tc>
                <a:tc>
                  <a:txBody>
                    <a:bodyPr/>
                    <a:lstStyle/>
                    <a:p>
                      <a:pPr algn="ctr"/>
                      <a:r>
                        <a:rPr lang="en-GB" sz="1100" dirty="0" smtClean="0"/>
                        <a:t>Contact Details</a:t>
                      </a:r>
                      <a:endParaRPr lang="en-US" sz="1100" dirty="0"/>
                    </a:p>
                  </a:txBody>
                  <a:tcPr anchor="ctr"/>
                </a:tc>
                <a:tc>
                  <a:txBody>
                    <a:bodyPr/>
                    <a:lstStyle/>
                    <a:p>
                      <a:pPr algn="ctr"/>
                      <a:r>
                        <a:rPr lang="en-GB" sz="1100" dirty="0" smtClean="0"/>
                        <a:t>Starting when?</a:t>
                      </a:r>
                      <a:endParaRPr lang="en-US" sz="1100" dirty="0"/>
                    </a:p>
                  </a:txBody>
                  <a:tcPr anchor="ctr"/>
                </a:tc>
                <a:tc>
                  <a:txBody>
                    <a:bodyPr/>
                    <a:lstStyle/>
                    <a:p>
                      <a:pPr algn="ctr"/>
                      <a:r>
                        <a:rPr lang="en-GB" sz="1100" dirty="0" smtClean="0"/>
                        <a:t>Duration of work</a:t>
                      </a:r>
                      <a:endParaRPr lang="en-US" sz="1100" dirty="0"/>
                    </a:p>
                  </a:txBody>
                  <a:tcPr anchor="ctr"/>
                </a:tc>
                <a:tc>
                  <a:txBody>
                    <a:bodyPr/>
                    <a:lstStyle/>
                    <a:p>
                      <a:pPr algn="ctr"/>
                      <a:r>
                        <a:rPr lang="en-GB" sz="1100" dirty="0" smtClean="0"/>
                        <a:t>Description of work</a:t>
                      </a:r>
                      <a:endParaRPr lang="en-US" sz="1100" dirty="0"/>
                    </a:p>
                  </a:txBody>
                  <a:tcPr anchor="ctr"/>
                </a:tc>
                <a:tc>
                  <a:txBody>
                    <a:bodyPr/>
                    <a:lstStyle/>
                    <a:p>
                      <a:pPr algn="ctr"/>
                      <a:endParaRPr lang="en-GB" sz="1100" dirty="0" smtClean="0"/>
                    </a:p>
                    <a:p>
                      <a:pPr algn="ctr"/>
                      <a:endParaRPr lang="en-GB" sz="1100" dirty="0" smtClean="0"/>
                    </a:p>
                    <a:p>
                      <a:pPr algn="ctr"/>
                      <a:r>
                        <a:rPr lang="en-GB" sz="1100" dirty="0" smtClean="0"/>
                        <a:t>Other factors to consider</a:t>
                      </a:r>
                    </a:p>
                    <a:p>
                      <a:pPr algn="ctr"/>
                      <a:endParaRPr lang="en-GB" sz="1100" dirty="0" smtClean="0"/>
                    </a:p>
                    <a:p>
                      <a:pPr algn="ctr"/>
                      <a:endParaRPr lang="en-GB" sz="1100" dirty="0" smtClean="0"/>
                    </a:p>
                  </a:txBody>
                  <a:tcPr anchor="ctr"/>
                </a:tc>
                <a:tc>
                  <a:txBody>
                    <a:bodyPr/>
                    <a:lstStyle/>
                    <a:p>
                      <a:pPr algn="ctr"/>
                      <a:r>
                        <a:rPr lang="en-GB" sz="1100" dirty="0" smtClean="0"/>
                        <a:t>Consignation</a:t>
                      </a:r>
                      <a:endParaRPr lang="en-US" sz="1100" dirty="0"/>
                    </a:p>
                  </a:txBody>
                  <a:tcPr vert="vert270" anchor="ctr"/>
                </a:tc>
                <a:tc>
                  <a:txBody>
                    <a:bodyPr/>
                    <a:lstStyle/>
                    <a:p>
                      <a:pPr algn="ctr"/>
                      <a:r>
                        <a:rPr lang="en-GB" sz="1100" dirty="0" smtClean="0"/>
                        <a:t>Water</a:t>
                      </a:r>
                      <a:endParaRPr lang="en-US" sz="1100" dirty="0"/>
                    </a:p>
                  </a:txBody>
                  <a:tcPr vert="vert270" anchor="ctr"/>
                </a:tc>
                <a:tc>
                  <a:txBody>
                    <a:bodyPr/>
                    <a:lstStyle/>
                    <a:p>
                      <a:pPr algn="ctr"/>
                      <a:r>
                        <a:rPr lang="en-GB" sz="1100" dirty="0" smtClean="0"/>
                        <a:t>Comp air</a:t>
                      </a:r>
                      <a:endParaRPr lang="en-US" sz="1100" dirty="0"/>
                    </a:p>
                  </a:txBody>
                  <a:tcPr vert="vert270" anchor="ctr"/>
                </a:tc>
                <a:tc>
                  <a:txBody>
                    <a:bodyPr/>
                    <a:lstStyle/>
                    <a:p>
                      <a:pPr algn="ctr"/>
                      <a:r>
                        <a:rPr lang="en-GB" sz="1100" dirty="0" smtClean="0"/>
                        <a:t>Vacuum</a:t>
                      </a:r>
                      <a:endParaRPr lang="en-US" sz="1100" dirty="0"/>
                    </a:p>
                  </a:txBody>
                  <a:tcPr vert="vert270" anchor="ctr"/>
                </a:tc>
                <a:tc>
                  <a:txBody>
                    <a:bodyPr/>
                    <a:lstStyle/>
                    <a:p>
                      <a:pPr algn="ctr"/>
                      <a:r>
                        <a:rPr lang="en-GB" sz="1100" dirty="0" smtClean="0"/>
                        <a:t>RP present</a:t>
                      </a:r>
                      <a:endParaRPr lang="en-US" sz="1100" dirty="0"/>
                    </a:p>
                  </a:txBody>
                  <a:tcPr vert="vert270" anchor="ctr"/>
                </a:tc>
              </a:tr>
              <a:tr h="370840">
                <a:tc>
                  <a:txBody>
                    <a:bodyPr/>
                    <a:lstStyle/>
                    <a:p>
                      <a:pPr algn="ctr"/>
                      <a:r>
                        <a:rPr lang="en-US" sz="1000" dirty="0" smtClean="0"/>
                        <a:t>Bill Bannister</a:t>
                      </a:r>
                    </a:p>
                    <a:p>
                      <a:pPr algn="ctr"/>
                      <a:r>
                        <a:rPr lang="en-US" sz="1000" dirty="0" smtClean="0"/>
                        <a:t>EN/CV</a:t>
                      </a:r>
                      <a:endParaRPr lang="en-US" sz="1000" dirty="0"/>
                    </a:p>
                  </a:txBody>
                  <a:tcPr anchor="ctr"/>
                </a:tc>
                <a:tc>
                  <a:txBody>
                    <a:bodyPr/>
                    <a:lstStyle/>
                    <a:p>
                      <a:pPr algn="ctr"/>
                      <a:r>
                        <a:rPr lang="en-GB" sz="1000" dirty="0" smtClean="0"/>
                        <a:t>163495</a:t>
                      </a:r>
                      <a:endParaRPr lang="en-US" sz="1000" dirty="0"/>
                    </a:p>
                  </a:txBody>
                  <a:tcPr anchor="ctr"/>
                </a:tc>
                <a:tc>
                  <a:txBody>
                    <a:bodyPr/>
                    <a:lstStyle/>
                    <a:p>
                      <a:pPr algn="ctr"/>
                      <a:r>
                        <a:rPr lang="en-GB" sz="1000" dirty="0" smtClean="0"/>
                        <a:t>5</a:t>
                      </a:r>
                      <a:r>
                        <a:rPr lang="en-GB" sz="1000" baseline="30000" dirty="0" smtClean="0"/>
                        <a:t>th</a:t>
                      </a:r>
                      <a:r>
                        <a:rPr lang="en-GB" sz="1000" dirty="0" smtClean="0"/>
                        <a:t> July</a:t>
                      </a:r>
                      <a:endParaRPr lang="en-US" sz="1000" dirty="0"/>
                    </a:p>
                  </a:txBody>
                  <a:tcPr anchor="ctr"/>
                </a:tc>
                <a:tc>
                  <a:txBody>
                    <a:bodyPr/>
                    <a:lstStyle/>
                    <a:p>
                      <a:pPr algn="ctr"/>
                      <a:r>
                        <a:rPr lang="en-GB" sz="1000" dirty="0" smtClean="0"/>
                        <a:t>4 hrs</a:t>
                      </a:r>
                      <a:endParaRPr lang="en-US" sz="1000" dirty="0"/>
                    </a:p>
                  </a:txBody>
                  <a:tcPr anchor="ctr"/>
                </a:tc>
                <a:tc>
                  <a:txBody>
                    <a:bodyPr/>
                    <a:lstStyle/>
                    <a:p>
                      <a:pPr algn="ctr">
                        <a:buFont typeface="Arial" pitchFamily="34" charset="0"/>
                        <a:buNone/>
                      </a:pPr>
                      <a:r>
                        <a:rPr lang="en-US" sz="1000" b="1" dirty="0" err="1" smtClean="0"/>
                        <a:t>Hadron</a:t>
                      </a:r>
                      <a:r>
                        <a:rPr lang="en-US" sz="1000" b="1" dirty="0" smtClean="0"/>
                        <a:t> Stop</a:t>
                      </a:r>
                    </a:p>
                    <a:p>
                      <a:pPr>
                        <a:buFont typeface="Arial" pitchFamily="34" charset="0"/>
                        <a:buChar char="•"/>
                      </a:pPr>
                      <a:r>
                        <a:rPr lang="en-US" sz="1000" dirty="0" smtClean="0"/>
                        <a:t>Install new ventilation plc</a:t>
                      </a:r>
                    </a:p>
                    <a:p>
                      <a:pPr>
                        <a:buFont typeface="Arial" pitchFamily="34" charset="0"/>
                        <a:buChar char="•"/>
                      </a:pPr>
                      <a:r>
                        <a:rPr lang="en-US" sz="1000" dirty="0" smtClean="0"/>
                        <a:t>Install ED circuit supervision PC</a:t>
                      </a:r>
                    </a:p>
                    <a:p>
                      <a:pPr>
                        <a:buFont typeface="Arial" pitchFamily="34" charset="0"/>
                        <a:buChar char="•"/>
                      </a:pPr>
                      <a:r>
                        <a:rPr lang="en-US" sz="1000" dirty="0" smtClean="0"/>
                        <a:t>Re-calibrate level </a:t>
                      </a:r>
                      <a:r>
                        <a:rPr lang="en-US" sz="1000" dirty="0" err="1" smtClean="0"/>
                        <a:t>Tx</a:t>
                      </a:r>
                      <a:r>
                        <a:rPr lang="en-US" sz="1000" dirty="0" smtClean="0"/>
                        <a:t> TNM41</a:t>
                      </a:r>
                      <a:endParaRPr lang="en-US" sz="1000" dirty="0"/>
                    </a:p>
                  </a:txBody>
                  <a:tcPr anchor="ctr"/>
                </a:tc>
                <a:tc>
                  <a:txBody>
                    <a:bodyPr/>
                    <a:lstStyle/>
                    <a:p>
                      <a:endParaRPr lang="en-US" sz="1000" dirty="0"/>
                    </a:p>
                  </a:txBody>
                  <a:tcPr anchor="ctr"/>
                </a:tc>
                <a:tc>
                  <a:txBody>
                    <a:bodyPr/>
                    <a:lstStyle/>
                    <a:p>
                      <a:r>
                        <a:rPr lang="en-GB" sz="1000" dirty="0" smtClean="0"/>
                        <a:t>N</a:t>
                      </a:r>
                      <a:endParaRPr lang="en-US" sz="1000" dirty="0"/>
                    </a:p>
                  </a:txBody>
                  <a:tcPr anchor="ctr"/>
                </a:tc>
                <a:tc>
                  <a:txBody>
                    <a:bodyPr/>
                    <a:lstStyle/>
                    <a:p>
                      <a:r>
                        <a:rPr lang="en-GB" sz="1000" dirty="0" smtClean="0"/>
                        <a:t>N</a:t>
                      </a:r>
                      <a:endParaRPr lang="en-US" sz="1000" dirty="0"/>
                    </a:p>
                  </a:txBody>
                  <a:tcPr anchor="ctr"/>
                </a:tc>
                <a:tc>
                  <a:txBody>
                    <a:bodyPr/>
                    <a:lstStyle/>
                    <a:p>
                      <a:r>
                        <a:rPr lang="en-GB" sz="1000" dirty="0" smtClean="0"/>
                        <a:t>N</a:t>
                      </a:r>
                      <a:endParaRPr lang="en-US" sz="1000" dirty="0"/>
                    </a:p>
                  </a:txBody>
                  <a:tcPr anchor="ctr"/>
                </a:tc>
                <a:tc>
                  <a:txBody>
                    <a:bodyPr/>
                    <a:lstStyle/>
                    <a:p>
                      <a:r>
                        <a:rPr lang="en-GB" sz="1000" dirty="0" smtClean="0"/>
                        <a:t>N</a:t>
                      </a:r>
                      <a:endParaRPr lang="en-US" sz="1000" dirty="0"/>
                    </a:p>
                  </a:txBody>
                  <a:tcPr anchor="ctr"/>
                </a:tc>
                <a:tc>
                  <a:txBody>
                    <a:bodyPr/>
                    <a:lstStyle/>
                    <a:p>
                      <a:pPr algn="ctr"/>
                      <a:endParaRPr lang="en-US" sz="1000" dirty="0"/>
                    </a:p>
                  </a:txBody>
                  <a:tcPr anchor="ctr"/>
                </a:tc>
              </a:tr>
              <a:tr h="370840">
                <a:tc>
                  <a:txBody>
                    <a:bodyPr/>
                    <a:lstStyle/>
                    <a:p>
                      <a:pPr algn="ctr"/>
                      <a:r>
                        <a:rPr lang="en-GB" sz="1000" dirty="0" smtClean="0"/>
                        <a:t>Franck BAIS</a:t>
                      </a:r>
                    </a:p>
                    <a:p>
                      <a:pPr algn="ctr"/>
                      <a:r>
                        <a:rPr lang="en-GB" sz="1000" dirty="0" smtClean="0"/>
                        <a:t>EN/MEF</a:t>
                      </a:r>
                      <a:endParaRPr lang="en-US" sz="1000" dirty="0"/>
                    </a:p>
                  </a:txBody>
                  <a:tcPr anchor="ctr"/>
                </a:tc>
                <a:tc>
                  <a:txBody>
                    <a:bodyPr/>
                    <a:lstStyle/>
                    <a:p>
                      <a:pPr algn="ctr"/>
                      <a:r>
                        <a:rPr lang="en-GB" sz="1000" dirty="0" smtClean="0"/>
                        <a:t>165467</a:t>
                      </a:r>
                      <a:endParaRPr lang="en-US" sz="1000" dirty="0"/>
                    </a:p>
                  </a:txBody>
                  <a:tcPr anchor="ctr"/>
                </a:tc>
                <a:tc>
                  <a:txBody>
                    <a:bodyPr/>
                    <a:lstStyle/>
                    <a:p>
                      <a:pPr algn="ctr"/>
                      <a:r>
                        <a:rPr lang="en-GB" sz="1000" dirty="0" smtClean="0"/>
                        <a:t>5</a:t>
                      </a:r>
                      <a:r>
                        <a:rPr lang="en-GB" sz="1000" baseline="30000" dirty="0" smtClean="0"/>
                        <a:t>th</a:t>
                      </a:r>
                      <a:r>
                        <a:rPr lang="en-GB" sz="1000" dirty="0" smtClean="0"/>
                        <a:t> July</a:t>
                      </a:r>
                      <a:endParaRPr lang="en-US" sz="1000" dirty="0"/>
                    </a:p>
                  </a:txBody>
                  <a:tcPr anchor="ctr"/>
                </a:tc>
                <a:tc>
                  <a:txBody>
                    <a:bodyPr/>
                    <a:lstStyle/>
                    <a:p>
                      <a:pPr algn="ctr"/>
                      <a:r>
                        <a:rPr lang="en-GB" sz="1000" dirty="0" smtClean="0"/>
                        <a:t>½</a:t>
                      </a:r>
                      <a:r>
                        <a:rPr lang="en-GB" sz="1000" baseline="0" dirty="0" smtClean="0"/>
                        <a:t>  DAY</a:t>
                      </a:r>
                      <a:endParaRPr lang="en-US" sz="1000" dirty="0"/>
                    </a:p>
                  </a:txBody>
                  <a:tcPr anchor="ctr"/>
                </a:tc>
                <a:tc>
                  <a:txBody>
                    <a:bodyPr/>
                    <a:lstStyle/>
                    <a:p>
                      <a:pPr algn="l">
                        <a:buFont typeface="Arial" pitchFamily="34" charset="0"/>
                        <a:buChar char="•"/>
                      </a:pPr>
                      <a:r>
                        <a:rPr lang="en-GB" sz="1000" kern="1200" dirty="0" err="1" smtClean="0">
                          <a:solidFill>
                            <a:schemeClr val="dk1"/>
                          </a:solidFill>
                          <a:latin typeface="+mn-lt"/>
                          <a:ea typeface="+mn-ea"/>
                          <a:cs typeface="+mn-cs"/>
                        </a:rPr>
                        <a:t>Peinture</a:t>
                      </a:r>
                      <a:r>
                        <a:rPr lang="en-GB" sz="1000" kern="1200" dirty="0" smtClean="0">
                          <a:solidFill>
                            <a:schemeClr val="dk1"/>
                          </a:solidFill>
                          <a:latin typeface="+mn-lt"/>
                          <a:ea typeface="+mn-ea"/>
                          <a:cs typeface="+mn-cs"/>
                        </a:rPr>
                        <a:t> au sol </a:t>
                      </a:r>
                      <a:r>
                        <a:rPr lang="en-GB" sz="1000" kern="1200" dirty="0" err="1" smtClean="0">
                          <a:solidFill>
                            <a:schemeClr val="dk1"/>
                          </a:solidFill>
                          <a:latin typeface="+mn-lt"/>
                          <a:ea typeface="+mn-ea"/>
                          <a:cs typeface="+mn-cs"/>
                        </a:rPr>
                        <a:t>devant</a:t>
                      </a:r>
                      <a:r>
                        <a:rPr lang="en-GB" sz="1000" kern="1200" dirty="0" smtClean="0">
                          <a:solidFill>
                            <a:schemeClr val="dk1"/>
                          </a:solidFill>
                          <a:latin typeface="+mn-lt"/>
                          <a:ea typeface="+mn-ea"/>
                          <a:cs typeface="+mn-cs"/>
                        </a:rPr>
                        <a:t> </a:t>
                      </a:r>
                      <a:r>
                        <a:rPr lang="en-GB" sz="1000" kern="1200" dirty="0" err="1" smtClean="0">
                          <a:solidFill>
                            <a:schemeClr val="dk1"/>
                          </a:solidFill>
                          <a:latin typeface="+mn-lt"/>
                          <a:ea typeface="+mn-ea"/>
                          <a:cs typeface="+mn-cs"/>
                        </a:rPr>
                        <a:t>portes</a:t>
                      </a:r>
                      <a:r>
                        <a:rPr lang="en-GB" sz="1000" kern="1200" dirty="0" smtClean="0">
                          <a:solidFill>
                            <a:schemeClr val="dk1"/>
                          </a:solidFill>
                          <a:latin typeface="+mn-lt"/>
                          <a:ea typeface="+mn-ea"/>
                          <a:cs typeface="+mn-cs"/>
                        </a:rPr>
                        <a:t> TI8</a:t>
                      </a:r>
                    </a:p>
                    <a:p>
                      <a:pPr algn="l">
                        <a:buFont typeface="Arial" pitchFamily="34" charset="0"/>
                        <a:buChar char="•"/>
                      </a:pPr>
                      <a:r>
                        <a:rPr lang="en-GB" sz="1000" kern="1200" dirty="0" smtClean="0">
                          <a:solidFill>
                            <a:schemeClr val="dk1"/>
                          </a:solidFill>
                          <a:latin typeface="+mn-lt"/>
                          <a:ea typeface="+mn-ea"/>
                          <a:cs typeface="+mn-cs"/>
                        </a:rPr>
                        <a:t>Pose de </a:t>
                      </a:r>
                      <a:r>
                        <a:rPr lang="en-GB" sz="1000" kern="1200" dirty="0" err="1" smtClean="0">
                          <a:solidFill>
                            <a:schemeClr val="dk1"/>
                          </a:solidFill>
                          <a:latin typeface="+mn-lt"/>
                          <a:ea typeface="+mn-ea"/>
                          <a:cs typeface="+mn-cs"/>
                        </a:rPr>
                        <a:t>panneaux</a:t>
                      </a:r>
                      <a:r>
                        <a:rPr lang="en-GB" sz="1000" kern="1200" dirty="0" smtClean="0">
                          <a:solidFill>
                            <a:schemeClr val="dk1"/>
                          </a:solidFill>
                          <a:latin typeface="+mn-lt"/>
                          <a:ea typeface="+mn-ea"/>
                          <a:cs typeface="+mn-cs"/>
                        </a:rPr>
                        <a:t> ''Fin de zone SPS </a:t>
                      </a:r>
                      <a:r>
                        <a:rPr lang="en-GB" sz="1000" kern="1200" dirty="0" err="1" smtClean="0">
                          <a:solidFill>
                            <a:schemeClr val="dk1"/>
                          </a:solidFill>
                          <a:latin typeface="+mn-lt"/>
                          <a:ea typeface="+mn-ea"/>
                          <a:cs typeface="+mn-cs"/>
                        </a:rPr>
                        <a:t>ou</a:t>
                      </a:r>
                      <a:r>
                        <a:rPr lang="en-GB" sz="1000" kern="1200" dirty="0" smtClean="0">
                          <a:solidFill>
                            <a:schemeClr val="dk1"/>
                          </a:solidFill>
                          <a:latin typeface="+mn-lt"/>
                          <a:ea typeface="+mn-ea"/>
                          <a:cs typeface="+mn-cs"/>
                        </a:rPr>
                        <a:t> LHC'' </a:t>
                      </a:r>
                      <a:r>
                        <a:rPr lang="en-GB" sz="1000" kern="1200" dirty="0" err="1" smtClean="0">
                          <a:solidFill>
                            <a:schemeClr val="dk1"/>
                          </a:solidFill>
                          <a:latin typeface="+mn-lt"/>
                          <a:ea typeface="+mn-ea"/>
                          <a:cs typeface="+mn-cs"/>
                        </a:rPr>
                        <a:t>sur</a:t>
                      </a:r>
                      <a:r>
                        <a:rPr lang="en-GB" sz="1000" kern="1200" dirty="0" smtClean="0">
                          <a:solidFill>
                            <a:schemeClr val="dk1"/>
                          </a:solidFill>
                          <a:latin typeface="+mn-lt"/>
                          <a:ea typeface="+mn-ea"/>
                          <a:cs typeface="+mn-cs"/>
                        </a:rPr>
                        <a:t> </a:t>
                      </a:r>
                      <a:r>
                        <a:rPr lang="en-GB" sz="1000" kern="1200" dirty="0" err="1" smtClean="0">
                          <a:solidFill>
                            <a:schemeClr val="dk1"/>
                          </a:solidFill>
                          <a:latin typeface="+mn-lt"/>
                          <a:ea typeface="+mn-ea"/>
                          <a:cs typeface="+mn-cs"/>
                        </a:rPr>
                        <a:t>porte</a:t>
                      </a:r>
                      <a:r>
                        <a:rPr lang="en-GB" sz="1000" kern="1200" dirty="0" smtClean="0">
                          <a:solidFill>
                            <a:schemeClr val="dk1"/>
                          </a:solidFill>
                          <a:latin typeface="+mn-lt"/>
                          <a:ea typeface="+mn-ea"/>
                          <a:cs typeface="+mn-cs"/>
                        </a:rPr>
                        <a:t> TI2 </a:t>
                      </a:r>
                      <a:endParaRPr lang="en-US" sz="1000" dirty="0"/>
                    </a:p>
                  </a:txBody>
                  <a:tcPr anchor="ctr"/>
                </a:tc>
                <a:tc>
                  <a:txBody>
                    <a:bodyPr/>
                    <a:lstStyle/>
                    <a:p>
                      <a:pPr algn="l"/>
                      <a:r>
                        <a:rPr lang="en-GB" sz="1000" dirty="0" smtClean="0"/>
                        <a:t>Work</a:t>
                      </a:r>
                      <a:r>
                        <a:rPr lang="en-GB" sz="1000" baseline="0" dirty="0" smtClean="0"/>
                        <a:t> to be done by </a:t>
                      </a:r>
                      <a:r>
                        <a:rPr lang="en-GB" sz="1000" kern="1200" dirty="0" smtClean="0">
                          <a:solidFill>
                            <a:schemeClr val="dk1"/>
                          </a:solidFill>
                          <a:latin typeface="+mn-lt"/>
                          <a:ea typeface="+mn-ea"/>
                          <a:cs typeface="+mn-cs"/>
                        </a:rPr>
                        <a:t>Antoine VASSALO and his team</a:t>
                      </a:r>
                      <a:endParaRPr lang="en-US" sz="1000" dirty="0"/>
                    </a:p>
                  </a:txBody>
                  <a:tcPr anchor="ctr"/>
                </a:tc>
                <a:tc>
                  <a:txBody>
                    <a:bodyPr/>
                    <a:lstStyle/>
                    <a:p>
                      <a:pPr algn="l"/>
                      <a:r>
                        <a:rPr lang="en-GB" sz="1000" dirty="0" smtClean="0"/>
                        <a:t>N</a:t>
                      </a:r>
                      <a:endParaRPr lang="en-US" sz="1000" dirty="0"/>
                    </a:p>
                  </a:txBody>
                  <a:tcPr anchor="ctr"/>
                </a:tc>
                <a:tc>
                  <a:txBody>
                    <a:bodyPr/>
                    <a:lstStyle/>
                    <a:p>
                      <a:pPr algn="l"/>
                      <a:r>
                        <a:rPr lang="en-GB" sz="1000" dirty="0" smtClean="0"/>
                        <a:t>N</a:t>
                      </a:r>
                      <a:endParaRPr lang="en-US" sz="1000" dirty="0"/>
                    </a:p>
                  </a:txBody>
                  <a:tcPr anchor="ctr"/>
                </a:tc>
                <a:tc>
                  <a:txBody>
                    <a:bodyPr/>
                    <a:lstStyle/>
                    <a:p>
                      <a:pPr algn="l"/>
                      <a:r>
                        <a:rPr lang="en-GB" sz="1000" dirty="0" smtClean="0"/>
                        <a:t>N</a:t>
                      </a:r>
                      <a:endParaRPr lang="en-US" sz="1000" dirty="0"/>
                    </a:p>
                  </a:txBody>
                  <a:tcPr anchor="ctr"/>
                </a:tc>
                <a:tc>
                  <a:txBody>
                    <a:bodyPr/>
                    <a:lstStyle/>
                    <a:p>
                      <a:pPr algn="l"/>
                      <a:r>
                        <a:rPr lang="en-GB" sz="1000" dirty="0" smtClean="0"/>
                        <a:t>N</a:t>
                      </a:r>
                      <a:endParaRPr lang="en-US" sz="1000" dirty="0"/>
                    </a:p>
                  </a:txBody>
                  <a:tcPr anchor="ctr"/>
                </a:tc>
                <a:tc>
                  <a:txBody>
                    <a:bodyPr/>
                    <a:lstStyle/>
                    <a:p>
                      <a:pPr algn="l"/>
                      <a:endParaRPr lang="en-US" sz="1000" dirty="0"/>
                    </a:p>
                  </a:txBody>
                  <a:tcPr anchor="ctr"/>
                </a:tc>
              </a:tr>
              <a:tr h="370840">
                <a:tc>
                  <a:txBody>
                    <a:bodyPr/>
                    <a:lstStyle/>
                    <a:p>
                      <a:pPr algn="ctr"/>
                      <a:r>
                        <a:rPr lang="en-GB" sz="1000" kern="1200" dirty="0" smtClean="0">
                          <a:solidFill>
                            <a:schemeClr val="dk1"/>
                          </a:solidFill>
                          <a:latin typeface="+mn-lt"/>
                          <a:ea typeface="+mn-ea"/>
                          <a:cs typeface="+mn-cs"/>
                        </a:rPr>
                        <a:t>Antonio Mongelluzzo</a:t>
                      </a:r>
                    </a:p>
                    <a:p>
                      <a:pPr algn="ctr"/>
                      <a:r>
                        <a:rPr lang="en-GB" sz="1000" kern="1200" dirty="0" smtClean="0">
                          <a:solidFill>
                            <a:schemeClr val="dk1"/>
                          </a:solidFill>
                          <a:latin typeface="+mn-lt"/>
                          <a:ea typeface="+mn-ea"/>
                          <a:cs typeface="+mn-cs"/>
                        </a:rPr>
                        <a:t>TE/VSC</a:t>
                      </a:r>
                      <a:endParaRPr lang="en-US" sz="1000" dirty="0"/>
                    </a:p>
                  </a:txBody>
                  <a:tcPr anchor="ctr"/>
                </a:tc>
                <a:tc>
                  <a:txBody>
                    <a:bodyPr/>
                    <a:lstStyle/>
                    <a:p>
                      <a:pPr algn="ctr"/>
                      <a:r>
                        <a:rPr lang="en-GB" sz="1000" dirty="0" smtClean="0"/>
                        <a:t>165116</a:t>
                      </a:r>
                      <a:endParaRPr lang="en-US" sz="1000" dirty="0"/>
                    </a:p>
                  </a:txBody>
                  <a:tcPr anchor="ctr"/>
                </a:tc>
                <a:tc>
                  <a:txBody>
                    <a:bodyPr/>
                    <a:lstStyle/>
                    <a:p>
                      <a:pPr algn="ctr"/>
                      <a:r>
                        <a:rPr lang="en-GB" sz="1000" dirty="0" smtClean="0"/>
                        <a:t>5</a:t>
                      </a:r>
                      <a:r>
                        <a:rPr lang="en-GB" sz="1000" baseline="30000" dirty="0" smtClean="0"/>
                        <a:t>th</a:t>
                      </a:r>
                      <a:r>
                        <a:rPr lang="en-GB" sz="1000" baseline="0" dirty="0" smtClean="0"/>
                        <a:t> July</a:t>
                      </a:r>
                      <a:endParaRPr lang="en-US" sz="1000" dirty="0"/>
                    </a:p>
                  </a:txBody>
                  <a:tcPr anchor="ctr"/>
                </a:tc>
                <a:tc>
                  <a:txBody>
                    <a:bodyPr/>
                    <a:lstStyle/>
                    <a:p>
                      <a:pPr algn="ctr"/>
                      <a:r>
                        <a:rPr lang="en-GB" sz="1000" dirty="0" smtClean="0"/>
                        <a:t>6 hrs</a:t>
                      </a:r>
                      <a:endParaRPr lang="en-US" sz="1000" dirty="0"/>
                    </a:p>
                  </a:txBody>
                  <a:tcPr anchor="ctr"/>
                </a:tc>
                <a:tc>
                  <a:txBody>
                    <a:bodyPr/>
                    <a:lstStyle/>
                    <a:p>
                      <a:r>
                        <a:rPr lang="en-GB" sz="1000" kern="1200" dirty="0" err="1" smtClean="0">
                          <a:solidFill>
                            <a:schemeClr val="dk1"/>
                          </a:solidFill>
                          <a:latin typeface="+mn-lt"/>
                          <a:ea typeface="+mn-ea"/>
                          <a:cs typeface="+mn-cs"/>
                        </a:rPr>
                        <a:t>Leaktest</a:t>
                      </a:r>
                      <a:r>
                        <a:rPr lang="en-GB" sz="1000" kern="1200" dirty="0" smtClean="0">
                          <a:solidFill>
                            <a:schemeClr val="dk1"/>
                          </a:solidFill>
                          <a:latin typeface="+mn-lt"/>
                          <a:ea typeface="+mn-ea"/>
                          <a:cs typeface="+mn-cs"/>
                        </a:rPr>
                        <a:t> at Ti 8 sector 1803</a:t>
                      </a:r>
                      <a:endParaRPr lang="en-US" sz="1000" dirty="0"/>
                    </a:p>
                  </a:txBody>
                  <a:tcPr anchor="ctr"/>
                </a:tc>
                <a:tc>
                  <a:txBody>
                    <a:bodyPr/>
                    <a:lstStyle/>
                    <a:p>
                      <a:endParaRPr lang="en-US" sz="1000" dirty="0"/>
                    </a:p>
                  </a:txBody>
                  <a:tcPr anchor="ctr"/>
                </a:tc>
                <a:tc>
                  <a:txBody>
                    <a:bodyPr/>
                    <a:lstStyle/>
                    <a:p>
                      <a:r>
                        <a:rPr lang="en-GB" sz="1000" dirty="0" smtClean="0"/>
                        <a:t>N</a:t>
                      </a:r>
                      <a:endParaRPr lang="en-US" sz="1000" dirty="0"/>
                    </a:p>
                  </a:txBody>
                  <a:tcPr anchor="ctr"/>
                </a:tc>
                <a:tc>
                  <a:txBody>
                    <a:bodyPr/>
                    <a:lstStyle/>
                    <a:p>
                      <a:r>
                        <a:rPr lang="en-GB" sz="1000" dirty="0" smtClean="0"/>
                        <a:t>N</a:t>
                      </a:r>
                      <a:endParaRPr lang="en-US" sz="1000" dirty="0"/>
                    </a:p>
                  </a:txBody>
                  <a:tcPr anchor="ctr"/>
                </a:tc>
                <a:tc>
                  <a:txBody>
                    <a:bodyPr/>
                    <a:lstStyle/>
                    <a:p>
                      <a:r>
                        <a:rPr lang="en-GB" sz="1000" dirty="0" smtClean="0"/>
                        <a:t>N</a:t>
                      </a:r>
                      <a:endParaRPr lang="en-US" sz="1000" dirty="0"/>
                    </a:p>
                  </a:txBody>
                  <a:tcPr anchor="ctr"/>
                </a:tc>
                <a:tc>
                  <a:txBody>
                    <a:bodyPr/>
                    <a:lstStyle/>
                    <a:p>
                      <a:r>
                        <a:rPr lang="en-GB" sz="1000" dirty="0" smtClean="0"/>
                        <a:t>N</a:t>
                      </a:r>
                      <a:endParaRPr lang="en-US" sz="1000" dirty="0"/>
                    </a:p>
                  </a:txBody>
                  <a:tcPr anchor="ctr"/>
                </a:tc>
                <a:tc>
                  <a:txBody>
                    <a:bodyPr/>
                    <a:lstStyle/>
                    <a:p>
                      <a:endParaRPr lang="en-US" sz="1000" dirty="0"/>
                    </a:p>
                  </a:txBody>
                  <a:tcPr anchor="ctr"/>
                </a:tc>
              </a:tr>
              <a:tr h="370840">
                <a:tc>
                  <a:txBody>
                    <a:bodyPr/>
                    <a:lstStyle/>
                    <a:p>
                      <a:endParaRPr lang="en-US" sz="1000"/>
                    </a:p>
                  </a:txBody>
                  <a:tcPr/>
                </a:tc>
                <a:tc>
                  <a:txBody>
                    <a:bodyPr/>
                    <a:lstStyle/>
                    <a:p>
                      <a:endParaRPr lang="en-US" sz="1000"/>
                    </a:p>
                  </a:txBody>
                  <a:tcPr/>
                </a:tc>
                <a:tc>
                  <a:txBody>
                    <a:bodyPr/>
                    <a:lstStyle/>
                    <a:p>
                      <a:endParaRPr lang="en-US" sz="1000"/>
                    </a:p>
                  </a:txBody>
                  <a:tcPr/>
                </a:tc>
                <a:tc>
                  <a:txBody>
                    <a:bodyPr/>
                    <a:lstStyle/>
                    <a:p>
                      <a:endParaRPr lang="en-US" sz="1000" dirty="0"/>
                    </a:p>
                  </a:txBody>
                  <a:tcPr/>
                </a:tc>
                <a:tc>
                  <a:txBody>
                    <a:bodyPr/>
                    <a:lstStyle/>
                    <a:p>
                      <a:endParaRPr lang="en-US" sz="1000" dirty="0"/>
                    </a:p>
                  </a:txBody>
                  <a:tcPr/>
                </a:tc>
                <a:tc>
                  <a:txBody>
                    <a:bodyPr/>
                    <a:lstStyle/>
                    <a:p>
                      <a:endParaRPr lang="en-US" sz="1000" dirty="0"/>
                    </a:p>
                  </a:txBody>
                  <a:tcPr/>
                </a:tc>
                <a:tc>
                  <a:txBody>
                    <a:bodyPr/>
                    <a:lstStyle/>
                    <a:p>
                      <a:endParaRPr lang="en-US" sz="1000" dirty="0"/>
                    </a:p>
                  </a:txBody>
                  <a:tcPr/>
                </a:tc>
                <a:tc>
                  <a:txBody>
                    <a:bodyPr/>
                    <a:lstStyle/>
                    <a:p>
                      <a:endParaRPr lang="en-US" sz="1000" dirty="0"/>
                    </a:p>
                  </a:txBody>
                  <a:tcPr/>
                </a:tc>
                <a:tc>
                  <a:txBody>
                    <a:bodyPr/>
                    <a:lstStyle/>
                    <a:p>
                      <a:endParaRPr lang="en-US" sz="1000" dirty="0"/>
                    </a:p>
                  </a:txBody>
                  <a:tcPr/>
                </a:tc>
                <a:tc>
                  <a:txBody>
                    <a:bodyPr/>
                    <a:lstStyle/>
                    <a:p>
                      <a:endParaRPr lang="en-US" sz="1000" dirty="0"/>
                    </a:p>
                  </a:txBody>
                  <a:tcPr/>
                </a:tc>
                <a:tc>
                  <a:txBody>
                    <a:bodyPr/>
                    <a:lstStyle/>
                    <a:p>
                      <a:endParaRPr lang="en-US" sz="1000" dirty="0"/>
                    </a:p>
                  </a:txBody>
                  <a:tcPr/>
                </a:tc>
              </a:tr>
            </a:tbl>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Other Areas</a:t>
            </a:r>
            <a:endParaRPr lang="en-US" dirty="0"/>
          </a:p>
        </p:txBody>
      </p:sp>
      <p:graphicFrame>
        <p:nvGraphicFramePr>
          <p:cNvPr id="8" name="Content Placeholder 7"/>
          <p:cNvGraphicFramePr>
            <a:graphicFrameLocks noGrp="1"/>
          </p:cNvGraphicFramePr>
          <p:nvPr>
            <p:ph idx="1"/>
          </p:nvPr>
        </p:nvGraphicFramePr>
        <p:xfrm>
          <a:off x="179513" y="1628800"/>
          <a:ext cx="8856986" cy="2656840"/>
        </p:xfrm>
        <a:graphic>
          <a:graphicData uri="http://schemas.openxmlformats.org/drawingml/2006/table">
            <a:tbl>
              <a:tblPr firstRow="1" bandRow="1">
                <a:tableStyleId>{5C22544A-7EE6-4342-B048-85BDC9FD1C3A}</a:tableStyleId>
              </a:tblPr>
              <a:tblGrid>
                <a:gridCol w="936103"/>
                <a:gridCol w="648072"/>
                <a:gridCol w="648072"/>
                <a:gridCol w="720080"/>
                <a:gridCol w="720080"/>
                <a:gridCol w="2160240"/>
                <a:gridCol w="1584176"/>
                <a:gridCol w="288032"/>
                <a:gridCol w="288032"/>
                <a:gridCol w="296581"/>
                <a:gridCol w="279483"/>
                <a:gridCol w="288035"/>
              </a:tblGrid>
              <a:tr h="370840">
                <a:tc>
                  <a:txBody>
                    <a:bodyPr/>
                    <a:lstStyle/>
                    <a:p>
                      <a:pPr algn="ctr"/>
                      <a:r>
                        <a:rPr lang="en-GB" sz="1100" dirty="0" smtClean="0"/>
                        <a:t>Person Responsible</a:t>
                      </a:r>
                      <a:endParaRPr lang="en-US" sz="1100" dirty="0"/>
                    </a:p>
                  </a:txBody>
                  <a:tcPr anchor="ctr"/>
                </a:tc>
                <a:tc>
                  <a:txBody>
                    <a:bodyPr/>
                    <a:lstStyle/>
                    <a:p>
                      <a:pPr algn="ctr"/>
                      <a:r>
                        <a:rPr lang="en-GB" sz="1100" dirty="0" smtClean="0"/>
                        <a:t>Contact Details</a:t>
                      </a:r>
                      <a:endParaRPr lang="en-US" sz="1100" dirty="0"/>
                    </a:p>
                  </a:txBody>
                  <a:tcPr anchor="ctr"/>
                </a:tc>
                <a:tc>
                  <a:txBody>
                    <a:bodyPr/>
                    <a:lstStyle/>
                    <a:p>
                      <a:pPr algn="ctr"/>
                      <a:r>
                        <a:rPr lang="en-GB" sz="1100" dirty="0" smtClean="0"/>
                        <a:t>Starting when?</a:t>
                      </a:r>
                      <a:endParaRPr lang="en-US" sz="1100" dirty="0"/>
                    </a:p>
                  </a:txBody>
                  <a:tcPr anchor="ctr"/>
                </a:tc>
                <a:tc>
                  <a:txBody>
                    <a:bodyPr/>
                    <a:lstStyle/>
                    <a:p>
                      <a:pPr algn="ctr"/>
                      <a:r>
                        <a:rPr lang="en-GB" sz="1100" dirty="0" smtClean="0"/>
                        <a:t>Duration of work</a:t>
                      </a:r>
                      <a:endParaRPr lang="en-US" sz="1100" dirty="0"/>
                    </a:p>
                  </a:txBody>
                  <a:tcPr anchor="ctr"/>
                </a:tc>
                <a:tc>
                  <a:txBody>
                    <a:bodyPr/>
                    <a:lstStyle/>
                    <a:p>
                      <a:pPr algn="ctr"/>
                      <a:r>
                        <a:rPr lang="en-GB" sz="1100" dirty="0" smtClean="0"/>
                        <a:t>Location</a:t>
                      </a:r>
                      <a:r>
                        <a:rPr lang="en-GB" sz="1100" baseline="0" dirty="0" smtClean="0"/>
                        <a:t> of Work</a:t>
                      </a:r>
                      <a:endParaRPr lang="en-US" sz="1100" dirty="0"/>
                    </a:p>
                  </a:txBody>
                  <a:tcPr anchor="ctr"/>
                </a:tc>
                <a:tc>
                  <a:txBody>
                    <a:bodyPr/>
                    <a:lstStyle/>
                    <a:p>
                      <a:pPr algn="ctr"/>
                      <a:r>
                        <a:rPr lang="en-GB" sz="1100" dirty="0" smtClean="0"/>
                        <a:t>Description of work</a:t>
                      </a:r>
                      <a:endParaRPr lang="en-US" sz="1100" dirty="0"/>
                    </a:p>
                  </a:txBody>
                  <a:tcPr anchor="ctr"/>
                </a:tc>
                <a:tc>
                  <a:txBody>
                    <a:bodyPr/>
                    <a:lstStyle/>
                    <a:p>
                      <a:pPr algn="ctr"/>
                      <a:endParaRPr lang="en-GB" sz="1100" dirty="0" smtClean="0"/>
                    </a:p>
                    <a:p>
                      <a:pPr algn="ctr"/>
                      <a:endParaRPr lang="en-GB" sz="1100" dirty="0" smtClean="0"/>
                    </a:p>
                    <a:p>
                      <a:pPr algn="ctr"/>
                      <a:r>
                        <a:rPr lang="en-GB" sz="1100" dirty="0" smtClean="0"/>
                        <a:t>Other factors to consider</a:t>
                      </a:r>
                    </a:p>
                    <a:p>
                      <a:pPr algn="ctr"/>
                      <a:endParaRPr lang="en-GB" sz="1100" dirty="0" smtClean="0"/>
                    </a:p>
                    <a:p>
                      <a:pPr algn="ctr"/>
                      <a:endParaRPr lang="en-GB" sz="1100" dirty="0" smtClean="0"/>
                    </a:p>
                  </a:txBody>
                  <a:tcPr anchor="ctr"/>
                </a:tc>
                <a:tc>
                  <a:txBody>
                    <a:bodyPr/>
                    <a:lstStyle/>
                    <a:p>
                      <a:pPr algn="ctr"/>
                      <a:r>
                        <a:rPr lang="en-GB" sz="1100" dirty="0" smtClean="0"/>
                        <a:t>Consignation</a:t>
                      </a:r>
                      <a:endParaRPr lang="en-US" sz="1100" dirty="0"/>
                    </a:p>
                  </a:txBody>
                  <a:tcPr vert="vert270" anchor="ctr"/>
                </a:tc>
                <a:tc>
                  <a:txBody>
                    <a:bodyPr/>
                    <a:lstStyle/>
                    <a:p>
                      <a:pPr algn="ctr"/>
                      <a:r>
                        <a:rPr lang="en-GB" sz="1100" dirty="0" smtClean="0"/>
                        <a:t>Water</a:t>
                      </a:r>
                      <a:endParaRPr lang="en-US" sz="1100" dirty="0"/>
                    </a:p>
                  </a:txBody>
                  <a:tcPr vert="vert270" anchor="ctr"/>
                </a:tc>
                <a:tc>
                  <a:txBody>
                    <a:bodyPr/>
                    <a:lstStyle/>
                    <a:p>
                      <a:pPr algn="ctr"/>
                      <a:r>
                        <a:rPr lang="en-GB" sz="1100" dirty="0" smtClean="0"/>
                        <a:t>Comp air</a:t>
                      </a:r>
                      <a:endParaRPr lang="en-US" sz="1100" dirty="0"/>
                    </a:p>
                  </a:txBody>
                  <a:tcPr vert="vert270" anchor="ctr"/>
                </a:tc>
                <a:tc>
                  <a:txBody>
                    <a:bodyPr/>
                    <a:lstStyle/>
                    <a:p>
                      <a:pPr algn="ctr"/>
                      <a:r>
                        <a:rPr lang="en-GB" sz="1100" dirty="0" smtClean="0"/>
                        <a:t>Vacuum</a:t>
                      </a:r>
                      <a:endParaRPr lang="en-US" sz="1100" dirty="0"/>
                    </a:p>
                  </a:txBody>
                  <a:tcPr vert="vert270" anchor="ctr"/>
                </a:tc>
                <a:tc>
                  <a:txBody>
                    <a:bodyPr/>
                    <a:lstStyle/>
                    <a:p>
                      <a:pPr algn="ctr"/>
                      <a:r>
                        <a:rPr lang="en-GB" sz="1100" dirty="0" smtClean="0"/>
                        <a:t>RP present</a:t>
                      </a:r>
                      <a:endParaRPr lang="en-US" sz="1100" dirty="0"/>
                    </a:p>
                  </a:txBody>
                  <a:tcPr vert="vert270" anchor="ctr"/>
                </a:tc>
              </a:tr>
              <a:tr h="370840">
                <a:tc>
                  <a:txBody>
                    <a:bodyPr/>
                    <a:lstStyle/>
                    <a:p>
                      <a:pPr algn="ctr"/>
                      <a:r>
                        <a:rPr lang="en-GB" sz="1000" dirty="0" smtClean="0"/>
                        <a:t>Franck BAIS</a:t>
                      </a:r>
                    </a:p>
                    <a:p>
                      <a:pPr algn="ctr"/>
                      <a:r>
                        <a:rPr lang="en-GB" sz="1000" dirty="0" smtClean="0"/>
                        <a:t>EN/MEF</a:t>
                      </a:r>
                      <a:endParaRPr lang="en-US" sz="1000" dirty="0"/>
                    </a:p>
                  </a:txBody>
                  <a:tcPr anchor="ctr"/>
                </a:tc>
                <a:tc>
                  <a:txBody>
                    <a:bodyPr/>
                    <a:lstStyle/>
                    <a:p>
                      <a:pPr algn="ctr"/>
                      <a:r>
                        <a:rPr lang="en-GB" sz="1000" dirty="0" smtClean="0"/>
                        <a:t>165467</a:t>
                      </a:r>
                      <a:endParaRPr lang="en-US" sz="1000" dirty="0"/>
                    </a:p>
                  </a:txBody>
                  <a:tcPr anchor="ctr"/>
                </a:tc>
                <a:tc>
                  <a:txBody>
                    <a:bodyPr/>
                    <a:lstStyle/>
                    <a:p>
                      <a:pPr algn="ctr"/>
                      <a:r>
                        <a:rPr lang="en-GB" sz="1000" baseline="0" dirty="0" smtClean="0"/>
                        <a:t>6</a:t>
                      </a:r>
                      <a:r>
                        <a:rPr lang="en-GB" sz="1000" baseline="30000" dirty="0" smtClean="0"/>
                        <a:t>th</a:t>
                      </a:r>
                      <a:r>
                        <a:rPr lang="en-GB" sz="1000" baseline="0" dirty="0" smtClean="0"/>
                        <a:t> July</a:t>
                      </a:r>
                    </a:p>
                    <a:p>
                      <a:pPr algn="ctr"/>
                      <a:r>
                        <a:rPr lang="en-GB" sz="1000" baseline="0" dirty="0" smtClean="0"/>
                        <a:t>AM</a:t>
                      </a:r>
                      <a:endParaRPr lang="en-US" sz="1000" dirty="0"/>
                    </a:p>
                  </a:txBody>
                  <a:tcPr anchor="ctr"/>
                </a:tc>
                <a:tc>
                  <a:txBody>
                    <a:bodyPr/>
                    <a:lstStyle/>
                    <a:p>
                      <a:pPr algn="ctr"/>
                      <a:r>
                        <a:rPr lang="en-GB" sz="1000" dirty="0" smtClean="0"/>
                        <a:t>1 Day</a:t>
                      </a:r>
                      <a:endParaRPr lang="en-US" sz="1000" dirty="0"/>
                    </a:p>
                  </a:txBody>
                  <a:tcPr anchor="ctr"/>
                </a:tc>
                <a:tc>
                  <a:txBody>
                    <a:bodyPr/>
                    <a:lstStyle/>
                    <a:p>
                      <a:pPr algn="ctr"/>
                      <a:r>
                        <a:rPr lang="en-GB" sz="1000" dirty="0" smtClean="0"/>
                        <a:t>SPS</a:t>
                      </a:r>
                      <a:endParaRPr lang="en-US" sz="1000" dirty="0"/>
                    </a:p>
                  </a:txBody>
                  <a:tcPr anchor="ctr"/>
                </a:tc>
                <a:tc>
                  <a:txBody>
                    <a:bodyPr/>
                    <a:lstStyle/>
                    <a:p>
                      <a:pPr algn="l"/>
                      <a:r>
                        <a:rPr lang="en-GB" sz="1000" kern="1200" dirty="0" smtClean="0">
                          <a:solidFill>
                            <a:schemeClr val="dk1"/>
                          </a:solidFill>
                          <a:latin typeface="+mn-lt"/>
                          <a:ea typeface="+mn-ea"/>
                          <a:cs typeface="+mn-cs"/>
                        </a:rPr>
                        <a:t>Inspection et pose de </a:t>
                      </a:r>
                      <a:r>
                        <a:rPr lang="en-GB" sz="1000" kern="1200" dirty="0" err="1" smtClean="0">
                          <a:solidFill>
                            <a:schemeClr val="dk1"/>
                          </a:solidFill>
                          <a:latin typeface="+mn-lt"/>
                          <a:ea typeface="+mn-ea"/>
                          <a:cs typeface="+mn-cs"/>
                        </a:rPr>
                        <a:t>panneaux</a:t>
                      </a:r>
                      <a:r>
                        <a:rPr lang="en-GB" sz="1000" kern="1200" dirty="0" smtClean="0">
                          <a:solidFill>
                            <a:schemeClr val="dk1"/>
                          </a:solidFill>
                          <a:latin typeface="+mn-lt"/>
                          <a:ea typeface="+mn-ea"/>
                          <a:cs typeface="+mn-cs"/>
                        </a:rPr>
                        <a:t> Evacuation </a:t>
                      </a:r>
                      <a:r>
                        <a:rPr lang="en-GB" sz="1000" kern="1200" dirty="0" err="1" smtClean="0">
                          <a:solidFill>
                            <a:schemeClr val="dk1"/>
                          </a:solidFill>
                          <a:latin typeface="+mn-lt"/>
                          <a:ea typeface="+mn-ea"/>
                          <a:cs typeface="+mn-cs"/>
                        </a:rPr>
                        <a:t>dans</a:t>
                      </a:r>
                      <a:r>
                        <a:rPr lang="en-GB" sz="1000" kern="1200" dirty="0" smtClean="0">
                          <a:solidFill>
                            <a:schemeClr val="dk1"/>
                          </a:solidFill>
                          <a:latin typeface="+mn-lt"/>
                          <a:ea typeface="+mn-ea"/>
                          <a:cs typeface="+mn-cs"/>
                        </a:rPr>
                        <a:t> le tunnel SPS</a:t>
                      </a:r>
                      <a:endParaRPr lang="en-US" sz="1000" dirty="0"/>
                    </a:p>
                  </a:txBody>
                  <a:tcPr anchor="ctr"/>
                </a:tc>
                <a:tc>
                  <a:txBody>
                    <a:bodyPr/>
                    <a:lstStyle/>
                    <a:p>
                      <a:pPr algn="l"/>
                      <a:r>
                        <a:rPr lang="en-GB" sz="1000" dirty="0" smtClean="0"/>
                        <a:t>With J. Pedersen</a:t>
                      </a:r>
                      <a:endParaRPr lang="en-US" sz="1000" dirty="0"/>
                    </a:p>
                  </a:txBody>
                  <a:tcPr anchor="ctr"/>
                </a:tc>
                <a:tc>
                  <a:txBody>
                    <a:bodyPr/>
                    <a:lstStyle/>
                    <a:p>
                      <a:pPr algn="l"/>
                      <a:r>
                        <a:rPr lang="en-GB" sz="1000" dirty="0" smtClean="0"/>
                        <a:t>N</a:t>
                      </a:r>
                      <a:endParaRPr lang="en-US" sz="1000" dirty="0"/>
                    </a:p>
                  </a:txBody>
                  <a:tcPr anchor="ctr"/>
                </a:tc>
                <a:tc>
                  <a:txBody>
                    <a:bodyPr/>
                    <a:lstStyle/>
                    <a:p>
                      <a:pPr algn="l"/>
                      <a:r>
                        <a:rPr lang="en-GB" sz="1000" dirty="0" smtClean="0"/>
                        <a:t>N</a:t>
                      </a:r>
                      <a:endParaRPr lang="en-US" sz="1000" dirty="0"/>
                    </a:p>
                  </a:txBody>
                  <a:tcPr anchor="ctr"/>
                </a:tc>
                <a:tc>
                  <a:txBody>
                    <a:bodyPr/>
                    <a:lstStyle/>
                    <a:p>
                      <a:pPr algn="l"/>
                      <a:r>
                        <a:rPr lang="en-GB" sz="1000" dirty="0" smtClean="0"/>
                        <a:t>N</a:t>
                      </a:r>
                      <a:endParaRPr lang="en-US" sz="1000" dirty="0"/>
                    </a:p>
                  </a:txBody>
                  <a:tcPr anchor="ctr"/>
                </a:tc>
                <a:tc>
                  <a:txBody>
                    <a:bodyPr/>
                    <a:lstStyle/>
                    <a:p>
                      <a:pPr algn="l"/>
                      <a:r>
                        <a:rPr lang="en-GB" sz="1000" dirty="0" smtClean="0"/>
                        <a:t>N</a:t>
                      </a:r>
                      <a:endParaRPr lang="en-US" sz="1000" dirty="0"/>
                    </a:p>
                  </a:txBody>
                  <a:tcPr anchor="ctr"/>
                </a:tc>
                <a:tc>
                  <a:txBody>
                    <a:bodyPr/>
                    <a:lstStyle/>
                    <a:p>
                      <a:pPr algn="l"/>
                      <a:endParaRPr lang="en-US" sz="1000" dirty="0"/>
                    </a:p>
                  </a:txBody>
                  <a:tcPr anchor="ctr"/>
                </a:tc>
              </a:tr>
              <a:tr h="370840">
                <a:tc>
                  <a:txBody>
                    <a:bodyPr/>
                    <a:lstStyle/>
                    <a:p>
                      <a:pPr algn="ctr"/>
                      <a:r>
                        <a:rPr lang="en-US" sz="1000" dirty="0" smtClean="0">
                          <a:solidFill>
                            <a:schemeClr val="tx1"/>
                          </a:solidFill>
                        </a:rPr>
                        <a:t>Jeremie Bauche</a:t>
                      </a:r>
                      <a:endParaRPr lang="en-US" sz="1000" dirty="0">
                        <a:solidFill>
                          <a:schemeClr val="tx1"/>
                        </a:solidFill>
                      </a:endParaRPr>
                    </a:p>
                  </a:txBody>
                  <a:tcPr anchor="ctr"/>
                </a:tc>
                <a:tc>
                  <a:txBody>
                    <a:bodyPr/>
                    <a:lstStyle/>
                    <a:p>
                      <a:pPr algn="ctr"/>
                      <a:r>
                        <a:rPr lang="en-GB" sz="1000" dirty="0" smtClean="0">
                          <a:solidFill>
                            <a:schemeClr val="tx1"/>
                          </a:solidFill>
                        </a:rPr>
                        <a:t>164332</a:t>
                      </a:r>
                      <a:endParaRPr lang="en-US" sz="1000" dirty="0">
                        <a:solidFill>
                          <a:schemeClr val="tx1"/>
                        </a:solidFill>
                      </a:endParaRPr>
                    </a:p>
                  </a:txBody>
                  <a:tcPr anchor="ctr"/>
                </a:tc>
                <a:tc>
                  <a:txBody>
                    <a:bodyPr/>
                    <a:lstStyle/>
                    <a:p>
                      <a:pPr algn="ctr"/>
                      <a:r>
                        <a:rPr lang="en-GB" sz="1000" baseline="0" dirty="0" smtClean="0">
                          <a:solidFill>
                            <a:schemeClr val="tx1"/>
                          </a:solidFill>
                        </a:rPr>
                        <a:t>5</a:t>
                      </a:r>
                      <a:r>
                        <a:rPr lang="en-GB" sz="1000" baseline="30000" dirty="0" smtClean="0">
                          <a:solidFill>
                            <a:schemeClr val="tx1"/>
                          </a:solidFill>
                        </a:rPr>
                        <a:t>th</a:t>
                      </a:r>
                      <a:r>
                        <a:rPr lang="en-GB" sz="1000" dirty="0" smtClean="0">
                          <a:solidFill>
                            <a:schemeClr val="tx1"/>
                          </a:solidFill>
                        </a:rPr>
                        <a:t> July</a:t>
                      </a:r>
                    </a:p>
                    <a:p>
                      <a:pPr algn="ctr"/>
                      <a:r>
                        <a:rPr lang="en-GB" sz="1000" dirty="0" smtClean="0">
                          <a:solidFill>
                            <a:schemeClr val="tx1"/>
                          </a:solidFill>
                        </a:rPr>
                        <a:t>08:30</a:t>
                      </a:r>
                      <a:endParaRPr lang="en-US" sz="1000" dirty="0">
                        <a:solidFill>
                          <a:schemeClr val="tx1"/>
                        </a:solidFill>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00" baseline="0" dirty="0" smtClean="0">
                          <a:solidFill>
                            <a:schemeClr val="tx1"/>
                          </a:solidFill>
                        </a:rPr>
                        <a:t>morning</a:t>
                      </a:r>
                      <a:endParaRPr lang="en-US" sz="1000" dirty="0" smtClean="0">
                        <a:solidFill>
                          <a:schemeClr val="tx1"/>
                        </a:solidFill>
                      </a:endParaRPr>
                    </a:p>
                  </a:txBody>
                  <a:tcPr anchor="ctr"/>
                </a:tc>
                <a:tc>
                  <a:txBody>
                    <a:bodyPr/>
                    <a:lstStyle/>
                    <a:p>
                      <a:pPr algn="ctr"/>
                      <a:r>
                        <a:rPr lang="en-GB" sz="1000" dirty="0" smtClean="0">
                          <a:solidFill>
                            <a:schemeClr val="tx1"/>
                          </a:solidFill>
                        </a:rPr>
                        <a:t>SPS</a:t>
                      </a:r>
                      <a:endParaRPr lang="en-US" sz="1000" dirty="0">
                        <a:solidFill>
                          <a:schemeClr val="tx1"/>
                        </a:solidFill>
                      </a:endParaRPr>
                    </a:p>
                  </a:txBody>
                  <a:tcPr anchor="ctr"/>
                </a:tc>
                <a:tc>
                  <a:txBody>
                    <a:bodyPr/>
                    <a:lstStyle/>
                    <a:p>
                      <a:pPr algn="l"/>
                      <a:r>
                        <a:rPr lang="en-US" sz="1000" kern="1200" dirty="0" smtClean="0">
                          <a:solidFill>
                            <a:schemeClr val="tx1"/>
                          </a:solidFill>
                          <a:latin typeface="+mn-lt"/>
                          <a:ea typeface="+mn-ea"/>
                          <a:cs typeface="+mn-cs"/>
                        </a:rPr>
                        <a:t>Inspection of magnets in the ring and the transfer lines</a:t>
                      </a:r>
                    </a:p>
                  </a:txBody>
                  <a:tcPr anchor="ctr"/>
                </a:tc>
                <a:tc>
                  <a:txBody>
                    <a:bodyPr/>
                    <a:lstStyle/>
                    <a:p>
                      <a:pPr algn="ctr"/>
                      <a:endParaRPr lang="en-US" sz="1000" dirty="0">
                        <a:solidFill>
                          <a:schemeClr val="tx1"/>
                        </a:solidFill>
                      </a:endParaRPr>
                    </a:p>
                  </a:txBody>
                  <a:tcPr anchor="ctr"/>
                </a:tc>
                <a:tc>
                  <a:txBody>
                    <a:bodyPr/>
                    <a:lstStyle/>
                    <a:p>
                      <a:pPr algn="ctr"/>
                      <a:r>
                        <a:rPr lang="en-GB" sz="1000" dirty="0" smtClean="0">
                          <a:solidFill>
                            <a:schemeClr val="tx1"/>
                          </a:solidFill>
                        </a:rPr>
                        <a:t>N</a:t>
                      </a:r>
                      <a:endParaRPr lang="en-US" sz="1000" dirty="0">
                        <a:solidFill>
                          <a:schemeClr val="tx1"/>
                        </a:solidFill>
                      </a:endParaRPr>
                    </a:p>
                  </a:txBody>
                  <a:tcPr anchor="ctr"/>
                </a:tc>
                <a:tc>
                  <a:txBody>
                    <a:bodyPr/>
                    <a:lstStyle/>
                    <a:p>
                      <a:pPr algn="ctr"/>
                      <a:r>
                        <a:rPr lang="en-GB" sz="1000" dirty="0" smtClean="0">
                          <a:solidFill>
                            <a:schemeClr val="tx1"/>
                          </a:solidFill>
                        </a:rPr>
                        <a:t>N</a:t>
                      </a:r>
                      <a:endParaRPr lang="en-US" sz="1000" dirty="0">
                        <a:solidFill>
                          <a:schemeClr val="tx1"/>
                        </a:solidFill>
                      </a:endParaRPr>
                    </a:p>
                  </a:txBody>
                  <a:tcPr anchor="ctr"/>
                </a:tc>
                <a:tc>
                  <a:txBody>
                    <a:bodyPr/>
                    <a:lstStyle/>
                    <a:p>
                      <a:pPr algn="ctr"/>
                      <a:r>
                        <a:rPr lang="en-GB" sz="1000" dirty="0" smtClean="0">
                          <a:solidFill>
                            <a:schemeClr val="tx1"/>
                          </a:solidFill>
                        </a:rPr>
                        <a:t>N</a:t>
                      </a:r>
                      <a:endParaRPr lang="en-US" sz="1000" dirty="0">
                        <a:solidFill>
                          <a:schemeClr val="tx1"/>
                        </a:solidFill>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00" dirty="0" smtClean="0">
                          <a:solidFill>
                            <a:schemeClr val="tx1"/>
                          </a:solidFill>
                        </a:rPr>
                        <a:t>N</a:t>
                      </a:r>
                      <a:endParaRPr lang="en-US" sz="1000" dirty="0" smtClean="0">
                        <a:solidFill>
                          <a:schemeClr val="tx1"/>
                        </a:solidFill>
                      </a:endParaRPr>
                    </a:p>
                  </a:txBody>
                  <a:tcPr anchor="ctr"/>
                </a:tc>
                <a:tc>
                  <a:txBody>
                    <a:bodyPr/>
                    <a:lstStyle/>
                    <a:p>
                      <a:pPr algn="ctr"/>
                      <a:endParaRPr lang="en-US" sz="1000" dirty="0">
                        <a:solidFill>
                          <a:schemeClr val="tx1"/>
                        </a:solidFill>
                      </a:endParaRPr>
                    </a:p>
                  </a:txBody>
                  <a:tcPr anchor="ctr"/>
                </a:tc>
              </a:tr>
              <a:tr h="370840">
                <a:tc>
                  <a:txBody>
                    <a:bodyPr/>
                    <a:lstStyle/>
                    <a:p>
                      <a:pPr algn="ctr"/>
                      <a:r>
                        <a:rPr lang="en-US" sz="1000" dirty="0" smtClean="0"/>
                        <a:t>Nicolas Perez</a:t>
                      </a:r>
                    </a:p>
                    <a:p>
                      <a:pPr algn="ctr"/>
                      <a:r>
                        <a:rPr lang="en-GB" sz="1000" dirty="0" smtClean="0"/>
                        <a:t>EN/HE</a:t>
                      </a:r>
                      <a:endParaRPr lang="en-US" sz="1000" dirty="0"/>
                    </a:p>
                  </a:txBody>
                  <a:tcPr anchor="ctr"/>
                </a:tc>
                <a:tc>
                  <a:txBody>
                    <a:bodyPr/>
                    <a:lstStyle/>
                    <a:p>
                      <a:pPr algn="ctr"/>
                      <a:r>
                        <a:rPr lang="en-GB" sz="1000" dirty="0" smtClean="0"/>
                        <a:t>169285</a:t>
                      </a:r>
                      <a:endParaRPr lang="en-US" sz="1000" dirty="0"/>
                    </a:p>
                  </a:txBody>
                  <a:tcPr anchor="ctr"/>
                </a:tc>
                <a:tc>
                  <a:txBody>
                    <a:bodyPr/>
                    <a:lstStyle/>
                    <a:p>
                      <a:pPr algn="ctr"/>
                      <a:r>
                        <a:rPr lang="en-GB" sz="1000" baseline="0" dirty="0" smtClean="0"/>
                        <a:t>6</a:t>
                      </a:r>
                      <a:r>
                        <a:rPr lang="en-GB" sz="1000" baseline="30000" dirty="0" smtClean="0"/>
                        <a:t>th</a:t>
                      </a:r>
                      <a:r>
                        <a:rPr lang="en-GB" sz="1000" baseline="0" dirty="0" smtClean="0"/>
                        <a:t> July</a:t>
                      </a:r>
                      <a:endParaRPr lang="en-US" sz="1000" dirty="0"/>
                    </a:p>
                  </a:txBody>
                  <a:tcPr anchor="ctr"/>
                </a:tc>
                <a:tc>
                  <a:txBody>
                    <a:bodyPr/>
                    <a:lstStyle/>
                    <a:p>
                      <a:pPr algn="ctr"/>
                      <a:r>
                        <a:rPr lang="en-GB" sz="1000" b="1" dirty="0" smtClean="0">
                          <a:solidFill>
                            <a:srgbClr val="FF0000"/>
                          </a:solidFill>
                        </a:rPr>
                        <a:t>08:30-10:30</a:t>
                      </a:r>
                      <a:r>
                        <a:rPr lang="en-GB" sz="1000" b="1" baseline="0" dirty="0" smtClean="0">
                          <a:solidFill>
                            <a:srgbClr val="FF0000"/>
                          </a:solidFill>
                        </a:rPr>
                        <a:t> </a:t>
                      </a:r>
                      <a:r>
                        <a:rPr lang="en-GB" sz="1000" b="1" dirty="0" smtClean="0">
                          <a:solidFill>
                            <a:srgbClr val="FF0000"/>
                          </a:solidFill>
                        </a:rPr>
                        <a:t>hrs</a:t>
                      </a:r>
                      <a:endParaRPr lang="en-US" sz="1000" b="1" dirty="0">
                        <a:solidFill>
                          <a:srgbClr val="FF0000"/>
                        </a:solidFill>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00" kern="1200" dirty="0" smtClean="0">
                          <a:solidFill>
                            <a:schemeClr val="dk1"/>
                          </a:solidFill>
                          <a:latin typeface="+mn-lt"/>
                          <a:ea typeface="+mn-ea"/>
                          <a:cs typeface="+mn-cs"/>
                        </a:rPr>
                        <a:t>BA80</a:t>
                      </a:r>
                      <a:endParaRPr lang="en-US" sz="1000" kern="1200" dirty="0" smtClean="0">
                        <a:solidFill>
                          <a:schemeClr val="dk1"/>
                        </a:solidFill>
                        <a:latin typeface="+mn-lt"/>
                        <a:ea typeface="+mn-ea"/>
                        <a:cs typeface="+mn-cs"/>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000" kern="1200" dirty="0" smtClean="0">
                          <a:solidFill>
                            <a:schemeClr val="dk1"/>
                          </a:solidFill>
                          <a:latin typeface="+mn-lt"/>
                          <a:ea typeface="+mn-ea"/>
                          <a:cs typeface="+mn-cs"/>
                        </a:rPr>
                        <a:t>Maintenance of</a:t>
                      </a:r>
                      <a:r>
                        <a:rPr lang="en-GB" sz="1000" kern="1200" baseline="0" dirty="0" smtClean="0">
                          <a:solidFill>
                            <a:schemeClr val="dk1"/>
                          </a:solidFill>
                          <a:latin typeface="+mn-lt"/>
                          <a:ea typeface="+mn-ea"/>
                          <a:cs typeface="+mn-cs"/>
                        </a:rPr>
                        <a:t> lift AS513</a:t>
                      </a:r>
                      <a:endParaRPr lang="en-US" sz="1000" kern="1200" dirty="0" smtClean="0">
                        <a:solidFill>
                          <a:schemeClr val="dk1"/>
                        </a:solidFill>
                        <a:latin typeface="+mn-lt"/>
                        <a:ea typeface="+mn-ea"/>
                        <a:cs typeface="+mn-cs"/>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00" dirty="0" smtClean="0">
                          <a:solidFill>
                            <a:srgbClr val="FF0000"/>
                          </a:solidFill>
                        </a:rPr>
                        <a:t>The loft</a:t>
                      </a:r>
                      <a:r>
                        <a:rPr lang="en-GB" sz="1000" baseline="0" dirty="0" smtClean="0">
                          <a:solidFill>
                            <a:srgbClr val="FF0000"/>
                          </a:solidFill>
                        </a:rPr>
                        <a:t> will be out of service during this time.</a:t>
                      </a:r>
                      <a:endParaRPr lang="en-US" sz="1000" dirty="0" smtClean="0">
                        <a:solidFill>
                          <a:srgbClr val="FF0000"/>
                        </a:solidFill>
                      </a:endParaRPr>
                    </a:p>
                  </a:txBody>
                  <a:tcPr anchor="ctr"/>
                </a:tc>
                <a:tc>
                  <a:txBody>
                    <a:bodyPr/>
                    <a:lstStyle/>
                    <a:p>
                      <a:pPr algn="ctr"/>
                      <a:r>
                        <a:rPr lang="en-GB" sz="1000" dirty="0" smtClean="0"/>
                        <a:t>N</a:t>
                      </a:r>
                      <a:endParaRPr lang="en-US" sz="1000" dirty="0"/>
                    </a:p>
                  </a:txBody>
                  <a:tcPr anchor="ctr"/>
                </a:tc>
                <a:tc>
                  <a:txBody>
                    <a:bodyPr/>
                    <a:lstStyle/>
                    <a:p>
                      <a:pPr algn="ctr"/>
                      <a:r>
                        <a:rPr lang="en-GB" sz="1000" dirty="0" smtClean="0"/>
                        <a:t>N</a:t>
                      </a:r>
                      <a:endParaRPr lang="en-US" sz="1000" dirty="0"/>
                    </a:p>
                  </a:txBody>
                  <a:tcPr anchor="ctr"/>
                </a:tc>
                <a:tc>
                  <a:txBody>
                    <a:bodyPr/>
                    <a:lstStyle/>
                    <a:p>
                      <a:pPr algn="ctr"/>
                      <a:r>
                        <a:rPr lang="en-GB" sz="1000" dirty="0" smtClean="0"/>
                        <a:t>N</a:t>
                      </a:r>
                      <a:endParaRPr lang="en-US" sz="100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00" dirty="0" smtClean="0"/>
                        <a:t>N</a:t>
                      </a:r>
                      <a:endParaRPr lang="en-US" sz="1000" dirty="0" smtClean="0"/>
                    </a:p>
                  </a:txBody>
                  <a:tcPr anchor="ctr"/>
                </a:tc>
                <a:tc>
                  <a:txBody>
                    <a:bodyPr/>
                    <a:lstStyle/>
                    <a:p>
                      <a:pPr algn="ctr"/>
                      <a:endParaRPr lang="en-US" sz="1000" dirty="0"/>
                    </a:p>
                  </a:txBody>
                  <a:tcPr anchor="ctr"/>
                </a:tc>
              </a:tr>
              <a:tr h="370840">
                <a:tc>
                  <a:txBody>
                    <a:bodyPr/>
                    <a:lstStyle/>
                    <a:p>
                      <a:endParaRPr lang="en-US" sz="1000"/>
                    </a:p>
                  </a:txBody>
                  <a:tcPr/>
                </a:tc>
                <a:tc>
                  <a:txBody>
                    <a:bodyPr/>
                    <a:lstStyle/>
                    <a:p>
                      <a:endParaRPr lang="en-US" sz="1000"/>
                    </a:p>
                  </a:txBody>
                  <a:tcPr/>
                </a:tc>
                <a:tc>
                  <a:txBody>
                    <a:bodyPr/>
                    <a:lstStyle/>
                    <a:p>
                      <a:endParaRPr lang="en-US" sz="1000"/>
                    </a:p>
                  </a:txBody>
                  <a:tcPr/>
                </a:tc>
                <a:tc>
                  <a:txBody>
                    <a:bodyPr/>
                    <a:lstStyle/>
                    <a:p>
                      <a:endParaRPr lang="en-US" sz="1000" dirty="0"/>
                    </a:p>
                  </a:txBody>
                  <a:tcPr/>
                </a:tc>
                <a:tc>
                  <a:txBody>
                    <a:bodyPr/>
                    <a:lstStyle/>
                    <a:p>
                      <a:endParaRPr lang="en-US" sz="1000" dirty="0"/>
                    </a:p>
                  </a:txBody>
                  <a:tcPr/>
                </a:tc>
                <a:tc>
                  <a:txBody>
                    <a:bodyPr/>
                    <a:lstStyle/>
                    <a:p>
                      <a:endParaRPr lang="en-US" sz="1000" dirty="0"/>
                    </a:p>
                  </a:txBody>
                  <a:tcPr/>
                </a:tc>
                <a:tc>
                  <a:txBody>
                    <a:bodyPr/>
                    <a:lstStyle/>
                    <a:p>
                      <a:endParaRPr lang="en-US" sz="1000" dirty="0"/>
                    </a:p>
                  </a:txBody>
                  <a:tcPr/>
                </a:tc>
                <a:tc>
                  <a:txBody>
                    <a:bodyPr/>
                    <a:lstStyle/>
                    <a:p>
                      <a:endParaRPr lang="en-US" sz="1000" dirty="0"/>
                    </a:p>
                  </a:txBody>
                  <a:tcPr/>
                </a:tc>
                <a:tc>
                  <a:txBody>
                    <a:bodyPr/>
                    <a:lstStyle/>
                    <a:p>
                      <a:endParaRPr lang="en-US" sz="1000" dirty="0"/>
                    </a:p>
                  </a:txBody>
                  <a:tcPr/>
                </a:tc>
                <a:tc>
                  <a:txBody>
                    <a:bodyPr/>
                    <a:lstStyle/>
                    <a:p>
                      <a:endParaRPr lang="en-US" sz="1000" dirty="0"/>
                    </a:p>
                  </a:txBody>
                  <a:tcPr/>
                </a:tc>
                <a:tc>
                  <a:txBody>
                    <a:bodyPr/>
                    <a:lstStyle/>
                    <a:p>
                      <a:endParaRPr lang="en-US" sz="1000" dirty="0"/>
                    </a:p>
                  </a:txBody>
                  <a:tcPr/>
                </a:tc>
                <a:tc>
                  <a:txBody>
                    <a:bodyPr/>
                    <a:lstStyle/>
                    <a:p>
                      <a:endParaRPr lang="en-US" sz="1000" dirty="0"/>
                    </a:p>
                  </a:txBody>
                  <a:tcPr/>
                </a:tc>
              </a:tr>
            </a:tbl>
          </a:graphicData>
        </a:graphic>
      </p:graphicFrame>
      <p:sp>
        <p:nvSpPr>
          <p:cNvPr id="4" name="Date Placeholder 3"/>
          <p:cNvSpPr>
            <a:spLocks noGrp="1"/>
          </p:cNvSpPr>
          <p:nvPr>
            <p:ph type="dt" sz="half" idx="10"/>
          </p:nvPr>
        </p:nvSpPr>
        <p:spPr/>
        <p:txBody>
          <a:bodyPr/>
          <a:lstStyle/>
          <a:p>
            <a:fld id="{2AC75B4B-FAE3-49AD-969D-352172D10540}" type="datetime1">
              <a:rPr lang="en-GB" smtClean="0"/>
              <a:pPr/>
              <a:t>24/06/2011</a:t>
            </a:fld>
            <a:endParaRPr lang="en-US"/>
          </a:p>
        </p:txBody>
      </p:sp>
      <p:sp>
        <p:nvSpPr>
          <p:cNvPr id="5" name="Footer Placeholder 4"/>
          <p:cNvSpPr>
            <a:spLocks noGrp="1"/>
          </p:cNvSpPr>
          <p:nvPr>
            <p:ph type="ftr" sz="quarter" idx="11"/>
          </p:nvPr>
        </p:nvSpPr>
        <p:spPr/>
        <p:txBody>
          <a:bodyPr/>
          <a:lstStyle/>
          <a:p>
            <a:r>
              <a:rPr lang="en-US" smtClean="0"/>
              <a:t>SPS.Technical-Coordination@cern.ch</a:t>
            </a:r>
            <a:endParaRPr lang="en-US"/>
          </a:p>
        </p:txBody>
      </p:sp>
      <p:sp>
        <p:nvSpPr>
          <p:cNvPr id="6" name="Slide Number Placeholder 5"/>
          <p:cNvSpPr>
            <a:spLocks noGrp="1"/>
          </p:cNvSpPr>
          <p:nvPr>
            <p:ph type="sldNum" sz="quarter" idx="12"/>
          </p:nvPr>
        </p:nvSpPr>
        <p:spPr/>
        <p:txBody>
          <a:bodyPr/>
          <a:lstStyle/>
          <a:p>
            <a:fld id="{09AEAAE4-0DFC-41BA-A6EA-0EF31FBA7C48}" type="slidenum">
              <a:rPr lang="en-US" smtClean="0"/>
              <a:pPr/>
              <a:t>13</a:t>
            </a:fld>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BA 1</a:t>
            </a:r>
            <a:endParaRPr lang="en-US" dirty="0"/>
          </a:p>
        </p:txBody>
      </p:sp>
      <p:graphicFrame>
        <p:nvGraphicFramePr>
          <p:cNvPr id="8" name="Content Placeholder 7"/>
          <p:cNvGraphicFramePr>
            <a:graphicFrameLocks noGrp="1"/>
          </p:cNvGraphicFramePr>
          <p:nvPr>
            <p:ph idx="1"/>
          </p:nvPr>
        </p:nvGraphicFramePr>
        <p:xfrm>
          <a:off x="179513" y="1556792"/>
          <a:ext cx="8856985" cy="3215640"/>
        </p:xfrm>
        <a:graphic>
          <a:graphicData uri="http://schemas.openxmlformats.org/drawingml/2006/table">
            <a:tbl>
              <a:tblPr firstRow="1" bandRow="1">
                <a:tableStyleId>{5C22544A-7EE6-4342-B048-85BDC9FD1C3A}</a:tableStyleId>
              </a:tblPr>
              <a:tblGrid>
                <a:gridCol w="936103"/>
                <a:gridCol w="648072"/>
                <a:gridCol w="648072"/>
                <a:gridCol w="720080"/>
                <a:gridCol w="2664296"/>
                <a:gridCol w="1845556"/>
                <a:gridCol w="278960"/>
                <a:gridCol w="278960"/>
                <a:gridCol w="278960"/>
                <a:gridCol w="278963"/>
                <a:gridCol w="278963"/>
              </a:tblGrid>
              <a:tr h="370840">
                <a:tc>
                  <a:txBody>
                    <a:bodyPr/>
                    <a:lstStyle/>
                    <a:p>
                      <a:pPr algn="ctr"/>
                      <a:r>
                        <a:rPr lang="en-GB" sz="1100" dirty="0" smtClean="0"/>
                        <a:t>Person Responsible</a:t>
                      </a:r>
                      <a:endParaRPr lang="en-US" sz="1100" dirty="0"/>
                    </a:p>
                  </a:txBody>
                  <a:tcPr anchor="ctr"/>
                </a:tc>
                <a:tc>
                  <a:txBody>
                    <a:bodyPr/>
                    <a:lstStyle/>
                    <a:p>
                      <a:pPr algn="ctr"/>
                      <a:r>
                        <a:rPr lang="en-GB" sz="1100" dirty="0" smtClean="0"/>
                        <a:t>Contact Details</a:t>
                      </a:r>
                      <a:endParaRPr lang="en-US" sz="1100" dirty="0"/>
                    </a:p>
                  </a:txBody>
                  <a:tcPr anchor="ctr"/>
                </a:tc>
                <a:tc>
                  <a:txBody>
                    <a:bodyPr/>
                    <a:lstStyle/>
                    <a:p>
                      <a:pPr algn="ctr"/>
                      <a:r>
                        <a:rPr lang="en-GB" sz="1100" dirty="0" smtClean="0"/>
                        <a:t>Starting when?</a:t>
                      </a:r>
                      <a:endParaRPr lang="en-US" sz="1100" dirty="0"/>
                    </a:p>
                  </a:txBody>
                  <a:tcPr anchor="ctr"/>
                </a:tc>
                <a:tc>
                  <a:txBody>
                    <a:bodyPr/>
                    <a:lstStyle/>
                    <a:p>
                      <a:pPr algn="ctr"/>
                      <a:r>
                        <a:rPr lang="en-GB" sz="1100" dirty="0" smtClean="0"/>
                        <a:t>Duration of work</a:t>
                      </a:r>
                      <a:endParaRPr lang="en-US" sz="1100" dirty="0"/>
                    </a:p>
                  </a:txBody>
                  <a:tcPr anchor="ctr"/>
                </a:tc>
                <a:tc>
                  <a:txBody>
                    <a:bodyPr/>
                    <a:lstStyle/>
                    <a:p>
                      <a:pPr algn="ctr"/>
                      <a:r>
                        <a:rPr lang="en-GB" sz="1100" dirty="0" smtClean="0"/>
                        <a:t>Description of work</a:t>
                      </a:r>
                      <a:endParaRPr lang="en-US" sz="1100" dirty="0"/>
                    </a:p>
                  </a:txBody>
                  <a:tcPr anchor="ctr"/>
                </a:tc>
                <a:tc>
                  <a:txBody>
                    <a:bodyPr/>
                    <a:lstStyle/>
                    <a:p>
                      <a:pPr algn="ctr"/>
                      <a:endParaRPr lang="en-GB" sz="1100" dirty="0" smtClean="0"/>
                    </a:p>
                    <a:p>
                      <a:pPr algn="ctr"/>
                      <a:endParaRPr lang="en-GB" sz="1100" dirty="0" smtClean="0"/>
                    </a:p>
                    <a:p>
                      <a:pPr algn="ctr"/>
                      <a:r>
                        <a:rPr lang="en-GB" sz="1100" dirty="0" smtClean="0"/>
                        <a:t>Other factors to consider</a:t>
                      </a:r>
                    </a:p>
                    <a:p>
                      <a:pPr algn="ctr"/>
                      <a:endParaRPr lang="en-GB" sz="1100" dirty="0" smtClean="0"/>
                    </a:p>
                    <a:p>
                      <a:pPr algn="ctr"/>
                      <a:endParaRPr lang="en-GB" sz="1100" dirty="0" smtClean="0"/>
                    </a:p>
                  </a:txBody>
                  <a:tcPr anchor="ctr"/>
                </a:tc>
                <a:tc>
                  <a:txBody>
                    <a:bodyPr/>
                    <a:lstStyle/>
                    <a:p>
                      <a:pPr algn="ctr"/>
                      <a:r>
                        <a:rPr lang="en-GB" sz="1100" dirty="0" smtClean="0"/>
                        <a:t>Consignation</a:t>
                      </a:r>
                      <a:endParaRPr lang="en-US" sz="1100" dirty="0"/>
                    </a:p>
                  </a:txBody>
                  <a:tcPr vert="vert270" anchor="ctr"/>
                </a:tc>
                <a:tc>
                  <a:txBody>
                    <a:bodyPr/>
                    <a:lstStyle/>
                    <a:p>
                      <a:pPr algn="ctr"/>
                      <a:r>
                        <a:rPr lang="en-GB" sz="1100" dirty="0" smtClean="0"/>
                        <a:t>Water</a:t>
                      </a:r>
                      <a:endParaRPr lang="en-US" sz="1100" dirty="0"/>
                    </a:p>
                  </a:txBody>
                  <a:tcPr vert="vert270" anchor="ctr"/>
                </a:tc>
                <a:tc>
                  <a:txBody>
                    <a:bodyPr/>
                    <a:lstStyle/>
                    <a:p>
                      <a:pPr algn="ctr"/>
                      <a:r>
                        <a:rPr lang="en-GB" sz="1100" dirty="0" smtClean="0"/>
                        <a:t>Comp air</a:t>
                      </a:r>
                      <a:endParaRPr lang="en-US" sz="1100" dirty="0"/>
                    </a:p>
                  </a:txBody>
                  <a:tcPr vert="vert270" anchor="ctr"/>
                </a:tc>
                <a:tc>
                  <a:txBody>
                    <a:bodyPr/>
                    <a:lstStyle/>
                    <a:p>
                      <a:pPr algn="ctr"/>
                      <a:r>
                        <a:rPr lang="en-GB" sz="1100" dirty="0" smtClean="0"/>
                        <a:t>Vacuum</a:t>
                      </a:r>
                      <a:endParaRPr lang="en-US" sz="1100" dirty="0"/>
                    </a:p>
                  </a:txBody>
                  <a:tcPr vert="vert270" anchor="ctr"/>
                </a:tc>
                <a:tc>
                  <a:txBody>
                    <a:bodyPr/>
                    <a:lstStyle/>
                    <a:p>
                      <a:pPr algn="ctr"/>
                      <a:r>
                        <a:rPr lang="en-GB" sz="1100" dirty="0" smtClean="0"/>
                        <a:t>RP present</a:t>
                      </a:r>
                      <a:endParaRPr lang="en-US" sz="1100" dirty="0"/>
                    </a:p>
                  </a:txBody>
                  <a:tcPr vert="vert270" anchor="ctr"/>
                </a:tc>
              </a:tr>
              <a:tr h="370840">
                <a:tc>
                  <a:txBody>
                    <a:bodyPr/>
                    <a:lstStyle/>
                    <a:p>
                      <a:pPr algn="ctr"/>
                      <a:r>
                        <a:rPr lang="en-US" sz="1000" dirty="0" smtClean="0">
                          <a:solidFill>
                            <a:schemeClr val="tx1"/>
                          </a:solidFill>
                        </a:rPr>
                        <a:t>Jeremie Bauche</a:t>
                      </a:r>
                      <a:endParaRPr lang="en-US" sz="1000" dirty="0">
                        <a:solidFill>
                          <a:schemeClr val="tx1"/>
                        </a:solidFill>
                      </a:endParaRPr>
                    </a:p>
                  </a:txBody>
                  <a:tcPr anchor="ctr"/>
                </a:tc>
                <a:tc>
                  <a:txBody>
                    <a:bodyPr/>
                    <a:lstStyle/>
                    <a:p>
                      <a:pPr algn="ctr"/>
                      <a:r>
                        <a:rPr lang="en-GB" sz="1000" dirty="0" smtClean="0">
                          <a:solidFill>
                            <a:schemeClr val="tx1"/>
                          </a:solidFill>
                        </a:rPr>
                        <a:t>164332</a:t>
                      </a:r>
                      <a:endParaRPr lang="en-US" sz="1000" dirty="0">
                        <a:solidFill>
                          <a:schemeClr val="tx1"/>
                        </a:solidFill>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00" baseline="0" dirty="0" smtClean="0">
                          <a:solidFill>
                            <a:schemeClr val="tx1"/>
                          </a:solidFill>
                        </a:rPr>
                        <a:t>5</a:t>
                      </a:r>
                      <a:r>
                        <a:rPr lang="en-GB" sz="1000" baseline="30000" dirty="0" smtClean="0">
                          <a:solidFill>
                            <a:schemeClr val="tx1"/>
                          </a:solidFill>
                        </a:rPr>
                        <a:t>th</a:t>
                      </a:r>
                      <a:r>
                        <a:rPr lang="en-GB" sz="1000" dirty="0" smtClean="0">
                          <a:solidFill>
                            <a:schemeClr val="tx1"/>
                          </a:solidFill>
                        </a:rPr>
                        <a:t> July</a:t>
                      </a:r>
                      <a:endParaRPr lang="en-US" sz="1000" dirty="0" smtClean="0">
                        <a:solidFill>
                          <a:schemeClr val="tx1"/>
                        </a:solidFill>
                      </a:endParaRPr>
                    </a:p>
                  </a:txBody>
                  <a:tcPr anchor="ctr"/>
                </a:tc>
                <a:tc>
                  <a:txBody>
                    <a:bodyPr/>
                    <a:lstStyle/>
                    <a:p>
                      <a:pPr algn="ctr"/>
                      <a:r>
                        <a:rPr lang="en-GB" sz="1000" dirty="0" smtClean="0">
                          <a:solidFill>
                            <a:schemeClr val="tx1"/>
                          </a:solidFill>
                        </a:rPr>
                        <a:t>1 day</a:t>
                      </a:r>
                      <a:endParaRPr lang="en-US" sz="1000" dirty="0">
                        <a:solidFill>
                          <a:schemeClr val="tx1"/>
                        </a:solidFill>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kern="1200" dirty="0" smtClean="0">
                          <a:solidFill>
                            <a:schemeClr val="tx1"/>
                          </a:solidFill>
                          <a:latin typeface="+mn-lt"/>
                          <a:ea typeface="+mn-ea"/>
                          <a:cs typeface="+mn-cs"/>
                        </a:rPr>
                        <a:t>Change magnet in</a:t>
                      </a:r>
                      <a:r>
                        <a:rPr lang="en-GB" sz="1000" kern="1200" baseline="0" dirty="0" smtClean="0">
                          <a:solidFill>
                            <a:schemeClr val="tx1"/>
                          </a:solidFill>
                          <a:latin typeface="+mn-lt"/>
                          <a:ea typeface="+mn-ea"/>
                          <a:cs typeface="+mn-cs"/>
                        </a:rPr>
                        <a:t> position </a:t>
                      </a:r>
                      <a:r>
                        <a:rPr lang="en-US" sz="1000" kern="1200" dirty="0" smtClean="0">
                          <a:solidFill>
                            <a:schemeClr val="dk1"/>
                          </a:solidFill>
                          <a:latin typeface="+mn-lt"/>
                          <a:ea typeface="+mn-ea"/>
                          <a:cs typeface="+mn-cs"/>
                        </a:rPr>
                        <a:t>13090</a:t>
                      </a:r>
                      <a:r>
                        <a:rPr lang="en-GB" sz="1000" kern="1200" baseline="0" dirty="0" smtClean="0">
                          <a:solidFill>
                            <a:schemeClr val="tx1"/>
                          </a:solidFill>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dk1"/>
                          </a:solidFill>
                          <a:latin typeface="+mn-lt"/>
                          <a:ea typeface="+mn-ea"/>
                          <a:cs typeface="+mn-cs"/>
                        </a:rPr>
                        <a:t>Water leak on a junction bloc of the hydraulic circuit</a:t>
                      </a:r>
                      <a:endParaRPr lang="en-US" sz="1000" kern="1200" dirty="0" smtClean="0">
                        <a:solidFill>
                          <a:schemeClr val="tx1"/>
                        </a:solidFill>
                        <a:latin typeface="+mn-lt"/>
                        <a:ea typeface="+mn-ea"/>
                        <a:cs typeface="+mn-cs"/>
                      </a:endParaRPr>
                    </a:p>
                  </a:txBody>
                  <a:tcPr anchor="ctr"/>
                </a:tc>
                <a:tc>
                  <a:txBody>
                    <a:bodyPr/>
                    <a:lstStyle/>
                    <a:p>
                      <a:pPr algn="l"/>
                      <a:r>
                        <a:rPr lang="en-US" sz="1000" kern="1200" dirty="0" smtClean="0">
                          <a:solidFill>
                            <a:schemeClr val="tx1"/>
                          </a:solidFill>
                          <a:latin typeface="+mn-lt"/>
                          <a:ea typeface="+mn-ea"/>
                          <a:cs typeface="+mn-cs"/>
                        </a:rPr>
                        <a:t>We will need as usual transport, survey, cooling and vacuum teams.(sector 142)</a:t>
                      </a:r>
                      <a:endParaRPr lang="en-US" sz="1000" dirty="0">
                        <a:solidFill>
                          <a:schemeClr val="tx1"/>
                        </a:solidFill>
                      </a:endParaRPr>
                    </a:p>
                  </a:txBody>
                  <a:tcPr anchor="ctr"/>
                </a:tc>
                <a:tc>
                  <a:txBody>
                    <a:bodyPr/>
                    <a:lstStyle/>
                    <a:p>
                      <a:pPr algn="l"/>
                      <a:r>
                        <a:rPr lang="en-GB" sz="1000" dirty="0" smtClean="0">
                          <a:solidFill>
                            <a:schemeClr val="tx1"/>
                          </a:solidFill>
                        </a:rPr>
                        <a:t>Y</a:t>
                      </a:r>
                      <a:endParaRPr lang="en-US" sz="1000" dirty="0">
                        <a:solidFill>
                          <a:schemeClr val="tx1"/>
                        </a:solidFill>
                      </a:endParaRPr>
                    </a:p>
                  </a:txBody>
                  <a:tcPr anchor="ctr">
                    <a:solidFill>
                      <a:srgbClr val="FF0000"/>
                    </a:solidFill>
                  </a:tcPr>
                </a:tc>
                <a:tc>
                  <a:txBody>
                    <a:bodyPr/>
                    <a:lstStyle/>
                    <a:p>
                      <a:pPr algn="l"/>
                      <a:r>
                        <a:rPr lang="en-GB" sz="1000" dirty="0" smtClean="0">
                          <a:solidFill>
                            <a:schemeClr val="tx1"/>
                          </a:solidFill>
                        </a:rPr>
                        <a:t>Y</a:t>
                      </a:r>
                      <a:endParaRPr lang="en-US" sz="1000" dirty="0">
                        <a:solidFill>
                          <a:schemeClr val="tx1"/>
                        </a:solidFill>
                      </a:endParaRPr>
                    </a:p>
                  </a:txBody>
                  <a:tcPr anchor="ctr">
                    <a:solidFill>
                      <a:srgbClr val="FF0000"/>
                    </a:solidFill>
                  </a:tcPr>
                </a:tc>
                <a:tc>
                  <a:txBody>
                    <a:bodyPr/>
                    <a:lstStyle/>
                    <a:p>
                      <a:pPr algn="l"/>
                      <a:r>
                        <a:rPr lang="en-GB" sz="1000" dirty="0" smtClean="0">
                          <a:solidFill>
                            <a:schemeClr val="tx1"/>
                          </a:solidFill>
                        </a:rPr>
                        <a:t>N</a:t>
                      </a:r>
                      <a:endParaRPr lang="en-US" sz="1000" dirty="0">
                        <a:solidFill>
                          <a:schemeClr val="tx1"/>
                        </a:solidFill>
                      </a:endParaRPr>
                    </a:p>
                  </a:txBody>
                  <a:tcPr anchor="ctr"/>
                </a:tc>
                <a:tc>
                  <a:txBody>
                    <a:bodyPr/>
                    <a:lstStyle/>
                    <a:p>
                      <a:pPr algn="l"/>
                      <a:r>
                        <a:rPr lang="en-GB" sz="1000" dirty="0" smtClean="0">
                          <a:solidFill>
                            <a:schemeClr val="tx1"/>
                          </a:solidFill>
                        </a:rPr>
                        <a:t>Y</a:t>
                      </a:r>
                      <a:endParaRPr lang="en-US" sz="1000" dirty="0">
                        <a:solidFill>
                          <a:schemeClr val="tx1"/>
                        </a:solidFill>
                      </a:endParaRPr>
                    </a:p>
                  </a:txBody>
                  <a:tcPr anchor="ctr">
                    <a:solidFill>
                      <a:srgbClr val="FF0000"/>
                    </a:solidFill>
                  </a:tcPr>
                </a:tc>
                <a:tc>
                  <a:txBody>
                    <a:bodyPr/>
                    <a:lstStyle/>
                    <a:p>
                      <a:pPr algn="l"/>
                      <a:endParaRPr lang="en-US" sz="1000" dirty="0">
                        <a:solidFill>
                          <a:schemeClr val="tx1"/>
                        </a:solidFill>
                      </a:endParaRPr>
                    </a:p>
                  </a:txBody>
                  <a:tcPr anchor="ctr"/>
                </a:tc>
              </a:tr>
              <a:tr h="370840">
                <a:tc>
                  <a:txBody>
                    <a:bodyPr/>
                    <a:lstStyle/>
                    <a:p>
                      <a:pPr algn="ctr"/>
                      <a:r>
                        <a:rPr lang="en-GB" sz="1000" kern="1200" dirty="0" smtClean="0">
                          <a:solidFill>
                            <a:schemeClr val="dk1"/>
                          </a:solidFill>
                          <a:latin typeface="+mn-lt"/>
                          <a:ea typeface="+mn-ea"/>
                          <a:cs typeface="+mn-cs"/>
                        </a:rPr>
                        <a:t>Damien LAFARGE</a:t>
                      </a:r>
                    </a:p>
                    <a:p>
                      <a:pPr algn="ctr"/>
                      <a:r>
                        <a:rPr lang="en-GB" sz="1000" kern="1200" dirty="0" smtClean="0">
                          <a:solidFill>
                            <a:schemeClr val="dk1"/>
                          </a:solidFill>
                          <a:latin typeface="+mn-lt"/>
                          <a:ea typeface="+mn-ea"/>
                          <a:cs typeface="+mn-cs"/>
                        </a:rPr>
                        <a:t>EN/HE</a:t>
                      </a:r>
                      <a:endParaRPr lang="en-US" sz="1000" dirty="0"/>
                    </a:p>
                  </a:txBody>
                  <a:tcPr anchor="ctr"/>
                </a:tc>
                <a:tc>
                  <a:txBody>
                    <a:bodyPr/>
                    <a:lstStyle/>
                    <a:p>
                      <a:pPr algn="ctr"/>
                      <a:r>
                        <a:rPr lang="en-GB" sz="1000" kern="1200" dirty="0" smtClean="0">
                          <a:solidFill>
                            <a:schemeClr val="dk1"/>
                          </a:solidFill>
                          <a:latin typeface="+mn-lt"/>
                          <a:ea typeface="+mn-ea"/>
                          <a:cs typeface="+mn-cs"/>
                        </a:rPr>
                        <a:t>168786</a:t>
                      </a:r>
                      <a:endParaRPr lang="en-US" sz="1000" dirty="0"/>
                    </a:p>
                  </a:txBody>
                  <a:tcPr anchor="ctr"/>
                </a:tc>
                <a:tc>
                  <a:txBody>
                    <a:bodyPr/>
                    <a:lstStyle/>
                    <a:p>
                      <a:pPr algn="ctr"/>
                      <a:r>
                        <a:rPr lang="en-GB" sz="1000" dirty="0" smtClean="0"/>
                        <a:t>5</a:t>
                      </a:r>
                      <a:r>
                        <a:rPr lang="en-GB" sz="1000" baseline="30000" dirty="0" smtClean="0"/>
                        <a:t>TH</a:t>
                      </a:r>
                      <a:r>
                        <a:rPr lang="en-GB" sz="1000" dirty="0" smtClean="0"/>
                        <a:t> July</a:t>
                      </a:r>
                      <a:endParaRPr lang="en-US" sz="1000" dirty="0"/>
                    </a:p>
                  </a:txBody>
                  <a:tcPr anchor="ctr"/>
                </a:tc>
                <a:tc>
                  <a:txBody>
                    <a:bodyPr/>
                    <a:lstStyle/>
                    <a:p>
                      <a:pPr algn="ctr"/>
                      <a:r>
                        <a:rPr lang="en-GB" sz="1000" dirty="0" smtClean="0"/>
                        <a:t>1 day</a:t>
                      </a:r>
                      <a:endParaRPr lang="en-US" sz="1000" dirty="0"/>
                    </a:p>
                  </a:txBody>
                  <a:tcPr anchor="ctr"/>
                </a:tc>
                <a:tc>
                  <a:txBody>
                    <a:bodyPr/>
                    <a:lstStyle/>
                    <a:p>
                      <a:r>
                        <a:rPr lang="en-GB" sz="1000" kern="1200" dirty="0" smtClean="0">
                          <a:solidFill>
                            <a:schemeClr val="dk1"/>
                          </a:solidFill>
                          <a:latin typeface="+mn-lt"/>
                          <a:ea typeface="+mn-ea"/>
                          <a:cs typeface="+mn-cs"/>
                        </a:rPr>
                        <a:t>Condemnation des </a:t>
                      </a:r>
                      <a:r>
                        <a:rPr lang="en-GB" sz="1000" kern="1200" dirty="0" err="1" smtClean="0">
                          <a:solidFill>
                            <a:schemeClr val="dk1"/>
                          </a:solidFill>
                          <a:latin typeface="+mn-lt"/>
                          <a:ea typeface="+mn-ea"/>
                          <a:cs typeface="+mn-cs"/>
                        </a:rPr>
                        <a:t>palans</a:t>
                      </a:r>
                      <a:r>
                        <a:rPr lang="en-GB" sz="1000" kern="1200" dirty="0" smtClean="0">
                          <a:solidFill>
                            <a:schemeClr val="dk1"/>
                          </a:solidFill>
                          <a:latin typeface="+mn-lt"/>
                          <a:ea typeface="+mn-ea"/>
                          <a:cs typeface="+mn-cs"/>
                        </a:rPr>
                        <a:t> en zone “TA”</a:t>
                      </a:r>
                    </a:p>
                    <a:p>
                      <a:r>
                        <a:rPr lang="fr-FR" sz="1000" kern="1200" dirty="0" smtClean="0">
                          <a:solidFill>
                            <a:schemeClr val="dk1"/>
                          </a:solidFill>
                          <a:latin typeface="+mn-lt"/>
                          <a:ea typeface="+mn-ea"/>
                          <a:cs typeface="+mn-cs"/>
                        </a:rPr>
                        <a:t>en bas des ascenseurs pour descendre dans le tunnel SPS</a:t>
                      </a:r>
                      <a:endParaRPr lang="en-US" sz="1000" dirty="0"/>
                    </a:p>
                  </a:txBody>
                  <a:tcPr anchor="ctr"/>
                </a:tc>
                <a:tc>
                  <a:txBody>
                    <a:bodyPr/>
                    <a:lstStyle/>
                    <a:p>
                      <a:endParaRPr lang="en-US" sz="1000" dirty="0"/>
                    </a:p>
                  </a:txBody>
                  <a:tcPr anchor="ctr"/>
                </a:tc>
                <a:tc>
                  <a:txBody>
                    <a:bodyPr/>
                    <a:lstStyle/>
                    <a:p>
                      <a:r>
                        <a:rPr lang="en-GB" sz="1000" dirty="0" smtClean="0"/>
                        <a:t>N</a:t>
                      </a:r>
                      <a:endParaRPr lang="en-US" sz="1000" dirty="0"/>
                    </a:p>
                  </a:txBody>
                  <a:tcPr anchor="ctr"/>
                </a:tc>
                <a:tc>
                  <a:txBody>
                    <a:bodyPr/>
                    <a:lstStyle/>
                    <a:p>
                      <a:r>
                        <a:rPr lang="en-GB" sz="1000" dirty="0" smtClean="0"/>
                        <a:t>N</a:t>
                      </a:r>
                      <a:endParaRPr lang="en-US" sz="1000" dirty="0"/>
                    </a:p>
                  </a:txBody>
                  <a:tcPr anchor="ctr"/>
                </a:tc>
                <a:tc>
                  <a:txBody>
                    <a:bodyPr/>
                    <a:lstStyle/>
                    <a:p>
                      <a:r>
                        <a:rPr lang="en-GB" sz="1000" dirty="0" smtClean="0"/>
                        <a:t>N</a:t>
                      </a:r>
                      <a:endParaRPr lang="en-US" sz="1000" dirty="0"/>
                    </a:p>
                  </a:txBody>
                  <a:tcPr anchor="ctr"/>
                </a:tc>
                <a:tc>
                  <a:txBody>
                    <a:bodyPr/>
                    <a:lstStyle/>
                    <a:p>
                      <a:r>
                        <a:rPr lang="en-GB" sz="1000" dirty="0" smtClean="0"/>
                        <a:t>N</a:t>
                      </a:r>
                      <a:endParaRPr lang="en-US" sz="1000" dirty="0"/>
                    </a:p>
                  </a:txBody>
                  <a:tcPr anchor="ctr"/>
                </a:tc>
                <a:tc>
                  <a:txBody>
                    <a:bodyPr/>
                    <a:lstStyle/>
                    <a:p>
                      <a:pPr algn="ctr"/>
                      <a:endParaRPr lang="en-US" sz="1000" dirty="0"/>
                    </a:p>
                  </a:txBody>
                  <a:tcPr anchor="ctr"/>
                </a:tc>
              </a:tr>
              <a:tr h="370840">
                <a:tc>
                  <a:txBody>
                    <a:bodyPr/>
                    <a:lstStyle/>
                    <a:p>
                      <a:pPr algn="ctr"/>
                      <a:r>
                        <a:rPr lang="en-US" sz="1000" dirty="0" smtClean="0"/>
                        <a:t>Bill Bannister</a:t>
                      </a:r>
                    </a:p>
                    <a:p>
                      <a:pPr algn="ctr"/>
                      <a:r>
                        <a:rPr lang="en-US" sz="1000" dirty="0" smtClean="0"/>
                        <a:t>EN/CV</a:t>
                      </a:r>
                      <a:endParaRPr lang="en-US" sz="1000" dirty="0"/>
                    </a:p>
                  </a:txBody>
                  <a:tcPr anchor="ctr"/>
                </a:tc>
                <a:tc>
                  <a:txBody>
                    <a:bodyPr/>
                    <a:lstStyle/>
                    <a:p>
                      <a:pPr algn="ctr"/>
                      <a:r>
                        <a:rPr lang="en-GB" sz="1000" dirty="0" smtClean="0"/>
                        <a:t>163495</a:t>
                      </a:r>
                      <a:endParaRPr lang="en-US" sz="1000" dirty="0"/>
                    </a:p>
                  </a:txBody>
                  <a:tcPr anchor="ctr"/>
                </a:tc>
                <a:tc>
                  <a:txBody>
                    <a:bodyPr/>
                    <a:lstStyle/>
                    <a:p>
                      <a:pPr algn="ctr"/>
                      <a:r>
                        <a:rPr lang="en-GB" sz="1000" dirty="0" smtClean="0"/>
                        <a:t>5</a:t>
                      </a:r>
                      <a:r>
                        <a:rPr lang="en-GB" sz="1000" baseline="30000" dirty="0" smtClean="0"/>
                        <a:t>th</a:t>
                      </a:r>
                      <a:r>
                        <a:rPr lang="en-GB" sz="1000" dirty="0" smtClean="0"/>
                        <a:t> July</a:t>
                      </a:r>
                      <a:endParaRPr lang="en-US" sz="1000" dirty="0"/>
                    </a:p>
                  </a:txBody>
                  <a:tcPr anchor="ctr"/>
                </a:tc>
                <a:tc>
                  <a:txBody>
                    <a:bodyPr/>
                    <a:lstStyle/>
                    <a:p>
                      <a:pPr algn="ctr"/>
                      <a:r>
                        <a:rPr lang="en-GB" sz="1000" dirty="0" smtClean="0"/>
                        <a:t>2 hrs</a:t>
                      </a:r>
                      <a:endParaRPr lang="en-US" sz="1000" dirty="0"/>
                    </a:p>
                  </a:txBody>
                  <a:tcPr anchor="ctr"/>
                </a:tc>
                <a:tc>
                  <a:txBody>
                    <a:bodyPr/>
                    <a:lstStyle/>
                    <a:p>
                      <a:pPr>
                        <a:buFont typeface="Arial" pitchFamily="34" charset="0"/>
                        <a:buChar char="•"/>
                      </a:pPr>
                      <a:r>
                        <a:rPr lang="en-US" sz="1000" dirty="0" smtClean="0"/>
                        <a:t>Changeover PS pumps</a:t>
                      </a:r>
                    </a:p>
                    <a:p>
                      <a:pPr>
                        <a:buFont typeface="Arial" pitchFamily="34" charset="0"/>
                        <a:buChar char="•"/>
                      </a:pPr>
                      <a:r>
                        <a:rPr lang="en-US" sz="1000" dirty="0" smtClean="0"/>
                        <a:t>Purge MM sextant 1+</a:t>
                      </a:r>
                      <a:endParaRPr lang="en-US" sz="1000" dirty="0"/>
                    </a:p>
                  </a:txBody>
                  <a:tcPr anchor="ctr"/>
                </a:tc>
                <a:tc>
                  <a:txBody>
                    <a:bodyPr/>
                    <a:lstStyle/>
                    <a:p>
                      <a:endParaRPr lang="en-US" sz="1000" dirty="0"/>
                    </a:p>
                  </a:txBody>
                  <a:tcPr anchor="ctr"/>
                </a:tc>
                <a:tc>
                  <a:txBody>
                    <a:bodyPr/>
                    <a:lstStyle/>
                    <a:p>
                      <a:r>
                        <a:rPr lang="en-GB" sz="1000" dirty="0" smtClean="0"/>
                        <a:t>N</a:t>
                      </a:r>
                      <a:endParaRPr lang="en-US" sz="1000" dirty="0"/>
                    </a:p>
                  </a:txBody>
                  <a:tcPr anchor="ctr"/>
                </a:tc>
                <a:tc>
                  <a:txBody>
                    <a:bodyPr/>
                    <a:lstStyle/>
                    <a:p>
                      <a:r>
                        <a:rPr lang="en-GB" sz="1000" dirty="0" smtClean="0"/>
                        <a:t>Y</a:t>
                      </a:r>
                      <a:endParaRPr lang="en-US" sz="1000" dirty="0"/>
                    </a:p>
                  </a:txBody>
                  <a:tcPr anchor="ctr">
                    <a:solidFill>
                      <a:srgbClr val="FF0000"/>
                    </a:solidFill>
                  </a:tcPr>
                </a:tc>
                <a:tc>
                  <a:txBody>
                    <a:bodyPr/>
                    <a:lstStyle/>
                    <a:p>
                      <a:r>
                        <a:rPr lang="en-GB" sz="1000" dirty="0" smtClean="0"/>
                        <a:t>N</a:t>
                      </a:r>
                      <a:endParaRPr lang="en-US" sz="1000" dirty="0"/>
                    </a:p>
                  </a:txBody>
                  <a:tcPr anchor="ctr"/>
                </a:tc>
                <a:tc>
                  <a:txBody>
                    <a:bodyPr/>
                    <a:lstStyle/>
                    <a:p>
                      <a:r>
                        <a:rPr lang="en-GB" sz="1000" dirty="0" smtClean="0"/>
                        <a:t>N</a:t>
                      </a:r>
                      <a:endParaRPr lang="en-US" sz="1000" dirty="0"/>
                    </a:p>
                  </a:txBody>
                  <a:tcPr anchor="ctr"/>
                </a:tc>
                <a:tc>
                  <a:txBody>
                    <a:bodyPr/>
                    <a:lstStyle/>
                    <a:p>
                      <a:endParaRPr lang="en-US" sz="1000" dirty="0"/>
                    </a:p>
                  </a:txBody>
                  <a:tcPr anchor="ctr"/>
                </a:tc>
              </a:tr>
              <a:tr h="370840">
                <a:tc>
                  <a:txBody>
                    <a:bodyPr/>
                    <a:lstStyle/>
                    <a:p>
                      <a:pPr algn="ctr"/>
                      <a:r>
                        <a:rPr lang="en-GB" sz="1000" kern="1200" dirty="0" smtClean="0">
                          <a:solidFill>
                            <a:schemeClr val="dk1"/>
                          </a:solidFill>
                          <a:latin typeface="+mn-lt"/>
                          <a:ea typeface="+mn-ea"/>
                          <a:cs typeface="+mn-cs"/>
                        </a:rPr>
                        <a:t>Gael </a:t>
                      </a:r>
                      <a:r>
                        <a:rPr lang="en-GB" sz="1000" kern="1200" dirty="0" err="1" smtClean="0">
                          <a:solidFill>
                            <a:schemeClr val="dk1"/>
                          </a:solidFill>
                          <a:latin typeface="+mn-lt"/>
                          <a:ea typeface="+mn-ea"/>
                          <a:cs typeface="+mn-cs"/>
                        </a:rPr>
                        <a:t>Bellotto</a:t>
                      </a:r>
                      <a:endParaRPr lang="en-GB" sz="1000" kern="1200" dirty="0" smtClean="0">
                        <a:solidFill>
                          <a:schemeClr val="dk1"/>
                        </a:solidFill>
                        <a:latin typeface="+mn-lt"/>
                        <a:ea typeface="+mn-ea"/>
                        <a:cs typeface="+mn-cs"/>
                      </a:endParaRPr>
                    </a:p>
                    <a:p>
                      <a:pPr marL="0" marR="0" indent="0" algn="ctr" defTabSz="914400" rtl="0" eaLnBrk="1" fontAlgn="auto" latinLnBrk="0" hangingPunct="1">
                        <a:lnSpc>
                          <a:spcPct val="100000"/>
                        </a:lnSpc>
                        <a:spcBef>
                          <a:spcPts val="0"/>
                        </a:spcBef>
                        <a:spcAft>
                          <a:spcPts val="0"/>
                        </a:spcAft>
                        <a:buClrTx/>
                        <a:buSzTx/>
                        <a:buFontTx/>
                        <a:buNone/>
                        <a:tabLst/>
                        <a:defRPr/>
                      </a:pPr>
                      <a:r>
                        <a:rPr lang="en-GB" sz="1000" kern="1200" dirty="0" smtClean="0">
                          <a:solidFill>
                            <a:schemeClr val="dk1"/>
                          </a:solidFill>
                          <a:latin typeface="+mn-lt"/>
                          <a:ea typeface="+mn-ea"/>
                          <a:cs typeface="+mn-cs"/>
                        </a:rPr>
                        <a:t>TE/ABT/FPS</a:t>
                      </a:r>
                      <a:endParaRPr lang="en-US" sz="1000" kern="1200" dirty="0" smtClean="0">
                        <a:solidFill>
                          <a:schemeClr val="dk1"/>
                        </a:solidFill>
                        <a:latin typeface="+mn-lt"/>
                        <a:ea typeface="+mn-ea"/>
                        <a:cs typeface="+mn-cs"/>
                      </a:endParaRPr>
                    </a:p>
                  </a:txBody>
                  <a:tcPr anchor="ctr"/>
                </a:tc>
                <a:tc>
                  <a:txBody>
                    <a:bodyPr/>
                    <a:lstStyle/>
                    <a:p>
                      <a:pPr algn="ctr"/>
                      <a:r>
                        <a:rPr lang="en-GB" sz="1000" dirty="0" smtClean="0"/>
                        <a:t>165038</a:t>
                      </a:r>
                      <a:endParaRPr lang="en-US" sz="1000" dirty="0"/>
                    </a:p>
                  </a:txBody>
                  <a:tcPr anchor="ctr"/>
                </a:tc>
                <a:tc>
                  <a:txBody>
                    <a:bodyPr/>
                    <a:lstStyle/>
                    <a:p>
                      <a:pPr algn="ctr"/>
                      <a:r>
                        <a:rPr lang="en-GB" sz="1000" dirty="0" smtClean="0"/>
                        <a:t>5</a:t>
                      </a:r>
                      <a:r>
                        <a:rPr lang="en-GB" sz="1000" baseline="30000" dirty="0" smtClean="0"/>
                        <a:t>th</a:t>
                      </a:r>
                      <a:r>
                        <a:rPr lang="en-GB" sz="1000" dirty="0" smtClean="0"/>
                        <a:t> July</a:t>
                      </a:r>
                      <a:endParaRPr lang="en-US" sz="1000" dirty="0"/>
                    </a:p>
                  </a:txBody>
                  <a:tcPr anchor="ctr"/>
                </a:tc>
                <a:tc>
                  <a:txBody>
                    <a:bodyPr/>
                    <a:lstStyle/>
                    <a:p>
                      <a:pPr algn="ctr"/>
                      <a:r>
                        <a:rPr lang="en-GB" sz="1000" kern="1200" dirty="0" smtClean="0">
                          <a:solidFill>
                            <a:schemeClr val="dk1"/>
                          </a:solidFill>
                          <a:latin typeface="+mn-lt"/>
                          <a:ea typeface="+mn-ea"/>
                          <a:cs typeface="+mn-cs"/>
                        </a:rPr>
                        <a:t>1.5 hr</a:t>
                      </a:r>
                      <a:endParaRPr lang="en-US" sz="1000" dirty="0"/>
                    </a:p>
                  </a:txBody>
                  <a:tcPr anchor="ctr"/>
                </a:tc>
                <a:tc>
                  <a:txBody>
                    <a:bodyPr/>
                    <a:lstStyle/>
                    <a:p>
                      <a:r>
                        <a:rPr lang="en-GB" sz="1000" kern="1200" dirty="0" smtClean="0">
                          <a:solidFill>
                            <a:schemeClr val="dk1"/>
                          </a:solidFill>
                          <a:latin typeface="+mn-lt"/>
                          <a:ea typeface="+mn-ea"/>
                          <a:cs typeface="+mn-cs"/>
                        </a:rPr>
                        <a:t>Check level oil on MKP System (LSS1) MKP Kicker</a:t>
                      </a:r>
                      <a:endParaRPr lang="en-US" sz="1000" dirty="0"/>
                    </a:p>
                  </a:txBody>
                  <a:tcPr anchor="ctr"/>
                </a:tc>
                <a:tc>
                  <a:txBody>
                    <a:bodyPr/>
                    <a:lstStyle/>
                    <a:p>
                      <a:endParaRPr lang="en-US" sz="1000" dirty="0"/>
                    </a:p>
                  </a:txBody>
                  <a:tcPr anchor="ctr"/>
                </a:tc>
                <a:tc>
                  <a:txBody>
                    <a:bodyPr/>
                    <a:lstStyle/>
                    <a:p>
                      <a:r>
                        <a:rPr lang="en-GB" sz="1000" dirty="0" smtClean="0"/>
                        <a:t>Y</a:t>
                      </a:r>
                      <a:endParaRPr lang="en-US" sz="1000" dirty="0"/>
                    </a:p>
                  </a:txBody>
                  <a:tcPr anchor="ctr">
                    <a:solidFill>
                      <a:srgbClr val="FF0000"/>
                    </a:solidFill>
                  </a:tcPr>
                </a:tc>
                <a:tc>
                  <a:txBody>
                    <a:bodyPr/>
                    <a:lstStyle/>
                    <a:p>
                      <a:r>
                        <a:rPr lang="en-GB" sz="1000" dirty="0" smtClean="0"/>
                        <a:t>N</a:t>
                      </a:r>
                      <a:endParaRPr lang="en-US" sz="1000" dirty="0"/>
                    </a:p>
                  </a:txBody>
                  <a:tcPr anchor="ctr"/>
                </a:tc>
                <a:tc>
                  <a:txBody>
                    <a:bodyPr/>
                    <a:lstStyle/>
                    <a:p>
                      <a:r>
                        <a:rPr lang="en-GB" sz="1000" dirty="0" smtClean="0"/>
                        <a:t>N</a:t>
                      </a:r>
                      <a:endParaRPr lang="en-US" sz="1000" dirty="0"/>
                    </a:p>
                  </a:txBody>
                  <a:tcPr anchor="ctr"/>
                </a:tc>
                <a:tc>
                  <a:txBody>
                    <a:bodyPr/>
                    <a:lstStyle/>
                    <a:p>
                      <a:r>
                        <a:rPr lang="en-GB" sz="1000" dirty="0" smtClean="0"/>
                        <a:t>N</a:t>
                      </a:r>
                      <a:endParaRPr lang="en-US" sz="1000" dirty="0"/>
                    </a:p>
                  </a:txBody>
                  <a:tcPr anchor="ctr"/>
                </a:tc>
                <a:tc>
                  <a:txBody>
                    <a:bodyPr/>
                    <a:lstStyle/>
                    <a:p>
                      <a:endParaRPr lang="en-US" sz="1000" dirty="0"/>
                    </a:p>
                  </a:txBody>
                  <a:tcPr anchor="ctr"/>
                </a:tc>
              </a:tr>
              <a:tr h="370840">
                <a:tc>
                  <a:txBody>
                    <a:bodyPr/>
                    <a:lstStyle/>
                    <a:p>
                      <a:pPr algn="ctr"/>
                      <a:r>
                        <a:rPr lang="en-US" sz="1000" dirty="0" smtClean="0"/>
                        <a:t>Nicolas Perez</a:t>
                      </a:r>
                    </a:p>
                    <a:p>
                      <a:pPr algn="ctr"/>
                      <a:r>
                        <a:rPr lang="en-GB" sz="1000" dirty="0" smtClean="0"/>
                        <a:t>EN/HE</a:t>
                      </a:r>
                      <a:endParaRPr lang="en-US" sz="1000" dirty="0"/>
                    </a:p>
                  </a:txBody>
                  <a:tcPr anchor="ctr"/>
                </a:tc>
                <a:tc>
                  <a:txBody>
                    <a:bodyPr/>
                    <a:lstStyle/>
                    <a:p>
                      <a:pPr algn="ctr"/>
                      <a:r>
                        <a:rPr lang="en-GB" sz="1000" dirty="0" smtClean="0"/>
                        <a:t>169285</a:t>
                      </a:r>
                      <a:endParaRPr lang="en-US" sz="1000" dirty="0"/>
                    </a:p>
                  </a:txBody>
                  <a:tcPr anchor="ctr"/>
                </a:tc>
                <a:tc>
                  <a:txBody>
                    <a:bodyPr/>
                    <a:lstStyle/>
                    <a:p>
                      <a:pPr algn="ctr"/>
                      <a:r>
                        <a:rPr lang="en-GB" sz="1000" baseline="0" dirty="0" smtClean="0"/>
                        <a:t>5</a:t>
                      </a:r>
                      <a:r>
                        <a:rPr lang="en-GB" sz="1000" baseline="30000" dirty="0" smtClean="0"/>
                        <a:t>th</a:t>
                      </a:r>
                      <a:r>
                        <a:rPr lang="en-GB" sz="1000" baseline="0" dirty="0" smtClean="0"/>
                        <a:t> July</a:t>
                      </a:r>
                      <a:endParaRPr lang="en-US" sz="1000" dirty="0"/>
                    </a:p>
                  </a:txBody>
                  <a:tcPr anchor="ctr"/>
                </a:tc>
                <a:tc>
                  <a:txBody>
                    <a:bodyPr/>
                    <a:lstStyle/>
                    <a:p>
                      <a:pPr algn="ctr"/>
                      <a:r>
                        <a:rPr lang="en-GB" sz="1000" b="1" dirty="0" smtClean="0">
                          <a:solidFill>
                            <a:srgbClr val="FF0000"/>
                          </a:solidFill>
                        </a:rPr>
                        <a:t>07:00-09:00</a:t>
                      </a:r>
                      <a:r>
                        <a:rPr lang="en-GB" sz="1000" b="1" baseline="0" dirty="0" smtClean="0">
                          <a:solidFill>
                            <a:srgbClr val="FF0000"/>
                          </a:solidFill>
                        </a:rPr>
                        <a:t> </a:t>
                      </a:r>
                      <a:r>
                        <a:rPr lang="en-GB" sz="1000" b="1" dirty="0" smtClean="0">
                          <a:solidFill>
                            <a:srgbClr val="FF0000"/>
                          </a:solidFill>
                        </a:rPr>
                        <a:t>hrs</a:t>
                      </a:r>
                      <a:endParaRPr lang="en-US" sz="1000" b="1" dirty="0">
                        <a:solidFill>
                          <a:srgbClr val="FF0000"/>
                        </a:solidFill>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000" kern="1200" dirty="0" smtClean="0">
                          <a:solidFill>
                            <a:schemeClr val="dk1"/>
                          </a:solidFill>
                          <a:latin typeface="+mn-lt"/>
                          <a:ea typeface="+mn-ea"/>
                          <a:cs typeface="+mn-cs"/>
                        </a:rPr>
                        <a:t>Maintenance of</a:t>
                      </a:r>
                      <a:r>
                        <a:rPr lang="en-GB" sz="1000" kern="1200" baseline="0" dirty="0" smtClean="0">
                          <a:solidFill>
                            <a:schemeClr val="dk1"/>
                          </a:solidFill>
                          <a:latin typeface="+mn-lt"/>
                          <a:ea typeface="+mn-ea"/>
                          <a:cs typeface="+mn-cs"/>
                        </a:rPr>
                        <a:t> lift AS510</a:t>
                      </a:r>
                      <a:endParaRPr lang="en-US" sz="1000" kern="1200" dirty="0" smtClean="0">
                        <a:solidFill>
                          <a:schemeClr val="dk1"/>
                        </a:solidFill>
                        <a:latin typeface="+mn-lt"/>
                        <a:ea typeface="+mn-ea"/>
                        <a:cs typeface="+mn-cs"/>
                      </a:endParaRPr>
                    </a:p>
                  </a:txBody>
                  <a:tcPr anchor="ctr"/>
                </a:tc>
                <a:tc>
                  <a:txBody>
                    <a:bodyPr/>
                    <a:lstStyle/>
                    <a:p>
                      <a:pPr algn="l"/>
                      <a:r>
                        <a:rPr lang="en-GB" sz="1000" dirty="0" smtClean="0">
                          <a:solidFill>
                            <a:srgbClr val="FF0000"/>
                          </a:solidFill>
                        </a:rPr>
                        <a:t>The lift</a:t>
                      </a:r>
                      <a:r>
                        <a:rPr lang="en-GB" sz="1000" baseline="0" dirty="0" smtClean="0">
                          <a:solidFill>
                            <a:srgbClr val="FF0000"/>
                          </a:solidFill>
                        </a:rPr>
                        <a:t> will be out of service during this time.</a:t>
                      </a:r>
                      <a:endParaRPr lang="en-US" sz="1000" dirty="0">
                        <a:solidFill>
                          <a:srgbClr val="FF0000"/>
                        </a:solidFill>
                      </a:endParaRPr>
                    </a:p>
                  </a:txBody>
                  <a:tcPr anchor="ctr"/>
                </a:tc>
                <a:tc>
                  <a:txBody>
                    <a:bodyPr/>
                    <a:lstStyle/>
                    <a:p>
                      <a:pPr algn="ctr"/>
                      <a:r>
                        <a:rPr lang="en-GB" sz="1000" dirty="0" smtClean="0"/>
                        <a:t>N</a:t>
                      </a:r>
                      <a:endParaRPr lang="en-US" sz="1000" dirty="0"/>
                    </a:p>
                  </a:txBody>
                  <a:tcPr anchor="ctr"/>
                </a:tc>
                <a:tc>
                  <a:txBody>
                    <a:bodyPr/>
                    <a:lstStyle/>
                    <a:p>
                      <a:pPr algn="ctr"/>
                      <a:r>
                        <a:rPr lang="en-GB" sz="1000" dirty="0" smtClean="0"/>
                        <a:t>N</a:t>
                      </a:r>
                      <a:endParaRPr lang="en-US" sz="1000" dirty="0"/>
                    </a:p>
                  </a:txBody>
                  <a:tcPr anchor="ctr"/>
                </a:tc>
                <a:tc>
                  <a:txBody>
                    <a:bodyPr/>
                    <a:lstStyle/>
                    <a:p>
                      <a:pPr algn="ctr"/>
                      <a:r>
                        <a:rPr lang="en-GB" sz="1000" dirty="0" smtClean="0"/>
                        <a:t>N</a:t>
                      </a:r>
                      <a:endParaRPr lang="en-US" sz="1000" dirty="0"/>
                    </a:p>
                  </a:txBody>
                  <a:tcPr anchor="ctr"/>
                </a:tc>
                <a:tc>
                  <a:txBody>
                    <a:bodyPr/>
                    <a:lstStyle/>
                    <a:p>
                      <a:pPr algn="ctr"/>
                      <a:r>
                        <a:rPr lang="en-GB" sz="1000" dirty="0" smtClean="0"/>
                        <a:t>N</a:t>
                      </a:r>
                      <a:endParaRPr lang="en-US" sz="1000" dirty="0"/>
                    </a:p>
                  </a:txBody>
                  <a:tcPr anchor="ctr"/>
                </a:tc>
                <a:tc>
                  <a:txBody>
                    <a:bodyPr/>
                    <a:lstStyle/>
                    <a:p>
                      <a:endParaRPr lang="en-US" sz="1000" dirty="0"/>
                    </a:p>
                  </a:txBody>
                  <a:tcPr/>
                </a:tc>
              </a:tr>
            </a:tbl>
          </a:graphicData>
        </a:graphic>
      </p:graphicFrame>
      <p:sp>
        <p:nvSpPr>
          <p:cNvPr id="4" name="Date Placeholder 3"/>
          <p:cNvSpPr>
            <a:spLocks noGrp="1"/>
          </p:cNvSpPr>
          <p:nvPr>
            <p:ph type="dt" sz="half" idx="10"/>
          </p:nvPr>
        </p:nvSpPr>
        <p:spPr/>
        <p:txBody>
          <a:bodyPr/>
          <a:lstStyle/>
          <a:p>
            <a:fld id="{2AC75B4B-FAE3-49AD-969D-352172D10540}" type="datetime1">
              <a:rPr lang="en-GB" smtClean="0"/>
              <a:pPr/>
              <a:t>24/06/2011</a:t>
            </a:fld>
            <a:endParaRPr lang="en-US"/>
          </a:p>
        </p:txBody>
      </p:sp>
      <p:sp>
        <p:nvSpPr>
          <p:cNvPr id="5" name="Footer Placeholder 4"/>
          <p:cNvSpPr>
            <a:spLocks noGrp="1"/>
          </p:cNvSpPr>
          <p:nvPr>
            <p:ph type="ftr" sz="quarter" idx="11"/>
          </p:nvPr>
        </p:nvSpPr>
        <p:spPr/>
        <p:txBody>
          <a:bodyPr/>
          <a:lstStyle/>
          <a:p>
            <a:r>
              <a:rPr lang="en-US" smtClean="0"/>
              <a:t>SPS.Technical-Coordination@cern.ch</a:t>
            </a:r>
            <a:endParaRPr lang="en-US"/>
          </a:p>
        </p:txBody>
      </p:sp>
      <p:sp>
        <p:nvSpPr>
          <p:cNvPr id="6" name="Slide Number Placeholder 5"/>
          <p:cNvSpPr>
            <a:spLocks noGrp="1"/>
          </p:cNvSpPr>
          <p:nvPr>
            <p:ph type="sldNum" sz="quarter" idx="12"/>
          </p:nvPr>
        </p:nvSpPr>
        <p:spPr/>
        <p:txBody>
          <a:bodyPr/>
          <a:lstStyle/>
          <a:p>
            <a:fld id="{09AEAAE4-0DFC-41BA-A6EA-0EF31FBA7C48}" type="slidenum">
              <a:rPr lang="en-US" smtClean="0"/>
              <a:pPr/>
              <a:t>2</a:t>
            </a:fld>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4624"/>
            <a:ext cx="8229600" cy="1143000"/>
          </a:xfrm>
        </p:spPr>
        <p:txBody>
          <a:bodyPr/>
          <a:lstStyle/>
          <a:p>
            <a:r>
              <a:rPr lang="en-GB" dirty="0" smtClean="0"/>
              <a:t>BA 2</a:t>
            </a:r>
            <a:endParaRPr lang="en-US" dirty="0"/>
          </a:p>
        </p:txBody>
      </p:sp>
      <p:sp>
        <p:nvSpPr>
          <p:cNvPr id="4" name="Date Placeholder 3"/>
          <p:cNvSpPr>
            <a:spLocks noGrp="1"/>
          </p:cNvSpPr>
          <p:nvPr>
            <p:ph type="dt" sz="half" idx="10"/>
          </p:nvPr>
        </p:nvSpPr>
        <p:spPr/>
        <p:txBody>
          <a:bodyPr/>
          <a:lstStyle/>
          <a:p>
            <a:fld id="{2AC75B4B-FAE3-49AD-969D-352172D10540}" type="datetime1">
              <a:rPr lang="en-GB" smtClean="0"/>
              <a:pPr/>
              <a:t>24/06/2011</a:t>
            </a:fld>
            <a:endParaRPr lang="en-US"/>
          </a:p>
        </p:txBody>
      </p:sp>
      <p:sp>
        <p:nvSpPr>
          <p:cNvPr id="5" name="Footer Placeholder 4"/>
          <p:cNvSpPr>
            <a:spLocks noGrp="1"/>
          </p:cNvSpPr>
          <p:nvPr>
            <p:ph type="ftr" sz="quarter" idx="11"/>
          </p:nvPr>
        </p:nvSpPr>
        <p:spPr/>
        <p:txBody>
          <a:bodyPr/>
          <a:lstStyle/>
          <a:p>
            <a:r>
              <a:rPr lang="en-US" smtClean="0"/>
              <a:t>SPS.Technical-Coordination@cern.ch</a:t>
            </a:r>
            <a:endParaRPr lang="en-US"/>
          </a:p>
        </p:txBody>
      </p:sp>
      <p:sp>
        <p:nvSpPr>
          <p:cNvPr id="6" name="Slide Number Placeholder 5"/>
          <p:cNvSpPr>
            <a:spLocks noGrp="1"/>
          </p:cNvSpPr>
          <p:nvPr>
            <p:ph type="sldNum" sz="quarter" idx="12"/>
          </p:nvPr>
        </p:nvSpPr>
        <p:spPr/>
        <p:txBody>
          <a:bodyPr/>
          <a:lstStyle/>
          <a:p>
            <a:fld id="{09AEAAE4-0DFC-41BA-A6EA-0EF31FBA7C48}" type="slidenum">
              <a:rPr lang="en-US" smtClean="0"/>
              <a:pPr/>
              <a:t>3</a:t>
            </a:fld>
            <a:endParaRPr lang="en-US"/>
          </a:p>
        </p:txBody>
      </p:sp>
      <p:graphicFrame>
        <p:nvGraphicFramePr>
          <p:cNvPr id="7" name="Content Placeholder 7"/>
          <p:cNvGraphicFramePr>
            <a:graphicFrameLocks/>
          </p:cNvGraphicFramePr>
          <p:nvPr/>
        </p:nvGraphicFramePr>
        <p:xfrm>
          <a:off x="179513" y="1052736"/>
          <a:ext cx="8856985" cy="4373880"/>
        </p:xfrm>
        <a:graphic>
          <a:graphicData uri="http://schemas.openxmlformats.org/drawingml/2006/table">
            <a:tbl>
              <a:tblPr firstRow="1" bandRow="1">
                <a:tableStyleId>{5C22544A-7EE6-4342-B048-85BDC9FD1C3A}</a:tableStyleId>
              </a:tblPr>
              <a:tblGrid>
                <a:gridCol w="936103"/>
                <a:gridCol w="648072"/>
                <a:gridCol w="648072"/>
                <a:gridCol w="720080"/>
                <a:gridCol w="2664296"/>
                <a:gridCol w="1845556"/>
                <a:gridCol w="278960"/>
                <a:gridCol w="278960"/>
                <a:gridCol w="278960"/>
                <a:gridCol w="278963"/>
                <a:gridCol w="278963"/>
              </a:tblGrid>
              <a:tr h="370840">
                <a:tc>
                  <a:txBody>
                    <a:bodyPr/>
                    <a:lstStyle/>
                    <a:p>
                      <a:pPr algn="ctr"/>
                      <a:r>
                        <a:rPr lang="en-GB" sz="1100" dirty="0" smtClean="0"/>
                        <a:t>Person Responsible</a:t>
                      </a:r>
                      <a:endParaRPr lang="en-US" sz="1100" dirty="0"/>
                    </a:p>
                  </a:txBody>
                  <a:tcPr anchor="ctr"/>
                </a:tc>
                <a:tc>
                  <a:txBody>
                    <a:bodyPr/>
                    <a:lstStyle/>
                    <a:p>
                      <a:pPr algn="ctr"/>
                      <a:r>
                        <a:rPr lang="en-GB" sz="1100" dirty="0" smtClean="0"/>
                        <a:t>Contact Details</a:t>
                      </a:r>
                      <a:endParaRPr lang="en-US" sz="1100" dirty="0"/>
                    </a:p>
                  </a:txBody>
                  <a:tcPr anchor="ctr"/>
                </a:tc>
                <a:tc>
                  <a:txBody>
                    <a:bodyPr/>
                    <a:lstStyle/>
                    <a:p>
                      <a:pPr algn="ctr"/>
                      <a:r>
                        <a:rPr lang="en-GB" sz="1100" dirty="0" smtClean="0"/>
                        <a:t>Starting when?</a:t>
                      </a:r>
                      <a:endParaRPr lang="en-US" sz="1100" dirty="0"/>
                    </a:p>
                  </a:txBody>
                  <a:tcPr anchor="ctr"/>
                </a:tc>
                <a:tc>
                  <a:txBody>
                    <a:bodyPr/>
                    <a:lstStyle/>
                    <a:p>
                      <a:pPr algn="ctr"/>
                      <a:r>
                        <a:rPr lang="en-GB" sz="1100" dirty="0" smtClean="0"/>
                        <a:t>Duration of work</a:t>
                      </a:r>
                      <a:endParaRPr lang="en-US" sz="1100" dirty="0"/>
                    </a:p>
                  </a:txBody>
                  <a:tcPr anchor="ctr"/>
                </a:tc>
                <a:tc>
                  <a:txBody>
                    <a:bodyPr/>
                    <a:lstStyle/>
                    <a:p>
                      <a:pPr algn="ctr"/>
                      <a:r>
                        <a:rPr lang="en-GB" sz="1100" dirty="0" smtClean="0"/>
                        <a:t>Description of work</a:t>
                      </a:r>
                      <a:endParaRPr lang="en-US" sz="1100" dirty="0"/>
                    </a:p>
                  </a:txBody>
                  <a:tcPr anchor="ctr"/>
                </a:tc>
                <a:tc>
                  <a:txBody>
                    <a:bodyPr/>
                    <a:lstStyle/>
                    <a:p>
                      <a:pPr algn="ctr"/>
                      <a:endParaRPr lang="en-GB" sz="1100" dirty="0" smtClean="0"/>
                    </a:p>
                    <a:p>
                      <a:pPr algn="ctr"/>
                      <a:endParaRPr lang="en-GB" sz="1100" dirty="0" smtClean="0"/>
                    </a:p>
                    <a:p>
                      <a:pPr algn="ctr"/>
                      <a:r>
                        <a:rPr lang="en-GB" sz="1100" dirty="0" smtClean="0"/>
                        <a:t>Other factors to consider</a:t>
                      </a:r>
                    </a:p>
                    <a:p>
                      <a:pPr algn="ctr"/>
                      <a:endParaRPr lang="en-GB" sz="1100" dirty="0" smtClean="0"/>
                    </a:p>
                    <a:p>
                      <a:pPr algn="ctr"/>
                      <a:endParaRPr lang="en-GB" sz="1100" dirty="0" smtClean="0"/>
                    </a:p>
                  </a:txBody>
                  <a:tcPr anchor="ctr"/>
                </a:tc>
                <a:tc>
                  <a:txBody>
                    <a:bodyPr/>
                    <a:lstStyle/>
                    <a:p>
                      <a:pPr algn="ctr"/>
                      <a:r>
                        <a:rPr lang="en-GB" sz="1100" dirty="0" smtClean="0"/>
                        <a:t>Consignation</a:t>
                      </a:r>
                      <a:endParaRPr lang="en-US" sz="1100" dirty="0"/>
                    </a:p>
                  </a:txBody>
                  <a:tcPr vert="vert270" anchor="ctr"/>
                </a:tc>
                <a:tc>
                  <a:txBody>
                    <a:bodyPr/>
                    <a:lstStyle/>
                    <a:p>
                      <a:pPr algn="ctr"/>
                      <a:r>
                        <a:rPr lang="en-GB" sz="1100" dirty="0" smtClean="0"/>
                        <a:t>Water</a:t>
                      </a:r>
                      <a:endParaRPr lang="en-US" sz="1100" dirty="0"/>
                    </a:p>
                  </a:txBody>
                  <a:tcPr vert="vert270" anchor="ctr"/>
                </a:tc>
                <a:tc>
                  <a:txBody>
                    <a:bodyPr/>
                    <a:lstStyle/>
                    <a:p>
                      <a:pPr algn="ctr"/>
                      <a:r>
                        <a:rPr lang="en-GB" sz="1100" dirty="0" smtClean="0"/>
                        <a:t>Comp air</a:t>
                      </a:r>
                      <a:endParaRPr lang="en-US" sz="1100" dirty="0"/>
                    </a:p>
                  </a:txBody>
                  <a:tcPr vert="vert270" anchor="ctr"/>
                </a:tc>
                <a:tc>
                  <a:txBody>
                    <a:bodyPr/>
                    <a:lstStyle/>
                    <a:p>
                      <a:pPr algn="ctr"/>
                      <a:r>
                        <a:rPr lang="en-GB" sz="1100" dirty="0" smtClean="0"/>
                        <a:t>Vacuum</a:t>
                      </a:r>
                      <a:endParaRPr lang="en-US" sz="1100" dirty="0"/>
                    </a:p>
                  </a:txBody>
                  <a:tcPr vert="vert270" anchor="ctr"/>
                </a:tc>
                <a:tc>
                  <a:txBody>
                    <a:bodyPr/>
                    <a:lstStyle/>
                    <a:p>
                      <a:pPr algn="ctr"/>
                      <a:r>
                        <a:rPr lang="en-GB" sz="1100" dirty="0" smtClean="0"/>
                        <a:t>RP present</a:t>
                      </a:r>
                      <a:endParaRPr lang="en-US" sz="1100" dirty="0"/>
                    </a:p>
                  </a:txBody>
                  <a:tcPr vert="vert270" anchor="ctr"/>
                </a:tc>
              </a:tr>
              <a:tr h="370840">
                <a:tc>
                  <a:txBody>
                    <a:bodyPr/>
                    <a:lstStyle/>
                    <a:p>
                      <a:pPr algn="ctr"/>
                      <a:r>
                        <a:rPr lang="en-GB" sz="1000" dirty="0" smtClean="0"/>
                        <a:t>Cedric</a:t>
                      </a:r>
                      <a:r>
                        <a:rPr lang="en-GB" sz="1000" baseline="0" dirty="0" smtClean="0"/>
                        <a:t> BAUD</a:t>
                      </a:r>
                    </a:p>
                    <a:p>
                      <a:pPr algn="ctr"/>
                      <a:r>
                        <a:rPr lang="en-GB" sz="1000" baseline="0" dirty="0" smtClean="0"/>
                        <a:t>TE/ABT</a:t>
                      </a:r>
                      <a:endParaRPr lang="en-US" sz="1000" dirty="0"/>
                    </a:p>
                  </a:txBody>
                  <a:tcPr anchor="ctr"/>
                </a:tc>
                <a:tc>
                  <a:txBody>
                    <a:bodyPr/>
                    <a:lstStyle/>
                    <a:p>
                      <a:pPr algn="ctr"/>
                      <a:r>
                        <a:rPr lang="en-GB" sz="1000" dirty="0" smtClean="0"/>
                        <a:t>162338</a:t>
                      </a:r>
                      <a:endParaRPr lang="en-US" sz="1000" dirty="0"/>
                    </a:p>
                  </a:txBody>
                  <a:tcPr anchor="ctr"/>
                </a:tc>
                <a:tc>
                  <a:txBody>
                    <a:bodyPr/>
                    <a:lstStyle/>
                    <a:p>
                      <a:pPr algn="ctr"/>
                      <a:r>
                        <a:rPr lang="en-GB" sz="1000" dirty="0" smtClean="0"/>
                        <a:t>5</a:t>
                      </a:r>
                      <a:r>
                        <a:rPr lang="en-GB" sz="1000" baseline="30000" dirty="0" smtClean="0"/>
                        <a:t>th</a:t>
                      </a:r>
                      <a:r>
                        <a:rPr lang="en-GB" sz="1000" dirty="0" smtClean="0"/>
                        <a:t> July</a:t>
                      </a:r>
                    </a:p>
                    <a:p>
                      <a:pPr algn="ctr"/>
                      <a:r>
                        <a:rPr lang="en-GB" sz="1000" dirty="0" smtClean="0"/>
                        <a:t>14:00h</a:t>
                      </a:r>
                      <a:endParaRPr lang="en-US" sz="1000" dirty="0"/>
                    </a:p>
                  </a:txBody>
                  <a:tcPr anchor="ctr"/>
                </a:tc>
                <a:tc>
                  <a:txBody>
                    <a:bodyPr/>
                    <a:lstStyle/>
                    <a:p>
                      <a:pPr algn="ctr"/>
                      <a:r>
                        <a:rPr lang="en-GB" sz="1000" dirty="0" smtClean="0"/>
                        <a:t>10 </a:t>
                      </a:r>
                      <a:r>
                        <a:rPr lang="en-GB" sz="1000" dirty="0" err="1" smtClean="0"/>
                        <a:t>mins</a:t>
                      </a:r>
                      <a:endParaRPr lang="en-US" sz="1000" dirty="0"/>
                    </a:p>
                  </a:txBody>
                  <a:tcPr anchor="ctr"/>
                </a:tc>
                <a:tc>
                  <a:txBody>
                    <a:bodyPr/>
                    <a:lstStyle/>
                    <a:p>
                      <a:pPr algn="l"/>
                      <a:r>
                        <a:rPr lang="fr-FR" sz="1000" kern="1200" dirty="0" smtClean="0">
                          <a:solidFill>
                            <a:schemeClr val="dk1"/>
                          </a:solidFill>
                          <a:latin typeface="+mn-lt"/>
                          <a:ea typeface="+mn-ea"/>
                          <a:cs typeface="+mn-cs"/>
                        </a:rPr>
                        <a:t>Visite</a:t>
                      </a:r>
                      <a:r>
                        <a:rPr lang="en-GB" sz="1000" kern="1200" dirty="0" smtClean="0">
                          <a:solidFill>
                            <a:schemeClr val="dk1"/>
                          </a:solidFill>
                          <a:latin typeface="+mn-lt"/>
                          <a:ea typeface="+mn-ea"/>
                          <a:cs typeface="+mn-cs"/>
                        </a:rPr>
                        <a:t> de </a:t>
                      </a:r>
                      <a:r>
                        <a:rPr lang="fr-FR" sz="1000" kern="1200" dirty="0" smtClean="0">
                          <a:solidFill>
                            <a:schemeClr val="dk1"/>
                          </a:solidFill>
                          <a:latin typeface="+mn-lt"/>
                          <a:ea typeface="+mn-ea"/>
                          <a:cs typeface="+mn-cs"/>
                        </a:rPr>
                        <a:t>contrôle </a:t>
                      </a:r>
                      <a:r>
                        <a:rPr lang="en-GB" sz="1000" kern="1200" dirty="0" smtClean="0">
                          <a:solidFill>
                            <a:schemeClr val="dk1"/>
                          </a:solidFill>
                          <a:latin typeface="+mn-lt"/>
                          <a:ea typeface="+mn-ea"/>
                          <a:cs typeface="+mn-cs"/>
                        </a:rPr>
                        <a:t>circuit eau septa MS</a:t>
                      </a:r>
                    </a:p>
                    <a:p>
                      <a:pPr marL="0" marR="0" indent="0" algn="l" defTabSz="914400" rtl="0" eaLnBrk="1" fontAlgn="auto" latinLnBrk="0" hangingPunct="1">
                        <a:lnSpc>
                          <a:spcPct val="100000"/>
                        </a:lnSpc>
                        <a:spcBef>
                          <a:spcPts val="0"/>
                        </a:spcBef>
                        <a:spcAft>
                          <a:spcPts val="0"/>
                        </a:spcAft>
                        <a:buClrTx/>
                        <a:buSzTx/>
                        <a:buFontTx/>
                        <a:buNone/>
                        <a:tabLst/>
                        <a:defRPr/>
                      </a:pPr>
                      <a:r>
                        <a:rPr lang="fr-FR" sz="1000" kern="1200" dirty="0" smtClean="0">
                          <a:solidFill>
                            <a:schemeClr val="dk1"/>
                          </a:solidFill>
                          <a:latin typeface="+mn-lt"/>
                          <a:ea typeface="+mn-ea"/>
                          <a:cs typeface="+mn-cs"/>
                        </a:rPr>
                        <a:t>Circuit indépendant 214</a:t>
                      </a:r>
                      <a:endParaRPr lang="en-US" sz="1000" dirty="0" smtClean="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000" kern="1200" dirty="0" smtClean="0">
                          <a:solidFill>
                            <a:schemeClr val="dk1"/>
                          </a:solidFill>
                          <a:latin typeface="+mn-lt"/>
                          <a:ea typeface="+mn-ea"/>
                          <a:cs typeface="+mn-cs"/>
                        </a:rPr>
                        <a:t>Equipe</a:t>
                      </a:r>
                      <a:r>
                        <a:rPr lang="en-GB" sz="1000" kern="1200" dirty="0" smtClean="0">
                          <a:solidFill>
                            <a:schemeClr val="dk1"/>
                          </a:solidFill>
                          <a:latin typeface="+mn-lt"/>
                          <a:ea typeface="+mn-ea"/>
                          <a:cs typeface="+mn-cs"/>
                        </a:rPr>
                        <a:t>: Robert BONTHOND, </a:t>
                      </a:r>
                      <a:r>
                        <a:rPr lang="en-GB" sz="1000" kern="1200" dirty="0" err="1" smtClean="0">
                          <a:solidFill>
                            <a:schemeClr val="dk1"/>
                          </a:solidFill>
                          <a:latin typeface="+mn-lt"/>
                          <a:ea typeface="+mn-ea"/>
                          <a:cs typeface="+mn-cs"/>
                        </a:rPr>
                        <a:t>Cédric</a:t>
                      </a:r>
                      <a:r>
                        <a:rPr lang="en-GB" sz="1000" kern="1200" dirty="0" smtClean="0">
                          <a:solidFill>
                            <a:schemeClr val="dk1"/>
                          </a:solidFill>
                          <a:latin typeface="+mn-lt"/>
                          <a:ea typeface="+mn-ea"/>
                          <a:cs typeface="+mn-cs"/>
                        </a:rPr>
                        <a:t> BAUD, Bruno BALHAN</a:t>
                      </a:r>
                      <a:endParaRPr lang="en-US" sz="1000" kern="1200" dirty="0" smtClean="0">
                        <a:solidFill>
                          <a:schemeClr val="dk1"/>
                        </a:solidFill>
                        <a:latin typeface="+mn-lt"/>
                        <a:ea typeface="+mn-ea"/>
                        <a:cs typeface="+mn-cs"/>
                      </a:endParaRPr>
                    </a:p>
                  </a:txBody>
                  <a:tcPr anchor="ctr"/>
                </a:tc>
                <a:tc>
                  <a:txBody>
                    <a:bodyPr/>
                    <a:lstStyle/>
                    <a:p>
                      <a:pPr algn="l"/>
                      <a:r>
                        <a:rPr lang="en-GB" sz="1000" dirty="0" smtClean="0"/>
                        <a:t>N</a:t>
                      </a:r>
                      <a:endParaRPr lang="en-US" sz="1000" dirty="0"/>
                    </a:p>
                  </a:txBody>
                  <a:tcPr anchor="ctr"/>
                </a:tc>
                <a:tc>
                  <a:txBody>
                    <a:bodyPr/>
                    <a:lstStyle/>
                    <a:p>
                      <a:pPr algn="l"/>
                      <a:r>
                        <a:rPr lang="en-GB" sz="1000" dirty="0" smtClean="0"/>
                        <a:t>N</a:t>
                      </a:r>
                      <a:endParaRPr lang="en-US" sz="1000" dirty="0"/>
                    </a:p>
                  </a:txBody>
                  <a:tcPr anchor="ctr"/>
                </a:tc>
                <a:tc>
                  <a:txBody>
                    <a:bodyPr/>
                    <a:lstStyle/>
                    <a:p>
                      <a:pPr algn="l"/>
                      <a:r>
                        <a:rPr lang="en-GB" sz="1000" dirty="0" smtClean="0"/>
                        <a:t>N</a:t>
                      </a:r>
                      <a:endParaRPr lang="en-US" sz="1000" dirty="0"/>
                    </a:p>
                  </a:txBody>
                  <a:tcPr anchor="ctr"/>
                </a:tc>
                <a:tc>
                  <a:txBody>
                    <a:bodyPr/>
                    <a:lstStyle/>
                    <a:p>
                      <a:pPr algn="l"/>
                      <a:r>
                        <a:rPr lang="en-GB" sz="1000" dirty="0" smtClean="0"/>
                        <a:t>N</a:t>
                      </a:r>
                      <a:endParaRPr lang="en-US" sz="1000" dirty="0"/>
                    </a:p>
                  </a:txBody>
                  <a:tcPr anchor="ctr"/>
                </a:tc>
                <a:tc>
                  <a:txBody>
                    <a:bodyPr/>
                    <a:lstStyle/>
                    <a:p>
                      <a:pPr algn="l"/>
                      <a:endParaRPr lang="en-US" sz="1000" dirty="0"/>
                    </a:p>
                  </a:txBody>
                  <a:tcPr anchor="ctr"/>
                </a:tc>
              </a:tr>
              <a:tr h="370840">
                <a:tc>
                  <a:txBody>
                    <a:bodyPr/>
                    <a:lstStyle/>
                    <a:p>
                      <a:pPr algn="ctr"/>
                      <a:r>
                        <a:rPr lang="en-GB" sz="1000" kern="1200" dirty="0" smtClean="0">
                          <a:solidFill>
                            <a:schemeClr val="dk1"/>
                          </a:solidFill>
                          <a:latin typeface="+mn-lt"/>
                          <a:ea typeface="+mn-ea"/>
                          <a:cs typeface="+mn-cs"/>
                        </a:rPr>
                        <a:t>Bruno BALHAN </a:t>
                      </a:r>
                    </a:p>
                    <a:p>
                      <a:pPr algn="ctr"/>
                      <a:r>
                        <a:rPr lang="en-GB" sz="1000" kern="1200" dirty="0" smtClean="0">
                          <a:solidFill>
                            <a:schemeClr val="dk1"/>
                          </a:solidFill>
                          <a:latin typeface="+mn-lt"/>
                          <a:ea typeface="+mn-ea"/>
                          <a:cs typeface="+mn-cs"/>
                        </a:rPr>
                        <a:t>TE/ABT</a:t>
                      </a:r>
                      <a:endParaRPr lang="en-US" sz="1000" dirty="0"/>
                    </a:p>
                  </a:txBody>
                  <a:tcPr anchor="ctr"/>
                </a:tc>
                <a:tc>
                  <a:txBody>
                    <a:bodyPr/>
                    <a:lstStyle/>
                    <a:p>
                      <a:pPr algn="ctr"/>
                      <a:r>
                        <a:rPr lang="en-GB" sz="1000" dirty="0" smtClean="0"/>
                        <a:t>160059</a:t>
                      </a:r>
                      <a:endParaRPr lang="en-US" sz="1000" dirty="0"/>
                    </a:p>
                  </a:txBody>
                  <a:tcPr anchor="ctr"/>
                </a:tc>
                <a:tc>
                  <a:txBody>
                    <a:bodyPr/>
                    <a:lstStyle/>
                    <a:p>
                      <a:pPr algn="ctr"/>
                      <a:r>
                        <a:rPr lang="en-GB" sz="1000" kern="1200" dirty="0" smtClean="0">
                          <a:solidFill>
                            <a:schemeClr val="dk1"/>
                          </a:solidFill>
                          <a:latin typeface="+mn-lt"/>
                          <a:ea typeface="+mn-ea"/>
                          <a:cs typeface="+mn-cs"/>
                        </a:rPr>
                        <a:t>5th July 14:00h </a:t>
                      </a:r>
                      <a:endParaRPr lang="en-US" sz="1000" dirty="0"/>
                    </a:p>
                  </a:txBody>
                  <a:tcPr anchor="ctr"/>
                </a:tc>
                <a:tc>
                  <a:txBody>
                    <a:bodyPr/>
                    <a:lstStyle/>
                    <a:p>
                      <a:pPr algn="ctr"/>
                      <a:r>
                        <a:rPr lang="en-GB" sz="1000" dirty="0" smtClean="0"/>
                        <a:t>1 hr</a:t>
                      </a:r>
                      <a:endParaRPr lang="en-US" sz="1000"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000" kern="1200" dirty="0" smtClean="0">
                          <a:solidFill>
                            <a:schemeClr val="dk1"/>
                          </a:solidFill>
                          <a:latin typeface="+mn-lt"/>
                          <a:ea typeface="+mn-ea"/>
                          <a:cs typeface="+mn-cs"/>
                        </a:rPr>
                        <a:t>Inspection </a:t>
                      </a:r>
                      <a:r>
                        <a:rPr lang="en-US" sz="1000" kern="1200" dirty="0" err="1" smtClean="0">
                          <a:solidFill>
                            <a:schemeClr val="dk1"/>
                          </a:solidFill>
                          <a:latin typeface="+mn-lt"/>
                          <a:ea typeface="+mn-ea"/>
                          <a:cs typeface="+mn-cs"/>
                        </a:rPr>
                        <a:t>visuelle</a:t>
                      </a:r>
                      <a:r>
                        <a:rPr lang="en-GB" sz="1000" kern="1200" dirty="0" smtClean="0">
                          <a:solidFill>
                            <a:schemeClr val="dk1"/>
                          </a:solidFill>
                          <a:latin typeface="+mn-lt"/>
                          <a:ea typeface="+mn-ea"/>
                          <a:cs typeface="+mn-cs"/>
                        </a:rPr>
                        <a:t> ZS et maintenance station 3M LSS2</a:t>
                      </a:r>
                      <a:endParaRPr lang="en-US" sz="1000" kern="1200" dirty="0" smtClean="0">
                        <a:solidFill>
                          <a:schemeClr val="dk1"/>
                        </a:solidFill>
                        <a:latin typeface="+mn-lt"/>
                        <a:ea typeface="+mn-ea"/>
                        <a:cs typeface="+mn-cs"/>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000" kern="1200" dirty="0" err="1" smtClean="0">
                          <a:solidFill>
                            <a:schemeClr val="dk1"/>
                          </a:solidFill>
                          <a:latin typeface="+mn-lt"/>
                          <a:ea typeface="+mn-ea"/>
                          <a:cs typeface="+mn-cs"/>
                        </a:rPr>
                        <a:t>Intervenant</a:t>
                      </a:r>
                      <a:r>
                        <a:rPr lang="en-GB" sz="1000" kern="1200" dirty="0" smtClean="0">
                          <a:solidFill>
                            <a:schemeClr val="dk1"/>
                          </a:solidFill>
                          <a:latin typeface="+mn-lt"/>
                          <a:ea typeface="+mn-ea"/>
                          <a:cs typeface="+mn-cs"/>
                        </a:rPr>
                        <a:t>: Bruno Balhan, Antoine Prost</a:t>
                      </a:r>
                      <a:endParaRPr lang="en-US" sz="1000" kern="1200" dirty="0" smtClean="0">
                        <a:solidFill>
                          <a:schemeClr val="dk1"/>
                        </a:solidFill>
                        <a:latin typeface="+mn-lt"/>
                        <a:ea typeface="+mn-ea"/>
                        <a:cs typeface="+mn-cs"/>
                      </a:endParaRPr>
                    </a:p>
                  </a:txBody>
                  <a:tcPr anchor="ctr"/>
                </a:tc>
                <a:tc>
                  <a:txBody>
                    <a:bodyPr/>
                    <a:lstStyle/>
                    <a:p>
                      <a:r>
                        <a:rPr lang="en-GB" sz="1000" dirty="0" smtClean="0"/>
                        <a:t>N</a:t>
                      </a:r>
                      <a:endParaRPr lang="en-US" sz="1000" dirty="0"/>
                    </a:p>
                  </a:txBody>
                  <a:tcPr anchor="ctr"/>
                </a:tc>
                <a:tc>
                  <a:txBody>
                    <a:bodyPr/>
                    <a:lstStyle/>
                    <a:p>
                      <a:r>
                        <a:rPr lang="en-GB" sz="1000" dirty="0" smtClean="0"/>
                        <a:t>N</a:t>
                      </a:r>
                      <a:endParaRPr lang="en-US" sz="1000" dirty="0"/>
                    </a:p>
                  </a:txBody>
                  <a:tcPr anchor="ctr"/>
                </a:tc>
                <a:tc>
                  <a:txBody>
                    <a:bodyPr/>
                    <a:lstStyle/>
                    <a:p>
                      <a:r>
                        <a:rPr lang="en-GB" sz="1000" dirty="0" smtClean="0"/>
                        <a:t>N</a:t>
                      </a:r>
                      <a:endParaRPr lang="en-US" sz="1000" dirty="0"/>
                    </a:p>
                  </a:txBody>
                  <a:tcPr anchor="ctr"/>
                </a:tc>
                <a:tc>
                  <a:txBody>
                    <a:bodyPr/>
                    <a:lstStyle/>
                    <a:p>
                      <a:r>
                        <a:rPr lang="en-GB" sz="1000" dirty="0" smtClean="0"/>
                        <a:t>N</a:t>
                      </a:r>
                      <a:endParaRPr lang="en-US" sz="1000" dirty="0"/>
                    </a:p>
                  </a:txBody>
                  <a:tcPr anchor="ctr"/>
                </a:tc>
                <a:tc>
                  <a:txBody>
                    <a:bodyPr/>
                    <a:lstStyle/>
                    <a:p>
                      <a:endParaRPr lang="en-US" sz="1000" dirty="0"/>
                    </a:p>
                  </a:txBody>
                  <a:tcPr anchor="ctr"/>
                </a:tc>
              </a:tr>
              <a:tr h="370840">
                <a:tc>
                  <a:txBody>
                    <a:bodyPr/>
                    <a:lstStyle/>
                    <a:p>
                      <a:pPr algn="ctr"/>
                      <a:r>
                        <a:rPr lang="en-GB" sz="1000" kern="1200" dirty="0" smtClean="0">
                          <a:solidFill>
                            <a:schemeClr val="dk1"/>
                          </a:solidFill>
                          <a:latin typeface="+mn-lt"/>
                          <a:ea typeface="+mn-ea"/>
                          <a:cs typeface="+mn-cs"/>
                        </a:rPr>
                        <a:t>Damien LAFARGE</a:t>
                      </a:r>
                    </a:p>
                    <a:p>
                      <a:pPr algn="ctr"/>
                      <a:r>
                        <a:rPr lang="en-GB" sz="1000" kern="1200" dirty="0" smtClean="0">
                          <a:solidFill>
                            <a:schemeClr val="dk1"/>
                          </a:solidFill>
                          <a:latin typeface="+mn-lt"/>
                          <a:ea typeface="+mn-ea"/>
                          <a:cs typeface="+mn-cs"/>
                        </a:rPr>
                        <a:t>EN/HE</a:t>
                      </a:r>
                      <a:endParaRPr lang="en-US" sz="1000" dirty="0"/>
                    </a:p>
                  </a:txBody>
                  <a:tcPr anchor="ctr"/>
                </a:tc>
                <a:tc>
                  <a:txBody>
                    <a:bodyPr/>
                    <a:lstStyle/>
                    <a:p>
                      <a:pPr algn="ctr"/>
                      <a:r>
                        <a:rPr lang="en-GB" sz="1000" kern="1200" dirty="0" smtClean="0">
                          <a:solidFill>
                            <a:schemeClr val="dk1"/>
                          </a:solidFill>
                          <a:latin typeface="+mn-lt"/>
                          <a:ea typeface="+mn-ea"/>
                          <a:cs typeface="+mn-cs"/>
                        </a:rPr>
                        <a:t>168786</a:t>
                      </a:r>
                      <a:endParaRPr lang="en-US" sz="1000" dirty="0"/>
                    </a:p>
                  </a:txBody>
                  <a:tcPr anchor="ctr"/>
                </a:tc>
                <a:tc>
                  <a:txBody>
                    <a:bodyPr/>
                    <a:lstStyle/>
                    <a:p>
                      <a:pPr algn="ctr"/>
                      <a:r>
                        <a:rPr lang="en-GB" sz="1000" dirty="0" smtClean="0"/>
                        <a:t>5</a:t>
                      </a:r>
                      <a:r>
                        <a:rPr lang="en-GB" sz="1000" baseline="30000" dirty="0" smtClean="0"/>
                        <a:t>TH</a:t>
                      </a:r>
                      <a:r>
                        <a:rPr lang="en-GB" sz="1000" dirty="0" smtClean="0"/>
                        <a:t> July</a:t>
                      </a:r>
                      <a:endParaRPr lang="en-US" sz="1000" dirty="0"/>
                    </a:p>
                  </a:txBody>
                  <a:tcPr anchor="ctr"/>
                </a:tc>
                <a:tc>
                  <a:txBody>
                    <a:bodyPr/>
                    <a:lstStyle/>
                    <a:p>
                      <a:pPr algn="ctr"/>
                      <a:r>
                        <a:rPr lang="en-GB" sz="1000" dirty="0" smtClean="0"/>
                        <a:t>1 hr</a:t>
                      </a:r>
                      <a:endParaRPr lang="en-US" sz="1000" dirty="0"/>
                    </a:p>
                  </a:txBody>
                  <a:tcPr anchor="ctr"/>
                </a:tc>
                <a:tc>
                  <a:txBody>
                    <a:bodyPr/>
                    <a:lstStyle/>
                    <a:p>
                      <a:r>
                        <a:rPr lang="en-GB" sz="1000" kern="1200" dirty="0" err="1" smtClean="0">
                          <a:solidFill>
                            <a:schemeClr val="dk1"/>
                          </a:solidFill>
                          <a:latin typeface="+mn-lt"/>
                          <a:ea typeface="+mn-ea"/>
                          <a:cs typeface="+mn-cs"/>
                        </a:rPr>
                        <a:t>Remplacement</a:t>
                      </a:r>
                      <a:r>
                        <a:rPr lang="en-GB" sz="1000" kern="1200" dirty="0" smtClean="0">
                          <a:solidFill>
                            <a:schemeClr val="dk1"/>
                          </a:solidFill>
                          <a:latin typeface="+mn-lt"/>
                          <a:ea typeface="+mn-ea"/>
                          <a:cs typeface="+mn-cs"/>
                        </a:rPr>
                        <a:t> ampoule </a:t>
                      </a:r>
                      <a:r>
                        <a:rPr lang="en-GB" sz="1000" kern="1200" dirty="0" err="1" smtClean="0">
                          <a:solidFill>
                            <a:schemeClr val="dk1"/>
                          </a:solidFill>
                          <a:latin typeface="+mn-lt"/>
                          <a:ea typeface="+mn-ea"/>
                          <a:cs typeface="+mn-cs"/>
                        </a:rPr>
                        <a:t>gyrophare</a:t>
                      </a:r>
                      <a:r>
                        <a:rPr lang="en-GB" sz="1000" kern="1200" dirty="0" smtClean="0">
                          <a:solidFill>
                            <a:schemeClr val="dk1"/>
                          </a:solidFill>
                          <a:latin typeface="+mn-lt"/>
                          <a:ea typeface="+mn-ea"/>
                          <a:cs typeface="+mn-cs"/>
                        </a:rPr>
                        <a:t> </a:t>
                      </a:r>
                      <a:r>
                        <a:rPr lang="en-GB" sz="1000" kern="1200" dirty="0" err="1" smtClean="0">
                          <a:solidFill>
                            <a:schemeClr val="dk1"/>
                          </a:solidFill>
                          <a:latin typeface="+mn-lt"/>
                          <a:ea typeface="+mn-ea"/>
                          <a:cs typeface="+mn-cs"/>
                        </a:rPr>
                        <a:t>sur</a:t>
                      </a:r>
                      <a:r>
                        <a:rPr lang="en-GB" sz="1000" kern="1200" dirty="0" smtClean="0">
                          <a:solidFill>
                            <a:schemeClr val="dk1"/>
                          </a:solidFill>
                          <a:latin typeface="+mn-lt"/>
                          <a:ea typeface="+mn-ea"/>
                          <a:cs typeface="+mn-cs"/>
                        </a:rPr>
                        <a:t> </a:t>
                      </a:r>
                      <a:r>
                        <a:rPr lang="en-GB" sz="1000" kern="1200" dirty="0" err="1" smtClean="0">
                          <a:solidFill>
                            <a:schemeClr val="dk1"/>
                          </a:solidFill>
                          <a:latin typeface="+mn-lt"/>
                          <a:ea typeface="+mn-ea"/>
                          <a:cs typeface="+mn-cs"/>
                        </a:rPr>
                        <a:t>pont</a:t>
                      </a:r>
                      <a:r>
                        <a:rPr lang="en-GB" sz="1000" kern="1200" dirty="0" smtClean="0">
                          <a:solidFill>
                            <a:schemeClr val="dk1"/>
                          </a:solidFill>
                          <a:latin typeface="+mn-lt"/>
                          <a:ea typeface="+mn-ea"/>
                          <a:cs typeface="+mn-cs"/>
                        </a:rPr>
                        <a:t> </a:t>
                      </a:r>
                      <a:r>
                        <a:rPr lang="en-GB" sz="1000" kern="1200" dirty="0" err="1" smtClean="0">
                          <a:solidFill>
                            <a:schemeClr val="dk1"/>
                          </a:solidFill>
                          <a:latin typeface="+mn-lt"/>
                          <a:ea typeface="+mn-ea"/>
                          <a:cs typeface="+mn-cs"/>
                        </a:rPr>
                        <a:t>roulant</a:t>
                      </a:r>
                      <a:endParaRPr lang="en-GB" sz="1000" kern="1200" dirty="0" smtClean="0">
                        <a:solidFill>
                          <a:schemeClr val="dk1"/>
                        </a:solidFill>
                        <a:latin typeface="+mn-lt"/>
                        <a:ea typeface="+mn-ea"/>
                        <a:cs typeface="+mn-cs"/>
                      </a:endParaRPr>
                    </a:p>
                    <a:p>
                      <a:r>
                        <a:rPr lang="en-GB" sz="1000" kern="1200" dirty="0" smtClean="0">
                          <a:solidFill>
                            <a:schemeClr val="dk1"/>
                          </a:solidFill>
                          <a:latin typeface="+mn-lt"/>
                          <a:ea typeface="+mn-ea"/>
                          <a:cs typeface="+mn-cs"/>
                        </a:rPr>
                        <a:t>SDI2 </a:t>
                      </a:r>
                      <a:r>
                        <a:rPr lang="en-GB" sz="1000" kern="1200" dirty="0" err="1" smtClean="0">
                          <a:solidFill>
                            <a:schemeClr val="dk1"/>
                          </a:solidFill>
                          <a:latin typeface="+mn-lt"/>
                          <a:ea typeface="+mn-ea"/>
                          <a:cs typeface="+mn-cs"/>
                        </a:rPr>
                        <a:t>sur</a:t>
                      </a:r>
                      <a:r>
                        <a:rPr lang="en-GB" sz="1000" kern="1200" dirty="0" smtClean="0">
                          <a:solidFill>
                            <a:schemeClr val="dk1"/>
                          </a:solidFill>
                          <a:latin typeface="+mn-lt"/>
                          <a:ea typeface="+mn-ea"/>
                          <a:cs typeface="+mn-cs"/>
                        </a:rPr>
                        <a:t> le </a:t>
                      </a:r>
                      <a:r>
                        <a:rPr lang="en-GB" sz="1000" kern="1200" dirty="0" err="1" smtClean="0">
                          <a:solidFill>
                            <a:schemeClr val="dk1"/>
                          </a:solidFill>
                          <a:latin typeface="+mn-lt"/>
                          <a:ea typeface="+mn-ea"/>
                          <a:cs typeface="+mn-cs"/>
                        </a:rPr>
                        <a:t>pont</a:t>
                      </a:r>
                      <a:r>
                        <a:rPr lang="en-GB" sz="1000" kern="1200" dirty="0" smtClean="0">
                          <a:solidFill>
                            <a:schemeClr val="dk1"/>
                          </a:solidFill>
                          <a:latin typeface="+mn-lt"/>
                          <a:ea typeface="+mn-ea"/>
                          <a:cs typeface="+mn-cs"/>
                        </a:rPr>
                        <a:t> </a:t>
                      </a:r>
                      <a:r>
                        <a:rPr lang="en-GB" sz="1000" kern="1200" dirty="0" err="1" smtClean="0">
                          <a:solidFill>
                            <a:schemeClr val="dk1"/>
                          </a:solidFill>
                          <a:latin typeface="+mn-lt"/>
                          <a:ea typeface="+mn-ea"/>
                          <a:cs typeface="+mn-cs"/>
                        </a:rPr>
                        <a:t>roulant</a:t>
                      </a:r>
                      <a:endParaRPr lang="en-GB" sz="1000" kern="1200" dirty="0" smtClean="0">
                        <a:solidFill>
                          <a:schemeClr val="dk1"/>
                        </a:solidFill>
                        <a:latin typeface="+mn-lt"/>
                        <a:ea typeface="+mn-ea"/>
                        <a:cs typeface="+mn-cs"/>
                      </a:endParaRPr>
                    </a:p>
                    <a:p>
                      <a:r>
                        <a:rPr lang="en-GB" sz="1000" kern="1200" dirty="0" smtClean="0">
                          <a:solidFill>
                            <a:schemeClr val="dk1"/>
                          </a:solidFill>
                          <a:latin typeface="+mn-lt"/>
                          <a:ea typeface="+mn-ea"/>
                          <a:cs typeface="+mn-cs"/>
                        </a:rPr>
                        <a:t>Surface</a:t>
                      </a:r>
                      <a:r>
                        <a:rPr lang="en-GB" sz="1000" kern="1200" baseline="0" dirty="0" smtClean="0">
                          <a:solidFill>
                            <a:schemeClr val="dk1"/>
                          </a:solidFill>
                          <a:latin typeface="+mn-lt"/>
                          <a:ea typeface="+mn-ea"/>
                          <a:cs typeface="+mn-cs"/>
                        </a:rPr>
                        <a:t> works</a:t>
                      </a:r>
                      <a:endParaRPr lang="en-US" sz="1000" dirty="0"/>
                    </a:p>
                  </a:txBody>
                  <a:tcPr anchor="ctr"/>
                </a:tc>
                <a:tc>
                  <a:txBody>
                    <a:bodyPr/>
                    <a:lstStyle/>
                    <a:p>
                      <a:endParaRPr lang="en-US" sz="1000" dirty="0"/>
                    </a:p>
                  </a:txBody>
                  <a:tcPr anchor="ctr"/>
                </a:tc>
                <a:tc>
                  <a:txBody>
                    <a:bodyPr/>
                    <a:lstStyle/>
                    <a:p>
                      <a:r>
                        <a:rPr lang="en-GB" sz="1000" dirty="0" smtClean="0"/>
                        <a:t>N</a:t>
                      </a:r>
                      <a:endParaRPr lang="en-US" sz="1000" dirty="0"/>
                    </a:p>
                  </a:txBody>
                  <a:tcPr anchor="ctr"/>
                </a:tc>
                <a:tc>
                  <a:txBody>
                    <a:bodyPr/>
                    <a:lstStyle/>
                    <a:p>
                      <a:r>
                        <a:rPr lang="en-GB" sz="1000" dirty="0" smtClean="0"/>
                        <a:t>N</a:t>
                      </a:r>
                      <a:endParaRPr lang="en-US" sz="1000" dirty="0"/>
                    </a:p>
                  </a:txBody>
                  <a:tcPr anchor="ctr"/>
                </a:tc>
                <a:tc>
                  <a:txBody>
                    <a:bodyPr/>
                    <a:lstStyle/>
                    <a:p>
                      <a:r>
                        <a:rPr lang="en-GB" sz="1000" dirty="0" smtClean="0"/>
                        <a:t>N</a:t>
                      </a:r>
                      <a:endParaRPr lang="en-US" sz="1000" dirty="0"/>
                    </a:p>
                  </a:txBody>
                  <a:tcPr anchor="ctr"/>
                </a:tc>
                <a:tc>
                  <a:txBody>
                    <a:bodyPr/>
                    <a:lstStyle/>
                    <a:p>
                      <a:r>
                        <a:rPr lang="en-GB" sz="1000" dirty="0" smtClean="0"/>
                        <a:t>N</a:t>
                      </a:r>
                      <a:endParaRPr lang="en-US" sz="1000" dirty="0"/>
                    </a:p>
                  </a:txBody>
                  <a:tcPr anchor="ctr"/>
                </a:tc>
                <a:tc>
                  <a:txBody>
                    <a:bodyPr/>
                    <a:lstStyle/>
                    <a:p>
                      <a:endParaRPr lang="en-US" sz="1000" dirty="0"/>
                    </a:p>
                  </a:txBody>
                  <a:tcPr anchor="ctr"/>
                </a:tc>
              </a:tr>
              <a:tr h="370840">
                <a:tc>
                  <a:txBody>
                    <a:bodyPr/>
                    <a:lstStyle/>
                    <a:p>
                      <a:pPr algn="ctr"/>
                      <a:r>
                        <a:rPr lang="en-US" sz="1000" dirty="0" smtClean="0"/>
                        <a:t>Bill Bannister</a:t>
                      </a:r>
                    </a:p>
                    <a:p>
                      <a:pPr algn="ctr"/>
                      <a:r>
                        <a:rPr lang="en-US" sz="1000" dirty="0" smtClean="0"/>
                        <a:t>EN/CV</a:t>
                      </a:r>
                      <a:endParaRPr lang="en-US" sz="1000" dirty="0"/>
                    </a:p>
                  </a:txBody>
                  <a:tcPr anchor="ctr"/>
                </a:tc>
                <a:tc>
                  <a:txBody>
                    <a:bodyPr/>
                    <a:lstStyle/>
                    <a:p>
                      <a:pPr algn="ctr"/>
                      <a:r>
                        <a:rPr lang="en-GB" sz="1000" dirty="0" smtClean="0"/>
                        <a:t>163495</a:t>
                      </a:r>
                      <a:endParaRPr lang="en-US" sz="1000" dirty="0"/>
                    </a:p>
                  </a:txBody>
                  <a:tcPr anchor="ctr"/>
                </a:tc>
                <a:tc>
                  <a:txBody>
                    <a:bodyPr/>
                    <a:lstStyle/>
                    <a:p>
                      <a:pPr algn="ctr"/>
                      <a:r>
                        <a:rPr lang="en-GB" sz="1000" dirty="0" smtClean="0"/>
                        <a:t>5</a:t>
                      </a:r>
                      <a:r>
                        <a:rPr lang="en-GB" sz="1000" baseline="30000" dirty="0" smtClean="0"/>
                        <a:t>th</a:t>
                      </a:r>
                      <a:r>
                        <a:rPr lang="en-GB" sz="1000" dirty="0" smtClean="0"/>
                        <a:t> July</a:t>
                      </a:r>
                      <a:endParaRPr lang="en-US" sz="1000" dirty="0"/>
                    </a:p>
                  </a:txBody>
                  <a:tcPr anchor="ctr"/>
                </a:tc>
                <a:tc>
                  <a:txBody>
                    <a:bodyPr/>
                    <a:lstStyle/>
                    <a:p>
                      <a:pPr algn="ctr"/>
                      <a:r>
                        <a:rPr lang="en-GB" sz="1000" dirty="0" smtClean="0"/>
                        <a:t>1 Day</a:t>
                      </a:r>
                      <a:endParaRPr lang="en-US" sz="1000" dirty="0"/>
                    </a:p>
                  </a:txBody>
                  <a:tcPr anchor="ctr"/>
                </a:tc>
                <a:tc>
                  <a:txBody>
                    <a:bodyPr/>
                    <a:lstStyle/>
                    <a:p>
                      <a:pPr>
                        <a:buFont typeface="Arial" pitchFamily="34" charset="0"/>
                        <a:buChar char="•"/>
                      </a:pPr>
                      <a:r>
                        <a:rPr lang="en-US" sz="1000" dirty="0" smtClean="0"/>
                        <a:t> Changeover PS pumps</a:t>
                      </a:r>
                    </a:p>
                    <a:p>
                      <a:pPr>
                        <a:buFont typeface="Arial" pitchFamily="34" charset="0"/>
                        <a:buChar char="•"/>
                      </a:pPr>
                      <a:r>
                        <a:rPr lang="en-US" sz="1000" dirty="0" smtClean="0"/>
                        <a:t> Test Septa pump 214A</a:t>
                      </a:r>
                    </a:p>
                    <a:p>
                      <a:pPr>
                        <a:buFont typeface="Arial" pitchFamily="34" charset="0"/>
                        <a:buChar char="•"/>
                      </a:pPr>
                      <a:r>
                        <a:rPr lang="en-US" sz="1000" dirty="0" smtClean="0"/>
                        <a:t>Modify ED circuit plc</a:t>
                      </a:r>
                    </a:p>
                    <a:p>
                      <a:pPr>
                        <a:buFont typeface="Arial" pitchFamily="34" charset="0"/>
                        <a:buChar char="•"/>
                      </a:pPr>
                      <a:r>
                        <a:rPr lang="en-US" sz="1000" dirty="0" smtClean="0"/>
                        <a:t>Tests Septa circuit </a:t>
                      </a:r>
                    </a:p>
                    <a:p>
                      <a:pPr>
                        <a:buFont typeface="Arial" pitchFamily="34" charset="0"/>
                        <a:buChar char="•"/>
                      </a:pPr>
                      <a:r>
                        <a:rPr lang="en-US" sz="1000" dirty="0" smtClean="0"/>
                        <a:t>Fit new Beam Damper safety valves</a:t>
                      </a:r>
                    </a:p>
                    <a:p>
                      <a:pPr>
                        <a:buFont typeface="Arial" pitchFamily="34" charset="0"/>
                        <a:buChar char="•"/>
                      </a:pPr>
                      <a:r>
                        <a:rPr lang="en-US" sz="1000" dirty="0" smtClean="0"/>
                        <a:t>Install new pump </a:t>
                      </a:r>
                      <a:r>
                        <a:rPr lang="en-US" sz="1000" dirty="0" err="1" smtClean="0"/>
                        <a:t>puisard</a:t>
                      </a:r>
                      <a:r>
                        <a:rPr lang="en-US" sz="1000" dirty="0" smtClean="0"/>
                        <a:t> DP523</a:t>
                      </a:r>
                      <a:endParaRPr lang="en-US" sz="1000" dirty="0"/>
                    </a:p>
                  </a:txBody>
                  <a:tcPr anchor="ctr"/>
                </a:tc>
                <a:tc>
                  <a:txBody>
                    <a:bodyPr/>
                    <a:lstStyle/>
                    <a:p>
                      <a:r>
                        <a:rPr lang="en-US" sz="1000" dirty="0" smtClean="0"/>
                        <a:t>Stop all ED circuits</a:t>
                      </a:r>
                    </a:p>
                    <a:p>
                      <a:r>
                        <a:rPr lang="en-US" sz="1000" dirty="0" smtClean="0"/>
                        <a:t>Stop Beam Damper circuit</a:t>
                      </a:r>
                      <a:endParaRPr lang="en-US" sz="1000" dirty="0"/>
                    </a:p>
                  </a:txBody>
                  <a:tcPr anchor="ctr"/>
                </a:tc>
                <a:tc>
                  <a:txBody>
                    <a:bodyPr/>
                    <a:lstStyle/>
                    <a:p>
                      <a:r>
                        <a:rPr lang="en-GB" sz="1000" dirty="0" smtClean="0"/>
                        <a:t>N</a:t>
                      </a:r>
                      <a:endParaRPr lang="en-US" sz="1000" dirty="0"/>
                    </a:p>
                  </a:txBody>
                  <a:tcPr anchor="ctr"/>
                </a:tc>
                <a:tc>
                  <a:txBody>
                    <a:bodyPr/>
                    <a:lstStyle/>
                    <a:p>
                      <a:r>
                        <a:rPr lang="en-GB" sz="1000" dirty="0" smtClean="0"/>
                        <a:t>Y</a:t>
                      </a:r>
                      <a:endParaRPr lang="en-US" sz="1000" dirty="0"/>
                    </a:p>
                  </a:txBody>
                  <a:tcPr anchor="ctr">
                    <a:solidFill>
                      <a:srgbClr val="FF0000"/>
                    </a:solidFill>
                  </a:tcPr>
                </a:tc>
                <a:tc>
                  <a:txBody>
                    <a:bodyPr/>
                    <a:lstStyle/>
                    <a:p>
                      <a:r>
                        <a:rPr lang="en-GB" sz="1000" dirty="0" smtClean="0"/>
                        <a:t>N</a:t>
                      </a:r>
                      <a:endParaRPr lang="en-US" sz="1000" dirty="0"/>
                    </a:p>
                  </a:txBody>
                  <a:tcPr anchor="ctr"/>
                </a:tc>
                <a:tc>
                  <a:txBody>
                    <a:bodyPr/>
                    <a:lstStyle/>
                    <a:p>
                      <a:r>
                        <a:rPr lang="en-GB" sz="1000" dirty="0" smtClean="0"/>
                        <a:t>N</a:t>
                      </a:r>
                      <a:endParaRPr lang="en-US" sz="1000" dirty="0"/>
                    </a:p>
                  </a:txBody>
                  <a:tcPr anchor="ctr"/>
                </a:tc>
                <a:tc>
                  <a:txBody>
                    <a:bodyPr/>
                    <a:lstStyle/>
                    <a:p>
                      <a:endParaRPr lang="en-US" sz="1000" dirty="0"/>
                    </a:p>
                  </a:txBody>
                  <a:tcPr anchor="ctr"/>
                </a:tc>
              </a:tr>
              <a:tr h="370840">
                <a:tc>
                  <a:txBody>
                    <a:bodyPr/>
                    <a:lstStyle/>
                    <a:p>
                      <a:pPr algn="ctr"/>
                      <a:r>
                        <a:rPr lang="en-GB" sz="1000" dirty="0" smtClean="0"/>
                        <a:t>Franck BAIS</a:t>
                      </a:r>
                    </a:p>
                    <a:p>
                      <a:pPr algn="ctr"/>
                      <a:r>
                        <a:rPr lang="en-GB" sz="1000" dirty="0" smtClean="0"/>
                        <a:t>EN/MEF</a:t>
                      </a:r>
                      <a:endParaRPr lang="en-US" sz="1000" dirty="0"/>
                    </a:p>
                  </a:txBody>
                  <a:tcPr anchor="ctr"/>
                </a:tc>
                <a:tc>
                  <a:txBody>
                    <a:bodyPr/>
                    <a:lstStyle/>
                    <a:p>
                      <a:pPr algn="ctr"/>
                      <a:r>
                        <a:rPr lang="en-GB" sz="1000" dirty="0" smtClean="0"/>
                        <a:t>165467</a:t>
                      </a:r>
                      <a:endParaRPr lang="en-US" sz="1000" dirty="0"/>
                    </a:p>
                  </a:txBody>
                  <a:tcPr anchor="ctr"/>
                </a:tc>
                <a:tc>
                  <a:txBody>
                    <a:bodyPr/>
                    <a:lstStyle/>
                    <a:p>
                      <a:pPr algn="ctr"/>
                      <a:r>
                        <a:rPr lang="en-GB" sz="1000" dirty="0" smtClean="0"/>
                        <a:t>5</a:t>
                      </a:r>
                      <a:r>
                        <a:rPr lang="en-GB" sz="1000" baseline="30000" dirty="0" smtClean="0"/>
                        <a:t>th</a:t>
                      </a:r>
                      <a:r>
                        <a:rPr lang="en-GB" sz="1000" dirty="0" smtClean="0"/>
                        <a:t> July</a:t>
                      </a:r>
                      <a:endParaRPr lang="en-US" sz="1000" dirty="0"/>
                    </a:p>
                  </a:txBody>
                  <a:tcPr anchor="ctr"/>
                </a:tc>
                <a:tc>
                  <a:txBody>
                    <a:bodyPr/>
                    <a:lstStyle/>
                    <a:p>
                      <a:pPr algn="ctr"/>
                      <a:endParaRPr lang="en-US" sz="1000"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en-GB" sz="1000" kern="1200" dirty="0" err="1" smtClean="0">
                          <a:solidFill>
                            <a:schemeClr val="dk1"/>
                          </a:solidFill>
                          <a:latin typeface="+mn-lt"/>
                          <a:ea typeface="+mn-ea"/>
                          <a:cs typeface="+mn-cs"/>
                        </a:rPr>
                        <a:t>Galerie</a:t>
                      </a:r>
                      <a:r>
                        <a:rPr lang="en-GB" sz="1000" kern="1200" dirty="0" smtClean="0">
                          <a:solidFill>
                            <a:schemeClr val="dk1"/>
                          </a:solidFill>
                          <a:latin typeface="+mn-lt"/>
                          <a:ea typeface="+mn-ea"/>
                          <a:cs typeface="+mn-cs"/>
                        </a:rPr>
                        <a:t> TT20 (</a:t>
                      </a:r>
                      <a:r>
                        <a:rPr lang="en-GB" sz="1000" kern="1200" dirty="0" err="1" smtClean="0">
                          <a:solidFill>
                            <a:schemeClr val="dk1"/>
                          </a:solidFill>
                          <a:latin typeface="+mn-lt"/>
                          <a:ea typeface="+mn-ea"/>
                          <a:cs typeface="+mn-cs"/>
                        </a:rPr>
                        <a:t>odm</a:t>
                      </a:r>
                      <a:r>
                        <a:rPr lang="en-GB" sz="1000" kern="1200" dirty="0" smtClean="0">
                          <a:solidFill>
                            <a:schemeClr val="dk1"/>
                          </a:solidFill>
                          <a:latin typeface="+mn-lt"/>
                          <a:ea typeface="+mn-ea"/>
                          <a:cs typeface="+mn-cs"/>
                        </a:rPr>
                        <a:t> 17380394). GTM </a:t>
                      </a:r>
                      <a:r>
                        <a:rPr lang="en-GB" sz="1000" kern="1200" dirty="0" err="1" smtClean="0">
                          <a:solidFill>
                            <a:schemeClr val="dk1"/>
                          </a:solidFill>
                          <a:latin typeface="+mn-lt"/>
                          <a:ea typeface="+mn-ea"/>
                          <a:cs typeface="+mn-cs"/>
                        </a:rPr>
                        <a:t>Entreprise</a:t>
                      </a:r>
                      <a:endParaRPr lang="en-US" sz="1000" kern="1200" dirty="0" smtClean="0">
                        <a:solidFill>
                          <a:schemeClr val="dk1"/>
                        </a:solidFill>
                        <a:latin typeface="+mn-lt"/>
                        <a:ea typeface="+mn-ea"/>
                        <a:cs typeface="+mn-cs"/>
                      </a:endParaRPr>
                    </a:p>
                  </a:txBody>
                  <a:tcPr anchor="ctr"/>
                </a:tc>
                <a:tc>
                  <a:txBody>
                    <a:bodyPr/>
                    <a:lstStyle/>
                    <a:p>
                      <a:endParaRPr lang="en-US" sz="1000" dirty="0"/>
                    </a:p>
                  </a:txBody>
                  <a:tcPr anchor="ctr"/>
                </a:tc>
                <a:tc>
                  <a:txBody>
                    <a:bodyPr/>
                    <a:lstStyle/>
                    <a:p>
                      <a:r>
                        <a:rPr lang="en-GB" sz="1000" dirty="0" smtClean="0"/>
                        <a:t>N</a:t>
                      </a:r>
                      <a:endParaRPr lang="en-US" sz="1000" dirty="0"/>
                    </a:p>
                  </a:txBody>
                  <a:tcPr anchor="ctr"/>
                </a:tc>
                <a:tc>
                  <a:txBody>
                    <a:bodyPr/>
                    <a:lstStyle/>
                    <a:p>
                      <a:r>
                        <a:rPr lang="en-GB" sz="1000" dirty="0" smtClean="0"/>
                        <a:t>N</a:t>
                      </a:r>
                      <a:endParaRPr lang="en-US" sz="1000" dirty="0"/>
                    </a:p>
                  </a:txBody>
                  <a:tcPr anchor="ctr"/>
                </a:tc>
                <a:tc>
                  <a:txBody>
                    <a:bodyPr/>
                    <a:lstStyle/>
                    <a:p>
                      <a:r>
                        <a:rPr lang="en-GB" sz="1000" dirty="0" smtClean="0"/>
                        <a:t>N</a:t>
                      </a:r>
                      <a:endParaRPr lang="en-US" sz="1000" dirty="0"/>
                    </a:p>
                  </a:txBody>
                  <a:tcPr anchor="ctr"/>
                </a:tc>
                <a:tc>
                  <a:txBody>
                    <a:bodyPr/>
                    <a:lstStyle/>
                    <a:p>
                      <a:r>
                        <a:rPr lang="en-GB" sz="1000" dirty="0" smtClean="0"/>
                        <a:t>N</a:t>
                      </a:r>
                      <a:endParaRPr lang="en-US" sz="1000" dirty="0"/>
                    </a:p>
                  </a:txBody>
                  <a:tcPr anchor="ctr"/>
                </a:tc>
                <a:tc>
                  <a:txBody>
                    <a:bodyPr/>
                    <a:lstStyle/>
                    <a:p>
                      <a:endParaRPr lang="en-US" sz="1000" dirty="0"/>
                    </a:p>
                  </a:txBody>
                  <a:tcPr anchor="ctr"/>
                </a:tc>
              </a:tr>
              <a:tr h="370840">
                <a:tc>
                  <a:txBody>
                    <a:bodyPr/>
                    <a:lstStyle/>
                    <a:p>
                      <a:pPr algn="ctr"/>
                      <a:r>
                        <a:rPr lang="en-US" sz="1000" dirty="0" smtClean="0"/>
                        <a:t>Nicolas Perez</a:t>
                      </a:r>
                    </a:p>
                    <a:p>
                      <a:pPr algn="ctr"/>
                      <a:r>
                        <a:rPr lang="en-GB" sz="1000" dirty="0" smtClean="0"/>
                        <a:t>EN/HE</a:t>
                      </a:r>
                      <a:endParaRPr lang="en-US" sz="1000" dirty="0"/>
                    </a:p>
                  </a:txBody>
                  <a:tcPr anchor="ctr"/>
                </a:tc>
                <a:tc>
                  <a:txBody>
                    <a:bodyPr/>
                    <a:lstStyle/>
                    <a:p>
                      <a:pPr algn="ctr"/>
                      <a:r>
                        <a:rPr lang="en-GB" sz="1000" dirty="0" smtClean="0"/>
                        <a:t>169285</a:t>
                      </a:r>
                      <a:endParaRPr lang="en-US" sz="1000" dirty="0"/>
                    </a:p>
                  </a:txBody>
                  <a:tcPr anchor="ctr"/>
                </a:tc>
                <a:tc>
                  <a:txBody>
                    <a:bodyPr/>
                    <a:lstStyle/>
                    <a:p>
                      <a:pPr algn="ctr"/>
                      <a:r>
                        <a:rPr lang="en-GB" sz="1000" baseline="0" dirty="0" smtClean="0"/>
                        <a:t>5</a:t>
                      </a:r>
                      <a:r>
                        <a:rPr lang="en-GB" sz="1000" baseline="30000" dirty="0" smtClean="0"/>
                        <a:t>th</a:t>
                      </a:r>
                      <a:r>
                        <a:rPr lang="en-GB" sz="1000" baseline="0" dirty="0" smtClean="0"/>
                        <a:t> July</a:t>
                      </a:r>
                      <a:endParaRPr lang="en-US" sz="1000" dirty="0"/>
                    </a:p>
                  </a:txBody>
                  <a:tcPr anchor="ctr"/>
                </a:tc>
                <a:tc>
                  <a:txBody>
                    <a:bodyPr/>
                    <a:lstStyle/>
                    <a:p>
                      <a:pPr algn="ctr"/>
                      <a:r>
                        <a:rPr lang="en-GB" sz="1000" b="1" dirty="0" smtClean="0">
                          <a:solidFill>
                            <a:srgbClr val="FF0000"/>
                          </a:solidFill>
                        </a:rPr>
                        <a:t>07:00-10:00</a:t>
                      </a:r>
                      <a:r>
                        <a:rPr lang="en-GB" sz="1000" b="1" baseline="0" dirty="0" smtClean="0">
                          <a:solidFill>
                            <a:srgbClr val="FF0000"/>
                          </a:solidFill>
                        </a:rPr>
                        <a:t> </a:t>
                      </a:r>
                      <a:r>
                        <a:rPr lang="en-GB" sz="1000" b="1" dirty="0" smtClean="0">
                          <a:solidFill>
                            <a:srgbClr val="FF0000"/>
                          </a:solidFill>
                        </a:rPr>
                        <a:t>hrs</a:t>
                      </a:r>
                      <a:endParaRPr lang="en-US" sz="1000" b="1" dirty="0">
                        <a:solidFill>
                          <a:srgbClr val="FF0000"/>
                        </a:solidFill>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000" kern="1200" dirty="0" smtClean="0">
                          <a:solidFill>
                            <a:schemeClr val="dk1"/>
                          </a:solidFill>
                          <a:latin typeface="+mn-lt"/>
                          <a:ea typeface="+mn-ea"/>
                          <a:cs typeface="+mn-cs"/>
                        </a:rPr>
                        <a:t>Maintenance of</a:t>
                      </a:r>
                      <a:r>
                        <a:rPr lang="en-GB" sz="1000" kern="1200" baseline="0" dirty="0" smtClean="0">
                          <a:solidFill>
                            <a:schemeClr val="dk1"/>
                          </a:solidFill>
                          <a:latin typeface="+mn-lt"/>
                          <a:ea typeface="+mn-ea"/>
                          <a:cs typeface="+mn-cs"/>
                        </a:rPr>
                        <a:t> Monte-Charge AS504</a:t>
                      </a:r>
                      <a:endParaRPr lang="en-US" sz="1000" kern="1200" dirty="0" smtClean="0">
                        <a:solidFill>
                          <a:schemeClr val="dk1"/>
                        </a:solidFill>
                        <a:latin typeface="+mn-lt"/>
                        <a:ea typeface="+mn-ea"/>
                        <a:cs typeface="+mn-cs"/>
                      </a:endParaRPr>
                    </a:p>
                  </a:txBody>
                  <a:tcPr anchor="ctr"/>
                </a:tc>
                <a:tc>
                  <a:txBody>
                    <a:bodyPr/>
                    <a:lstStyle/>
                    <a:p>
                      <a:pPr algn="l"/>
                      <a:r>
                        <a:rPr lang="en-GB" sz="1000" dirty="0" smtClean="0">
                          <a:solidFill>
                            <a:srgbClr val="FF0000"/>
                          </a:solidFill>
                        </a:rPr>
                        <a:t>The Monte-Charge</a:t>
                      </a:r>
                      <a:r>
                        <a:rPr lang="en-GB" sz="1000" baseline="0" dirty="0" smtClean="0">
                          <a:solidFill>
                            <a:srgbClr val="FF0000"/>
                          </a:solidFill>
                        </a:rPr>
                        <a:t> will be out of service during this time.</a:t>
                      </a:r>
                      <a:endParaRPr lang="en-US" sz="1000" dirty="0">
                        <a:solidFill>
                          <a:srgbClr val="FF0000"/>
                        </a:solidFill>
                      </a:endParaRPr>
                    </a:p>
                  </a:txBody>
                  <a:tcPr anchor="ctr"/>
                </a:tc>
                <a:tc>
                  <a:txBody>
                    <a:bodyPr/>
                    <a:lstStyle/>
                    <a:p>
                      <a:pPr algn="ctr"/>
                      <a:r>
                        <a:rPr lang="en-GB" sz="1000" dirty="0" smtClean="0"/>
                        <a:t>N</a:t>
                      </a:r>
                      <a:endParaRPr lang="en-US" sz="1000" dirty="0"/>
                    </a:p>
                  </a:txBody>
                  <a:tcPr anchor="ctr"/>
                </a:tc>
                <a:tc>
                  <a:txBody>
                    <a:bodyPr/>
                    <a:lstStyle/>
                    <a:p>
                      <a:pPr algn="ctr"/>
                      <a:r>
                        <a:rPr lang="en-GB" sz="1000" dirty="0" smtClean="0"/>
                        <a:t>N</a:t>
                      </a:r>
                      <a:endParaRPr lang="en-US" sz="1000" dirty="0"/>
                    </a:p>
                  </a:txBody>
                  <a:tcPr anchor="ctr"/>
                </a:tc>
                <a:tc>
                  <a:txBody>
                    <a:bodyPr/>
                    <a:lstStyle/>
                    <a:p>
                      <a:pPr algn="ctr"/>
                      <a:r>
                        <a:rPr lang="en-GB" sz="1000" dirty="0" smtClean="0"/>
                        <a:t>N</a:t>
                      </a:r>
                      <a:endParaRPr lang="en-US" sz="1000" dirty="0"/>
                    </a:p>
                  </a:txBody>
                  <a:tcPr anchor="ctr"/>
                </a:tc>
                <a:tc>
                  <a:txBody>
                    <a:bodyPr/>
                    <a:lstStyle/>
                    <a:p>
                      <a:pPr algn="ctr"/>
                      <a:r>
                        <a:rPr lang="en-GB" sz="1000" dirty="0" smtClean="0"/>
                        <a:t>N</a:t>
                      </a:r>
                      <a:endParaRPr lang="en-US" sz="1000" dirty="0"/>
                    </a:p>
                  </a:txBody>
                  <a:tcPr anchor="ctr"/>
                </a:tc>
                <a:tc>
                  <a:txBody>
                    <a:bodyPr/>
                    <a:lstStyle/>
                    <a:p>
                      <a:endParaRPr lang="en-US" sz="1000" dirty="0"/>
                    </a:p>
                  </a:txBody>
                  <a:tcPr/>
                </a:tc>
              </a:tr>
            </a:tbl>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4624"/>
            <a:ext cx="8229600" cy="1143000"/>
          </a:xfrm>
        </p:spPr>
        <p:txBody>
          <a:bodyPr/>
          <a:lstStyle/>
          <a:p>
            <a:r>
              <a:rPr lang="en-GB" dirty="0" smtClean="0"/>
              <a:t>BA 3</a:t>
            </a:r>
            <a:endParaRPr lang="en-US" dirty="0"/>
          </a:p>
        </p:txBody>
      </p:sp>
      <p:sp>
        <p:nvSpPr>
          <p:cNvPr id="4" name="Date Placeholder 3"/>
          <p:cNvSpPr>
            <a:spLocks noGrp="1"/>
          </p:cNvSpPr>
          <p:nvPr>
            <p:ph type="dt" sz="half" idx="10"/>
          </p:nvPr>
        </p:nvSpPr>
        <p:spPr/>
        <p:txBody>
          <a:bodyPr/>
          <a:lstStyle/>
          <a:p>
            <a:fld id="{2AC75B4B-FAE3-49AD-969D-352172D10540}" type="datetime1">
              <a:rPr lang="en-GB" smtClean="0"/>
              <a:pPr/>
              <a:t>24/06/2011</a:t>
            </a:fld>
            <a:endParaRPr lang="en-US"/>
          </a:p>
        </p:txBody>
      </p:sp>
      <p:sp>
        <p:nvSpPr>
          <p:cNvPr id="5" name="Footer Placeholder 4"/>
          <p:cNvSpPr>
            <a:spLocks noGrp="1"/>
          </p:cNvSpPr>
          <p:nvPr>
            <p:ph type="ftr" sz="quarter" idx="11"/>
          </p:nvPr>
        </p:nvSpPr>
        <p:spPr/>
        <p:txBody>
          <a:bodyPr/>
          <a:lstStyle/>
          <a:p>
            <a:r>
              <a:rPr lang="en-US" smtClean="0"/>
              <a:t>SPS.Technical-Coordination@cern.ch</a:t>
            </a:r>
            <a:endParaRPr lang="en-US"/>
          </a:p>
        </p:txBody>
      </p:sp>
      <p:sp>
        <p:nvSpPr>
          <p:cNvPr id="6" name="Slide Number Placeholder 5"/>
          <p:cNvSpPr>
            <a:spLocks noGrp="1"/>
          </p:cNvSpPr>
          <p:nvPr>
            <p:ph type="sldNum" sz="quarter" idx="12"/>
          </p:nvPr>
        </p:nvSpPr>
        <p:spPr/>
        <p:txBody>
          <a:bodyPr/>
          <a:lstStyle/>
          <a:p>
            <a:fld id="{09AEAAE4-0DFC-41BA-A6EA-0EF31FBA7C48}" type="slidenum">
              <a:rPr lang="en-US" smtClean="0"/>
              <a:pPr/>
              <a:t>4</a:t>
            </a:fld>
            <a:endParaRPr lang="en-US"/>
          </a:p>
        </p:txBody>
      </p:sp>
      <p:graphicFrame>
        <p:nvGraphicFramePr>
          <p:cNvPr id="7" name="Content Placeholder 7"/>
          <p:cNvGraphicFramePr>
            <a:graphicFrameLocks/>
          </p:cNvGraphicFramePr>
          <p:nvPr/>
        </p:nvGraphicFramePr>
        <p:xfrm>
          <a:off x="179513" y="1124744"/>
          <a:ext cx="8856985" cy="4592320"/>
        </p:xfrm>
        <a:graphic>
          <a:graphicData uri="http://schemas.openxmlformats.org/drawingml/2006/table">
            <a:tbl>
              <a:tblPr firstRow="1" bandRow="1">
                <a:tableStyleId>{5C22544A-7EE6-4342-B048-85BDC9FD1C3A}</a:tableStyleId>
              </a:tblPr>
              <a:tblGrid>
                <a:gridCol w="936103"/>
                <a:gridCol w="648072"/>
                <a:gridCol w="648072"/>
                <a:gridCol w="720080"/>
                <a:gridCol w="2664296"/>
                <a:gridCol w="1845556"/>
                <a:gridCol w="278960"/>
                <a:gridCol w="278960"/>
                <a:gridCol w="278960"/>
                <a:gridCol w="278963"/>
                <a:gridCol w="278963"/>
              </a:tblGrid>
              <a:tr h="370840">
                <a:tc>
                  <a:txBody>
                    <a:bodyPr/>
                    <a:lstStyle/>
                    <a:p>
                      <a:pPr algn="ctr"/>
                      <a:r>
                        <a:rPr lang="en-GB" sz="1100" dirty="0" smtClean="0"/>
                        <a:t>Person Responsible</a:t>
                      </a:r>
                      <a:endParaRPr lang="en-US" sz="1100" dirty="0"/>
                    </a:p>
                  </a:txBody>
                  <a:tcPr anchor="ctr"/>
                </a:tc>
                <a:tc>
                  <a:txBody>
                    <a:bodyPr/>
                    <a:lstStyle/>
                    <a:p>
                      <a:pPr algn="ctr"/>
                      <a:r>
                        <a:rPr lang="en-GB" sz="1100" dirty="0" smtClean="0"/>
                        <a:t>Contact Details</a:t>
                      </a:r>
                      <a:endParaRPr lang="en-US" sz="1100" dirty="0"/>
                    </a:p>
                  </a:txBody>
                  <a:tcPr anchor="ctr"/>
                </a:tc>
                <a:tc>
                  <a:txBody>
                    <a:bodyPr/>
                    <a:lstStyle/>
                    <a:p>
                      <a:pPr algn="ctr"/>
                      <a:r>
                        <a:rPr lang="en-GB" sz="1100" dirty="0" smtClean="0"/>
                        <a:t>Starting when?</a:t>
                      </a:r>
                      <a:endParaRPr lang="en-US" sz="1100" dirty="0"/>
                    </a:p>
                  </a:txBody>
                  <a:tcPr anchor="ctr"/>
                </a:tc>
                <a:tc>
                  <a:txBody>
                    <a:bodyPr/>
                    <a:lstStyle/>
                    <a:p>
                      <a:pPr algn="ctr"/>
                      <a:r>
                        <a:rPr lang="en-GB" sz="1100" dirty="0" smtClean="0"/>
                        <a:t>Duration of work</a:t>
                      </a:r>
                      <a:endParaRPr lang="en-US" sz="1100" dirty="0"/>
                    </a:p>
                  </a:txBody>
                  <a:tcPr anchor="ctr"/>
                </a:tc>
                <a:tc>
                  <a:txBody>
                    <a:bodyPr/>
                    <a:lstStyle/>
                    <a:p>
                      <a:pPr algn="ctr"/>
                      <a:r>
                        <a:rPr lang="en-GB" sz="1100" dirty="0" smtClean="0"/>
                        <a:t>Description of work</a:t>
                      </a:r>
                      <a:endParaRPr lang="en-US" sz="1100" dirty="0"/>
                    </a:p>
                  </a:txBody>
                  <a:tcPr anchor="ctr"/>
                </a:tc>
                <a:tc>
                  <a:txBody>
                    <a:bodyPr/>
                    <a:lstStyle/>
                    <a:p>
                      <a:pPr algn="ctr"/>
                      <a:endParaRPr lang="en-GB" sz="1100" dirty="0" smtClean="0"/>
                    </a:p>
                    <a:p>
                      <a:pPr algn="ctr"/>
                      <a:endParaRPr lang="en-GB" sz="1100" dirty="0" smtClean="0"/>
                    </a:p>
                    <a:p>
                      <a:pPr algn="ctr"/>
                      <a:r>
                        <a:rPr lang="en-GB" sz="1100" dirty="0" smtClean="0"/>
                        <a:t>Other factors to consider</a:t>
                      </a:r>
                    </a:p>
                    <a:p>
                      <a:pPr algn="ctr"/>
                      <a:endParaRPr lang="en-GB" sz="1100" dirty="0" smtClean="0"/>
                    </a:p>
                    <a:p>
                      <a:pPr algn="ctr"/>
                      <a:endParaRPr lang="en-GB" sz="1100" dirty="0" smtClean="0"/>
                    </a:p>
                  </a:txBody>
                  <a:tcPr anchor="ctr"/>
                </a:tc>
                <a:tc>
                  <a:txBody>
                    <a:bodyPr/>
                    <a:lstStyle/>
                    <a:p>
                      <a:pPr algn="ctr"/>
                      <a:r>
                        <a:rPr lang="en-GB" sz="1100" dirty="0" smtClean="0"/>
                        <a:t>Consignation</a:t>
                      </a:r>
                      <a:endParaRPr lang="en-US" sz="1100" dirty="0"/>
                    </a:p>
                  </a:txBody>
                  <a:tcPr vert="vert270" anchor="ctr"/>
                </a:tc>
                <a:tc>
                  <a:txBody>
                    <a:bodyPr/>
                    <a:lstStyle/>
                    <a:p>
                      <a:pPr algn="ctr"/>
                      <a:r>
                        <a:rPr lang="en-GB" sz="1100" dirty="0" smtClean="0"/>
                        <a:t>Water</a:t>
                      </a:r>
                      <a:endParaRPr lang="en-US" sz="1100" dirty="0"/>
                    </a:p>
                  </a:txBody>
                  <a:tcPr vert="vert270" anchor="ctr"/>
                </a:tc>
                <a:tc>
                  <a:txBody>
                    <a:bodyPr/>
                    <a:lstStyle/>
                    <a:p>
                      <a:pPr algn="ctr"/>
                      <a:r>
                        <a:rPr lang="en-GB" sz="1100" dirty="0" smtClean="0"/>
                        <a:t>Comp air</a:t>
                      </a:r>
                      <a:endParaRPr lang="en-US" sz="1100" dirty="0"/>
                    </a:p>
                  </a:txBody>
                  <a:tcPr vert="vert270" anchor="ctr"/>
                </a:tc>
                <a:tc>
                  <a:txBody>
                    <a:bodyPr/>
                    <a:lstStyle/>
                    <a:p>
                      <a:pPr algn="ctr"/>
                      <a:r>
                        <a:rPr lang="en-GB" sz="1100" dirty="0" smtClean="0"/>
                        <a:t>Vacuum</a:t>
                      </a:r>
                      <a:endParaRPr lang="en-US" sz="1100" dirty="0"/>
                    </a:p>
                  </a:txBody>
                  <a:tcPr vert="vert270" anchor="ctr"/>
                </a:tc>
                <a:tc>
                  <a:txBody>
                    <a:bodyPr/>
                    <a:lstStyle/>
                    <a:p>
                      <a:pPr algn="ctr"/>
                      <a:r>
                        <a:rPr lang="en-GB" sz="1100" dirty="0" smtClean="0"/>
                        <a:t>RP present</a:t>
                      </a:r>
                      <a:endParaRPr lang="en-US" sz="1100" dirty="0"/>
                    </a:p>
                  </a:txBody>
                  <a:tcPr vert="vert270" anchor="ctr"/>
                </a:tc>
              </a:tr>
              <a:tr h="370840">
                <a:tc>
                  <a:txBody>
                    <a:bodyPr/>
                    <a:lstStyle/>
                    <a:p>
                      <a:pPr algn="ctr"/>
                      <a:r>
                        <a:rPr lang="en-GB" sz="1000" kern="1200" dirty="0" smtClean="0">
                          <a:solidFill>
                            <a:schemeClr val="dk1"/>
                          </a:solidFill>
                          <a:latin typeface="+mn-lt"/>
                          <a:ea typeface="+mn-ea"/>
                          <a:cs typeface="+mn-cs"/>
                        </a:rPr>
                        <a:t>Klaus Fischer</a:t>
                      </a:r>
                    </a:p>
                    <a:p>
                      <a:pPr algn="ctr"/>
                      <a:r>
                        <a:rPr lang="en-GB" sz="1000" kern="1200" dirty="0" smtClean="0">
                          <a:solidFill>
                            <a:schemeClr val="dk1"/>
                          </a:solidFill>
                          <a:latin typeface="+mn-lt"/>
                          <a:ea typeface="+mn-ea"/>
                          <a:cs typeface="+mn-cs"/>
                        </a:rPr>
                        <a:t>TE/EPC</a:t>
                      </a:r>
                      <a:endParaRPr lang="en-US" sz="1000" dirty="0"/>
                    </a:p>
                  </a:txBody>
                  <a:tcPr anchor="ctr"/>
                </a:tc>
                <a:tc>
                  <a:txBody>
                    <a:bodyPr/>
                    <a:lstStyle/>
                    <a:p>
                      <a:pPr algn="ctr"/>
                      <a:r>
                        <a:rPr lang="en-GB" sz="1000" dirty="0" smtClean="0"/>
                        <a:t>163452</a:t>
                      </a:r>
                      <a:endParaRPr lang="en-US" sz="1000" dirty="0"/>
                    </a:p>
                  </a:txBody>
                  <a:tcPr anchor="ctr"/>
                </a:tc>
                <a:tc>
                  <a:txBody>
                    <a:bodyPr/>
                    <a:lstStyle/>
                    <a:p>
                      <a:pPr algn="ctr"/>
                      <a:r>
                        <a:rPr lang="en-GB" sz="1000" dirty="0" smtClean="0"/>
                        <a:t>6</a:t>
                      </a:r>
                      <a:r>
                        <a:rPr lang="en-GB" sz="1000" baseline="30000" dirty="0" smtClean="0"/>
                        <a:t>th</a:t>
                      </a:r>
                      <a:r>
                        <a:rPr lang="en-GB" sz="1000" dirty="0" smtClean="0"/>
                        <a:t> July</a:t>
                      </a:r>
                    </a:p>
                    <a:p>
                      <a:pPr algn="ctr"/>
                      <a:r>
                        <a:rPr lang="en-GB" sz="1000" dirty="0" smtClean="0"/>
                        <a:t>PM</a:t>
                      </a:r>
                    </a:p>
                    <a:p>
                      <a:pPr algn="ctr"/>
                      <a:r>
                        <a:rPr lang="en-GB" sz="1000" dirty="0" smtClean="0"/>
                        <a:t>16:00</a:t>
                      </a:r>
                      <a:r>
                        <a:rPr lang="en-GB" sz="1000" baseline="0" dirty="0" smtClean="0"/>
                        <a:t>hrs</a:t>
                      </a:r>
                      <a:endParaRPr lang="en-US" sz="1000" dirty="0"/>
                    </a:p>
                  </a:txBody>
                  <a:tcPr anchor="ctr"/>
                </a:tc>
                <a:tc>
                  <a:txBody>
                    <a:bodyPr/>
                    <a:lstStyle/>
                    <a:p>
                      <a:pPr algn="ctr"/>
                      <a:r>
                        <a:rPr lang="en-GB" sz="1000" dirty="0" smtClean="0"/>
                        <a:t>½ Day</a:t>
                      </a:r>
                      <a:endParaRPr lang="en-US" sz="1000"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000" kern="1200" dirty="0" smtClean="0">
                          <a:solidFill>
                            <a:schemeClr val="dk1"/>
                          </a:solidFill>
                          <a:latin typeface="+mn-lt"/>
                          <a:ea typeface="+mn-ea"/>
                          <a:cs typeface="+mn-cs"/>
                        </a:rPr>
                        <a:t>power tests of the QS power converter</a:t>
                      </a:r>
                    </a:p>
                    <a:p>
                      <a:pPr marL="0" marR="0" indent="0" algn="l" defTabSz="914400" rtl="0" eaLnBrk="1" fontAlgn="auto" latinLnBrk="0" hangingPunct="1">
                        <a:lnSpc>
                          <a:spcPct val="100000"/>
                        </a:lnSpc>
                        <a:spcBef>
                          <a:spcPts val="0"/>
                        </a:spcBef>
                        <a:spcAft>
                          <a:spcPts val="0"/>
                        </a:spcAft>
                        <a:buClrTx/>
                        <a:buSzTx/>
                        <a:buFontTx/>
                        <a:buNone/>
                        <a:tabLst/>
                        <a:defRPr/>
                      </a:pPr>
                      <a:r>
                        <a:rPr lang="en-GB" sz="1000" kern="1200" dirty="0" smtClean="0">
                          <a:solidFill>
                            <a:schemeClr val="dk1"/>
                          </a:solidFill>
                          <a:latin typeface="+mn-lt"/>
                          <a:ea typeface="+mn-ea"/>
                          <a:cs typeface="+mn-cs"/>
                        </a:rPr>
                        <a:t>BA3- surface work</a:t>
                      </a:r>
                      <a:endParaRPr lang="en-US" sz="1000" kern="1200" dirty="0" smtClean="0">
                        <a:solidFill>
                          <a:schemeClr val="dk1"/>
                        </a:solidFill>
                        <a:latin typeface="+mn-lt"/>
                        <a:ea typeface="+mn-ea"/>
                        <a:cs typeface="+mn-cs"/>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000" b="1" kern="1200" dirty="0" smtClean="0">
                          <a:solidFill>
                            <a:schemeClr val="dk1"/>
                          </a:solidFill>
                          <a:latin typeface="+mn-lt"/>
                          <a:ea typeface="+mn-ea"/>
                          <a:cs typeface="+mn-cs"/>
                        </a:rPr>
                        <a:t>EPC asks for half a day for us to pulse Main </a:t>
                      </a:r>
                      <a:r>
                        <a:rPr lang="en-GB" sz="1000" b="1" kern="1200" dirty="0" err="1" smtClean="0">
                          <a:solidFill>
                            <a:schemeClr val="dk1"/>
                          </a:solidFill>
                          <a:latin typeface="+mn-lt"/>
                          <a:ea typeface="+mn-ea"/>
                          <a:cs typeface="+mn-cs"/>
                        </a:rPr>
                        <a:t>Quadrupoles</a:t>
                      </a:r>
                      <a:r>
                        <a:rPr lang="en-GB" sz="1000" b="1" kern="1200" dirty="0" smtClean="0">
                          <a:solidFill>
                            <a:schemeClr val="dk1"/>
                          </a:solidFill>
                          <a:latin typeface="+mn-lt"/>
                          <a:ea typeface="+mn-ea"/>
                          <a:cs typeface="+mn-cs"/>
                        </a:rPr>
                        <a:t> and Main Dipoles of the SPS</a:t>
                      </a:r>
                      <a:r>
                        <a:rPr lang="en-GB" sz="1000" b="1" kern="1200" dirty="0" smtClean="0">
                          <a:solidFill>
                            <a:schemeClr val="dk1"/>
                          </a:solidFill>
                          <a:latin typeface="+mn-lt"/>
                          <a:ea typeface="+mn-ea"/>
                          <a:cs typeface="+mn-cs"/>
                        </a:rPr>
                        <a:t>.</a:t>
                      </a:r>
                    </a:p>
                    <a:p>
                      <a:pPr marL="0" marR="0" indent="0" algn="l" defTabSz="914400" rtl="0" eaLnBrk="1" fontAlgn="auto" latinLnBrk="0" hangingPunct="1">
                        <a:lnSpc>
                          <a:spcPct val="100000"/>
                        </a:lnSpc>
                        <a:spcBef>
                          <a:spcPts val="0"/>
                        </a:spcBef>
                        <a:spcAft>
                          <a:spcPts val="0"/>
                        </a:spcAft>
                        <a:buClrTx/>
                        <a:buSzTx/>
                        <a:buFontTx/>
                        <a:buNone/>
                        <a:tabLst/>
                        <a:defRPr/>
                      </a:pPr>
                      <a:r>
                        <a:rPr lang="en-GB" sz="1000" b="1" kern="1200" dirty="0" smtClean="0">
                          <a:solidFill>
                            <a:srgbClr val="FF0000"/>
                          </a:solidFill>
                          <a:latin typeface="+mn-lt"/>
                          <a:ea typeface="+mn-ea"/>
                          <a:cs typeface="+mn-cs"/>
                        </a:rPr>
                        <a:t>THE SPS MUST BE</a:t>
                      </a:r>
                      <a:r>
                        <a:rPr lang="en-GB" sz="1000" b="1" kern="1200" baseline="0" dirty="0" smtClean="0">
                          <a:solidFill>
                            <a:srgbClr val="FF0000"/>
                          </a:solidFill>
                          <a:latin typeface="+mn-lt"/>
                          <a:ea typeface="+mn-ea"/>
                          <a:cs typeface="+mn-cs"/>
                        </a:rPr>
                        <a:t> CLEARED!!</a:t>
                      </a:r>
                      <a:endParaRPr lang="en-US" sz="1000" kern="1200" dirty="0" smtClean="0">
                        <a:solidFill>
                          <a:srgbClr val="FF0000"/>
                        </a:solidFill>
                        <a:latin typeface="+mn-lt"/>
                        <a:ea typeface="+mn-ea"/>
                        <a:cs typeface="+mn-cs"/>
                      </a:endParaRPr>
                    </a:p>
                  </a:txBody>
                  <a:tcPr anchor="ctr"/>
                </a:tc>
                <a:tc>
                  <a:txBody>
                    <a:bodyPr/>
                    <a:lstStyle/>
                    <a:p>
                      <a:pPr algn="l"/>
                      <a:r>
                        <a:rPr lang="en-GB" sz="1000" dirty="0" smtClean="0"/>
                        <a:t>N</a:t>
                      </a:r>
                      <a:endParaRPr lang="en-US" sz="1000" dirty="0"/>
                    </a:p>
                  </a:txBody>
                  <a:tcPr anchor="ctr"/>
                </a:tc>
                <a:tc>
                  <a:txBody>
                    <a:bodyPr/>
                    <a:lstStyle/>
                    <a:p>
                      <a:pPr algn="l"/>
                      <a:r>
                        <a:rPr lang="en-GB" sz="1000" dirty="0" smtClean="0"/>
                        <a:t>N</a:t>
                      </a:r>
                      <a:endParaRPr lang="en-US" sz="1000" dirty="0"/>
                    </a:p>
                  </a:txBody>
                  <a:tcPr anchor="ctr"/>
                </a:tc>
                <a:tc>
                  <a:txBody>
                    <a:bodyPr/>
                    <a:lstStyle/>
                    <a:p>
                      <a:pPr algn="l"/>
                      <a:r>
                        <a:rPr lang="en-GB" sz="1000" dirty="0" smtClean="0"/>
                        <a:t>N</a:t>
                      </a:r>
                      <a:endParaRPr lang="en-US" sz="1000" dirty="0"/>
                    </a:p>
                  </a:txBody>
                  <a:tcPr anchor="ctr"/>
                </a:tc>
                <a:tc>
                  <a:txBody>
                    <a:bodyPr/>
                    <a:lstStyle/>
                    <a:p>
                      <a:pPr algn="l"/>
                      <a:r>
                        <a:rPr lang="en-GB" sz="1000" dirty="0" smtClean="0"/>
                        <a:t>N</a:t>
                      </a:r>
                      <a:endParaRPr lang="en-US" sz="1000" dirty="0"/>
                    </a:p>
                  </a:txBody>
                  <a:tcPr anchor="ctr"/>
                </a:tc>
                <a:tc>
                  <a:txBody>
                    <a:bodyPr/>
                    <a:lstStyle/>
                    <a:p>
                      <a:pPr algn="l"/>
                      <a:endParaRPr lang="en-US" sz="1000" dirty="0"/>
                    </a:p>
                  </a:txBody>
                  <a:tcPr anchor="ct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dk1"/>
                          </a:solidFill>
                          <a:latin typeface="+mn-lt"/>
                          <a:ea typeface="+mn-ea"/>
                          <a:cs typeface="+mn-cs"/>
                        </a:rPr>
                        <a:t>Michael </a:t>
                      </a:r>
                      <a:r>
                        <a:rPr lang="en-US" sz="1000" kern="1200" dirty="0" err="1" smtClean="0">
                          <a:solidFill>
                            <a:schemeClr val="dk1"/>
                          </a:solidFill>
                          <a:latin typeface="+mn-lt"/>
                          <a:ea typeface="+mn-ea"/>
                          <a:cs typeface="+mn-cs"/>
                        </a:rPr>
                        <a:t>Jaussi</a:t>
                      </a:r>
                      <a:endParaRPr lang="en-US" sz="1000" kern="1200" dirty="0" smtClean="0">
                        <a:solidFill>
                          <a:schemeClr val="dk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dk1"/>
                          </a:solidFill>
                          <a:latin typeface="+mn-lt"/>
                          <a:ea typeface="+mn-ea"/>
                          <a:cs typeface="+mn-cs"/>
                        </a:rPr>
                        <a:t>BE-RF</a:t>
                      </a:r>
                    </a:p>
                  </a:txBody>
                  <a:tcPr anchor="ctr"/>
                </a:tc>
                <a:tc>
                  <a:txBody>
                    <a:bodyPr/>
                    <a:lstStyle/>
                    <a:p>
                      <a:r>
                        <a:rPr lang="en-GB" sz="1000" dirty="0" smtClean="0"/>
                        <a:t>169297</a:t>
                      </a:r>
                      <a:endParaRPr lang="en-US" sz="1000" dirty="0"/>
                    </a:p>
                  </a:txBody>
                  <a:tcPr anchor="ctr"/>
                </a:tc>
                <a:tc>
                  <a:txBody>
                    <a:bodyPr/>
                    <a:lstStyle/>
                    <a:p>
                      <a:r>
                        <a:rPr lang="en-GB" sz="1000" dirty="0" smtClean="0"/>
                        <a:t>5</a:t>
                      </a:r>
                      <a:r>
                        <a:rPr lang="en-GB" sz="1000" baseline="30000" dirty="0" smtClean="0"/>
                        <a:t>th</a:t>
                      </a:r>
                      <a:r>
                        <a:rPr lang="en-GB" sz="1000" dirty="0" smtClean="0"/>
                        <a:t> July</a:t>
                      </a:r>
                    </a:p>
                    <a:p>
                      <a:r>
                        <a:rPr lang="en-GB" sz="1000" dirty="0" smtClean="0"/>
                        <a:t>10:00hrs</a:t>
                      </a:r>
                      <a:endParaRPr lang="en-US" sz="1000" dirty="0"/>
                    </a:p>
                  </a:txBody>
                  <a:tcPr anchor="ctr"/>
                </a:tc>
                <a:tc>
                  <a:txBody>
                    <a:bodyPr/>
                    <a:lstStyle/>
                    <a:p>
                      <a:r>
                        <a:rPr lang="en-GB" sz="1000" dirty="0" smtClean="0"/>
                        <a:t>30 </a:t>
                      </a:r>
                      <a:r>
                        <a:rPr lang="en-GB" sz="1000" dirty="0" err="1" smtClean="0"/>
                        <a:t>mins</a:t>
                      </a:r>
                      <a:endParaRPr lang="en-US" sz="1000" dirty="0"/>
                    </a:p>
                  </a:txBody>
                  <a:tcPr anchor="ctr"/>
                </a:tc>
                <a:tc>
                  <a:txBody>
                    <a:bodyPr/>
                    <a:lstStyle/>
                    <a:p>
                      <a:r>
                        <a:rPr lang="en-US" sz="1000" kern="1200" dirty="0" smtClean="0">
                          <a:solidFill>
                            <a:schemeClr val="dk1"/>
                          </a:solidFill>
                          <a:latin typeface="+mn-lt"/>
                          <a:ea typeface="+mn-ea"/>
                          <a:cs typeface="+mn-cs"/>
                        </a:rPr>
                        <a:t>Update of a micro-controller (CFB-LSS3-APWLATTEN1). It need to be done locally with a serial cable.</a:t>
                      </a:r>
                    </a:p>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dk1"/>
                          </a:solidFill>
                          <a:latin typeface="+mn-lt"/>
                          <a:ea typeface="+mn-ea"/>
                          <a:cs typeface="+mn-cs"/>
                        </a:rPr>
                        <a:t>BA3 tunnel, just in front of the lift.</a:t>
                      </a:r>
                    </a:p>
                  </a:txBody>
                  <a:tcPr anchor="ctr"/>
                </a:tc>
                <a:tc>
                  <a:txBody>
                    <a:bodyPr/>
                    <a:lstStyle/>
                    <a:p>
                      <a:endParaRPr lang="en-US" sz="1000" dirty="0"/>
                    </a:p>
                  </a:txBody>
                  <a:tcPr anchor="ctr"/>
                </a:tc>
                <a:tc>
                  <a:txBody>
                    <a:bodyPr/>
                    <a:lstStyle/>
                    <a:p>
                      <a:r>
                        <a:rPr lang="en-GB" sz="1000" dirty="0" smtClean="0"/>
                        <a:t>N</a:t>
                      </a:r>
                      <a:endParaRPr lang="en-US" sz="1000" dirty="0"/>
                    </a:p>
                  </a:txBody>
                  <a:tcPr anchor="ctr"/>
                </a:tc>
                <a:tc>
                  <a:txBody>
                    <a:bodyPr/>
                    <a:lstStyle/>
                    <a:p>
                      <a:r>
                        <a:rPr lang="en-GB" sz="1000" dirty="0" smtClean="0"/>
                        <a:t>N</a:t>
                      </a:r>
                      <a:endParaRPr lang="en-US" sz="1000" dirty="0"/>
                    </a:p>
                  </a:txBody>
                  <a:tcPr anchor="ctr"/>
                </a:tc>
                <a:tc>
                  <a:txBody>
                    <a:bodyPr/>
                    <a:lstStyle/>
                    <a:p>
                      <a:r>
                        <a:rPr lang="en-GB" sz="1000" dirty="0" smtClean="0"/>
                        <a:t>N</a:t>
                      </a:r>
                      <a:endParaRPr lang="en-US" sz="1000" dirty="0"/>
                    </a:p>
                  </a:txBody>
                  <a:tcPr anchor="ctr"/>
                </a:tc>
                <a:tc>
                  <a:txBody>
                    <a:bodyPr/>
                    <a:lstStyle/>
                    <a:p>
                      <a:r>
                        <a:rPr lang="en-GB" sz="1000" dirty="0" smtClean="0"/>
                        <a:t>N</a:t>
                      </a:r>
                      <a:endParaRPr lang="en-US" sz="1000" dirty="0"/>
                    </a:p>
                  </a:txBody>
                  <a:tcPr anchor="ctr"/>
                </a:tc>
                <a:tc>
                  <a:txBody>
                    <a:bodyPr/>
                    <a:lstStyle/>
                    <a:p>
                      <a:endParaRPr lang="en-US" sz="1000" dirty="0"/>
                    </a:p>
                  </a:txBody>
                  <a:tcPr anchor="ctr"/>
                </a:tc>
              </a:tr>
              <a:tr h="370840">
                <a:tc>
                  <a:txBody>
                    <a:bodyPr/>
                    <a:lstStyle/>
                    <a:p>
                      <a:pPr algn="ctr"/>
                      <a:r>
                        <a:rPr lang="en-GB" sz="1000" kern="1200" dirty="0" smtClean="0">
                          <a:solidFill>
                            <a:schemeClr val="dk1"/>
                          </a:solidFill>
                          <a:latin typeface="+mn-lt"/>
                          <a:ea typeface="+mn-ea"/>
                          <a:cs typeface="+mn-cs"/>
                        </a:rPr>
                        <a:t>Damien LAFARGE</a:t>
                      </a:r>
                    </a:p>
                    <a:p>
                      <a:pPr algn="ctr"/>
                      <a:r>
                        <a:rPr lang="en-GB" sz="1000" kern="1200" dirty="0" smtClean="0">
                          <a:solidFill>
                            <a:schemeClr val="dk1"/>
                          </a:solidFill>
                          <a:latin typeface="+mn-lt"/>
                          <a:ea typeface="+mn-ea"/>
                          <a:cs typeface="+mn-cs"/>
                        </a:rPr>
                        <a:t>EN/HE</a:t>
                      </a:r>
                      <a:endParaRPr lang="en-US" sz="1000" dirty="0"/>
                    </a:p>
                  </a:txBody>
                  <a:tcPr anchor="ctr"/>
                </a:tc>
                <a:tc>
                  <a:txBody>
                    <a:bodyPr/>
                    <a:lstStyle/>
                    <a:p>
                      <a:pPr algn="ctr"/>
                      <a:r>
                        <a:rPr lang="en-GB" sz="1000" kern="1200" dirty="0" smtClean="0">
                          <a:solidFill>
                            <a:schemeClr val="dk1"/>
                          </a:solidFill>
                          <a:latin typeface="+mn-lt"/>
                          <a:ea typeface="+mn-ea"/>
                          <a:cs typeface="+mn-cs"/>
                        </a:rPr>
                        <a:t>168786</a:t>
                      </a:r>
                      <a:endParaRPr lang="en-US" sz="1000" dirty="0"/>
                    </a:p>
                  </a:txBody>
                  <a:tcPr anchor="ctr"/>
                </a:tc>
                <a:tc>
                  <a:txBody>
                    <a:bodyPr/>
                    <a:lstStyle/>
                    <a:p>
                      <a:pPr algn="ctr"/>
                      <a:r>
                        <a:rPr lang="en-GB" sz="1000" dirty="0" smtClean="0"/>
                        <a:t>5</a:t>
                      </a:r>
                      <a:r>
                        <a:rPr lang="en-GB" sz="1000" baseline="30000" dirty="0" smtClean="0"/>
                        <a:t>th</a:t>
                      </a:r>
                      <a:r>
                        <a:rPr lang="en-GB" sz="1000" dirty="0" smtClean="0"/>
                        <a:t> July</a:t>
                      </a:r>
                      <a:endParaRPr lang="en-US" sz="1000" dirty="0"/>
                    </a:p>
                  </a:txBody>
                  <a:tcPr anchor="ctr"/>
                </a:tc>
                <a:tc>
                  <a:txBody>
                    <a:bodyPr/>
                    <a:lstStyle/>
                    <a:p>
                      <a:pPr algn="ctr"/>
                      <a:r>
                        <a:rPr lang="en-GB" sz="1000" dirty="0" smtClean="0"/>
                        <a:t>1 day</a:t>
                      </a:r>
                      <a:endParaRPr lang="en-US" sz="1000" dirty="0"/>
                    </a:p>
                  </a:txBody>
                  <a:tcPr anchor="ctr"/>
                </a:tc>
                <a:tc>
                  <a:txBody>
                    <a:bodyPr/>
                    <a:lstStyle/>
                    <a:p>
                      <a:r>
                        <a:rPr lang="en-GB" sz="1000" kern="1200" dirty="0" smtClean="0">
                          <a:solidFill>
                            <a:schemeClr val="dk1"/>
                          </a:solidFill>
                          <a:latin typeface="+mn-lt"/>
                          <a:ea typeface="+mn-ea"/>
                          <a:cs typeface="+mn-cs"/>
                        </a:rPr>
                        <a:t>Condemnation des </a:t>
                      </a:r>
                      <a:r>
                        <a:rPr lang="en-GB" sz="1000" kern="1200" dirty="0" err="1" smtClean="0">
                          <a:solidFill>
                            <a:schemeClr val="dk1"/>
                          </a:solidFill>
                          <a:latin typeface="+mn-lt"/>
                          <a:ea typeface="+mn-ea"/>
                          <a:cs typeface="+mn-cs"/>
                        </a:rPr>
                        <a:t>palans</a:t>
                      </a:r>
                      <a:r>
                        <a:rPr lang="en-GB" sz="1000" kern="1200" dirty="0" smtClean="0">
                          <a:solidFill>
                            <a:schemeClr val="dk1"/>
                          </a:solidFill>
                          <a:latin typeface="+mn-lt"/>
                          <a:ea typeface="+mn-ea"/>
                          <a:cs typeface="+mn-cs"/>
                        </a:rPr>
                        <a:t> en zone “TA”</a:t>
                      </a:r>
                    </a:p>
                    <a:p>
                      <a:r>
                        <a:rPr lang="fr-FR" sz="1000" kern="1200" dirty="0" smtClean="0">
                          <a:solidFill>
                            <a:schemeClr val="dk1"/>
                          </a:solidFill>
                          <a:latin typeface="+mn-lt"/>
                          <a:ea typeface="+mn-ea"/>
                          <a:cs typeface="+mn-cs"/>
                        </a:rPr>
                        <a:t>en bas des ascenseurs pour descendre dans le tunnel SPS</a:t>
                      </a:r>
                      <a:endParaRPr lang="en-US" sz="1000" dirty="0"/>
                    </a:p>
                  </a:txBody>
                  <a:tcPr anchor="ctr"/>
                </a:tc>
                <a:tc>
                  <a:txBody>
                    <a:bodyPr/>
                    <a:lstStyle/>
                    <a:p>
                      <a:endParaRPr lang="en-US" sz="1000" dirty="0"/>
                    </a:p>
                  </a:txBody>
                  <a:tcPr anchor="ctr"/>
                </a:tc>
                <a:tc>
                  <a:txBody>
                    <a:bodyPr/>
                    <a:lstStyle/>
                    <a:p>
                      <a:r>
                        <a:rPr lang="en-GB" sz="1000" dirty="0" smtClean="0"/>
                        <a:t>N</a:t>
                      </a:r>
                      <a:endParaRPr lang="en-US" sz="1000" dirty="0"/>
                    </a:p>
                  </a:txBody>
                  <a:tcPr anchor="ctr"/>
                </a:tc>
                <a:tc>
                  <a:txBody>
                    <a:bodyPr/>
                    <a:lstStyle/>
                    <a:p>
                      <a:r>
                        <a:rPr lang="en-GB" sz="1000" dirty="0" smtClean="0"/>
                        <a:t>N</a:t>
                      </a:r>
                      <a:endParaRPr lang="en-US" sz="1000" dirty="0"/>
                    </a:p>
                  </a:txBody>
                  <a:tcPr anchor="ctr"/>
                </a:tc>
                <a:tc>
                  <a:txBody>
                    <a:bodyPr/>
                    <a:lstStyle/>
                    <a:p>
                      <a:r>
                        <a:rPr lang="en-GB" sz="1000" dirty="0" smtClean="0"/>
                        <a:t>N</a:t>
                      </a:r>
                      <a:endParaRPr lang="en-US" sz="1000" dirty="0"/>
                    </a:p>
                  </a:txBody>
                  <a:tcPr anchor="ctr"/>
                </a:tc>
                <a:tc>
                  <a:txBody>
                    <a:bodyPr/>
                    <a:lstStyle/>
                    <a:p>
                      <a:r>
                        <a:rPr lang="en-GB" sz="1000" dirty="0" smtClean="0"/>
                        <a:t>N</a:t>
                      </a:r>
                      <a:endParaRPr lang="en-US" sz="1000" dirty="0"/>
                    </a:p>
                  </a:txBody>
                  <a:tcPr anchor="ctr"/>
                </a:tc>
                <a:tc>
                  <a:txBody>
                    <a:bodyPr/>
                    <a:lstStyle/>
                    <a:p>
                      <a:pPr algn="ctr"/>
                      <a:endParaRPr lang="en-US" sz="1000" dirty="0"/>
                    </a:p>
                  </a:txBody>
                  <a:tcPr anchor="ctr"/>
                </a:tc>
              </a:tr>
              <a:tr h="370840">
                <a:tc>
                  <a:txBody>
                    <a:bodyPr/>
                    <a:lstStyle/>
                    <a:p>
                      <a:pPr algn="ctr"/>
                      <a:r>
                        <a:rPr lang="en-GB" sz="1000" kern="1200" dirty="0" smtClean="0">
                          <a:solidFill>
                            <a:schemeClr val="dk1"/>
                          </a:solidFill>
                          <a:latin typeface="+mn-lt"/>
                          <a:ea typeface="+mn-ea"/>
                          <a:cs typeface="+mn-cs"/>
                        </a:rPr>
                        <a:t>Damien LAFARGE</a:t>
                      </a:r>
                    </a:p>
                    <a:p>
                      <a:pPr algn="ctr"/>
                      <a:r>
                        <a:rPr lang="en-GB" sz="1000" kern="1200" dirty="0" smtClean="0">
                          <a:solidFill>
                            <a:schemeClr val="dk1"/>
                          </a:solidFill>
                          <a:latin typeface="+mn-lt"/>
                          <a:ea typeface="+mn-ea"/>
                          <a:cs typeface="+mn-cs"/>
                        </a:rPr>
                        <a:t>EN/HE</a:t>
                      </a:r>
                      <a:endParaRPr lang="en-US" sz="1000" dirty="0"/>
                    </a:p>
                  </a:txBody>
                  <a:tcPr anchor="ctr"/>
                </a:tc>
                <a:tc>
                  <a:txBody>
                    <a:bodyPr/>
                    <a:lstStyle/>
                    <a:p>
                      <a:pPr algn="ctr"/>
                      <a:r>
                        <a:rPr lang="en-GB" sz="1000" kern="1200" dirty="0" smtClean="0">
                          <a:solidFill>
                            <a:schemeClr val="dk1"/>
                          </a:solidFill>
                          <a:latin typeface="+mn-lt"/>
                          <a:ea typeface="+mn-ea"/>
                          <a:cs typeface="+mn-cs"/>
                        </a:rPr>
                        <a:t>168786</a:t>
                      </a:r>
                      <a:endParaRPr lang="en-US" sz="1000" dirty="0"/>
                    </a:p>
                  </a:txBody>
                  <a:tcPr anchor="ctr"/>
                </a:tc>
                <a:tc>
                  <a:txBody>
                    <a:bodyPr/>
                    <a:lstStyle/>
                    <a:p>
                      <a:pPr algn="ctr"/>
                      <a:r>
                        <a:rPr lang="en-GB" sz="1000" dirty="0" smtClean="0"/>
                        <a:t>5</a:t>
                      </a:r>
                      <a:r>
                        <a:rPr lang="en-GB" sz="1000" baseline="30000" dirty="0" smtClean="0"/>
                        <a:t>th</a:t>
                      </a:r>
                      <a:r>
                        <a:rPr lang="en-GB" sz="1000" dirty="0" smtClean="0"/>
                        <a:t> July</a:t>
                      </a:r>
                      <a:endParaRPr lang="en-US" sz="1000" dirty="0"/>
                    </a:p>
                  </a:txBody>
                  <a:tcPr anchor="ctr"/>
                </a:tc>
                <a:tc>
                  <a:txBody>
                    <a:bodyPr/>
                    <a:lstStyle/>
                    <a:p>
                      <a:pPr algn="ctr"/>
                      <a:r>
                        <a:rPr lang="en-GB" sz="1000" dirty="0" smtClean="0"/>
                        <a:t>2 days</a:t>
                      </a:r>
                      <a:endParaRPr lang="en-US" sz="1000" dirty="0"/>
                    </a:p>
                  </a:txBody>
                  <a:tcPr anchor="ctr"/>
                </a:tc>
                <a:tc>
                  <a:txBody>
                    <a:bodyPr/>
                    <a:lstStyle/>
                    <a:p>
                      <a:r>
                        <a:rPr lang="en-GB" sz="1000" kern="1200" dirty="0" err="1" smtClean="0">
                          <a:solidFill>
                            <a:schemeClr val="dk1"/>
                          </a:solidFill>
                          <a:latin typeface="+mn-lt"/>
                          <a:ea typeface="+mn-ea"/>
                          <a:cs typeface="+mn-cs"/>
                        </a:rPr>
                        <a:t>Réparation</a:t>
                      </a:r>
                      <a:r>
                        <a:rPr lang="en-GB" sz="1000" kern="1200" dirty="0" smtClean="0">
                          <a:solidFill>
                            <a:schemeClr val="dk1"/>
                          </a:solidFill>
                          <a:latin typeface="+mn-lt"/>
                          <a:ea typeface="+mn-ea"/>
                          <a:cs typeface="+mn-cs"/>
                        </a:rPr>
                        <a:t> radio </a:t>
                      </a:r>
                      <a:r>
                        <a:rPr lang="en-GB" sz="1000" kern="1200" dirty="0" err="1" smtClean="0">
                          <a:solidFill>
                            <a:schemeClr val="dk1"/>
                          </a:solidFill>
                          <a:latin typeface="+mn-lt"/>
                          <a:ea typeface="+mn-ea"/>
                          <a:cs typeface="+mn-cs"/>
                        </a:rPr>
                        <a:t>palan</a:t>
                      </a:r>
                      <a:endParaRPr lang="en-GB" sz="1000" kern="1200" dirty="0" smtClean="0">
                        <a:solidFill>
                          <a:schemeClr val="dk1"/>
                        </a:solidFill>
                        <a:latin typeface="+mn-lt"/>
                        <a:ea typeface="+mn-ea"/>
                        <a:cs typeface="+mn-cs"/>
                      </a:endParaRPr>
                    </a:p>
                    <a:p>
                      <a:r>
                        <a:rPr lang="fr-FR" sz="1000" kern="1200" dirty="0" smtClean="0">
                          <a:solidFill>
                            <a:schemeClr val="dk1"/>
                          </a:solidFill>
                          <a:latin typeface="+mn-lt"/>
                          <a:ea typeface="+mn-ea"/>
                          <a:cs typeface="+mn-cs"/>
                        </a:rPr>
                        <a:t>BA3 en surface, dans le local des armoires </a:t>
                      </a:r>
                      <a:r>
                        <a:rPr lang="fr-FR" sz="1000" kern="1200" dirty="0" err="1" smtClean="0">
                          <a:solidFill>
                            <a:schemeClr val="dk1"/>
                          </a:solidFill>
                          <a:latin typeface="+mn-lt"/>
                          <a:ea typeface="+mn-ea"/>
                          <a:cs typeface="+mn-cs"/>
                        </a:rPr>
                        <a:t>electriques</a:t>
                      </a:r>
                      <a:r>
                        <a:rPr lang="fr-FR" sz="1000" kern="1200" dirty="0" smtClean="0">
                          <a:solidFill>
                            <a:schemeClr val="dk1"/>
                          </a:solidFill>
                          <a:latin typeface="+mn-lt"/>
                          <a:ea typeface="+mn-ea"/>
                          <a:cs typeface="+mn-cs"/>
                        </a:rPr>
                        <a:t> d’alimentation du SPS</a:t>
                      </a:r>
                      <a:endParaRPr lang="en-US" sz="1000" dirty="0"/>
                    </a:p>
                  </a:txBody>
                  <a:tcPr anchor="ctr"/>
                </a:tc>
                <a:tc>
                  <a:txBody>
                    <a:bodyPr/>
                    <a:lstStyle/>
                    <a:p>
                      <a:endParaRPr lang="en-US" sz="1000" dirty="0"/>
                    </a:p>
                  </a:txBody>
                  <a:tcPr anchor="ctr"/>
                </a:tc>
                <a:tc>
                  <a:txBody>
                    <a:bodyPr/>
                    <a:lstStyle/>
                    <a:p>
                      <a:r>
                        <a:rPr lang="en-GB" sz="1000" dirty="0" smtClean="0"/>
                        <a:t>N</a:t>
                      </a:r>
                      <a:endParaRPr lang="en-US" sz="1000" dirty="0"/>
                    </a:p>
                  </a:txBody>
                  <a:tcPr anchor="ctr"/>
                </a:tc>
                <a:tc>
                  <a:txBody>
                    <a:bodyPr/>
                    <a:lstStyle/>
                    <a:p>
                      <a:r>
                        <a:rPr lang="en-GB" sz="1000" dirty="0" smtClean="0"/>
                        <a:t>N</a:t>
                      </a:r>
                      <a:endParaRPr lang="en-US" sz="1000" dirty="0"/>
                    </a:p>
                  </a:txBody>
                  <a:tcPr anchor="ctr"/>
                </a:tc>
                <a:tc>
                  <a:txBody>
                    <a:bodyPr/>
                    <a:lstStyle/>
                    <a:p>
                      <a:r>
                        <a:rPr lang="en-GB" sz="1000" dirty="0" smtClean="0"/>
                        <a:t>N</a:t>
                      </a:r>
                      <a:endParaRPr lang="en-US" sz="1000" dirty="0"/>
                    </a:p>
                  </a:txBody>
                  <a:tcPr anchor="ctr"/>
                </a:tc>
                <a:tc>
                  <a:txBody>
                    <a:bodyPr/>
                    <a:lstStyle/>
                    <a:p>
                      <a:r>
                        <a:rPr lang="en-GB" sz="1000" dirty="0" smtClean="0"/>
                        <a:t>N</a:t>
                      </a:r>
                      <a:endParaRPr lang="en-US" sz="1000" dirty="0"/>
                    </a:p>
                  </a:txBody>
                  <a:tcPr anchor="ctr"/>
                </a:tc>
                <a:tc>
                  <a:txBody>
                    <a:bodyPr/>
                    <a:lstStyle/>
                    <a:p>
                      <a:pPr algn="ctr"/>
                      <a:endParaRPr lang="en-US" sz="1000" dirty="0"/>
                    </a:p>
                  </a:txBody>
                  <a:tcPr anchor="ctr"/>
                </a:tc>
              </a:tr>
              <a:tr h="370840">
                <a:tc>
                  <a:txBody>
                    <a:bodyPr/>
                    <a:lstStyle/>
                    <a:p>
                      <a:pPr algn="ctr"/>
                      <a:r>
                        <a:rPr lang="en-US" sz="1000" dirty="0" smtClean="0"/>
                        <a:t>Bill Bannister</a:t>
                      </a:r>
                    </a:p>
                    <a:p>
                      <a:pPr algn="ctr"/>
                      <a:r>
                        <a:rPr lang="en-US" sz="1000" dirty="0" smtClean="0"/>
                        <a:t>EN/CV</a:t>
                      </a:r>
                      <a:endParaRPr lang="en-US" sz="1000" dirty="0"/>
                    </a:p>
                  </a:txBody>
                  <a:tcPr anchor="ctr"/>
                </a:tc>
                <a:tc>
                  <a:txBody>
                    <a:bodyPr/>
                    <a:lstStyle/>
                    <a:p>
                      <a:pPr algn="ctr"/>
                      <a:r>
                        <a:rPr lang="en-GB" sz="1000" dirty="0" smtClean="0"/>
                        <a:t>163495</a:t>
                      </a:r>
                      <a:endParaRPr lang="en-US" sz="1000" dirty="0"/>
                    </a:p>
                  </a:txBody>
                  <a:tcPr anchor="ctr"/>
                </a:tc>
                <a:tc>
                  <a:txBody>
                    <a:bodyPr/>
                    <a:lstStyle/>
                    <a:p>
                      <a:pPr algn="ctr"/>
                      <a:r>
                        <a:rPr lang="en-GB" sz="1000" dirty="0" smtClean="0"/>
                        <a:t>5</a:t>
                      </a:r>
                      <a:r>
                        <a:rPr lang="en-GB" sz="1000" baseline="30000" dirty="0" smtClean="0"/>
                        <a:t>th</a:t>
                      </a:r>
                      <a:r>
                        <a:rPr lang="en-GB" sz="1000" dirty="0" smtClean="0"/>
                        <a:t> July</a:t>
                      </a:r>
                      <a:endParaRPr lang="en-US" sz="1000" dirty="0"/>
                    </a:p>
                  </a:txBody>
                  <a:tcPr anchor="ctr"/>
                </a:tc>
                <a:tc>
                  <a:txBody>
                    <a:bodyPr/>
                    <a:lstStyle/>
                    <a:p>
                      <a:pPr algn="ctr"/>
                      <a:r>
                        <a:rPr lang="en-GB" sz="1000" dirty="0" smtClean="0"/>
                        <a:t>1 Hr</a:t>
                      </a:r>
                      <a:endParaRPr lang="en-US" sz="1000" dirty="0"/>
                    </a:p>
                  </a:txBody>
                  <a:tcPr anchor="ctr"/>
                </a:tc>
                <a:tc>
                  <a:txBody>
                    <a:bodyPr/>
                    <a:lstStyle/>
                    <a:p>
                      <a:r>
                        <a:rPr lang="en-US" sz="1000" dirty="0" smtClean="0"/>
                        <a:t>Changeover PS pumps</a:t>
                      </a:r>
                      <a:endParaRPr lang="en-US" sz="1000" dirty="0"/>
                    </a:p>
                  </a:txBody>
                  <a:tcPr anchor="ctr"/>
                </a:tc>
                <a:tc>
                  <a:txBody>
                    <a:bodyPr/>
                    <a:lstStyle/>
                    <a:p>
                      <a:endParaRPr lang="en-US" sz="1000" dirty="0"/>
                    </a:p>
                  </a:txBody>
                  <a:tcPr anchor="ctr"/>
                </a:tc>
                <a:tc>
                  <a:txBody>
                    <a:bodyPr/>
                    <a:lstStyle/>
                    <a:p>
                      <a:r>
                        <a:rPr lang="en-GB" sz="1000" dirty="0" smtClean="0"/>
                        <a:t>N</a:t>
                      </a:r>
                      <a:endParaRPr lang="en-US" sz="1000" dirty="0"/>
                    </a:p>
                  </a:txBody>
                  <a:tcPr anchor="ctr"/>
                </a:tc>
                <a:tc>
                  <a:txBody>
                    <a:bodyPr/>
                    <a:lstStyle/>
                    <a:p>
                      <a:r>
                        <a:rPr lang="en-GB" sz="1000" dirty="0" smtClean="0"/>
                        <a:t>N</a:t>
                      </a:r>
                      <a:endParaRPr lang="en-US" sz="1000" dirty="0"/>
                    </a:p>
                  </a:txBody>
                  <a:tcPr anchor="ctr"/>
                </a:tc>
                <a:tc>
                  <a:txBody>
                    <a:bodyPr/>
                    <a:lstStyle/>
                    <a:p>
                      <a:r>
                        <a:rPr lang="en-GB" sz="1000" dirty="0" smtClean="0"/>
                        <a:t>N</a:t>
                      </a:r>
                      <a:endParaRPr lang="en-US" sz="1000" dirty="0"/>
                    </a:p>
                  </a:txBody>
                  <a:tcPr anchor="ctr"/>
                </a:tc>
                <a:tc>
                  <a:txBody>
                    <a:bodyPr/>
                    <a:lstStyle/>
                    <a:p>
                      <a:r>
                        <a:rPr lang="en-GB" sz="1000" dirty="0" smtClean="0"/>
                        <a:t>N</a:t>
                      </a:r>
                      <a:endParaRPr lang="en-US" sz="1000" dirty="0"/>
                    </a:p>
                  </a:txBody>
                  <a:tcPr anchor="ctr"/>
                </a:tc>
                <a:tc>
                  <a:txBody>
                    <a:bodyPr/>
                    <a:lstStyle/>
                    <a:p>
                      <a:pPr algn="ctr"/>
                      <a:endParaRPr lang="en-US" sz="1000" dirty="0"/>
                    </a:p>
                  </a:txBody>
                  <a:tcPr anchor="ctr"/>
                </a:tc>
              </a:tr>
              <a:tr h="370840">
                <a:tc>
                  <a:txBody>
                    <a:bodyPr/>
                    <a:lstStyle/>
                    <a:p>
                      <a:pPr algn="ctr"/>
                      <a:r>
                        <a:rPr lang="en-US" sz="1000" dirty="0" smtClean="0"/>
                        <a:t>Nicolas Perez</a:t>
                      </a:r>
                    </a:p>
                    <a:p>
                      <a:pPr algn="ctr"/>
                      <a:r>
                        <a:rPr lang="en-GB" sz="1000" dirty="0" smtClean="0"/>
                        <a:t>EN/HE</a:t>
                      </a:r>
                      <a:endParaRPr lang="en-US" sz="1000" dirty="0"/>
                    </a:p>
                  </a:txBody>
                  <a:tcPr anchor="ctr"/>
                </a:tc>
                <a:tc>
                  <a:txBody>
                    <a:bodyPr/>
                    <a:lstStyle/>
                    <a:p>
                      <a:pPr algn="ctr"/>
                      <a:r>
                        <a:rPr lang="en-GB" sz="1000" dirty="0" smtClean="0"/>
                        <a:t>169285</a:t>
                      </a:r>
                      <a:endParaRPr lang="en-US" sz="1000" dirty="0"/>
                    </a:p>
                  </a:txBody>
                  <a:tcPr anchor="ctr"/>
                </a:tc>
                <a:tc>
                  <a:txBody>
                    <a:bodyPr/>
                    <a:lstStyle/>
                    <a:p>
                      <a:pPr algn="ctr"/>
                      <a:r>
                        <a:rPr lang="en-GB" sz="1000" baseline="0" dirty="0" smtClean="0"/>
                        <a:t>6</a:t>
                      </a:r>
                      <a:r>
                        <a:rPr lang="en-GB" sz="1000" baseline="30000" dirty="0" smtClean="0"/>
                        <a:t>th</a:t>
                      </a:r>
                      <a:r>
                        <a:rPr lang="en-GB" sz="1000" baseline="0" dirty="0" smtClean="0"/>
                        <a:t> July</a:t>
                      </a:r>
                      <a:endParaRPr lang="en-US" sz="1000" dirty="0"/>
                    </a:p>
                  </a:txBody>
                  <a:tcPr anchor="ctr"/>
                </a:tc>
                <a:tc>
                  <a:txBody>
                    <a:bodyPr/>
                    <a:lstStyle/>
                    <a:p>
                      <a:pPr algn="ctr"/>
                      <a:r>
                        <a:rPr lang="en-GB" sz="1000" b="1" dirty="0" smtClean="0">
                          <a:solidFill>
                            <a:srgbClr val="FF0000"/>
                          </a:solidFill>
                        </a:rPr>
                        <a:t>09:30-11:30</a:t>
                      </a:r>
                      <a:r>
                        <a:rPr lang="en-GB" sz="1000" b="1" baseline="0" dirty="0" smtClean="0">
                          <a:solidFill>
                            <a:srgbClr val="FF0000"/>
                          </a:solidFill>
                        </a:rPr>
                        <a:t> </a:t>
                      </a:r>
                      <a:r>
                        <a:rPr lang="en-GB" sz="1000" b="1" dirty="0" smtClean="0">
                          <a:solidFill>
                            <a:srgbClr val="FF0000"/>
                          </a:solidFill>
                        </a:rPr>
                        <a:t>hrs</a:t>
                      </a:r>
                      <a:endParaRPr lang="en-US" sz="1000" b="1" dirty="0">
                        <a:solidFill>
                          <a:srgbClr val="FF0000"/>
                        </a:solidFill>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000" kern="1200" dirty="0" smtClean="0">
                          <a:solidFill>
                            <a:schemeClr val="dk1"/>
                          </a:solidFill>
                          <a:latin typeface="+mn-lt"/>
                          <a:ea typeface="+mn-ea"/>
                          <a:cs typeface="+mn-cs"/>
                        </a:rPr>
                        <a:t>Maintenance of</a:t>
                      </a:r>
                      <a:r>
                        <a:rPr lang="en-GB" sz="1000" kern="1200" baseline="0" dirty="0" smtClean="0">
                          <a:solidFill>
                            <a:schemeClr val="dk1"/>
                          </a:solidFill>
                          <a:latin typeface="+mn-lt"/>
                          <a:ea typeface="+mn-ea"/>
                          <a:cs typeface="+mn-cs"/>
                        </a:rPr>
                        <a:t> Monte-Charge AS507</a:t>
                      </a:r>
                      <a:endParaRPr lang="en-US" sz="1000" kern="1200" dirty="0" smtClean="0">
                        <a:solidFill>
                          <a:schemeClr val="dk1"/>
                        </a:solidFill>
                        <a:latin typeface="+mn-lt"/>
                        <a:ea typeface="+mn-ea"/>
                        <a:cs typeface="+mn-cs"/>
                      </a:endParaRPr>
                    </a:p>
                  </a:txBody>
                  <a:tcPr anchor="ctr"/>
                </a:tc>
                <a:tc>
                  <a:txBody>
                    <a:bodyPr/>
                    <a:lstStyle/>
                    <a:p>
                      <a:pPr algn="l"/>
                      <a:r>
                        <a:rPr lang="en-GB" sz="1000" dirty="0" smtClean="0">
                          <a:solidFill>
                            <a:srgbClr val="FF0000"/>
                          </a:solidFill>
                        </a:rPr>
                        <a:t>The Monte-Charge</a:t>
                      </a:r>
                      <a:r>
                        <a:rPr lang="en-GB" sz="1000" baseline="0" dirty="0" smtClean="0">
                          <a:solidFill>
                            <a:srgbClr val="FF0000"/>
                          </a:solidFill>
                        </a:rPr>
                        <a:t> will be out of service during this time.</a:t>
                      </a:r>
                      <a:endParaRPr lang="en-US" sz="1000" dirty="0">
                        <a:solidFill>
                          <a:srgbClr val="FF0000"/>
                        </a:solidFill>
                      </a:endParaRPr>
                    </a:p>
                  </a:txBody>
                  <a:tcPr anchor="ctr"/>
                </a:tc>
                <a:tc>
                  <a:txBody>
                    <a:bodyPr/>
                    <a:lstStyle/>
                    <a:p>
                      <a:pPr algn="ctr"/>
                      <a:r>
                        <a:rPr lang="en-GB" sz="1000" dirty="0" smtClean="0"/>
                        <a:t>N</a:t>
                      </a:r>
                      <a:endParaRPr lang="en-US" sz="1000" dirty="0"/>
                    </a:p>
                  </a:txBody>
                  <a:tcPr anchor="ctr"/>
                </a:tc>
                <a:tc>
                  <a:txBody>
                    <a:bodyPr/>
                    <a:lstStyle/>
                    <a:p>
                      <a:pPr algn="ctr"/>
                      <a:r>
                        <a:rPr lang="en-GB" sz="1000" dirty="0" smtClean="0"/>
                        <a:t>N</a:t>
                      </a:r>
                      <a:endParaRPr lang="en-US" sz="1000" dirty="0"/>
                    </a:p>
                  </a:txBody>
                  <a:tcPr anchor="ctr"/>
                </a:tc>
                <a:tc>
                  <a:txBody>
                    <a:bodyPr/>
                    <a:lstStyle/>
                    <a:p>
                      <a:pPr algn="ctr"/>
                      <a:r>
                        <a:rPr lang="en-GB" sz="1000" dirty="0" smtClean="0"/>
                        <a:t>N</a:t>
                      </a:r>
                      <a:endParaRPr lang="en-US" sz="1000" dirty="0"/>
                    </a:p>
                  </a:txBody>
                  <a:tcPr anchor="ctr"/>
                </a:tc>
                <a:tc>
                  <a:txBody>
                    <a:bodyPr/>
                    <a:lstStyle/>
                    <a:p>
                      <a:pPr algn="ctr"/>
                      <a:r>
                        <a:rPr lang="en-GB" sz="1000" dirty="0" smtClean="0"/>
                        <a:t>N</a:t>
                      </a:r>
                      <a:endParaRPr lang="en-US" sz="1000" dirty="0"/>
                    </a:p>
                  </a:txBody>
                  <a:tcPr anchor="ctr"/>
                </a:tc>
                <a:tc>
                  <a:txBody>
                    <a:bodyPr/>
                    <a:lstStyle/>
                    <a:p>
                      <a:endParaRPr lang="en-US" sz="1000" dirty="0"/>
                    </a:p>
                  </a:txBody>
                  <a:tcPr/>
                </a:tc>
              </a:tr>
              <a:tr h="370840">
                <a:tc>
                  <a:txBody>
                    <a:bodyPr/>
                    <a:lstStyle/>
                    <a:p>
                      <a:pPr algn="ctr"/>
                      <a:endParaRPr lang="en-US" sz="1000" dirty="0"/>
                    </a:p>
                  </a:txBody>
                  <a:tcPr anchor="ctr"/>
                </a:tc>
                <a:tc>
                  <a:txBody>
                    <a:bodyPr/>
                    <a:lstStyle/>
                    <a:p>
                      <a:pPr algn="ctr"/>
                      <a:endParaRPr lang="en-US" sz="1000" dirty="0"/>
                    </a:p>
                  </a:txBody>
                  <a:tcPr anchor="ctr"/>
                </a:tc>
                <a:tc>
                  <a:txBody>
                    <a:bodyPr/>
                    <a:lstStyle/>
                    <a:p>
                      <a:pPr algn="ctr"/>
                      <a:endParaRPr lang="en-US" sz="1000" dirty="0"/>
                    </a:p>
                  </a:txBody>
                  <a:tcPr anchor="ctr"/>
                </a:tc>
                <a:tc>
                  <a:txBody>
                    <a:bodyPr/>
                    <a:lstStyle/>
                    <a:p>
                      <a:pPr algn="ctr"/>
                      <a:endParaRPr lang="en-US" sz="1000" dirty="0"/>
                    </a:p>
                  </a:txBody>
                  <a:tcPr anchor="ctr"/>
                </a:tc>
                <a:tc>
                  <a:txBody>
                    <a:bodyPr/>
                    <a:lstStyle/>
                    <a:p>
                      <a:endParaRPr lang="en-US" sz="1000" dirty="0"/>
                    </a:p>
                  </a:txBody>
                  <a:tcPr anchor="ctr"/>
                </a:tc>
                <a:tc>
                  <a:txBody>
                    <a:bodyPr/>
                    <a:lstStyle/>
                    <a:p>
                      <a:endParaRPr lang="en-US" sz="1000" dirty="0"/>
                    </a:p>
                  </a:txBody>
                  <a:tcPr anchor="ctr"/>
                </a:tc>
                <a:tc>
                  <a:txBody>
                    <a:bodyPr/>
                    <a:lstStyle/>
                    <a:p>
                      <a:endParaRPr lang="en-US" sz="1000" dirty="0"/>
                    </a:p>
                  </a:txBody>
                  <a:tcPr anchor="ctr"/>
                </a:tc>
                <a:tc>
                  <a:txBody>
                    <a:bodyPr/>
                    <a:lstStyle/>
                    <a:p>
                      <a:endParaRPr lang="en-US" sz="1000" dirty="0"/>
                    </a:p>
                  </a:txBody>
                  <a:tcPr anchor="ctr"/>
                </a:tc>
                <a:tc>
                  <a:txBody>
                    <a:bodyPr/>
                    <a:lstStyle/>
                    <a:p>
                      <a:endParaRPr lang="en-US" sz="1000" dirty="0"/>
                    </a:p>
                  </a:txBody>
                  <a:tcPr anchor="ctr"/>
                </a:tc>
                <a:tc>
                  <a:txBody>
                    <a:bodyPr/>
                    <a:lstStyle/>
                    <a:p>
                      <a:endParaRPr lang="en-US" sz="1000" dirty="0"/>
                    </a:p>
                  </a:txBody>
                  <a:tcPr anchor="ctr"/>
                </a:tc>
                <a:tc>
                  <a:txBody>
                    <a:bodyPr/>
                    <a:lstStyle/>
                    <a:p>
                      <a:pPr algn="ctr"/>
                      <a:endParaRPr lang="en-US" sz="1000" dirty="0"/>
                    </a:p>
                  </a:txBody>
                  <a:tcPr anchor="ctr"/>
                </a:tc>
              </a:tr>
            </a:tbl>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BA 4</a:t>
            </a:r>
            <a:endParaRPr lang="en-US" dirty="0"/>
          </a:p>
        </p:txBody>
      </p:sp>
      <p:sp>
        <p:nvSpPr>
          <p:cNvPr id="4" name="Date Placeholder 3"/>
          <p:cNvSpPr>
            <a:spLocks noGrp="1"/>
          </p:cNvSpPr>
          <p:nvPr>
            <p:ph type="dt" sz="half" idx="10"/>
          </p:nvPr>
        </p:nvSpPr>
        <p:spPr/>
        <p:txBody>
          <a:bodyPr/>
          <a:lstStyle/>
          <a:p>
            <a:fld id="{2AC75B4B-FAE3-49AD-969D-352172D10540}" type="datetime1">
              <a:rPr lang="en-GB" smtClean="0"/>
              <a:pPr/>
              <a:t>24/06/2011</a:t>
            </a:fld>
            <a:endParaRPr lang="en-US"/>
          </a:p>
        </p:txBody>
      </p:sp>
      <p:sp>
        <p:nvSpPr>
          <p:cNvPr id="5" name="Footer Placeholder 4"/>
          <p:cNvSpPr>
            <a:spLocks noGrp="1"/>
          </p:cNvSpPr>
          <p:nvPr>
            <p:ph type="ftr" sz="quarter" idx="11"/>
          </p:nvPr>
        </p:nvSpPr>
        <p:spPr/>
        <p:txBody>
          <a:bodyPr/>
          <a:lstStyle/>
          <a:p>
            <a:r>
              <a:rPr lang="en-US" smtClean="0"/>
              <a:t>SPS.Technical-Coordination@cern.ch</a:t>
            </a:r>
            <a:endParaRPr lang="en-US"/>
          </a:p>
        </p:txBody>
      </p:sp>
      <p:sp>
        <p:nvSpPr>
          <p:cNvPr id="6" name="Slide Number Placeholder 5"/>
          <p:cNvSpPr>
            <a:spLocks noGrp="1"/>
          </p:cNvSpPr>
          <p:nvPr>
            <p:ph type="sldNum" sz="quarter" idx="12"/>
          </p:nvPr>
        </p:nvSpPr>
        <p:spPr/>
        <p:txBody>
          <a:bodyPr/>
          <a:lstStyle/>
          <a:p>
            <a:fld id="{09AEAAE4-0DFC-41BA-A6EA-0EF31FBA7C48}" type="slidenum">
              <a:rPr lang="en-US" smtClean="0"/>
              <a:pPr/>
              <a:t>5</a:t>
            </a:fld>
            <a:endParaRPr lang="en-US"/>
          </a:p>
        </p:txBody>
      </p:sp>
      <p:graphicFrame>
        <p:nvGraphicFramePr>
          <p:cNvPr id="7" name="Content Placeholder 7"/>
          <p:cNvGraphicFramePr>
            <a:graphicFrameLocks/>
          </p:cNvGraphicFramePr>
          <p:nvPr/>
        </p:nvGraphicFramePr>
        <p:xfrm>
          <a:off x="179513" y="1628800"/>
          <a:ext cx="8856985" cy="3190240"/>
        </p:xfrm>
        <a:graphic>
          <a:graphicData uri="http://schemas.openxmlformats.org/drawingml/2006/table">
            <a:tbl>
              <a:tblPr firstRow="1" bandRow="1">
                <a:tableStyleId>{5C22544A-7EE6-4342-B048-85BDC9FD1C3A}</a:tableStyleId>
              </a:tblPr>
              <a:tblGrid>
                <a:gridCol w="936103"/>
                <a:gridCol w="648072"/>
                <a:gridCol w="648072"/>
                <a:gridCol w="720080"/>
                <a:gridCol w="2664296"/>
                <a:gridCol w="1845556"/>
                <a:gridCol w="278960"/>
                <a:gridCol w="278960"/>
                <a:gridCol w="278960"/>
                <a:gridCol w="278963"/>
                <a:gridCol w="278963"/>
              </a:tblGrid>
              <a:tr h="370840">
                <a:tc>
                  <a:txBody>
                    <a:bodyPr/>
                    <a:lstStyle/>
                    <a:p>
                      <a:pPr algn="ctr"/>
                      <a:r>
                        <a:rPr lang="en-GB" sz="1100" dirty="0" smtClean="0"/>
                        <a:t>Person Responsible</a:t>
                      </a:r>
                      <a:endParaRPr lang="en-US" sz="1100" dirty="0"/>
                    </a:p>
                  </a:txBody>
                  <a:tcPr anchor="ctr"/>
                </a:tc>
                <a:tc>
                  <a:txBody>
                    <a:bodyPr/>
                    <a:lstStyle/>
                    <a:p>
                      <a:pPr algn="ctr"/>
                      <a:r>
                        <a:rPr lang="en-GB" sz="1100" dirty="0" smtClean="0"/>
                        <a:t>Contact Details</a:t>
                      </a:r>
                      <a:endParaRPr lang="en-US" sz="1100" dirty="0"/>
                    </a:p>
                  </a:txBody>
                  <a:tcPr anchor="ctr"/>
                </a:tc>
                <a:tc>
                  <a:txBody>
                    <a:bodyPr/>
                    <a:lstStyle/>
                    <a:p>
                      <a:pPr algn="ctr"/>
                      <a:r>
                        <a:rPr lang="en-GB" sz="1100" dirty="0" smtClean="0"/>
                        <a:t>Starting when?</a:t>
                      </a:r>
                      <a:endParaRPr lang="en-US" sz="1100" dirty="0"/>
                    </a:p>
                  </a:txBody>
                  <a:tcPr anchor="ctr"/>
                </a:tc>
                <a:tc>
                  <a:txBody>
                    <a:bodyPr/>
                    <a:lstStyle/>
                    <a:p>
                      <a:pPr algn="ctr"/>
                      <a:r>
                        <a:rPr lang="en-GB" sz="1100" dirty="0" smtClean="0"/>
                        <a:t>Duration of work</a:t>
                      </a:r>
                      <a:endParaRPr lang="en-US" sz="1100" dirty="0"/>
                    </a:p>
                  </a:txBody>
                  <a:tcPr anchor="ctr"/>
                </a:tc>
                <a:tc>
                  <a:txBody>
                    <a:bodyPr/>
                    <a:lstStyle/>
                    <a:p>
                      <a:pPr algn="ctr"/>
                      <a:r>
                        <a:rPr lang="en-GB" sz="1100" dirty="0" smtClean="0"/>
                        <a:t>Description of work</a:t>
                      </a:r>
                      <a:endParaRPr lang="en-US" sz="1100" dirty="0"/>
                    </a:p>
                  </a:txBody>
                  <a:tcPr anchor="ctr"/>
                </a:tc>
                <a:tc>
                  <a:txBody>
                    <a:bodyPr/>
                    <a:lstStyle/>
                    <a:p>
                      <a:pPr algn="ctr"/>
                      <a:endParaRPr lang="en-GB" sz="1100" dirty="0" smtClean="0"/>
                    </a:p>
                    <a:p>
                      <a:pPr algn="ctr"/>
                      <a:endParaRPr lang="en-GB" sz="1100" dirty="0" smtClean="0"/>
                    </a:p>
                    <a:p>
                      <a:pPr algn="ctr"/>
                      <a:r>
                        <a:rPr lang="en-GB" sz="1100" dirty="0" smtClean="0"/>
                        <a:t>Other factors to consider</a:t>
                      </a:r>
                    </a:p>
                    <a:p>
                      <a:pPr algn="ctr"/>
                      <a:endParaRPr lang="en-GB" sz="1100" dirty="0" smtClean="0"/>
                    </a:p>
                    <a:p>
                      <a:pPr algn="ctr"/>
                      <a:endParaRPr lang="en-GB" sz="1100" dirty="0" smtClean="0"/>
                    </a:p>
                  </a:txBody>
                  <a:tcPr anchor="ctr"/>
                </a:tc>
                <a:tc>
                  <a:txBody>
                    <a:bodyPr/>
                    <a:lstStyle/>
                    <a:p>
                      <a:pPr algn="ctr"/>
                      <a:r>
                        <a:rPr lang="en-GB" sz="1100" dirty="0" smtClean="0"/>
                        <a:t>Consignation</a:t>
                      </a:r>
                      <a:endParaRPr lang="en-US" sz="1100" dirty="0"/>
                    </a:p>
                  </a:txBody>
                  <a:tcPr vert="vert270" anchor="ctr"/>
                </a:tc>
                <a:tc>
                  <a:txBody>
                    <a:bodyPr/>
                    <a:lstStyle/>
                    <a:p>
                      <a:pPr algn="ctr"/>
                      <a:r>
                        <a:rPr lang="en-GB" sz="1100" dirty="0" smtClean="0"/>
                        <a:t>Water</a:t>
                      </a:r>
                      <a:endParaRPr lang="en-US" sz="1100" dirty="0"/>
                    </a:p>
                  </a:txBody>
                  <a:tcPr vert="vert270" anchor="ctr"/>
                </a:tc>
                <a:tc>
                  <a:txBody>
                    <a:bodyPr/>
                    <a:lstStyle/>
                    <a:p>
                      <a:pPr algn="ctr"/>
                      <a:r>
                        <a:rPr lang="en-GB" sz="1100" dirty="0" smtClean="0"/>
                        <a:t>Comp air</a:t>
                      </a:r>
                      <a:endParaRPr lang="en-US" sz="1100" dirty="0"/>
                    </a:p>
                  </a:txBody>
                  <a:tcPr vert="vert270" anchor="ctr"/>
                </a:tc>
                <a:tc>
                  <a:txBody>
                    <a:bodyPr/>
                    <a:lstStyle/>
                    <a:p>
                      <a:pPr algn="ctr"/>
                      <a:r>
                        <a:rPr lang="en-GB" sz="1100" dirty="0" smtClean="0"/>
                        <a:t>Vacuum</a:t>
                      </a:r>
                      <a:endParaRPr lang="en-US" sz="1100" dirty="0"/>
                    </a:p>
                  </a:txBody>
                  <a:tcPr vert="vert270" anchor="ctr"/>
                </a:tc>
                <a:tc>
                  <a:txBody>
                    <a:bodyPr/>
                    <a:lstStyle/>
                    <a:p>
                      <a:pPr algn="ctr"/>
                      <a:r>
                        <a:rPr lang="en-GB" sz="1100" dirty="0" smtClean="0"/>
                        <a:t>RP present</a:t>
                      </a:r>
                      <a:endParaRPr lang="en-US" sz="1100" dirty="0"/>
                    </a:p>
                  </a:txBody>
                  <a:tcPr vert="vert270" anchor="ctr"/>
                </a:tc>
              </a:tr>
              <a:tr h="370840">
                <a:tc>
                  <a:txBody>
                    <a:bodyPr/>
                    <a:lstStyle/>
                    <a:p>
                      <a:pPr algn="ctr"/>
                      <a:r>
                        <a:rPr lang="en-GB" sz="1000" dirty="0" smtClean="0"/>
                        <a:t>Cedric</a:t>
                      </a:r>
                      <a:r>
                        <a:rPr lang="en-GB" sz="1000" baseline="0" dirty="0" smtClean="0"/>
                        <a:t> BAUD</a:t>
                      </a:r>
                    </a:p>
                    <a:p>
                      <a:pPr algn="ctr"/>
                      <a:r>
                        <a:rPr lang="en-GB" sz="1000" baseline="0" dirty="0" smtClean="0"/>
                        <a:t>TE/ABT</a:t>
                      </a:r>
                      <a:endParaRPr lang="en-US" sz="1000" dirty="0"/>
                    </a:p>
                  </a:txBody>
                  <a:tcPr anchor="ctr"/>
                </a:tc>
                <a:tc>
                  <a:txBody>
                    <a:bodyPr/>
                    <a:lstStyle/>
                    <a:p>
                      <a:pPr algn="ctr"/>
                      <a:r>
                        <a:rPr lang="en-GB" sz="1000" dirty="0" smtClean="0"/>
                        <a:t>162338</a:t>
                      </a:r>
                      <a:endParaRPr lang="en-US" sz="1000" dirty="0"/>
                    </a:p>
                  </a:txBody>
                  <a:tcPr anchor="ctr"/>
                </a:tc>
                <a:tc>
                  <a:txBody>
                    <a:bodyPr/>
                    <a:lstStyle/>
                    <a:p>
                      <a:pPr algn="ctr"/>
                      <a:r>
                        <a:rPr lang="en-GB" sz="1000" dirty="0" smtClean="0"/>
                        <a:t>5</a:t>
                      </a:r>
                      <a:r>
                        <a:rPr lang="en-GB" sz="1000" baseline="30000" dirty="0" smtClean="0"/>
                        <a:t>th</a:t>
                      </a:r>
                      <a:r>
                        <a:rPr lang="en-GB" sz="1000" dirty="0" smtClean="0"/>
                        <a:t> July</a:t>
                      </a:r>
                    </a:p>
                    <a:p>
                      <a:pPr algn="ctr"/>
                      <a:r>
                        <a:rPr lang="en-GB" sz="1000" dirty="0" smtClean="0"/>
                        <a:t>10:00hrs</a:t>
                      </a:r>
                      <a:endParaRPr lang="en-US" sz="1000" dirty="0"/>
                    </a:p>
                  </a:txBody>
                  <a:tcPr anchor="ctr"/>
                </a:tc>
                <a:tc>
                  <a:txBody>
                    <a:bodyPr/>
                    <a:lstStyle/>
                    <a:p>
                      <a:pPr algn="ctr"/>
                      <a:r>
                        <a:rPr lang="en-GB" sz="1000" dirty="0" smtClean="0"/>
                        <a:t>10 </a:t>
                      </a:r>
                      <a:r>
                        <a:rPr lang="en-GB" sz="1000" dirty="0" err="1" smtClean="0"/>
                        <a:t>mins</a:t>
                      </a:r>
                      <a:endParaRPr lang="en-US" sz="1000" dirty="0"/>
                    </a:p>
                  </a:txBody>
                  <a:tcPr anchor="ctr"/>
                </a:tc>
                <a:tc>
                  <a:txBody>
                    <a:bodyPr/>
                    <a:lstStyle/>
                    <a:p>
                      <a:pPr algn="l"/>
                      <a:r>
                        <a:rPr lang="fr-FR" sz="1000" kern="1200" dirty="0" smtClean="0">
                          <a:solidFill>
                            <a:schemeClr val="dk1"/>
                          </a:solidFill>
                          <a:latin typeface="+mn-lt"/>
                          <a:ea typeface="+mn-ea"/>
                          <a:cs typeface="+mn-cs"/>
                        </a:rPr>
                        <a:t>Visite</a:t>
                      </a:r>
                      <a:r>
                        <a:rPr lang="en-GB" sz="1000" kern="1200" dirty="0" smtClean="0">
                          <a:solidFill>
                            <a:schemeClr val="dk1"/>
                          </a:solidFill>
                          <a:latin typeface="+mn-lt"/>
                          <a:ea typeface="+mn-ea"/>
                          <a:cs typeface="+mn-cs"/>
                        </a:rPr>
                        <a:t> de </a:t>
                      </a:r>
                      <a:r>
                        <a:rPr lang="fr-FR" sz="1000" kern="1200" dirty="0" smtClean="0">
                          <a:solidFill>
                            <a:schemeClr val="dk1"/>
                          </a:solidFill>
                          <a:latin typeface="+mn-lt"/>
                          <a:ea typeface="+mn-ea"/>
                          <a:cs typeface="+mn-cs"/>
                        </a:rPr>
                        <a:t>contrôle </a:t>
                      </a:r>
                      <a:r>
                        <a:rPr lang="en-GB" sz="1000" kern="1200" dirty="0" smtClean="0">
                          <a:solidFill>
                            <a:schemeClr val="dk1"/>
                          </a:solidFill>
                          <a:latin typeface="+mn-lt"/>
                          <a:ea typeface="+mn-ea"/>
                          <a:cs typeface="+mn-cs"/>
                        </a:rPr>
                        <a:t>circuit eau septa MS</a:t>
                      </a:r>
                    </a:p>
                    <a:p>
                      <a:pPr marL="0" marR="0" indent="0" algn="l" defTabSz="914400" rtl="0" eaLnBrk="1" fontAlgn="auto" latinLnBrk="0" hangingPunct="1">
                        <a:lnSpc>
                          <a:spcPct val="100000"/>
                        </a:lnSpc>
                        <a:spcBef>
                          <a:spcPts val="0"/>
                        </a:spcBef>
                        <a:spcAft>
                          <a:spcPts val="0"/>
                        </a:spcAft>
                        <a:buClrTx/>
                        <a:buSzTx/>
                        <a:buFontTx/>
                        <a:buNone/>
                        <a:tabLst/>
                        <a:defRPr/>
                      </a:pPr>
                      <a:r>
                        <a:rPr lang="fr-FR" sz="1000" kern="1200" dirty="0" smtClean="0">
                          <a:solidFill>
                            <a:schemeClr val="dk1"/>
                          </a:solidFill>
                          <a:latin typeface="+mn-lt"/>
                          <a:ea typeface="+mn-ea"/>
                          <a:cs typeface="+mn-cs"/>
                        </a:rPr>
                        <a:t>circuit indépendant 414</a:t>
                      </a:r>
                      <a:endParaRPr lang="en-US" sz="1000" dirty="0" smtClean="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000" kern="1200" dirty="0" smtClean="0">
                          <a:solidFill>
                            <a:schemeClr val="dk1"/>
                          </a:solidFill>
                          <a:latin typeface="+mn-lt"/>
                          <a:ea typeface="+mn-ea"/>
                          <a:cs typeface="+mn-cs"/>
                        </a:rPr>
                        <a:t>Equipe</a:t>
                      </a:r>
                      <a:r>
                        <a:rPr lang="en-GB" sz="1000" kern="1200" dirty="0" smtClean="0">
                          <a:solidFill>
                            <a:schemeClr val="dk1"/>
                          </a:solidFill>
                          <a:latin typeface="+mn-lt"/>
                          <a:ea typeface="+mn-ea"/>
                          <a:cs typeface="+mn-cs"/>
                        </a:rPr>
                        <a:t>: Robert BONTHOND, </a:t>
                      </a:r>
                      <a:r>
                        <a:rPr lang="en-GB" sz="1000" kern="1200" dirty="0" err="1" smtClean="0">
                          <a:solidFill>
                            <a:schemeClr val="dk1"/>
                          </a:solidFill>
                          <a:latin typeface="+mn-lt"/>
                          <a:ea typeface="+mn-ea"/>
                          <a:cs typeface="+mn-cs"/>
                        </a:rPr>
                        <a:t>Cédric</a:t>
                      </a:r>
                      <a:r>
                        <a:rPr lang="en-GB" sz="1000" kern="1200" dirty="0" smtClean="0">
                          <a:solidFill>
                            <a:schemeClr val="dk1"/>
                          </a:solidFill>
                          <a:latin typeface="+mn-lt"/>
                          <a:ea typeface="+mn-ea"/>
                          <a:cs typeface="+mn-cs"/>
                        </a:rPr>
                        <a:t> BAUD, Bruno BALHAN</a:t>
                      </a:r>
                      <a:endParaRPr lang="en-US" sz="1000" kern="1200" dirty="0" smtClean="0">
                        <a:solidFill>
                          <a:schemeClr val="dk1"/>
                        </a:solidFill>
                        <a:latin typeface="+mn-lt"/>
                        <a:ea typeface="+mn-ea"/>
                        <a:cs typeface="+mn-cs"/>
                      </a:endParaRPr>
                    </a:p>
                  </a:txBody>
                  <a:tcPr anchor="ctr"/>
                </a:tc>
                <a:tc>
                  <a:txBody>
                    <a:bodyPr/>
                    <a:lstStyle/>
                    <a:p>
                      <a:pPr algn="l"/>
                      <a:r>
                        <a:rPr lang="en-GB" sz="1000" dirty="0" smtClean="0"/>
                        <a:t>N</a:t>
                      </a:r>
                      <a:endParaRPr lang="en-US" sz="1000" dirty="0"/>
                    </a:p>
                  </a:txBody>
                  <a:tcPr anchor="ctr"/>
                </a:tc>
                <a:tc>
                  <a:txBody>
                    <a:bodyPr/>
                    <a:lstStyle/>
                    <a:p>
                      <a:pPr algn="l"/>
                      <a:r>
                        <a:rPr lang="en-GB" sz="1000" dirty="0" smtClean="0"/>
                        <a:t>N</a:t>
                      </a:r>
                      <a:endParaRPr lang="en-US" sz="1000" dirty="0"/>
                    </a:p>
                  </a:txBody>
                  <a:tcPr anchor="ctr"/>
                </a:tc>
                <a:tc>
                  <a:txBody>
                    <a:bodyPr/>
                    <a:lstStyle/>
                    <a:p>
                      <a:pPr algn="l"/>
                      <a:r>
                        <a:rPr lang="en-GB" sz="1000" dirty="0" smtClean="0"/>
                        <a:t>N</a:t>
                      </a:r>
                      <a:endParaRPr lang="en-US" sz="1000" dirty="0"/>
                    </a:p>
                  </a:txBody>
                  <a:tcPr anchor="ctr"/>
                </a:tc>
                <a:tc>
                  <a:txBody>
                    <a:bodyPr/>
                    <a:lstStyle/>
                    <a:p>
                      <a:pPr algn="l"/>
                      <a:r>
                        <a:rPr lang="en-GB" sz="1000" dirty="0" smtClean="0"/>
                        <a:t>N</a:t>
                      </a:r>
                      <a:endParaRPr lang="en-US" sz="1000" dirty="0"/>
                    </a:p>
                  </a:txBody>
                  <a:tcPr anchor="ctr"/>
                </a:tc>
                <a:tc>
                  <a:txBody>
                    <a:bodyPr/>
                    <a:lstStyle/>
                    <a:p>
                      <a:pPr algn="l"/>
                      <a:endParaRPr lang="en-US" sz="1000" dirty="0"/>
                    </a:p>
                  </a:txBody>
                  <a:tcPr anchor="ctr"/>
                </a:tc>
              </a:tr>
              <a:tr h="370840">
                <a:tc>
                  <a:txBody>
                    <a:bodyPr/>
                    <a:lstStyle/>
                    <a:p>
                      <a:pPr algn="ctr"/>
                      <a:r>
                        <a:rPr lang="en-US" sz="1000" dirty="0" smtClean="0"/>
                        <a:t>Guillaume GROS</a:t>
                      </a:r>
                    </a:p>
                    <a:p>
                      <a:pPr algn="ctr"/>
                      <a:r>
                        <a:rPr lang="en-GB" sz="1000" dirty="0" smtClean="0"/>
                        <a:t>EN/EL</a:t>
                      </a:r>
                      <a:endParaRPr lang="en-US" sz="1000" dirty="0"/>
                    </a:p>
                  </a:txBody>
                  <a:tcPr anchor="ctr"/>
                </a:tc>
                <a:tc>
                  <a:txBody>
                    <a:bodyPr/>
                    <a:lstStyle/>
                    <a:p>
                      <a:pPr algn="ctr"/>
                      <a:r>
                        <a:rPr lang="en-GB" sz="1000" dirty="0" smtClean="0"/>
                        <a:t>163920</a:t>
                      </a:r>
                      <a:endParaRPr lang="en-US" sz="1000" dirty="0"/>
                    </a:p>
                  </a:txBody>
                  <a:tcPr anchor="ctr"/>
                </a:tc>
                <a:tc>
                  <a:txBody>
                    <a:bodyPr/>
                    <a:lstStyle/>
                    <a:p>
                      <a:pPr algn="ctr"/>
                      <a:r>
                        <a:rPr lang="en-GB" sz="1000" dirty="0" smtClean="0"/>
                        <a:t>5</a:t>
                      </a:r>
                      <a:r>
                        <a:rPr lang="en-GB" sz="1000" baseline="30000" dirty="0" smtClean="0"/>
                        <a:t>th</a:t>
                      </a:r>
                      <a:r>
                        <a:rPr lang="en-GB" sz="1000" dirty="0" smtClean="0"/>
                        <a:t> July</a:t>
                      </a:r>
                    </a:p>
                    <a:p>
                      <a:pPr algn="ctr"/>
                      <a:r>
                        <a:rPr lang="en-GB" sz="1000" dirty="0" smtClean="0"/>
                        <a:t>AM</a:t>
                      </a:r>
                      <a:endParaRPr lang="en-US" sz="1000" dirty="0"/>
                    </a:p>
                  </a:txBody>
                  <a:tcPr anchor="ctr"/>
                </a:tc>
                <a:tc>
                  <a:txBody>
                    <a:bodyPr/>
                    <a:lstStyle/>
                    <a:p>
                      <a:pPr algn="ctr"/>
                      <a:r>
                        <a:rPr lang="en-GB" sz="1000" dirty="0" smtClean="0"/>
                        <a:t>1 day</a:t>
                      </a:r>
                      <a:endParaRPr lang="en-US" sz="1000" dirty="0"/>
                    </a:p>
                  </a:txBody>
                  <a:tcPr anchor="ctr"/>
                </a:tc>
                <a:tc>
                  <a:txBody>
                    <a:bodyPr/>
                    <a:lstStyle/>
                    <a:p>
                      <a:pPr algn="l"/>
                      <a:r>
                        <a:rPr lang="fr-FR" sz="1000" kern="1200" dirty="0" smtClean="0">
                          <a:solidFill>
                            <a:schemeClr val="dk1"/>
                          </a:solidFill>
                          <a:latin typeface="+mn-lt"/>
                          <a:ea typeface="+mn-ea"/>
                          <a:cs typeface="+mn-cs"/>
                        </a:rPr>
                        <a:t>Tests électriques sur câbles existants</a:t>
                      </a:r>
                      <a:endParaRPr lang="en-US" sz="1000" dirty="0"/>
                    </a:p>
                  </a:txBody>
                  <a:tcPr anchor="ctr"/>
                </a:tc>
                <a:tc>
                  <a:txBody>
                    <a:bodyPr/>
                    <a:lstStyle/>
                    <a:p>
                      <a:r>
                        <a:rPr lang="fr-FR" sz="1000" kern="1200" dirty="0" smtClean="0">
                          <a:solidFill>
                            <a:schemeClr val="dk1"/>
                          </a:solidFill>
                          <a:latin typeface="+mn-lt"/>
                          <a:ea typeface="+mn-ea"/>
                          <a:cs typeface="+mn-cs"/>
                        </a:rPr>
                        <a:t>Travail sur transparent durant l’arrêt du SPS quelques heures</a:t>
                      </a:r>
                      <a:endParaRPr lang="en-US" sz="1000" kern="1200" dirty="0" smtClean="0">
                        <a:solidFill>
                          <a:schemeClr val="dk1"/>
                        </a:solidFill>
                        <a:latin typeface="+mn-lt"/>
                        <a:ea typeface="+mn-ea"/>
                        <a:cs typeface="+mn-cs"/>
                      </a:endParaRPr>
                    </a:p>
                    <a:p>
                      <a:r>
                        <a:rPr lang="fr-FR" sz="1000" kern="1200" dirty="0" smtClean="0">
                          <a:solidFill>
                            <a:schemeClr val="dk1"/>
                          </a:solidFill>
                          <a:latin typeface="+mn-lt"/>
                          <a:ea typeface="+mn-ea"/>
                          <a:cs typeface="+mn-cs"/>
                        </a:rPr>
                        <a:t>Pas de mesure de sécurité spécifiques a prendre</a:t>
                      </a:r>
                      <a:endParaRPr lang="en-US" sz="1000" kern="1200" dirty="0">
                        <a:solidFill>
                          <a:schemeClr val="dk1"/>
                        </a:solidFill>
                        <a:latin typeface="+mn-lt"/>
                        <a:ea typeface="+mn-ea"/>
                        <a:cs typeface="+mn-cs"/>
                      </a:endParaRPr>
                    </a:p>
                  </a:txBody>
                  <a:tcPr anchor="ctr"/>
                </a:tc>
                <a:tc>
                  <a:txBody>
                    <a:bodyPr/>
                    <a:lstStyle/>
                    <a:p>
                      <a:pPr algn="l"/>
                      <a:r>
                        <a:rPr lang="en-GB" sz="1000" dirty="0" smtClean="0"/>
                        <a:t>N</a:t>
                      </a:r>
                      <a:endParaRPr lang="en-US" sz="1000" dirty="0"/>
                    </a:p>
                  </a:txBody>
                  <a:tcPr anchor="ctr"/>
                </a:tc>
                <a:tc>
                  <a:txBody>
                    <a:bodyPr/>
                    <a:lstStyle/>
                    <a:p>
                      <a:pPr algn="l"/>
                      <a:r>
                        <a:rPr lang="en-GB" sz="1000" dirty="0" smtClean="0"/>
                        <a:t>N</a:t>
                      </a:r>
                      <a:endParaRPr lang="en-US" sz="1000" dirty="0"/>
                    </a:p>
                  </a:txBody>
                  <a:tcPr anchor="ctr"/>
                </a:tc>
                <a:tc>
                  <a:txBody>
                    <a:bodyPr/>
                    <a:lstStyle/>
                    <a:p>
                      <a:pPr algn="l"/>
                      <a:r>
                        <a:rPr lang="en-GB" sz="1000" dirty="0" smtClean="0"/>
                        <a:t>N</a:t>
                      </a:r>
                      <a:endParaRPr lang="en-US" sz="1000" dirty="0"/>
                    </a:p>
                  </a:txBody>
                  <a:tcPr anchor="ctr"/>
                </a:tc>
                <a:tc>
                  <a:txBody>
                    <a:bodyPr/>
                    <a:lstStyle/>
                    <a:p>
                      <a:pPr algn="l"/>
                      <a:r>
                        <a:rPr lang="en-GB" sz="1000" dirty="0" smtClean="0"/>
                        <a:t>N</a:t>
                      </a:r>
                      <a:endParaRPr lang="en-US" sz="1000" dirty="0"/>
                    </a:p>
                  </a:txBody>
                  <a:tcPr anchor="ctr"/>
                </a:tc>
                <a:tc>
                  <a:txBody>
                    <a:bodyPr/>
                    <a:lstStyle/>
                    <a:p>
                      <a:pPr algn="l"/>
                      <a:endParaRPr lang="en-US" sz="1000" dirty="0"/>
                    </a:p>
                  </a:txBody>
                  <a:tcPr anchor="ctr"/>
                </a:tc>
              </a:tr>
              <a:tr h="370840">
                <a:tc>
                  <a:txBody>
                    <a:bodyPr/>
                    <a:lstStyle/>
                    <a:p>
                      <a:pPr algn="ctr"/>
                      <a:r>
                        <a:rPr lang="en-US" sz="1000" dirty="0" smtClean="0"/>
                        <a:t>Bill Bannister</a:t>
                      </a:r>
                    </a:p>
                    <a:p>
                      <a:pPr algn="ctr"/>
                      <a:r>
                        <a:rPr lang="en-US" sz="1000" dirty="0" smtClean="0"/>
                        <a:t>EN/CV</a:t>
                      </a:r>
                      <a:endParaRPr lang="en-US" sz="1000" dirty="0"/>
                    </a:p>
                  </a:txBody>
                  <a:tcPr anchor="ctr"/>
                </a:tc>
                <a:tc>
                  <a:txBody>
                    <a:bodyPr/>
                    <a:lstStyle/>
                    <a:p>
                      <a:pPr algn="ctr"/>
                      <a:r>
                        <a:rPr lang="en-GB" sz="1000" dirty="0" smtClean="0"/>
                        <a:t>163495</a:t>
                      </a:r>
                      <a:endParaRPr lang="en-US" sz="1000" dirty="0"/>
                    </a:p>
                  </a:txBody>
                  <a:tcPr anchor="ctr"/>
                </a:tc>
                <a:tc>
                  <a:txBody>
                    <a:bodyPr/>
                    <a:lstStyle/>
                    <a:p>
                      <a:pPr algn="ctr"/>
                      <a:r>
                        <a:rPr lang="en-GB" sz="1000" dirty="0" smtClean="0"/>
                        <a:t>5</a:t>
                      </a:r>
                      <a:r>
                        <a:rPr lang="en-GB" sz="1000" baseline="30000" dirty="0" smtClean="0"/>
                        <a:t>th</a:t>
                      </a:r>
                      <a:r>
                        <a:rPr lang="en-GB" sz="1000" dirty="0" smtClean="0"/>
                        <a:t> July</a:t>
                      </a:r>
                      <a:endParaRPr lang="en-US" sz="1000" dirty="0"/>
                    </a:p>
                  </a:txBody>
                  <a:tcPr anchor="ctr"/>
                </a:tc>
                <a:tc>
                  <a:txBody>
                    <a:bodyPr/>
                    <a:lstStyle/>
                    <a:p>
                      <a:pPr algn="ctr"/>
                      <a:r>
                        <a:rPr lang="en-GB" sz="1000" dirty="0" smtClean="0"/>
                        <a:t>1 Hr</a:t>
                      </a:r>
                      <a:endParaRPr lang="en-US" sz="1000" dirty="0"/>
                    </a:p>
                  </a:txBody>
                  <a:tcPr anchor="ctr"/>
                </a:tc>
                <a:tc>
                  <a:txBody>
                    <a:bodyPr/>
                    <a:lstStyle/>
                    <a:p>
                      <a:pPr>
                        <a:buFont typeface="Arial" pitchFamily="34" charset="0"/>
                        <a:buChar char="•"/>
                      </a:pPr>
                      <a:r>
                        <a:rPr lang="en-US" sz="1000" dirty="0" smtClean="0"/>
                        <a:t>Changeover PS pumps</a:t>
                      </a:r>
                    </a:p>
                    <a:p>
                      <a:pPr>
                        <a:buFont typeface="Arial" pitchFamily="34" charset="0"/>
                        <a:buChar char="•"/>
                      </a:pPr>
                      <a:r>
                        <a:rPr lang="en-US" sz="1000" dirty="0" smtClean="0"/>
                        <a:t>Test Septa pump 414B</a:t>
                      </a:r>
                      <a:endParaRPr lang="en-US" sz="1000" dirty="0"/>
                    </a:p>
                  </a:txBody>
                  <a:tcPr anchor="ctr"/>
                </a:tc>
                <a:tc>
                  <a:txBody>
                    <a:bodyPr/>
                    <a:lstStyle/>
                    <a:p>
                      <a:endParaRPr lang="en-US" sz="1000" dirty="0"/>
                    </a:p>
                  </a:txBody>
                  <a:tcPr anchor="ctr"/>
                </a:tc>
                <a:tc>
                  <a:txBody>
                    <a:bodyPr/>
                    <a:lstStyle/>
                    <a:p>
                      <a:r>
                        <a:rPr lang="en-GB" sz="1000" dirty="0" smtClean="0"/>
                        <a:t>N</a:t>
                      </a:r>
                      <a:endParaRPr lang="en-US" sz="1000" dirty="0"/>
                    </a:p>
                  </a:txBody>
                  <a:tcPr anchor="ctr"/>
                </a:tc>
                <a:tc>
                  <a:txBody>
                    <a:bodyPr/>
                    <a:lstStyle/>
                    <a:p>
                      <a:r>
                        <a:rPr lang="en-GB" sz="1000" dirty="0" smtClean="0"/>
                        <a:t>N</a:t>
                      </a:r>
                      <a:endParaRPr lang="en-US" sz="1000" dirty="0"/>
                    </a:p>
                  </a:txBody>
                  <a:tcPr anchor="ctr"/>
                </a:tc>
                <a:tc>
                  <a:txBody>
                    <a:bodyPr/>
                    <a:lstStyle/>
                    <a:p>
                      <a:r>
                        <a:rPr lang="en-GB" sz="1000" dirty="0" smtClean="0"/>
                        <a:t>N</a:t>
                      </a:r>
                      <a:endParaRPr lang="en-US" sz="1000" dirty="0"/>
                    </a:p>
                  </a:txBody>
                  <a:tcPr anchor="ctr"/>
                </a:tc>
                <a:tc>
                  <a:txBody>
                    <a:bodyPr/>
                    <a:lstStyle/>
                    <a:p>
                      <a:r>
                        <a:rPr lang="en-GB" sz="1000" dirty="0" smtClean="0"/>
                        <a:t>N</a:t>
                      </a:r>
                      <a:endParaRPr lang="en-US" sz="1000" dirty="0"/>
                    </a:p>
                  </a:txBody>
                  <a:tcPr anchor="ctr"/>
                </a:tc>
                <a:tc>
                  <a:txBody>
                    <a:bodyPr/>
                    <a:lstStyle/>
                    <a:p>
                      <a:pPr algn="ctr"/>
                      <a:endParaRPr lang="en-US" sz="1000" dirty="0"/>
                    </a:p>
                  </a:txBody>
                  <a:tcPr anchor="ctr"/>
                </a:tc>
              </a:tr>
              <a:tr h="370840">
                <a:tc>
                  <a:txBody>
                    <a:bodyPr/>
                    <a:lstStyle/>
                    <a:p>
                      <a:pPr algn="ctr"/>
                      <a:r>
                        <a:rPr lang="en-US" sz="1000" dirty="0" smtClean="0"/>
                        <a:t>Nicolas Perez</a:t>
                      </a:r>
                    </a:p>
                    <a:p>
                      <a:pPr algn="ctr"/>
                      <a:r>
                        <a:rPr lang="en-GB" sz="1000" dirty="0" smtClean="0"/>
                        <a:t>EN/HE</a:t>
                      </a:r>
                      <a:endParaRPr lang="en-US" sz="1000" dirty="0"/>
                    </a:p>
                  </a:txBody>
                  <a:tcPr anchor="ctr"/>
                </a:tc>
                <a:tc>
                  <a:txBody>
                    <a:bodyPr/>
                    <a:lstStyle/>
                    <a:p>
                      <a:pPr algn="ctr"/>
                      <a:r>
                        <a:rPr lang="en-GB" sz="1000" dirty="0" smtClean="0"/>
                        <a:t>169285</a:t>
                      </a:r>
                      <a:endParaRPr lang="en-US" sz="1000" dirty="0"/>
                    </a:p>
                  </a:txBody>
                  <a:tcPr anchor="ctr"/>
                </a:tc>
                <a:tc>
                  <a:txBody>
                    <a:bodyPr/>
                    <a:lstStyle/>
                    <a:p>
                      <a:pPr algn="ctr"/>
                      <a:r>
                        <a:rPr lang="en-GB" sz="1000" baseline="0" dirty="0" smtClean="0"/>
                        <a:t>5</a:t>
                      </a:r>
                      <a:r>
                        <a:rPr lang="en-GB" sz="1000" baseline="30000" dirty="0" smtClean="0"/>
                        <a:t>th</a:t>
                      </a:r>
                      <a:r>
                        <a:rPr lang="en-GB" sz="1000" baseline="0" dirty="0" smtClean="0"/>
                        <a:t> July</a:t>
                      </a:r>
                      <a:endParaRPr lang="en-US" sz="1000" dirty="0"/>
                    </a:p>
                  </a:txBody>
                  <a:tcPr anchor="ctr"/>
                </a:tc>
                <a:tc>
                  <a:txBody>
                    <a:bodyPr/>
                    <a:lstStyle/>
                    <a:p>
                      <a:pPr algn="ctr"/>
                      <a:r>
                        <a:rPr lang="en-GB" sz="1000" b="1" dirty="0" smtClean="0">
                          <a:solidFill>
                            <a:srgbClr val="FF0000"/>
                          </a:solidFill>
                        </a:rPr>
                        <a:t>09:30-11:30</a:t>
                      </a:r>
                      <a:r>
                        <a:rPr lang="en-GB" sz="1000" b="1" baseline="0" dirty="0" smtClean="0">
                          <a:solidFill>
                            <a:srgbClr val="FF0000"/>
                          </a:solidFill>
                        </a:rPr>
                        <a:t> </a:t>
                      </a:r>
                      <a:r>
                        <a:rPr lang="en-GB" sz="1000" b="1" dirty="0" smtClean="0">
                          <a:solidFill>
                            <a:srgbClr val="FF0000"/>
                          </a:solidFill>
                        </a:rPr>
                        <a:t>hrs</a:t>
                      </a:r>
                      <a:endParaRPr lang="en-US" sz="1000" b="1" dirty="0">
                        <a:solidFill>
                          <a:srgbClr val="FF0000"/>
                        </a:solidFill>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000" kern="1200" dirty="0" smtClean="0">
                          <a:solidFill>
                            <a:schemeClr val="dk1"/>
                          </a:solidFill>
                          <a:latin typeface="+mn-lt"/>
                          <a:ea typeface="+mn-ea"/>
                          <a:cs typeface="+mn-cs"/>
                        </a:rPr>
                        <a:t>Maintenance of</a:t>
                      </a:r>
                      <a:r>
                        <a:rPr lang="en-GB" sz="1000" kern="1200" baseline="0" dirty="0" smtClean="0">
                          <a:solidFill>
                            <a:schemeClr val="dk1"/>
                          </a:solidFill>
                          <a:latin typeface="+mn-lt"/>
                          <a:ea typeface="+mn-ea"/>
                          <a:cs typeface="+mn-cs"/>
                        </a:rPr>
                        <a:t> lift AS511</a:t>
                      </a:r>
                      <a:endParaRPr lang="en-US" sz="1000" kern="1200" dirty="0" smtClean="0">
                        <a:solidFill>
                          <a:schemeClr val="dk1"/>
                        </a:solidFill>
                        <a:latin typeface="+mn-lt"/>
                        <a:ea typeface="+mn-ea"/>
                        <a:cs typeface="+mn-cs"/>
                      </a:endParaRPr>
                    </a:p>
                  </a:txBody>
                  <a:tcPr anchor="ctr"/>
                </a:tc>
                <a:tc>
                  <a:txBody>
                    <a:bodyPr/>
                    <a:lstStyle/>
                    <a:p>
                      <a:pPr algn="l"/>
                      <a:r>
                        <a:rPr lang="en-GB" sz="1000" dirty="0" smtClean="0">
                          <a:solidFill>
                            <a:srgbClr val="FF0000"/>
                          </a:solidFill>
                        </a:rPr>
                        <a:t>The lift</a:t>
                      </a:r>
                      <a:r>
                        <a:rPr lang="en-GB" sz="1000" baseline="0" dirty="0" smtClean="0">
                          <a:solidFill>
                            <a:srgbClr val="FF0000"/>
                          </a:solidFill>
                        </a:rPr>
                        <a:t> will be out of service during this time.</a:t>
                      </a:r>
                      <a:endParaRPr lang="en-US" sz="1000" dirty="0">
                        <a:solidFill>
                          <a:srgbClr val="FF0000"/>
                        </a:solidFill>
                      </a:endParaRPr>
                    </a:p>
                  </a:txBody>
                  <a:tcPr anchor="ctr"/>
                </a:tc>
                <a:tc>
                  <a:txBody>
                    <a:bodyPr/>
                    <a:lstStyle/>
                    <a:p>
                      <a:pPr algn="ctr"/>
                      <a:r>
                        <a:rPr lang="en-GB" sz="1000" dirty="0" smtClean="0"/>
                        <a:t>N</a:t>
                      </a:r>
                      <a:endParaRPr lang="en-US" sz="1000" dirty="0"/>
                    </a:p>
                  </a:txBody>
                  <a:tcPr anchor="ctr"/>
                </a:tc>
                <a:tc>
                  <a:txBody>
                    <a:bodyPr/>
                    <a:lstStyle/>
                    <a:p>
                      <a:pPr algn="ctr"/>
                      <a:r>
                        <a:rPr lang="en-GB" sz="1000" dirty="0" smtClean="0"/>
                        <a:t>N</a:t>
                      </a:r>
                      <a:endParaRPr lang="en-US" sz="1000" dirty="0"/>
                    </a:p>
                  </a:txBody>
                  <a:tcPr anchor="ctr"/>
                </a:tc>
                <a:tc>
                  <a:txBody>
                    <a:bodyPr/>
                    <a:lstStyle/>
                    <a:p>
                      <a:pPr algn="ctr"/>
                      <a:r>
                        <a:rPr lang="en-GB" sz="1000" dirty="0" smtClean="0"/>
                        <a:t>N</a:t>
                      </a:r>
                      <a:endParaRPr lang="en-US" sz="1000" dirty="0"/>
                    </a:p>
                  </a:txBody>
                  <a:tcPr anchor="ctr"/>
                </a:tc>
                <a:tc>
                  <a:txBody>
                    <a:bodyPr/>
                    <a:lstStyle/>
                    <a:p>
                      <a:pPr algn="ctr"/>
                      <a:r>
                        <a:rPr lang="en-GB" sz="1000" dirty="0" smtClean="0"/>
                        <a:t>N</a:t>
                      </a:r>
                      <a:endParaRPr lang="en-US" sz="1000" dirty="0"/>
                    </a:p>
                  </a:txBody>
                  <a:tcPr anchor="ctr"/>
                </a:tc>
                <a:tc>
                  <a:txBody>
                    <a:bodyPr/>
                    <a:lstStyle/>
                    <a:p>
                      <a:endParaRPr lang="en-US" sz="1000" dirty="0"/>
                    </a:p>
                  </a:txBody>
                  <a:tcPr/>
                </a:tc>
              </a:tr>
              <a:tr h="370840">
                <a:tc>
                  <a:txBody>
                    <a:bodyPr/>
                    <a:lstStyle/>
                    <a:p>
                      <a:endParaRPr lang="en-US" sz="1000" dirty="0"/>
                    </a:p>
                  </a:txBody>
                  <a:tcPr/>
                </a:tc>
                <a:tc>
                  <a:txBody>
                    <a:bodyPr/>
                    <a:lstStyle/>
                    <a:p>
                      <a:endParaRPr lang="en-US" sz="1000"/>
                    </a:p>
                  </a:txBody>
                  <a:tcPr/>
                </a:tc>
                <a:tc>
                  <a:txBody>
                    <a:bodyPr/>
                    <a:lstStyle/>
                    <a:p>
                      <a:endParaRPr lang="en-US" sz="1000"/>
                    </a:p>
                  </a:txBody>
                  <a:tcPr/>
                </a:tc>
                <a:tc>
                  <a:txBody>
                    <a:bodyPr/>
                    <a:lstStyle/>
                    <a:p>
                      <a:endParaRPr lang="en-US" sz="1000" dirty="0"/>
                    </a:p>
                  </a:txBody>
                  <a:tcPr/>
                </a:tc>
                <a:tc>
                  <a:txBody>
                    <a:bodyPr/>
                    <a:lstStyle/>
                    <a:p>
                      <a:endParaRPr lang="en-US" sz="1000" dirty="0"/>
                    </a:p>
                  </a:txBody>
                  <a:tcPr/>
                </a:tc>
                <a:tc>
                  <a:txBody>
                    <a:bodyPr/>
                    <a:lstStyle/>
                    <a:p>
                      <a:endParaRPr lang="en-US" sz="1000" dirty="0"/>
                    </a:p>
                  </a:txBody>
                  <a:tcPr/>
                </a:tc>
                <a:tc>
                  <a:txBody>
                    <a:bodyPr/>
                    <a:lstStyle/>
                    <a:p>
                      <a:endParaRPr lang="en-US" sz="1000" dirty="0"/>
                    </a:p>
                  </a:txBody>
                  <a:tcPr/>
                </a:tc>
                <a:tc>
                  <a:txBody>
                    <a:bodyPr/>
                    <a:lstStyle/>
                    <a:p>
                      <a:endParaRPr lang="en-US" sz="1000" dirty="0"/>
                    </a:p>
                  </a:txBody>
                  <a:tcPr/>
                </a:tc>
                <a:tc>
                  <a:txBody>
                    <a:bodyPr/>
                    <a:lstStyle/>
                    <a:p>
                      <a:endParaRPr lang="en-US" sz="1000" dirty="0"/>
                    </a:p>
                  </a:txBody>
                  <a:tcPr/>
                </a:tc>
                <a:tc>
                  <a:txBody>
                    <a:bodyPr/>
                    <a:lstStyle/>
                    <a:p>
                      <a:endParaRPr lang="en-US" sz="1000" dirty="0"/>
                    </a:p>
                  </a:txBody>
                  <a:tcPr/>
                </a:tc>
                <a:tc>
                  <a:txBody>
                    <a:bodyPr/>
                    <a:lstStyle/>
                    <a:p>
                      <a:endParaRPr lang="en-US" sz="1000" dirty="0"/>
                    </a:p>
                  </a:txBody>
                  <a:tcPr/>
                </a:tc>
              </a:tr>
            </a:tbl>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384"/>
            <a:ext cx="8229600" cy="1143000"/>
          </a:xfrm>
        </p:spPr>
        <p:txBody>
          <a:bodyPr/>
          <a:lstStyle/>
          <a:p>
            <a:r>
              <a:rPr lang="en-GB" dirty="0" smtClean="0"/>
              <a:t>BA 5</a:t>
            </a:r>
            <a:endParaRPr lang="en-US" dirty="0"/>
          </a:p>
        </p:txBody>
      </p:sp>
      <p:sp>
        <p:nvSpPr>
          <p:cNvPr id="4" name="Date Placeholder 3"/>
          <p:cNvSpPr>
            <a:spLocks noGrp="1"/>
          </p:cNvSpPr>
          <p:nvPr>
            <p:ph type="dt" sz="half" idx="10"/>
          </p:nvPr>
        </p:nvSpPr>
        <p:spPr/>
        <p:txBody>
          <a:bodyPr/>
          <a:lstStyle/>
          <a:p>
            <a:fld id="{2AC75B4B-FAE3-49AD-969D-352172D10540}" type="datetime1">
              <a:rPr lang="en-GB" smtClean="0"/>
              <a:pPr/>
              <a:t>24/06/2011</a:t>
            </a:fld>
            <a:endParaRPr lang="en-US" dirty="0"/>
          </a:p>
        </p:txBody>
      </p:sp>
      <p:sp>
        <p:nvSpPr>
          <p:cNvPr id="5" name="Footer Placeholder 4"/>
          <p:cNvSpPr>
            <a:spLocks noGrp="1"/>
          </p:cNvSpPr>
          <p:nvPr>
            <p:ph type="ftr" sz="quarter" idx="11"/>
          </p:nvPr>
        </p:nvSpPr>
        <p:spPr/>
        <p:txBody>
          <a:bodyPr/>
          <a:lstStyle/>
          <a:p>
            <a:r>
              <a:rPr lang="en-US" dirty="0" smtClean="0"/>
              <a:t>SPS.Technical-Coordination@cern.ch</a:t>
            </a:r>
            <a:endParaRPr lang="en-US" dirty="0"/>
          </a:p>
        </p:txBody>
      </p:sp>
      <p:sp>
        <p:nvSpPr>
          <p:cNvPr id="6" name="Slide Number Placeholder 5"/>
          <p:cNvSpPr>
            <a:spLocks noGrp="1"/>
          </p:cNvSpPr>
          <p:nvPr>
            <p:ph type="sldNum" sz="quarter" idx="12"/>
          </p:nvPr>
        </p:nvSpPr>
        <p:spPr/>
        <p:txBody>
          <a:bodyPr/>
          <a:lstStyle/>
          <a:p>
            <a:fld id="{09AEAAE4-0DFC-41BA-A6EA-0EF31FBA7C48}" type="slidenum">
              <a:rPr lang="en-US" smtClean="0"/>
              <a:pPr/>
              <a:t>6</a:t>
            </a:fld>
            <a:endParaRPr lang="en-US" dirty="0"/>
          </a:p>
        </p:txBody>
      </p:sp>
      <p:graphicFrame>
        <p:nvGraphicFramePr>
          <p:cNvPr id="9" name="Content Placeholder 7"/>
          <p:cNvGraphicFramePr>
            <a:graphicFrameLocks/>
          </p:cNvGraphicFramePr>
          <p:nvPr/>
        </p:nvGraphicFramePr>
        <p:xfrm>
          <a:off x="179513" y="908720"/>
          <a:ext cx="8856985" cy="5349240"/>
        </p:xfrm>
        <a:graphic>
          <a:graphicData uri="http://schemas.openxmlformats.org/drawingml/2006/table">
            <a:tbl>
              <a:tblPr firstRow="1" bandRow="1">
                <a:tableStyleId>{5C22544A-7EE6-4342-B048-85BDC9FD1C3A}</a:tableStyleId>
              </a:tblPr>
              <a:tblGrid>
                <a:gridCol w="936103"/>
                <a:gridCol w="648072"/>
                <a:gridCol w="648072"/>
                <a:gridCol w="720080"/>
                <a:gridCol w="2664296"/>
                <a:gridCol w="1845556"/>
                <a:gridCol w="278960"/>
                <a:gridCol w="278960"/>
                <a:gridCol w="278960"/>
                <a:gridCol w="278963"/>
                <a:gridCol w="278963"/>
              </a:tblGrid>
              <a:tr h="370840">
                <a:tc>
                  <a:txBody>
                    <a:bodyPr/>
                    <a:lstStyle/>
                    <a:p>
                      <a:pPr algn="ctr"/>
                      <a:r>
                        <a:rPr lang="en-GB" sz="1100" dirty="0" smtClean="0"/>
                        <a:t>Person Responsible</a:t>
                      </a:r>
                      <a:endParaRPr lang="en-US" sz="1100" dirty="0"/>
                    </a:p>
                  </a:txBody>
                  <a:tcPr anchor="ctr"/>
                </a:tc>
                <a:tc>
                  <a:txBody>
                    <a:bodyPr/>
                    <a:lstStyle/>
                    <a:p>
                      <a:pPr algn="ctr"/>
                      <a:r>
                        <a:rPr lang="en-GB" sz="1100" dirty="0" smtClean="0"/>
                        <a:t>Contact Details</a:t>
                      </a:r>
                      <a:endParaRPr lang="en-US" sz="1100" dirty="0"/>
                    </a:p>
                  </a:txBody>
                  <a:tcPr anchor="ctr"/>
                </a:tc>
                <a:tc>
                  <a:txBody>
                    <a:bodyPr/>
                    <a:lstStyle/>
                    <a:p>
                      <a:pPr algn="ctr"/>
                      <a:r>
                        <a:rPr lang="en-GB" sz="1100" dirty="0" smtClean="0"/>
                        <a:t>Starting when?</a:t>
                      </a:r>
                      <a:endParaRPr lang="en-US" sz="1100" dirty="0"/>
                    </a:p>
                  </a:txBody>
                  <a:tcPr anchor="ctr"/>
                </a:tc>
                <a:tc>
                  <a:txBody>
                    <a:bodyPr/>
                    <a:lstStyle/>
                    <a:p>
                      <a:pPr algn="ctr"/>
                      <a:r>
                        <a:rPr lang="en-GB" sz="1100" dirty="0" smtClean="0"/>
                        <a:t>Duration of work</a:t>
                      </a:r>
                      <a:endParaRPr lang="en-US" sz="1100" dirty="0"/>
                    </a:p>
                  </a:txBody>
                  <a:tcPr anchor="ctr"/>
                </a:tc>
                <a:tc>
                  <a:txBody>
                    <a:bodyPr/>
                    <a:lstStyle/>
                    <a:p>
                      <a:pPr algn="ctr"/>
                      <a:r>
                        <a:rPr lang="en-GB" sz="1100" dirty="0" smtClean="0"/>
                        <a:t>Description of work</a:t>
                      </a:r>
                      <a:endParaRPr lang="en-US" sz="1100" dirty="0"/>
                    </a:p>
                  </a:txBody>
                  <a:tcPr anchor="ctr"/>
                </a:tc>
                <a:tc>
                  <a:txBody>
                    <a:bodyPr/>
                    <a:lstStyle/>
                    <a:p>
                      <a:pPr algn="ctr"/>
                      <a:endParaRPr lang="en-GB" sz="1100" dirty="0" smtClean="0"/>
                    </a:p>
                    <a:p>
                      <a:pPr algn="ctr"/>
                      <a:endParaRPr lang="en-GB" sz="1100" dirty="0" smtClean="0"/>
                    </a:p>
                    <a:p>
                      <a:pPr algn="ctr"/>
                      <a:r>
                        <a:rPr lang="en-GB" sz="1100" dirty="0" smtClean="0"/>
                        <a:t>Other factors to consider</a:t>
                      </a:r>
                    </a:p>
                    <a:p>
                      <a:pPr algn="ctr"/>
                      <a:endParaRPr lang="en-GB" sz="1100" dirty="0" smtClean="0"/>
                    </a:p>
                    <a:p>
                      <a:pPr algn="ctr"/>
                      <a:endParaRPr lang="en-GB" sz="1100" dirty="0" smtClean="0"/>
                    </a:p>
                  </a:txBody>
                  <a:tcPr anchor="ctr"/>
                </a:tc>
                <a:tc>
                  <a:txBody>
                    <a:bodyPr/>
                    <a:lstStyle/>
                    <a:p>
                      <a:pPr algn="ctr"/>
                      <a:r>
                        <a:rPr lang="en-GB" sz="1100" dirty="0" smtClean="0"/>
                        <a:t>Consignation</a:t>
                      </a:r>
                      <a:endParaRPr lang="en-US" sz="1100" dirty="0"/>
                    </a:p>
                  </a:txBody>
                  <a:tcPr vert="vert270" anchor="ctr"/>
                </a:tc>
                <a:tc>
                  <a:txBody>
                    <a:bodyPr/>
                    <a:lstStyle/>
                    <a:p>
                      <a:pPr algn="ctr"/>
                      <a:r>
                        <a:rPr lang="en-GB" sz="1100" dirty="0" smtClean="0"/>
                        <a:t>Water</a:t>
                      </a:r>
                      <a:endParaRPr lang="en-US" sz="1100" dirty="0"/>
                    </a:p>
                  </a:txBody>
                  <a:tcPr vert="vert270" anchor="ctr"/>
                </a:tc>
                <a:tc>
                  <a:txBody>
                    <a:bodyPr/>
                    <a:lstStyle/>
                    <a:p>
                      <a:pPr algn="ctr"/>
                      <a:r>
                        <a:rPr lang="en-GB" sz="1100" dirty="0" smtClean="0"/>
                        <a:t>Comp air</a:t>
                      </a:r>
                      <a:endParaRPr lang="en-US" sz="1100" dirty="0"/>
                    </a:p>
                  </a:txBody>
                  <a:tcPr vert="vert270" anchor="ctr"/>
                </a:tc>
                <a:tc>
                  <a:txBody>
                    <a:bodyPr/>
                    <a:lstStyle/>
                    <a:p>
                      <a:pPr algn="ctr"/>
                      <a:r>
                        <a:rPr lang="en-GB" sz="1100" dirty="0" smtClean="0"/>
                        <a:t>Vacuum</a:t>
                      </a:r>
                      <a:endParaRPr lang="en-US" sz="1100" dirty="0"/>
                    </a:p>
                  </a:txBody>
                  <a:tcPr vert="vert270" anchor="ctr"/>
                </a:tc>
                <a:tc>
                  <a:txBody>
                    <a:bodyPr/>
                    <a:lstStyle/>
                    <a:p>
                      <a:pPr algn="ctr"/>
                      <a:r>
                        <a:rPr lang="en-GB" sz="1100" dirty="0" smtClean="0"/>
                        <a:t>RP present</a:t>
                      </a:r>
                      <a:endParaRPr lang="en-US" sz="1100" dirty="0"/>
                    </a:p>
                  </a:txBody>
                  <a:tcPr vert="vert270" anchor="ctr"/>
                </a:tc>
              </a:tr>
              <a:tr h="370840">
                <a:tc>
                  <a:txBody>
                    <a:bodyPr/>
                    <a:lstStyle/>
                    <a:p>
                      <a:pPr algn="ctr"/>
                      <a:r>
                        <a:rPr lang="en-US" sz="1000" dirty="0" smtClean="0"/>
                        <a:t>Guillaume GROS</a:t>
                      </a:r>
                    </a:p>
                    <a:p>
                      <a:pPr algn="ctr"/>
                      <a:r>
                        <a:rPr lang="en-GB" sz="1000" dirty="0" smtClean="0"/>
                        <a:t>EN/EL</a:t>
                      </a:r>
                      <a:endParaRPr lang="en-US" sz="1000" dirty="0"/>
                    </a:p>
                  </a:txBody>
                  <a:tcPr anchor="ctr"/>
                </a:tc>
                <a:tc>
                  <a:txBody>
                    <a:bodyPr/>
                    <a:lstStyle/>
                    <a:p>
                      <a:pPr algn="ctr"/>
                      <a:r>
                        <a:rPr lang="en-GB" sz="1000" dirty="0" smtClean="0"/>
                        <a:t>163920</a:t>
                      </a:r>
                      <a:endParaRPr lang="en-US" sz="1000" dirty="0"/>
                    </a:p>
                  </a:txBody>
                  <a:tcPr anchor="ctr"/>
                </a:tc>
                <a:tc>
                  <a:txBody>
                    <a:bodyPr/>
                    <a:lstStyle/>
                    <a:p>
                      <a:pPr algn="ctr"/>
                      <a:r>
                        <a:rPr lang="en-GB" sz="1000" dirty="0" smtClean="0"/>
                        <a:t>5</a:t>
                      </a:r>
                      <a:r>
                        <a:rPr lang="en-GB" sz="1000" baseline="30000" dirty="0" smtClean="0"/>
                        <a:t>th</a:t>
                      </a:r>
                      <a:r>
                        <a:rPr lang="en-GB" sz="1000" dirty="0" smtClean="0"/>
                        <a:t> July</a:t>
                      </a:r>
                    </a:p>
                    <a:p>
                      <a:pPr algn="ctr"/>
                      <a:r>
                        <a:rPr lang="en-GB" sz="1000" dirty="0" smtClean="0"/>
                        <a:t>AM</a:t>
                      </a:r>
                      <a:endParaRPr lang="en-US" sz="1000" dirty="0"/>
                    </a:p>
                  </a:txBody>
                  <a:tcPr anchor="ctr"/>
                </a:tc>
                <a:tc>
                  <a:txBody>
                    <a:bodyPr/>
                    <a:lstStyle/>
                    <a:p>
                      <a:pPr algn="ctr"/>
                      <a:r>
                        <a:rPr lang="en-GB" sz="1000" dirty="0" smtClean="0"/>
                        <a:t>2 days</a:t>
                      </a:r>
                      <a:endParaRPr lang="en-US" sz="1000" dirty="0"/>
                    </a:p>
                  </a:txBody>
                  <a:tcPr anchor="ctr"/>
                </a:tc>
                <a:tc>
                  <a:txBody>
                    <a:bodyPr/>
                    <a:lstStyle/>
                    <a:p>
                      <a:pPr algn="l"/>
                      <a:r>
                        <a:rPr lang="fr-FR" sz="1000" kern="1200" dirty="0" smtClean="0">
                          <a:solidFill>
                            <a:schemeClr val="dk1"/>
                          </a:solidFill>
                          <a:latin typeface="+mn-lt"/>
                          <a:ea typeface="+mn-ea"/>
                          <a:cs typeface="+mn-cs"/>
                        </a:rPr>
                        <a:t>Démontage des racks RA1143 a 1150 et des câbles</a:t>
                      </a:r>
                      <a:endParaRPr lang="en-US" sz="1000" dirty="0"/>
                    </a:p>
                  </a:txBody>
                  <a:tcPr anchor="ctr"/>
                </a:tc>
                <a:tc>
                  <a:txBody>
                    <a:bodyPr/>
                    <a:lstStyle/>
                    <a:p>
                      <a:pPr algn="l"/>
                      <a:r>
                        <a:rPr lang="fr-FR" sz="1000" kern="1200" dirty="0" smtClean="0">
                          <a:solidFill>
                            <a:schemeClr val="dk1"/>
                          </a:solidFill>
                          <a:latin typeface="+mn-lt"/>
                          <a:ea typeface="+mn-ea"/>
                          <a:cs typeface="+mn-cs"/>
                        </a:rPr>
                        <a:t>Consignations TE/EPC nécessaires</a:t>
                      </a:r>
                      <a:endParaRPr lang="en-US" sz="1000" dirty="0"/>
                    </a:p>
                  </a:txBody>
                  <a:tcPr anchor="ctr"/>
                </a:tc>
                <a:tc>
                  <a:txBody>
                    <a:bodyPr/>
                    <a:lstStyle/>
                    <a:p>
                      <a:pPr algn="l"/>
                      <a:r>
                        <a:rPr lang="en-GB" sz="1000" dirty="0" smtClean="0"/>
                        <a:t>Y</a:t>
                      </a:r>
                      <a:endParaRPr lang="en-US" sz="1000" dirty="0"/>
                    </a:p>
                  </a:txBody>
                  <a:tcPr anchor="ctr">
                    <a:solidFill>
                      <a:srgbClr val="FF0000"/>
                    </a:solidFill>
                  </a:tcPr>
                </a:tc>
                <a:tc>
                  <a:txBody>
                    <a:bodyPr/>
                    <a:lstStyle/>
                    <a:p>
                      <a:pPr algn="l"/>
                      <a:r>
                        <a:rPr lang="en-GB" sz="1000" dirty="0" smtClean="0"/>
                        <a:t>N</a:t>
                      </a:r>
                      <a:endParaRPr lang="en-US" sz="1000" dirty="0"/>
                    </a:p>
                  </a:txBody>
                  <a:tcPr anchor="ctr"/>
                </a:tc>
                <a:tc>
                  <a:txBody>
                    <a:bodyPr/>
                    <a:lstStyle/>
                    <a:p>
                      <a:pPr algn="l"/>
                      <a:r>
                        <a:rPr lang="en-GB" sz="1000" dirty="0" smtClean="0"/>
                        <a:t>N</a:t>
                      </a:r>
                      <a:endParaRPr lang="en-US" sz="1000" dirty="0"/>
                    </a:p>
                  </a:txBody>
                  <a:tcPr anchor="ctr"/>
                </a:tc>
                <a:tc>
                  <a:txBody>
                    <a:bodyPr/>
                    <a:lstStyle/>
                    <a:p>
                      <a:pPr algn="l"/>
                      <a:r>
                        <a:rPr lang="en-GB" sz="1000" dirty="0" smtClean="0"/>
                        <a:t>N</a:t>
                      </a:r>
                      <a:endParaRPr lang="en-US" sz="1000" dirty="0"/>
                    </a:p>
                  </a:txBody>
                  <a:tcPr anchor="ctr"/>
                </a:tc>
                <a:tc>
                  <a:txBody>
                    <a:bodyPr/>
                    <a:lstStyle/>
                    <a:p>
                      <a:pPr algn="l"/>
                      <a:endParaRPr lang="en-US" sz="1000" dirty="0"/>
                    </a:p>
                  </a:txBody>
                  <a:tcPr anchor="ct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_tradnl" sz="1000" kern="1200" dirty="0" smtClean="0">
                          <a:solidFill>
                            <a:schemeClr val="dk1"/>
                          </a:solidFill>
                          <a:latin typeface="+mn-lt"/>
                          <a:ea typeface="+mn-ea"/>
                          <a:cs typeface="+mn-cs"/>
                        </a:rPr>
                        <a:t>Antonio Gonzalez Puertas</a:t>
                      </a:r>
                    </a:p>
                    <a:p>
                      <a:pPr marL="0" marR="0" indent="0" algn="ctr" defTabSz="914400" rtl="0" eaLnBrk="1" fontAlgn="auto" latinLnBrk="0" hangingPunct="1">
                        <a:lnSpc>
                          <a:spcPct val="100000"/>
                        </a:lnSpc>
                        <a:spcBef>
                          <a:spcPts val="0"/>
                        </a:spcBef>
                        <a:spcAft>
                          <a:spcPts val="0"/>
                        </a:spcAft>
                        <a:buClrTx/>
                        <a:buSzTx/>
                        <a:buFontTx/>
                        <a:buNone/>
                        <a:tabLst/>
                        <a:defRPr/>
                      </a:pPr>
                      <a:r>
                        <a:rPr lang="es-ES_tradnl" sz="1000" kern="1200" dirty="0" smtClean="0">
                          <a:solidFill>
                            <a:schemeClr val="dk1"/>
                          </a:solidFill>
                          <a:latin typeface="+mn-lt"/>
                          <a:ea typeface="+mn-ea"/>
                          <a:cs typeface="+mn-cs"/>
                        </a:rPr>
                        <a:t>EN/EL/CF</a:t>
                      </a:r>
                      <a:endParaRPr lang="en-US" sz="1000" kern="1200" dirty="0" smtClean="0">
                        <a:solidFill>
                          <a:schemeClr val="dk1"/>
                        </a:solidFill>
                        <a:latin typeface="+mn-lt"/>
                        <a:ea typeface="+mn-ea"/>
                        <a:cs typeface="+mn-cs"/>
                      </a:endParaRPr>
                    </a:p>
                  </a:txBody>
                  <a:tcPr anchor="ctr"/>
                </a:tc>
                <a:tc>
                  <a:txBody>
                    <a:bodyPr/>
                    <a:lstStyle/>
                    <a:p>
                      <a:pPr algn="ctr"/>
                      <a:r>
                        <a:rPr lang="en-GB" sz="1000" dirty="0" smtClean="0"/>
                        <a:t>160454</a:t>
                      </a:r>
                      <a:endParaRPr lang="en-US" sz="1000" dirty="0"/>
                    </a:p>
                  </a:txBody>
                  <a:tcPr anchor="ctr"/>
                </a:tc>
                <a:tc>
                  <a:txBody>
                    <a:bodyPr/>
                    <a:lstStyle/>
                    <a:p>
                      <a:pPr algn="ctr"/>
                      <a:r>
                        <a:rPr lang="en-GB" sz="1000" dirty="0" smtClean="0"/>
                        <a:t>5</a:t>
                      </a:r>
                      <a:r>
                        <a:rPr lang="en-GB" sz="1000" baseline="30000" dirty="0" smtClean="0"/>
                        <a:t>th</a:t>
                      </a:r>
                      <a:r>
                        <a:rPr lang="en-GB" sz="1000" dirty="0" smtClean="0"/>
                        <a:t> July</a:t>
                      </a:r>
                    </a:p>
                    <a:p>
                      <a:pPr algn="ctr"/>
                      <a:r>
                        <a:rPr lang="en-GB" sz="1000" dirty="0" smtClean="0"/>
                        <a:t>AM</a:t>
                      </a:r>
                      <a:endParaRPr lang="en-US" sz="1000" dirty="0"/>
                    </a:p>
                  </a:txBody>
                  <a:tcPr anchor="ctr"/>
                </a:tc>
                <a:tc>
                  <a:txBody>
                    <a:bodyPr/>
                    <a:lstStyle/>
                    <a:p>
                      <a:pPr algn="ctr"/>
                      <a:r>
                        <a:rPr lang="en-GB" sz="1000" dirty="0" smtClean="0"/>
                        <a:t>1 day</a:t>
                      </a:r>
                      <a:endParaRPr lang="en-US" sz="1000" dirty="0"/>
                    </a:p>
                  </a:txBody>
                  <a:tcPr anchor="ctr"/>
                </a:tc>
                <a:tc>
                  <a:txBody>
                    <a:bodyPr/>
                    <a:lstStyle/>
                    <a:p>
                      <a:r>
                        <a:rPr lang="en-GB" sz="1000" kern="1200" dirty="0" smtClean="0">
                          <a:solidFill>
                            <a:schemeClr val="dk1"/>
                          </a:solidFill>
                          <a:latin typeface="+mn-lt"/>
                          <a:ea typeface="+mn-ea"/>
                          <a:cs typeface="+mn-cs"/>
                        </a:rPr>
                        <a:t>Optical </a:t>
                      </a:r>
                      <a:r>
                        <a:rPr lang="en-GB" sz="1000" kern="1200" dirty="0" err="1" smtClean="0">
                          <a:solidFill>
                            <a:schemeClr val="dk1"/>
                          </a:solidFill>
                          <a:latin typeface="+mn-lt"/>
                          <a:ea typeface="+mn-ea"/>
                          <a:cs typeface="+mn-cs"/>
                        </a:rPr>
                        <a:t>fiber</a:t>
                      </a:r>
                      <a:r>
                        <a:rPr lang="en-GB" sz="1000" kern="1200" dirty="0" smtClean="0">
                          <a:solidFill>
                            <a:schemeClr val="dk1"/>
                          </a:solidFill>
                          <a:latin typeface="+mn-lt"/>
                          <a:ea typeface="+mn-ea"/>
                          <a:cs typeface="+mn-cs"/>
                        </a:rPr>
                        <a:t> installation (First part of the installation was done already week 19)</a:t>
                      </a:r>
                      <a:endParaRPr lang="en-US" sz="1000" kern="1200" dirty="0" smtClean="0">
                        <a:solidFill>
                          <a:schemeClr val="dk1"/>
                        </a:solidFill>
                        <a:latin typeface="+mn-lt"/>
                        <a:ea typeface="+mn-ea"/>
                        <a:cs typeface="+mn-cs"/>
                      </a:endParaRPr>
                    </a:p>
                    <a:p>
                      <a:r>
                        <a:rPr lang="en-GB" sz="1000" kern="1200" dirty="0" smtClean="0">
                          <a:solidFill>
                            <a:schemeClr val="dk1"/>
                          </a:solidFill>
                          <a:latin typeface="+mn-lt"/>
                          <a:ea typeface="+mn-ea"/>
                          <a:cs typeface="+mn-cs"/>
                        </a:rPr>
                        <a:t>Installation of two optical </a:t>
                      </a:r>
                      <a:r>
                        <a:rPr lang="en-GB" sz="1000" kern="1200" dirty="0" err="1" smtClean="0">
                          <a:solidFill>
                            <a:schemeClr val="dk1"/>
                          </a:solidFill>
                          <a:latin typeface="+mn-lt"/>
                          <a:ea typeface="+mn-ea"/>
                          <a:cs typeface="+mn-cs"/>
                        </a:rPr>
                        <a:t>fibers</a:t>
                      </a:r>
                      <a:r>
                        <a:rPr lang="en-GB" sz="1000" kern="1200" dirty="0" smtClean="0">
                          <a:solidFill>
                            <a:schemeClr val="dk1"/>
                          </a:solidFill>
                          <a:latin typeface="+mn-lt"/>
                          <a:ea typeface="+mn-ea"/>
                          <a:cs typeface="+mn-cs"/>
                        </a:rPr>
                        <a:t> boxes to the floor, underneath beam line + </a:t>
                      </a:r>
                      <a:r>
                        <a:rPr lang="en-GB" sz="1000" kern="1200" dirty="0" err="1" smtClean="0">
                          <a:solidFill>
                            <a:schemeClr val="dk1"/>
                          </a:solidFill>
                          <a:latin typeface="+mn-lt"/>
                          <a:ea typeface="+mn-ea"/>
                          <a:cs typeface="+mn-cs"/>
                        </a:rPr>
                        <a:t>fiber</a:t>
                      </a:r>
                      <a:r>
                        <a:rPr lang="en-GB" sz="1000" kern="1200" dirty="0" smtClean="0">
                          <a:solidFill>
                            <a:schemeClr val="dk1"/>
                          </a:solidFill>
                          <a:latin typeface="+mn-lt"/>
                          <a:ea typeface="+mn-ea"/>
                          <a:cs typeface="+mn-cs"/>
                        </a:rPr>
                        <a:t> termination. </a:t>
                      </a:r>
                    </a:p>
                    <a:p>
                      <a:pPr marL="0" marR="0" indent="0" algn="l" defTabSz="914400" rtl="0" eaLnBrk="1" fontAlgn="auto" latinLnBrk="0" hangingPunct="1">
                        <a:lnSpc>
                          <a:spcPct val="100000"/>
                        </a:lnSpc>
                        <a:spcBef>
                          <a:spcPts val="0"/>
                        </a:spcBef>
                        <a:spcAft>
                          <a:spcPts val="0"/>
                        </a:spcAft>
                        <a:buClrTx/>
                        <a:buSzTx/>
                        <a:buFontTx/>
                        <a:buNone/>
                        <a:tabLst/>
                        <a:defRPr/>
                      </a:pPr>
                      <a:r>
                        <a:rPr lang="en-GB" sz="1000" kern="1200" dirty="0" smtClean="0">
                          <a:solidFill>
                            <a:schemeClr val="dk1"/>
                          </a:solidFill>
                          <a:latin typeface="+mn-lt"/>
                          <a:ea typeface="+mn-ea"/>
                          <a:cs typeface="+mn-cs"/>
                        </a:rPr>
                        <a:t>(LSS5). Start Point: XRPH.51991   End Point: TAL.52196</a:t>
                      </a:r>
                    </a:p>
                    <a:p>
                      <a:pPr marL="0" marR="0" indent="0" algn="l" defTabSz="914400" rtl="0" eaLnBrk="1" fontAlgn="auto" latinLnBrk="0" hangingPunct="1">
                        <a:lnSpc>
                          <a:spcPct val="100000"/>
                        </a:lnSpc>
                        <a:spcBef>
                          <a:spcPts val="0"/>
                        </a:spcBef>
                        <a:spcAft>
                          <a:spcPts val="0"/>
                        </a:spcAft>
                        <a:buClrTx/>
                        <a:buSzTx/>
                        <a:buFontTx/>
                        <a:buNone/>
                        <a:tabLst/>
                        <a:defRPr/>
                      </a:pPr>
                      <a:r>
                        <a:rPr lang="en-GB" sz="1000" kern="1200" dirty="0" smtClean="0">
                          <a:solidFill>
                            <a:schemeClr val="dk1"/>
                          </a:solidFill>
                          <a:latin typeface="+mn-lt"/>
                          <a:ea typeface="+mn-ea"/>
                          <a:cs typeface="+mn-cs"/>
                        </a:rPr>
                        <a:t>The VIC was already done in the previous TS week 19.</a:t>
                      </a:r>
                      <a:endParaRPr lang="en-US" sz="1000" kern="1200" dirty="0" smtClean="0">
                        <a:solidFill>
                          <a:schemeClr val="dk1"/>
                        </a:solidFill>
                        <a:latin typeface="+mn-lt"/>
                        <a:ea typeface="+mn-ea"/>
                        <a:cs typeface="+mn-cs"/>
                      </a:endParaRPr>
                    </a:p>
                  </a:txBody>
                  <a:tcPr anchor="ctr"/>
                </a:tc>
                <a:tc>
                  <a:txBody>
                    <a:bodyPr/>
                    <a:lstStyle/>
                    <a:p>
                      <a:r>
                        <a:rPr lang="en-US" sz="1000" kern="1200" dirty="0" smtClean="0">
                          <a:solidFill>
                            <a:schemeClr val="dk1"/>
                          </a:solidFill>
                          <a:latin typeface="+mn-lt"/>
                          <a:ea typeface="+mn-ea"/>
                          <a:cs typeface="+mn-cs"/>
                        </a:rPr>
                        <a:t>1.- Fixation of optical fiber box to the floor </a:t>
                      </a:r>
                    </a:p>
                    <a:p>
                      <a:r>
                        <a:rPr lang="en-US" sz="1000" kern="1200" dirty="0" smtClean="0">
                          <a:solidFill>
                            <a:schemeClr val="dk1"/>
                          </a:solidFill>
                          <a:latin typeface="+mn-lt"/>
                          <a:ea typeface="+mn-ea"/>
                          <a:cs typeface="+mn-cs"/>
                        </a:rPr>
                        <a:t>2.- Fiber termination and measurements (a folding table will be in that area with the optical fiber instrumentation but it should be ok for people to pass y).  </a:t>
                      </a:r>
                    </a:p>
                  </a:txBody>
                  <a:tcPr anchor="ctr"/>
                </a:tc>
                <a:tc>
                  <a:txBody>
                    <a:bodyPr/>
                    <a:lstStyle/>
                    <a:p>
                      <a:r>
                        <a:rPr lang="en-GB" sz="1000" dirty="0" smtClean="0"/>
                        <a:t>N</a:t>
                      </a:r>
                      <a:endParaRPr lang="en-US" sz="1000" dirty="0"/>
                    </a:p>
                  </a:txBody>
                  <a:tcPr anchor="ctr"/>
                </a:tc>
                <a:tc>
                  <a:txBody>
                    <a:bodyPr/>
                    <a:lstStyle/>
                    <a:p>
                      <a:r>
                        <a:rPr lang="en-GB" sz="1000" dirty="0" smtClean="0"/>
                        <a:t>N</a:t>
                      </a:r>
                      <a:endParaRPr lang="en-US" sz="1000" dirty="0"/>
                    </a:p>
                  </a:txBody>
                  <a:tcPr anchor="ctr"/>
                </a:tc>
                <a:tc>
                  <a:txBody>
                    <a:bodyPr/>
                    <a:lstStyle/>
                    <a:p>
                      <a:r>
                        <a:rPr lang="en-GB" sz="1000" dirty="0" smtClean="0"/>
                        <a:t>N</a:t>
                      </a:r>
                      <a:endParaRPr lang="en-US" sz="1000" dirty="0"/>
                    </a:p>
                  </a:txBody>
                  <a:tcPr anchor="ctr"/>
                </a:tc>
                <a:tc>
                  <a:txBody>
                    <a:bodyPr/>
                    <a:lstStyle/>
                    <a:p>
                      <a:r>
                        <a:rPr lang="en-GB" sz="1000" dirty="0" smtClean="0"/>
                        <a:t>N</a:t>
                      </a:r>
                      <a:endParaRPr lang="en-US" sz="1000" dirty="0"/>
                    </a:p>
                  </a:txBody>
                  <a:tcPr anchor="ctr"/>
                </a:tc>
                <a:tc>
                  <a:txBody>
                    <a:bodyPr/>
                    <a:lstStyle/>
                    <a:p>
                      <a:endParaRPr lang="en-US" sz="1000" dirty="0"/>
                    </a:p>
                  </a:txBody>
                  <a:tcPr anchor="ctr"/>
                </a:tc>
              </a:tr>
              <a:tr h="370840">
                <a:tc>
                  <a:txBody>
                    <a:bodyPr/>
                    <a:lstStyle/>
                    <a:p>
                      <a:pPr algn="ctr"/>
                      <a:r>
                        <a:rPr lang="en-GB" sz="1000" kern="1200" dirty="0" smtClean="0">
                          <a:solidFill>
                            <a:schemeClr val="dk1"/>
                          </a:solidFill>
                          <a:latin typeface="+mn-lt"/>
                          <a:ea typeface="+mn-ea"/>
                          <a:cs typeface="+mn-cs"/>
                        </a:rPr>
                        <a:t>F.LOPRETE/ J.LENDARO</a:t>
                      </a:r>
                    </a:p>
                    <a:p>
                      <a:pPr algn="ctr"/>
                      <a:r>
                        <a:rPr lang="en-GB" sz="1000" kern="1200" dirty="0" smtClean="0">
                          <a:solidFill>
                            <a:schemeClr val="dk1"/>
                          </a:solidFill>
                          <a:latin typeface="+mn-lt"/>
                          <a:ea typeface="+mn-ea"/>
                          <a:cs typeface="+mn-cs"/>
                        </a:rPr>
                        <a:t>EN-STI</a:t>
                      </a:r>
                      <a:endParaRPr lang="en-US" sz="1000" dirty="0"/>
                    </a:p>
                  </a:txBody>
                  <a:tcPr anchor="ctr"/>
                </a:tc>
                <a:tc>
                  <a:txBody>
                    <a:bodyPr/>
                    <a:lstStyle/>
                    <a:p>
                      <a:pPr algn="ctr"/>
                      <a:r>
                        <a:rPr lang="en-GB" sz="1000" dirty="0" smtClean="0"/>
                        <a:t>164535</a:t>
                      </a:r>
                    </a:p>
                    <a:p>
                      <a:pPr algn="ctr"/>
                      <a:r>
                        <a:rPr lang="en-GB" sz="1000" dirty="0" smtClean="0"/>
                        <a:t>163942</a:t>
                      </a:r>
                      <a:endParaRPr lang="en-US" sz="1000" dirty="0"/>
                    </a:p>
                  </a:txBody>
                  <a:tcPr anchor="ctr"/>
                </a:tc>
                <a:tc>
                  <a:txBody>
                    <a:bodyPr/>
                    <a:lstStyle/>
                    <a:p>
                      <a:pPr algn="ctr"/>
                      <a:r>
                        <a:rPr lang="en-GB" sz="1000" dirty="0" smtClean="0"/>
                        <a:t>5</a:t>
                      </a:r>
                      <a:r>
                        <a:rPr lang="en-GB" sz="1000" baseline="30000" dirty="0" smtClean="0"/>
                        <a:t>th</a:t>
                      </a:r>
                      <a:r>
                        <a:rPr lang="en-GB" sz="1000" dirty="0" smtClean="0"/>
                        <a:t> July</a:t>
                      </a:r>
                    </a:p>
                    <a:p>
                      <a:pPr algn="ctr"/>
                      <a:r>
                        <a:rPr lang="en-GB" sz="1000" dirty="0" smtClean="0"/>
                        <a:t>08:00h</a:t>
                      </a:r>
                      <a:endParaRPr lang="en-US" sz="1000" dirty="0"/>
                    </a:p>
                  </a:txBody>
                  <a:tcPr anchor="ctr"/>
                </a:tc>
                <a:tc>
                  <a:txBody>
                    <a:bodyPr/>
                    <a:lstStyle/>
                    <a:p>
                      <a:pPr algn="ctr"/>
                      <a:r>
                        <a:rPr lang="en-GB" sz="1000" dirty="0" smtClean="0"/>
                        <a:t>2 days</a:t>
                      </a:r>
                      <a:endParaRPr lang="en-US" sz="1000"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000" b="1" kern="1200" dirty="0" smtClean="0">
                          <a:solidFill>
                            <a:schemeClr val="dk1"/>
                          </a:solidFill>
                          <a:latin typeface="+mn-lt"/>
                          <a:ea typeface="+mn-ea"/>
                          <a:cs typeface="+mn-cs"/>
                        </a:rPr>
                        <a:t>UA9 experiment</a:t>
                      </a:r>
                      <a:r>
                        <a:rPr lang="en-GB" sz="1000" kern="1200" dirty="0" smtClean="0">
                          <a:solidFill>
                            <a:schemeClr val="dk1"/>
                          </a:solidFill>
                          <a:latin typeface="+mn-lt"/>
                          <a:ea typeface="+mn-ea"/>
                          <a:cs typeface="+mn-cs"/>
                        </a:rPr>
                        <a:t> : Installation and test of the Mini Roman Pot 52202 (ECR </a:t>
                      </a:r>
                      <a:r>
                        <a:rPr lang="en-US" sz="1000" kern="1200" dirty="0" smtClean="0">
                          <a:solidFill>
                            <a:schemeClr val="dk1"/>
                          </a:solidFill>
                          <a:latin typeface="+mn-lt"/>
                          <a:ea typeface="+mn-ea"/>
                          <a:cs typeface="+mn-cs"/>
                        </a:rPr>
                        <a:t>1147957 </a:t>
                      </a:r>
                      <a:r>
                        <a:rPr lang="en-GB" sz="1000" kern="1200" dirty="0" smtClean="0">
                          <a:solidFill>
                            <a:schemeClr val="dk1"/>
                          </a:solidFill>
                          <a:latin typeface="+mn-lt"/>
                          <a:ea typeface="+mn-ea"/>
                          <a:cs typeface="+mn-cs"/>
                        </a:rPr>
                        <a:t>) . Works on </a:t>
                      </a:r>
                      <a:r>
                        <a:rPr lang="en-US" sz="1000" kern="1200" dirty="0" smtClean="0">
                          <a:solidFill>
                            <a:schemeClr val="dk1"/>
                          </a:solidFill>
                          <a:latin typeface="+mn-lt"/>
                          <a:ea typeface="+mn-ea"/>
                          <a:cs typeface="+mn-cs"/>
                        </a:rPr>
                        <a:t>motorizations and detectors, installation of new </a:t>
                      </a:r>
                      <a:r>
                        <a:rPr lang="en-US" sz="1000" kern="1200" dirty="0" err="1" smtClean="0">
                          <a:solidFill>
                            <a:schemeClr val="dk1"/>
                          </a:solidFill>
                          <a:latin typeface="+mn-lt"/>
                          <a:ea typeface="+mn-ea"/>
                          <a:cs typeface="+mn-cs"/>
                        </a:rPr>
                        <a:t>scintillators</a:t>
                      </a:r>
                      <a:r>
                        <a:rPr lang="en-US" sz="1000" kern="1200" dirty="0" smtClean="0">
                          <a:solidFill>
                            <a:schemeClr val="dk1"/>
                          </a:solidFill>
                          <a:latin typeface="+mn-lt"/>
                          <a:ea typeface="+mn-ea"/>
                          <a:cs typeface="+mn-cs"/>
                        </a:rPr>
                        <a:t> </a:t>
                      </a:r>
                    </a:p>
                  </a:txBody>
                  <a:tcPr anchor="ctr"/>
                </a:tc>
                <a:tc>
                  <a:txBody>
                    <a:bodyPr/>
                    <a:lstStyle/>
                    <a:p>
                      <a:r>
                        <a:rPr lang="en-GB" sz="1000" dirty="0" smtClean="0"/>
                        <a:t>Vacuum sector </a:t>
                      </a:r>
                      <a:r>
                        <a:rPr lang="en-GB" sz="1000" kern="1200" dirty="0" smtClean="0">
                          <a:solidFill>
                            <a:schemeClr val="dk1"/>
                          </a:solidFill>
                          <a:latin typeface="+mn-lt"/>
                          <a:ea typeface="+mn-ea"/>
                          <a:cs typeface="+mn-cs"/>
                        </a:rPr>
                        <a:t>550</a:t>
                      </a:r>
                      <a:endParaRPr lang="en-US" sz="1000" dirty="0"/>
                    </a:p>
                  </a:txBody>
                  <a:tcPr anchor="ctr"/>
                </a:tc>
                <a:tc>
                  <a:txBody>
                    <a:bodyPr/>
                    <a:lstStyle/>
                    <a:p>
                      <a:r>
                        <a:rPr lang="en-GB" sz="1000" dirty="0" smtClean="0"/>
                        <a:t>N</a:t>
                      </a:r>
                      <a:endParaRPr lang="en-US" sz="1000" dirty="0"/>
                    </a:p>
                  </a:txBody>
                  <a:tcPr anchor="ctr"/>
                </a:tc>
                <a:tc>
                  <a:txBody>
                    <a:bodyPr/>
                    <a:lstStyle/>
                    <a:p>
                      <a:r>
                        <a:rPr lang="en-GB" sz="1000" dirty="0" smtClean="0"/>
                        <a:t>N</a:t>
                      </a:r>
                      <a:endParaRPr lang="en-US" sz="1000" dirty="0"/>
                    </a:p>
                  </a:txBody>
                  <a:tcPr anchor="ctr"/>
                </a:tc>
                <a:tc>
                  <a:txBody>
                    <a:bodyPr/>
                    <a:lstStyle/>
                    <a:p>
                      <a:r>
                        <a:rPr lang="en-GB" sz="1000" dirty="0" smtClean="0"/>
                        <a:t>N</a:t>
                      </a:r>
                      <a:endParaRPr lang="en-US" sz="1000" dirty="0"/>
                    </a:p>
                  </a:txBody>
                  <a:tcPr anchor="ctr"/>
                </a:tc>
                <a:tc>
                  <a:txBody>
                    <a:bodyPr/>
                    <a:lstStyle/>
                    <a:p>
                      <a:r>
                        <a:rPr lang="en-GB" sz="1000" dirty="0" smtClean="0"/>
                        <a:t>Y</a:t>
                      </a:r>
                      <a:endParaRPr lang="en-US" sz="1000" dirty="0"/>
                    </a:p>
                  </a:txBody>
                  <a:tcPr anchor="ctr">
                    <a:solidFill>
                      <a:srgbClr val="FF0000"/>
                    </a:solidFill>
                  </a:tcPr>
                </a:tc>
                <a:tc>
                  <a:txBody>
                    <a:bodyPr/>
                    <a:lstStyle/>
                    <a:p>
                      <a:endParaRPr lang="en-US" sz="1000" dirty="0"/>
                    </a:p>
                  </a:txBody>
                  <a:tcPr anchor="ctr"/>
                </a:tc>
              </a:tr>
              <a:tr h="370840">
                <a:tc>
                  <a:txBody>
                    <a:bodyPr/>
                    <a:lstStyle/>
                    <a:p>
                      <a:pPr algn="ctr"/>
                      <a:r>
                        <a:rPr lang="en-GB" sz="1000" kern="1200" dirty="0" smtClean="0">
                          <a:solidFill>
                            <a:schemeClr val="dk1"/>
                          </a:solidFill>
                          <a:latin typeface="+mn-lt"/>
                          <a:ea typeface="+mn-ea"/>
                          <a:cs typeface="+mn-cs"/>
                        </a:rPr>
                        <a:t>Slawomir</a:t>
                      </a:r>
                      <a:r>
                        <a:rPr lang="en-GB" sz="1000" kern="1200" baseline="0" dirty="0" smtClean="0">
                          <a:solidFill>
                            <a:schemeClr val="dk1"/>
                          </a:solidFill>
                          <a:latin typeface="+mn-lt"/>
                          <a:ea typeface="+mn-ea"/>
                          <a:cs typeface="+mn-cs"/>
                        </a:rPr>
                        <a:t> </a:t>
                      </a:r>
                      <a:r>
                        <a:rPr lang="en-GB" sz="1000" kern="1200" dirty="0" smtClean="0">
                          <a:solidFill>
                            <a:schemeClr val="dk1"/>
                          </a:solidFill>
                          <a:latin typeface="+mn-lt"/>
                          <a:ea typeface="+mn-ea"/>
                          <a:cs typeface="+mn-cs"/>
                        </a:rPr>
                        <a:t>OLEK</a:t>
                      </a:r>
                    </a:p>
                    <a:p>
                      <a:pPr algn="ctr"/>
                      <a:r>
                        <a:rPr lang="en-GB" sz="1000" kern="1200" dirty="0" smtClean="0">
                          <a:solidFill>
                            <a:schemeClr val="dk1"/>
                          </a:solidFill>
                          <a:latin typeface="+mn-lt"/>
                          <a:ea typeface="+mn-ea"/>
                          <a:cs typeface="+mn-cs"/>
                        </a:rPr>
                        <a:t>EN/EL</a:t>
                      </a:r>
                      <a:endParaRPr lang="en-US" sz="1000" dirty="0"/>
                    </a:p>
                  </a:txBody>
                  <a:tcPr anchor="ctr"/>
                </a:tc>
                <a:tc>
                  <a:txBody>
                    <a:bodyPr/>
                    <a:lstStyle/>
                    <a:p>
                      <a:pPr algn="ctr"/>
                      <a:r>
                        <a:rPr lang="en-GB" sz="1000" kern="1200" dirty="0" smtClean="0">
                          <a:solidFill>
                            <a:schemeClr val="dk1"/>
                          </a:solidFill>
                          <a:latin typeface="+mn-lt"/>
                          <a:ea typeface="+mn-ea"/>
                          <a:cs typeface="+mn-cs"/>
                        </a:rPr>
                        <a:t>163172</a:t>
                      </a:r>
                      <a:endParaRPr lang="en-US" sz="1000" dirty="0"/>
                    </a:p>
                  </a:txBody>
                  <a:tcPr anchor="ctr"/>
                </a:tc>
                <a:tc>
                  <a:txBody>
                    <a:bodyPr/>
                    <a:lstStyle/>
                    <a:p>
                      <a:pPr algn="ctr"/>
                      <a:r>
                        <a:rPr lang="en-GB" sz="1000" dirty="0" smtClean="0"/>
                        <a:t>4</a:t>
                      </a:r>
                      <a:r>
                        <a:rPr lang="en-GB" sz="1000" baseline="30000" dirty="0" smtClean="0"/>
                        <a:t>th</a:t>
                      </a:r>
                      <a:r>
                        <a:rPr lang="en-GB" sz="1000" dirty="0" smtClean="0"/>
                        <a:t> July</a:t>
                      </a:r>
                      <a:endParaRPr lang="en-US" sz="1000" dirty="0"/>
                    </a:p>
                  </a:txBody>
                  <a:tcPr anchor="ctr"/>
                </a:tc>
                <a:tc>
                  <a:txBody>
                    <a:bodyPr/>
                    <a:lstStyle/>
                    <a:p>
                      <a:pPr algn="ctr"/>
                      <a:r>
                        <a:rPr lang="en-GB" sz="1000" dirty="0" smtClean="0"/>
                        <a:t>4 days</a:t>
                      </a:r>
                    </a:p>
                    <a:p>
                      <a:pPr algn="ctr"/>
                      <a:r>
                        <a:rPr lang="en-GB" sz="1000" kern="1200" dirty="0" smtClean="0">
                          <a:solidFill>
                            <a:schemeClr val="dk1"/>
                          </a:solidFill>
                          <a:latin typeface="+mn-lt"/>
                          <a:ea typeface="+mn-ea"/>
                          <a:cs typeface="+mn-cs"/>
                        </a:rPr>
                        <a:t>MD+TS</a:t>
                      </a:r>
                      <a:endParaRPr lang="en-US" sz="1000" dirty="0"/>
                    </a:p>
                  </a:txBody>
                  <a:tcPr anchor="ctr"/>
                </a:tc>
                <a:tc>
                  <a:txBody>
                    <a:bodyPr/>
                    <a:lstStyle/>
                    <a:p>
                      <a:pPr algn="ctr"/>
                      <a:r>
                        <a:rPr lang="en-US" sz="1000" b="1" kern="1200" dirty="0" smtClean="0">
                          <a:solidFill>
                            <a:schemeClr val="dk1"/>
                          </a:solidFill>
                          <a:latin typeface="+mn-lt"/>
                          <a:ea typeface="+mn-ea"/>
                          <a:cs typeface="+mn-cs"/>
                        </a:rPr>
                        <a:t>Consolidation of the 18kV network</a:t>
                      </a:r>
                    </a:p>
                    <a:p>
                      <a:r>
                        <a:rPr lang="en-GB" sz="1000" kern="1200" dirty="0" smtClean="0">
                          <a:solidFill>
                            <a:schemeClr val="dk1"/>
                          </a:solidFill>
                          <a:latin typeface="+mn-lt"/>
                          <a:ea typeface="+mn-ea"/>
                          <a:cs typeface="+mn-cs"/>
                        </a:rPr>
                        <a:t>Modification of the false floor metallic structure (cutting and dismantling  of existing steel supports and profiles, installation of new supports and profiles). Dismantling of the steel grid fence. These works will require welding and cutting of steel bars and profiles.</a:t>
                      </a:r>
                    </a:p>
                    <a:p>
                      <a:r>
                        <a:rPr lang="en-GB" sz="1000" kern="1200" dirty="0" smtClean="0">
                          <a:solidFill>
                            <a:schemeClr val="dk1"/>
                          </a:solidFill>
                          <a:latin typeface="+mn-lt"/>
                          <a:ea typeface="+mn-ea"/>
                          <a:cs typeface="+mn-cs"/>
                        </a:rPr>
                        <a:t>Zone R013</a:t>
                      </a:r>
                      <a:endParaRPr lang="en-US" sz="1000" dirty="0"/>
                    </a:p>
                  </a:txBody>
                  <a:tcPr anchor="ctr"/>
                </a:tc>
                <a:tc>
                  <a:txBody>
                    <a:bodyPr/>
                    <a:lstStyle/>
                    <a:p>
                      <a:r>
                        <a:rPr lang="en-GB" sz="1000" kern="1200" dirty="0" smtClean="0">
                          <a:solidFill>
                            <a:schemeClr val="dk1"/>
                          </a:solidFill>
                          <a:latin typeface="+mn-lt"/>
                          <a:ea typeface="+mn-ea"/>
                          <a:cs typeface="+mn-cs"/>
                        </a:rPr>
                        <a:t>IS37, fire detection system</a:t>
                      </a:r>
                      <a:endParaRPr lang="en-US" sz="1000" dirty="0"/>
                    </a:p>
                  </a:txBody>
                  <a:tcPr anchor="ctr"/>
                </a:tc>
                <a:tc>
                  <a:txBody>
                    <a:bodyPr/>
                    <a:lstStyle/>
                    <a:p>
                      <a:r>
                        <a:rPr lang="en-GB" sz="1000" dirty="0" smtClean="0"/>
                        <a:t>Y</a:t>
                      </a:r>
                      <a:endParaRPr lang="en-US" sz="1000" dirty="0"/>
                    </a:p>
                  </a:txBody>
                  <a:tcPr anchor="ctr">
                    <a:solidFill>
                      <a:srgbClr val="FF0000"/>
                    </a:solidFill>
                  </a:tcPr>
                </a:tc>
                <a:tc>
                  <a:txBody>
                    <a:bodyPr/>
                    <a:lstStyle/>
                    <a:p>
                      <a:r>
                        <a:rPr lang="en-GB" sz="1000" dirty="0" smtClean="0"/>
                        <a:t>N</a:t>
                      </a:r>
                      <a:endParaRPr lang="en-US" sz="1000" dirty="0"/>
                    </a:p>
                  </a:txBody>
                  <a:tcPr anchor="ctr"/>
                </a:tc>
                <a:tc>
                  <a:txBody>
                    <a:bodyPr/>
                    <a:lstStyle/>
                    <a:p>
                      <a:r>
                        <a:rPr lang="en-GB" sz="1000" dirty="0" smtClean="0"/>
                        <a:t>N</a:t>
                      </a:r>
                      <a:endParaRPr lang="en-US" sz="1000" dirty="0"/>
                    </a:p>
                  </a:txBody>
                  <a:tcPr anchor="ctr"/>
                </a:tc>
                <a:tc>
                  <a:txBody>
                    <a:bodyPr/>
                    <a:lstStyle/>
                    <a:p>
                      <a:r>
                        <a:rPr lang="en-GB" sz="1000" dirty="0" smtClean="0"/>
                        <a:t>N</a:t>
                      </a:r>
                      <a:endParaRPr lang="en-US" sz="1000" dirty="0"/>
                    </a:p>
                  </a:txBody>
                  <a:tcPr anchor="ctr"/>
                </a:tc>
                <a:tc>
                  <a:txBody>
                    <a:bodyPr/>
                    <a:lstStyle/>
                    <a:p>
                      <a:endParaRPr lang="en-US" sz="1000" dirty="0"/>
                    </a:p>
                  </a:txBody>
                  <a:tcPr anchor="ctr"/>
                </a:tc>
              </a:tr>
              <a:tr h="370840">
                <a:tc>
                  <a:txBody>
                    <a:bodyPr/>
                    <a:lstStyle/>
                    <a:p>
                      <a:pPr algn="ctr"/>
                      <a:r>
                        <a:rPr lang="en-US" sz="1000" dirty="0" smtClean="0"/>
                        <a:t>Bill Bannister</a:t>
                      </a:r>
                    </a:p>
                    <a:p>
                      <a:pPr algn="ctr"/>
                      <a:r>
                        <a:rPr lang="en-US" sz="1000" dirty="0" smtClean="0"/>
                        <a:t>EN/CV</a:t>
                      </a:r>
                      <a:endParaRPr lang="en-US" sz="1000" dirty="0"/>
                    </a:p>
                  </a:txBody>
                  <a:tcPr anchor="ctr"/>
                </a:tc>
                <a:tc>
                  <a:txBody>
                    <a:bodyPr/>
                    <a:lstStyle/>
                    <a:p>
                      <a:pPr algn="ctr"/>
                      <a:r>
                        <a:rPr lang="en-GB" sz="1000" dirty="0" smtClean="0"/>
                        <a:t>163495</a:t>
                      </a:r>
                      <a:endParaRPr lang="en-US" sz="1000" dirty="0"/>
                    </a:p>
                  </a:txBody>
                  <a:tcPr anchor="ctr"/>
                </a:tc>
                <a:tc>
                  <a:txBody>
                    <a:bodyPr/>
                    <a:lstStyle/>
                    <a:p>
                      <a:pPr algn="ctr"/>
                      <a:r>
                        <a:rPr lang="en-GB" sz="1000" dirty="0" smtClean="0"/>
                        <a:t>5</a:t>
                      </a:r>
                      <a:r>
                        <a:rPr lang="en-GB" sz="1000" baseline="30000" dirty="0" smtClean="0"/>
                        <a:t>th</a:t>
                      </a:r>
                      <a:r>
                        <a:rPr lang="en-GB" sz="1000" dirty="0" smtClean="0"/>
                        <a:t> July</a:t>
                      </a:r>
                      <a:endParaRPr lang="en-US" sz="1000" dirty="0"/>
                    </a:p>
                  </a:txBody>
                  <a:tcPr anchor="ctr"/>
                </a:tc>
                <a:tc>
                  <a:txBody>
                    <a:bodyPr/>
                    <a:lstStyle/>
                    <a:p>
                      <a:pPr algn="ctr"/>
                      <a:r>
                        <a:rPr lang="en-GB" sz="1000" dirty="0" smtClean="0"/>
                        <a:t>1 Hr</a:t>
                      </a:r>
                      <a:endParaRPr lang="en-US" sz="1000" dirty="0"/>
                    </a:p>
                  </a:txBody>
                  <a:tcPr anchor="ctr"/>
                </a:tc>
                <a:tc>
                  <a:txBody>
                    <a:bodyPr/>
                    <a:lstStyle/>
                    <a:p>
                      <a:r>
                        <a:rPr lang="en-US" sz="1000" dirty="0" smtClean="0"/>
                        <a:t>Changeover PS pumps</a:t>
                      </a:r>
                      <a:endParaRPr lang="en-US" sz="1000" dirty="0"/>
                    </a:p>
                  </a:txBody>
                  <a:tcPr anchor="ctr"/>
                </a:tc>
                <a:tc>
                  <a:txBody>
                    <a:bodyPr/>
                    <a:lstStyle/>
                    <a:p>
                      <a:endParaRPr lang="en-US" sz="1000" dirty="0"/>
                    </a:p>
                  </a:txBody>
                  <a:tcPr anchor="ctr"/>
                </a:tc>
                <a:tc>
                  <a:txBody>
                    <a:bodyPr/>
                    <a:lstStyle/>
                    <a:p>
                      <a:r>
                        <a:rPr lang="en-GB" sz="1000" dirty="0" smtClean="0"/>
                        <a:t>N</a:t>
                      </a:r>
                      <a:endParaRPr lang="en-US" sz="1000" dirty="0"/>
                    </a:p>
                  </a:txBody>
                  <a:tcPr anchor="ctr">
                    <a:solidFill>
                      <a:schemeClr val="tx2">
                        <a:lumMod val="20000"/>
                        <a:lumOff val="80000"/>
                      </a:schemeClr>
                    </a:solidFill>
                  </a:tcPr>
                </a:tc>
                <a:tc>
                  <a:txBody>
                    <a:bodyPr/>
                    <a:lstStyle/>
                    <a:p>
                      <a:r>
                        <a:rPr lang="en-GB" sz="1000" dirty="0" smtClean="0"/>
                        <a:t>N</a:t>
                      </a:r>
                      <a:endParaRPr lang="en-US" sz="1000" dirty="0"/>
                    </a:p>
                  </a:txBody>
                  <a:tcPr anchor="ctr"/>
                </a:tc>
                <a:tc>
                  <a:txBody>
                    <a:bodyPr/>
                    <a:lstStyle/>
                    <a:p>
                      <a:r>
                        <a:rPr lang="en-GB" sz="1000" dirty="0" smtClean="0"/>
                        <a:t>N</a:t>
                      </a:r>
                      <a:endParaRPr lang="en-US" sz="1000" dirty="0"/>
                    </a:p>
                  </a:txBody>
                  <a:tcPr anchor="ctr"/>
                </a:tc>
                <a:tc>
                  <a:txBody>
                    <a:bodyPr/>
                    <a:lstStyle/>
                    <a:p>
                      <a:r>
                        <a:rPr lang="en-GB" sz="1000" dirty="0" smtClean="0"/>
                        <a:t>N</a:t>
                      </a:r>
                      <a:endParaRPr lang="en-US" sz="1000" dirty="0"/>
                    </a:p>
                  </a:txBody>
                  <a:tcPr anchor="ctr"/>
                </a:tc>
                <a:tc>
                  <a:txBody>
                    <a:bodyPr/>
                    <a:lstStyle/>
                    <a:p>
                      <a:pPr algn="ctr"/>
                      <a:endParaRPr lang="en-US" sz="1000" dirty="0"/>
                    </a:p>
                  </a:txBody>
                  <a:tcPr anchor="ctr"/>
                </a:tc>
              </a:tr>
            </a:tbl>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BA 5</a:t>
            </a:r>
            <a:endParaRPr lang="en-US" dirty="0"/>
          </a:p>
        </p:txBody>
      </p:sp>
      <p:sp>
        <p:nvSpPr>
          <p:cNvPr id="4" name="Date Placeholder 3"/>
          <p:cNvSpPr>
            <a:spLocks noGrp="1"/>
          </p:cNvSpPr>
          <p:nvPr>
            <p:ph type="dt" sz="half" idx="10"/>
          </p:nvPr>
        </p:nvSpPr>
        <p:spPr/>
        <p:txBody>
          <a:bodyPr/>
          <a:lstStyle/>
          <a:p>
            <a:fld id="{2AC75B4B-FAE3-49AD-969D-352172D10540}" type="datetime1">
              <a:rPr lang="en-GB" smtClean="0"/>
              <a:pPr/>
              <a:t>24/06/2011</a:t>
            </a:fld>
            <a:endParaRPr lang="en-US"/>
          </a:p>
        </p:txBody>
      </p:sp>
      <p:sp>
        <p:nvSpPr>
          <p:cNvPr id="5" name="Footer Placeholder 4"/>
          <p:cNvSpPr>
            <a:spLocks noGrp="1"/>
          </p:cNvSpPr>
          <p:nvPr>
            <p:ph type="ftr" sz="quarter" idx="11"/>
          </p:nvPr>
        </p:nvSpPr>
        <p:spPr/>
        <p:txBody>
          <a:bodyPr/>
          <a:lstStyle/>
          <a:p>
            <a:r>
              <a:rPr lang="en-US" smtClean="0"/>
              <a:t>SPS.Technical-Coordination@cern.ch</a:t>
            </a:r>
            <a:endParaRPr lang="en-US"/>
          </a:p>
        </p:txBody>
      </p:sp>
      <p:sp>
        <p:nvSpPr>
          <p:cNvPr id="6" name="Slide Number Placeholder 5"/>
          <p:cNvSpPr>
            <a:spLocks noGrp="1"/>
          </p:cNvSpPr>
          <p:nvPr>
            <p:ph type="sldNum" sz="quarter" idx="12"/>
          </p:nvPr>
        </p:nvSpPr>
        <p:spPr/>
        <p:txBody>
          <a:bodyPr/>
          <a:lstStyle/>
          <a:p>
            <a:fld id="{09AEAAE4-0DFC-41BA-A6EA-0EF31FBA7C48}" type="slidenum">
              <a:rPr lang="en-US" smtClean="0"/>
              <a:pPr/>
              <a:t>7</a:t>
            </a:fld>
            <a:endParaRPr lang="en-US"/>
          </a:p>
        </p:txBody>
      </p:sp>
      <p:graphicFrame>
        <p:nvGraphicFramePr>
          <p:cNvPr id="7" name="Content Placeholder 7"/>
          <p:cNvGraphicFramePr>
            <a:graphicFrameLocks/>
          </p:cNvGraphicFramePr>
          <p:nvPr/>
        </p:nvGraphicFramePr>
        <p:xfrm>
          <a:off x="179513" y="1628800"/>
          <a:ext cx="8856985" cy="2524760"/>
        </p:xfrm>
        <a:graphic>
          <a:graphicData uri="http://schemas.openxmlformats.org/drawingml/2006/table">
            <a:tbl>
              <a:tblPr firstRow="1" bandRow="1">
                <a:tableStyleId>{5C22544A-7EE6-4342-B048-85BDC9FD1C3A}</a:tableStyleId>
              </a:tblPr>
              <a:tblGrid>
                <a:gridCol w="936103"/>
                <a:gridCol w="648072"/>
                <a:gridCol w="648072"/>
                <a:gridCol w="720080"/>
                <a:gridCol w="2664296"/>
                <a:gridCol w="1845556"/>
                <a:gridCol w="278960"/>
                <a:gridCol w="278960"/>
                <a:gridCol w="278960"/>
                <a:gridCol w="278963"/>
                <a:gridCol w="278963"/>
              </a:tblGrid>
              <a:tr h="370840">
                <a:tc>
                  <a:txBody>
                    <a:bodyPr/>
                    <a:lstStyle/>
                    <a:p>
                      <a:pPr algn="ctr"/>
                      <a:r>
                        <a:rPr lang="en-GB" sz="1100" dirty="0" smtClean="0"/>
                        <a:t>Person Responsible</a:t>
                      </a:r>
                      <a:endParaRPr lang="en-US" sz="1100" dirty="0"/>
                    </a:p>
                  </a:txBody>
                  <a:tcPr anchor="ctr"/>
                </a:tc>
                <a:tc>
                  <a:txBody>
                    <a:bodyPr/>
                    <a:lstStyle/>
                    <a:p>
                      <a:pPr algn="ctr"/>
                      <a:r>
                        <a:rPr lang="en-GB" sz="1100" dirty="0" smtClean="0"/>
                        <a:t>Contact Details</a:t>
                      </a:r>
                      <a:endParaRPr lang="en-US" sz="1100" dirty="0"/>
                    </a:p>
                  </a:txBody>
                  <a:tcPr anchor="ctr"/>
                </a:tc>
                <a:tc>
                  <a:txBody>
                    <a:bodyPr/>
                    <a:lstStyle/>
                    <a:p>
                      <a:pPr algn="ctr"/>
                      <a:r>
                        <a:rPr lang="en-GB" sz="1100" dirty="0" smtClean="0"/>
                        <a:t>Starting when?</a:t>
                      </a:r>
                      <a:endParaRPr lang="en-US" sz="1100" dirty="0"/>
                    </a:p>
                  </a:txBody>
                  <a:tcPr anchor="ctr"/>
                </a:tc>
                <a:tc>
                  <a:txBody>
                    <a:bodyPr/>
                    <a:lstStyle/>
                    <a:p>
                      <a:pPr algn="ctr"/>
                      <a:r>
                        <a:rPr lang="en-GB" sz="1100" dirty="0" smtClean="0"/>
                        <a:t>Duration of work</a:t>
                      </a:r>
                      <a:endParaRPr lang="en-US" sz="1100" dirty="0"/>
                    </a:p>
                  </a:txBody>
                  <a:tcPr anchor="ctr"/>
                </a:tc>
                <a:tc>
                  <a:txBody>
                    <a:bodyPr/>
                    <a:lstStyle/>
                    <a:p>
                      <a:pPr algn="ctr"/>
                      <a:r>
                        <a:rPr lang="en-GB" sz="1100" dirty="0" smtClean="0"/>
                        <a:t>Description of work</a:t>
                      </a:r>
                      <a:endParaRPr lang="en-US" sz="1100" dirty="0"/>
                    </a:p>
                  </a:txBody>
                  <a:tcPr anchor="ctr"/>
                </a:tc>
                <a:tc>
                  <a:txBody>
                    <a:bodyPr/>
                    <a:lstStyle/>
                    <a:p>
                      <a:pPr algn="ctr"/>
                      <a:endParaRPr lang="en-GB" sz="1100" dirty="0" smtClean="0"/>
                    </a:p>
                    <a:p>
                      <a:pPr algn="ctr"/>
                      <a:endParaRPr lang="en-GB" sz="1100" dirty="0" smtClean="0"/>
                    </a:p>
                    <a:p>
                      <a:pPr algn="ctr"/>
                      <a:r>
                        <a:rPr lang="en-GB" sz="1100" dirty="0" smtClean="0"/>
                        <a:t>Other factors to consider</a:t>
                      </a:r>
                    </a:p>
                    <a:p>
                      <a:pPr algn="ctr"/>
                      <a:endParaRPr lang="en-GB" sz="1100" dirty="0" smtClean="0"/>
                    </a:p>
                    <a:p>
                      <a:pPr algn="ctr"/>
                      <a:endParaRPr lang="en-GB" sz="1100" dirty="0" smtClean="0"/>
                    </a:p>
                  </a:txBody>
                  <a:tcPr anchor="ctr"/>
                </a:tc>
                <a:tc>
                  <a:txBody>
                    <a:bodyPr/>
                    <a:lstStyle/>
                    <a:p>
                      <a:pPr algn="ctr"/>
                      <a:r>
                        <a:rPr lang="en-GB" sz="1100" dirty="0" smtClean="0"/>
                        <a:t>Consignation</a:t>
                      </a:r>
                      <a:endParaRPr lang="en-US" sz="1100" dirty="0"/>
                    </a:p>
                  </a:txBody>
                  <a:tcPr vert="vert270" anchor="ctr"/>
                </a:tc>
                <a:tc>
                  <a:txBody>
                    <a:bodyPr/>
                    <a:lstStyle/>
                    <a:p>
                      <a:pPr algn="ctr"/>
                      <a:r>
                        <a:rPr lang="en-GB" sz="1100" dirty="0" smtClean="0"/>
                        <a:t>Water</a:t>
                      </a:r>
                      <a:endParaRPr lang="en-US" sz="1100" dirty="0"/>
                    </a:p>
                  </a:txBody>
                  <a:tcPr vert="vert270" anchor="ctr"/>
                </a:tc>
                <a:tc>
                  <a:txBody>
                    <a:bodyPr/>
                    <a:lstStyle/>
                    <a:p>
                      <a:pPr algn="ctr"/>
                      <a:r>
                        <a:rPr lang="en-GB" sz="1100" dirty="0" smtClean="0"/>
                        <a:t>Comp air</a:t>
                      </a:r>
                      <a:endParaRPr lang="en-US" sz="1100" dirty="0"/>
                    </a:p>
                  </a:txBody>
                  <a:tcPr vert="vert270" anchor="ctr"/>
                </a:tc>
                <a:tc>
                  <a:txBody>
                    <a:bodyPr/>
                    <a:lstStyle/>
                    <a:p>
                      <a:pPr algn="ctr"/>
                      <a:r>
                        <a:rPr lang="en-GB" sz="1100" dirty="0" smtClean="0"/>
                        <a:t>Vacuum</a:t>
                      </a:r>
                      <a:endParaRPr lang="en-US" sz="1100" dirty="0"/>
                    </a:p>
                  </a:txBody>
                  <a:tcPr vert="vert270" anchor="ctr"/>
                </a:tc>
                <a:tc>
                  <a:txBody>
                    <a:bodyPr/>
                    <a:lstStyle/>
                    <a:p>
                      <a:pPr algn="ctr"/>
                      <a:r>
                        <a:rPr lang="en-GB" sz="1100" dirty="0" smtClean="0"/>
                        <a:t>RP present</a:t>
                      </a:r>
                      <a:endParaRPr lang="en-US" sz="1100" dirty="0"/>
                    </a:p>
                  </a:txBody>
                  <a:tcPr vert="vert270" anchor="ctr"/>
                </a:tc>
              </a:tr>
              <a:tr h="370840">
                <a:tc>
                  <a:txBody>
                    <a:bodyPr/>
                    <a:lstStyle/>
                    <a:p>
                      <a:pPr algn="ctr"/>
                      <a:r>
                        <a:rPr lang="en-GB" sz="1000" kern="1200" dirty="0" smtClean="0">
                          <a:solidFill>
                            <a:schemeClr val="dk1"/>
                          </a:solidFill>
                          <a:latin typeface="+mn-lt"/>
                          <a:ea typeface="+mn-ea"/>
                          <a:cs typeface="+mn-cs"/>
                        </a:rPr>
                        <a:t>Mauro Taborelli</a:t>
                      </a:r>
                    </a:p>
                    <a:p>
                      <a:pPr algn="ctr"/>
                      <a:r>
                        <a:rPr lang="en-GB" sz="1000" kern="1200" dirty="0" smtClean="0">
                          <a:solidFill>
                            <a:schemeClr val="dk1"/>
                          </a:solidFill>
                          <a:latin typeface="+mn-lt"/>
                          <a:ea typeface="+mn-ea"/>
                          <a:cs typeface="+mn-cs"/>
                        </a:rPr>
                        <a:t>TE/VSC</a:t>
                      </a:r>
                      <a:endParaRPr lang="en-US" sz="1000" dirty="0"/>
                    </a:p>
                  </a:txBody>
                  <a:tcPr anchor="ctr"/>
                </a:tc>
                <a:tc>
                  <a:txBody>
                    <a:bodyPr/>
                    <a:lstStyle/>
                    <a:p>
                      <a:pPr algn="ctr"/>
                      <a:r>
                        <a:rPr lang="en-GB" sz="1000" dirty="0" smtClean="0"/>
                        <a:t>163890</a:t>
                      </a:r>
                      <a:endParaRPr lang="en-US" sz="1000" dirty="0"/>
                    </a:p>
                  </a:txBody>
                  <a:tcPr anchor="ctr"/>
                </a:tc>
                <a:tc>
                  <a:txBody>
                    <a:bodyPr/>
                    <a:lstStyle/>
                    <a:p>
                      <a:pPr algn="ctr"/>
                      <a:r>
                        <a:rPr lang="en-GB" sz="1000" dirty="0" smtClean="0"/>
                        <a:t>5</a:t>
                      </a:r>
                      <a:r>
                        <a:rPr lang="en-GB" sz="1000" baseline="30000" dirty="0" smtClean="0"/>
                        <a:t>th</a:t>
                      </a:r>
                      <a:r>
                        <a:rPr lang="en-GB" sz="1000" dirty="0" smtClean="0"/>
                        <a:t> July</a:t>
                      </a:r>
                    </a:p>
                    <a:p>
                      <a:pPr algn="ctr"/>
                      <a:r>
                        <a:rPr lang="en-GB" sz="1000" dirty="0" smtClean="0"/>
                        <a:t>AM</a:t>
                      </a:r>
                      <a:endParaRPr lang="en-US" sz="1000" dirty="0"/>
                    </a:p>
                  </a:txBody>
                  <a:tcPr anchor="ctr"/>
                </a:tc>
                <a:tc>
                  <a:txBody>
                    <a:bodyPr/>
                    <a:lstStyle/>
                    <a:p>
                      <a:pPr algn="ctr"/>
                      <a:r>
                        <a:rPr lang="en-GB" sz="1000" dirty="0" smtClean="0"/>
                        <a:t>2</a:t>
                      </a:r>
                      <a:r>
                        <a:rPr lang="en-GB" sz="1000" baseline="0" dirty="0" smtClean="0"/>
                        <a:t> days</a:t>
                      </a:r>
                      <a:endParaRPr lang="en-US" sz="1000" dirty="0"/>
                    </a:p>
                  </a:txBody>
                  <a:tcPr anchor="ctr"/>
                </a:tc>
                <a:tc>
                  <a:txBody>
                    <a:bodyPr/>
                    <a:lstStyle/>
                    <a:p>
                      <a:r>
                        <a:rPr lang="en-GB" sz="1000" kern="1200" dirty="0" smtClean="0">
                          <a:solidFill>
                            <a:schemeClr val="dk1"/>
                          </a:solidFill>
                          <a:latin typeface="+mn-lt"/>
                          <a:ea typeface="+mn-ea"/>
                          <a:cs typeface="+mn-cs"/>
                        </a:rPr>
                        <a:t>Exchange of three liners in magnets: MDHW(XSD1)51832, MDHW(XSD2)51836, MDHW(SDNEG)51853</a:t>
                      </a:r>
                      <a:endParaRPr lang="en-US" sz="1000" kern="1200" dirty="0" smtClean="0">
                        <a:solidFill>
                          <a:schemeClr val="dk1"/>
                        </a:solidFill>
                        <a:latin typeface="+mn-lt"/>
                        <a:ea typeface="+mn-ea"/>
                        <a:cs typeface="+mn-cs"/>
                      </a:endParaRPr>
                    </a:p>
                    <a:p>
                      <a:r>
                        <a:rPr lang="en-GB" sz="1000" kern="1200" dirty="0" smtClean="0">
                          <a:solidFill>
                            <a:schemeClr val="dk1"/>
                          </a:solidFill>
                          <a:latin typeface="+mn-lt"/>
                          <a:ea typeface="+mn-ea"/>
                          <a:cs typeface="+mn-cs"/>
                        </a:rPr>
                        <a:t>Exchange of mobile sample in magnet MDVW (mobile) at position 51734</a:t>
                      </a:r>
                      <a:endParaRPr lang="en-US" sz="1000" kern="1200" dirty="0">
                        <a:solidFill>
                          <a:schemeClr val="dk1"/>
                        </a:solidFill>
                        <a:latin typeface="+mn-lt"/>
                        <a:ea typeface="+mn-ea"/>
                        <a:cs typeface="+mn-cs"/>
                      </a:endParaRPr>
                    </a:p>
                  </a:txBody>
                  <a:tcPr anchor="ctr"/>
                </a:tc>
                <a:tc>
                  <a:txBody>
                    <a:bodyPr/>
                    <a:lstStyle/>
                    <a:p>
                      <a:r>
                        <a:rPr lang="en-GB" sz="1000" dirty="0" smtClean="0"/>
                        <a:t>Vacuum </a:t>
                      </a:r>
                      <a:r>
                        <a:rPr lang="en-GB" sz="1000" kern="1200" dirty="0" smtClean="0">
                          <a:solidFill>
                            <a:schemeClr val="dk1"/>
                          </a:solidFill>
                          <a:latin typeface="+mn-lt"/>
                          <a:ea typeface="+mn-ea"/>
                          <a:cs typeface="+mn-cs"/>
                        </a:rPr>
                        <a:t>sector 530 only.</a:t>
                      </a:r>
                      <a:endParaRPr lang="en-US" sz="1000" dirty="0"/>
                    </a:p>
                  </a:txBody>
                  <a:tcPr anchor="ctr"/>
                </a:tc>
                <a:tc>
                  <a:txBody>
                    <a:bodyPr/>
                    <a:lstStyle/>
                    <a:p>
                      <a:r>
                        <a:rPr lang="en-GB" sz="1000" dirty="0" smtClean="0"/>
                        <a:t>N</a:t>
                      </a:r>
                      <a:endParaRPr lang="en-US" sz="1000" dirty="0"/>
                    </a:p>
                  </a:txBody>
                  <a:tcPr anchor="ctr"/>
                </a:tc>
                <a:tc>
                  <a:txBody>
                    <a:bodyPr/>
                    <a:lstStyle/>
                    <a:p>
                      <a:r>
                        <a:rPr lang="en-GB" sz="1000" dirty="0" smtClean="0"/>
                        <a:t>N</a:t>
                      </a:r>
                      <a:endParaRPr lang="en-US" sz="1000" dirty="0"/>
                    </a:p>
                  </a:txBody>
                  <a:tcPr anchor="ctr"/>
                </a:tc>
                <a:tc>
                  <a:txBody>
                    <a:bodyPr/>
                    <a:lstStyle/>
                    <a:p>
                      <a:r>
                        <a:rPr lang="en-GB" sz="1000" dirty="0" smtClean="0"/>
                        <a:t>N</a:t>
                      </a:r>
                      <a:endParaRPr lang="en-US" sz="1000" dirty="0"/>
                    </a:p>
                  </a:txBody>
                  <a:tcPr anchor="ctr"/>
                </a:tc>
                <a:tc>
                  <a:txBody>
                    <a:bodyPr/>
                    <a:lstStyle/>
                    <a:p>
                      <a:r>
                        <a:rPr lang="en-GB" sz="1000" dirty="0" smtClean="0"/>
                        <a:t>Y</a:t>
                      </a:r>
                      <a:endParaRPr lang="en-US" sz="1000" dirty="0"/>
                    </a:p>
                  </a:txBody>
                  <a:tcPr anchor="ctr">
                    <a:solidFill>
                      <a:srgbClr val="FF0000"/>
                    </a:solidFill>
                  </a:tcPr>
                </a:tc>
                <a:tc>
                  <a:txBody>
                    <a:bodyPr/>
                    <a:lstStyle/>
                    <a:p>
                      <a:pPr algn="ctr"/>
                      <a:endParaRPr lang="en-US" sz="1000" dirty="0"/>
                    </a:p>
                  </a:txBody>
                  <a:tcPr anchor="ctr"/>
                </a:tc>
              </a:tr>
              <a:tr h="370840">
                <a:tc>
                  <a:txBody>
                    <a:bodyPr/>
                    <a:lstStyle/>
                    <a:p>
                      <a:endParaRPr lang="en-US" sz="1000" dirty="0"/>
                    </a:p>
                  </a:txBody>
                  <a:tcPr/>
                </a:tc>
                <a:tc>
                  <a:txBody>
                    <a:bodyPr/>
                    <a:lstStyle/>
                    <a:p>
                      <a:endParaRPr lang="en-US" sz="1000" dirty="0"/>
                    </a:p>
                  </a:txBody>
                  <a:tcPr/>
                </a:tc>
                <a:tc>
                  <a:txBody>
                    <a:bodyPr/>
                    <a:lstStyle/>
                    <a:p>
                      <a:endParaRPr lang="en-US" sz="1000" dirty="0"/>
                    </a:p>
                  </a:txBody>
                  <a:tcPr/>
                </a:tc>
                <a:tc>
                  <a:txBody>
                    <a:bodyPr/>
                    <a:lstStyle/>
                    <a:p>
                      <a:endParaRPr lang="en-US" sz="1000" dirty="0"/>
                    </a:p>
                  </a:txBody>
                  <a:tcPr/>
                </a:tc>
                <a:tc>
                  <a:txBody>
                    <a:bodyPr/>
                    <a:lstStyle/>
                    <a:p>
                      <a:endParaRPr lang="en-US" sz="1000" dirty="0"/>
                    </a:p>
                  </a:txBody>
                  <a:tcPr/>
                </a:tc>
                <a:tc>
                  <a:txBody>
                    <a:bodyPr/>
                    <a:lstStyle/>
                    <a:p>
                      <a:endParaRPr lang="en-US" sz="1000" dirty="0"/>
                    </a:p>
                  </a:txBody>
                  <a:tcPr/>
                </a:tc>
                <a:tc>
                  <a:txBody>
                    <a:bodyPr/>
                    <a:lstStyle/>
                    <a:p>
                      <a:endParaRPr lang="en-US" sz="1000" dirty="0"/>
                    </a:p>
                  </a:txBody>
                  <a:tcPr/>
                </a:tc>
                <a:tc>
                  <a:txBody>
                    <a:bodyPr/>
                    <a:lstStyle/>
                    <a:p>
                      <a:endParaRPr lang="en-US" sz="1000" dirty="0"/>
                    </a:p>
                  </a:txBody>
                  <a:tcPr/>
                </a:tc>
                <a:tc>
                  <a:txBody>
                    <a:bodyPr/>
                    <a:lstStyle/>
                    <a:p>
                      <a:endParaRPr lang="en-US" sz="1000" dirty="0"/>
                    </a:p>
                  </a:txBody>
                  <a:tcPr/>
                </a:tc>
                <a:tc>
                  <a:txBody>
                    <a:bodyPr/>
                    <a:lstStyle/>
                    <a:p>
                      <a:endParaRPr lang="en-US" sz="1000" dirty="0"/>
                    </a:p>
                  </a:txBody>
                  <a:tcPr/>
                </a:tc>
                <a:tc>
                  <a:txBody>
                    <a:bodyPr/>
                    <a:lstStyle/>
                    <a:p>
                      <a:endParaRPr lang="en-US" sz="1000" dirty="0"/>
                    </a:p>
                  </a:txBody>
                  <a:tcPr/>
                </a:tc>
              </a:tr>
              <a:tr h="370840">
                <a:tc>
                  <a:txBody>
                    <a:bodyPr/>
                    <a:lstStyle/>
                    <a:p>
                      <a:endParaRPr lang="en-US" sz="1000" dirty="0"/>
                    </a:p>
                  </a:txBody>
                  <a:tcPr/>
                </a:tc>
                <a:tc>
                  <a:txBody>
                    <a:bodyPr/>
                    <a:lstStyle/>
                    <a:p>
                      <a:endParaRPr lang="en-US" sz="1000"/>
                    </a:p>
                  </a:txBody>
                  <a:tcPr/>
                </a:tc>
                <a:tc>
                  <a:txBody>
                    <a:bodyPr/>
                    <a:lstStyle/>
                    <a:p>
                      <a:endParaRPr lang="en-US" sz="1000"/>
                    </a:p>
                  </a:txBody>
                  <a:tcPr/>
                </a:tc>
                <a:tc>
                  <a:txBody>
                    <a:bodyPr/>
                    <a:lstStyle/>
                    <a:p>
                      <a:endParaRPr lang="en-US" sz="1000" dirty="0"/>
                    </a:p>
                  </a:txBody>
                  <a:tcPr/>
                </a:tc>
                <a:tc>
                  <a:txBody>
                    <a:bodyPr/>
                    <a:lstStyle/>
                    <a:p>
                      <a:endParaRPr lang="en-US" sz="1000" dirty="0"/>
                    </a:p>
                  </a:txBody>
                  <a:tcPr/>
                </a:tc>
                <a:tc>
                  <a:txBody>
                    <a:bodyPr/>
                    <a:lstStyle/>
                    <a:p>
                      <a:endParaRPr lang="en-US" sz="1000" dirty="0"/>
                    </a:p>
                  </a:txBody>
                  <a:tcPr/>
                </a:tc>
                <a:tc>
                  <a:txBody>
                    <a:bodyPr/>
                    <a:lstStyle/>
                    <a:p>
                      <a:endParaRPr lang="en-US" sz="1000" dirty="0"/>
                    </a:p>
                  </a:txBody>
                  <a:tcPr/>
                </a:tc>
                <a:tc>
                  <a:txBody>
                    <a:bodyPr/>
                    <a:lstStyle/>
                    <a:p>
                      <a:endParaRPr lang="en-US" sz="1000" dirty="0"/>
                    </a:p>
                  </a:txBody>
                  <a:tcPr/>
                </a:tc>
                <a:tc>
                  <a:txBody>
                    <a:bodyPr/>
                    <a:lstStyle/>
                    <a:p>
                      <a:endParaRPr lang="en-US" sz="1000" dirty="0"/>
                    </a:p>
                  </a:txBody>
                  <a:tcPr/>
                </a:tc>
                <a:tc>
                  <a:txBody>
                    <a:bodyPr/>
                    <a:lstStyle/>
                    <a:p>
                      <a:endParaRPr lang="en-US" sz="1000" dirty="0"/>
                    </a:p>
                  </a:txBody>
                  <a:tcPr/>
                </a:tc>
                <a:tc>
                  <a:txBody>
                    <a:bodyPr/>
                    <a:lstStyle/>
                    <a:p>
                      <a:endParaRPr lang="en-US" sz="1000" dirty="0"/>
                    </a:p>
                  </a:txBody>
                  <a:tcPr/>
                </a:tc>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384"/>
            <a:ext cx="8229600" cy="1143000"/>
          </a:xfrm>
        </p:spPr>
        <p:txBody>
          <a:bodyPr/>
          <a:lstStyle/>
          <a:p>
            <a:r>
              <a:rPr lang="en-GB" dirty="0" smtClean="0"/>
              <a:t>BA 6</a:t>
            </a:r>
            <a:endParaRPr lang="en-US" dirty="0"/>
          </a:p>
        </p:txBody>
      </p:sp>
      <p:sp>
        <p:nvSpPr>
          <p:cNvPr id="4" name="Date Placeholder 3"/>
          <p:cNvSpPr>
            <a:spLocks noGrp="1"/>
          </p:cNvSpPr>
          <p:nvPr>
            <p:ph type="dt" sz="half" idx="10"/>
          </p:nvPr>
        </p:nvSpPr>
        <p:spPr/>
        <p:txBody>
          <a:bodyPr/>
          <a:lstStyle/>
          <a:p>
            <a:fld id="{2AC75B4B-FAE3-49AD-969D-352172D10540}" type="datetime1">
              <a:rPr lang="en-GB" smtClean="0"/>
              <a:pPr/>
              <a:t>24/06/2011</a:t>
            </a:fld>
            <a:endParaRPr lang="en-US"/>
          </a:p>
        </p:txBody>
      </p:sp>
      <p:sp>
        <p:nvSpPr>
          <p:cNvPr id="5" name="Footer Placeholder 4"/>
          <p:cNvSpPr>
            <a:spLocks noGrp="1"/>
          </p:cNvSpPr>
          <p:nvPr>
            <p:ph type="ftr" sz="quarter" idx="11"/>
          </p:nvPr>
        </p:nvSpPr>
        <p:spPr/>
        <p:txBody>
          <a:bodyPr/>
          <a:lstStyle/>
          <a:p>
            <a:r>
              <a:rPr lang="en-US" smtClean="0"/>
              <a:t>SPS.Technical-Coordination@cern.ch</a:t>
            </a:r>
            <a:endParaRPr lang="en-US"/>
          </a:p>
        </p:txBody>
      </p:sp>
      <p:sp>
        <p:nvSpPr>
          <p:cNvPr id="6" name="Slide Number Placeholder 5"/>
          <p:cNvSpPr>
            <a:spLocks noGrp="1"/>
          </p:cNvSpPr>
          <p:nvPr>
            <p:ph type="sldNum" sz="quarter" idx="12"/>
          </p:nvPr>
        </p:nvSpPr>
        <p:spPr/>
        <p:txBody>
          <a:bodyPr/>
          <a:lstStyle/>
          <a:p>
            <a:fld id="{09AEAAE4-0DFC-41BA-A6EA-0EF31FBA7C48}" type="slidenum">
              <a:rPr lang="en-US" smtClean="0"/>
              <a:pPr/>
              <a:t>8</a:t>
            </a:fld>
            <a:endParaRPr lang="en-US"/>
          </a:p>
        </p:txBody>
      </p:sp>
      <p:graphicFrame>
        <p:nvGraphicFramePr>
          <p:cNvPr id="7" name="Content Placeholder 7"/>
          <p:cNvGraphicFramePr>
            <a:graphicFrameLocks/>
          </p:cNvGraphicFramePr>
          <p:nvPr/>
        </p:nvGraphicFramePr>
        <p:xfrm>
          <a:off x="179513" y="949032"/>
          <a:ext cx="8856985" cy="5288280"/>
        </p:xfrm>
        <a:graphic>
          <a:graphicData uri="http://schemas.openxmlformats.org/drawingml/2006/table">
            <a:tbl>
              <a:tblPr firstRow="1" bandRow="1">
                <a:tableStyleId>{5C22544A-7EE6-4342-B048-85BDC9FD1C3A}</a:tableStyleId>
              </a:tblPr>
              <a:tblGrid>
                <a:gridCol w="936103"/>
                <a:gridCol w="648072"/>
                <a:gridCol w="648072"/>
                <a:gridCol w="720080"/>
                <a:gridCol w="2088232"/>
                <a:gridCol w="2421620"/>
                <a:gridCol w="278960"/>
                <a:gridCol w="278960"/>
                <a:gridCol w="278960"/>
                <a:gridCol w="278963"/>
                <a:gridCol w="278963"/>
              </a:tblGrid>
              <a:tr h="370840">
                <a:tc>
                  <a:txBody>
                    <a:bodyPr/>
                    <a:lstStyle/>
                    <a:p>
                      <a:pPr algn="ctr"/>
                      <a:r>
                        <a:rPr lang="en-GB" sz="1100" dirty="0" smtClean="0"/>
                        <a:t>Person Responsible</a:t>
                      </a:r>
                      <a:endParaRPr lang="en-US" sz="1100" dirty="0"/>
                    </a:p>
                  </a:txBody>
                  <a:tcPr anchor="ctr"/>
                </a:tc>
                <a:tc>
                  <a:txBody>
                    <a:bodyPr/>
                    <a:lstStyle/>
                    <a:p>
                      <a:pPr algn="ctr"/>
                      <a:r>
                        <a:rPr lang="en-GB" sz="1100" dirty="0" smtClean="0"/>
                        <a:t>Contact Details</a:t>
                      </a:r>
                      <a:endParaRPr lang="en-US" sz="1100" dirty="0"/>
                    </a:p>
                  </a:txBody>
                  <a:tcPr anchor="ctr"/>
                </a:tc>
                <a:tc>
                  <a:txBody>
                    <a:bodyPr/>
                    <a:lstStyle/>
                    <a:p>
                      <a:pPr algn="ctr"/>
                      <a:r>
                        <a:rPr lang="en-GB" sz="1100" dirty="0" smtClean="0"/>
                        <a:t>Starting when?</a:t>
                      </a:r>
                      <a:endParaRPr lang="en-US" sz="1100" dirty="0"/>
                    </a:p>
                  </a:txBody>
                  <a:tcPr anchor="ctr"/>
                </a:tc>
                <a:tc>
                  <a:txBody>
                    <a:bodyPr/>
                    <a:lstStyle/>
                    <a:p>
                      <a:pPr algn="ctr"/>
                      <a:r>
                        <a:rPr lang="en-GB" sz="1100" dirty="0" smtClean="0"/>
                        <a:t>Duration of work</a:t>
                      </a:r>
                      <a:endParaRPr lang="en-US" sz="1100" dirty="0"/>
                    </a:p>
                  </a:txBody>
                  <a:tcPr anchor="ctr"/>
                </a:tc>
                <a:tc>
                  <a:txBody>
                    <a:bodyPr/>
                    <a:lstStyle/>
                    <a:p>
                      <a:pPr algn="ctr"/>
                      <a:r>
                        <a:rPr lang="en-GB" sz="1100" dirty="0" smtClean="0"/>
                        <a:t>Description of work</a:t>
                      </a:r>
                      <a:endParaRPr lang="en-US" sz="1100" dirty="0"/>
                    </a:p>
                  </a:txBody>
                  <a:tcPr anchor="ctr"/>
                </a:tc>
                <a:tc>
                  <a:txBody>
                    <a:bodyPr/>
                    <a:lstStyle/>
                    <a:p>
                      <a:pPr algn="ctr"/>
                      <a:endParaRPr lang="en-GB" sz="1100" dirty="0" smtClean="0"/>
                    </a:p>
                    <a:p>
                      <a:pPr algn="ctr"/>
                      <a:endParaRPr lang="en-GB" sz="1100" dirty="0" smtClean="0"/>
                    </a:p>
                    <a:p>
                      <a:pPr algn="ctr"/>
                      <a:r>
                        <a:rPr lang="en-GB" sz="1100" dirty="0" smtClean="0"/>
                        <a:t>Other factors to consider</a:t>
                      </a:r>
                    </a:p>
                    <a:p>
                      <a:pPr algn="ctr"/>
                      <a:endParaRPr lang="en-GB" sz="1100" dirty="0" smtClean="0"/>
                    </a:p>
                    <a:p>
                      <a:pPr algn="ctr"/>
                      <a:endParaRPr lang="en-GB" sz="1100" dirty="0" smtClean="0"/>
                    </a:p>
                  </a:txBody>
                  <a:tcPr anchor="ctr"/>
                </a:tc>
                <a:tc>
                  <a:txBody>
                    <a:bodyPr/>
                    <a:lstStyle/>
                    <a:p>
                      <a:pPr algn="ctr"/>
                      <a:r>
                        <a:rPr lang="en-GB" sz="1100" dirty="0" smtClean="0"/>
                        <a:t>Consignation</a:t>
                      </a:r>
                      <a:endParaRPr lang="en-US" sz="1100" dirty="0"/>
                    </a:p>
                  </a:txBody>
                  <a:tcPr vert="vert270" anchor="ctr"/>
                </a:tc>
                <a:tc>
                  <a:txBody>
                    <a:bodyPr/>
                    <a:lstStyle/>
                    <a:p>
                      <a:pPr algn="ctr"/>
                      <a:r>
                        <a:rPr lang="en-GB" sz="1100" dirty="0" smtClean="0"/>
                        <a:t>Water</a:t>
                      </a:r>
                      <a:endParaRPr lang="en-US" sz="1100" dirty="0"/>
                    </a:p>
                  </a:txBody>
                  <a:tcPr vert="vert270" anchor="ctr"/>
                </a:tc>
                <a:tc>
                  <a:txBody>
                    <a:bodyPr/>
                    <a:lstStyle/>
                    <a:p>
                      <a:pPr algn="ctr"/>
                      <a:r>
                        <a:rPr lang="en-GB" sz="1100" dirty="0" smtClean="0"/>
                        <a:t>Comp air</a:t>
                      </a:r>
                      <a:endParaRPr lang="en-US" sz="1100" dirty="0"/>
                    </a:p>
                  </a:txBody>
                  <a:tcPr vert="vert270" anchor="ctr"/>
                </a:tc>
                <a:tc>
                  <a:txBody>
                    <a:bodyPr/>
                    <a:lstStyle/>
                    <a:p>
                      <a:pPr algn="ctr"/>
                      <a:r>
                        <a:rPr lang="en-GB" sz="1100" dirty="0" smtClean="0"/>
                        <a:t>Vacuum</a:t>
                      </a:r>
                      <a:endParaRPr lang="en-US" sz="1100" dirty="0"/>
                    </a:p>
                  </a:txBody>
                  <a:tcPr vert="vert270" anchor="ctr"/>
                </a:tc>
                <a:tc>
                  <a:txBody>
                    <a:bodyPr/>
                    <a:lstStyle/>
                    <a:p>
                      <a:pPr algn="ctr"/>
                      <a:r>
                        <a:rPr lang="en-GB" sz="1100" dirty="0" smtClean="0"/>
                        <a:t>RP present</a:t>
                      </a:r>
                      <a:endParaRPr lang="en-US" sz="1100" dirty="0"/>
                    </a:p>
                  </a:txBody>
                  <a:tcPr vert="vert270" anchor="ctr"/>
                </a:tc>
              </a:tr>
              <a:tr h="370840">
                <a:tc>
                  <a:txBody>
                    <a:bodyPr/>
                    <a:lstStyle/>
                    <a:p>
                      <a:pPr algn="ctr"/>
                      <a:r>
                        <a:rPr lang="en-GB" sz="1000" dirty="0" smtClean="0"/>
                        <a:t>Cedric</a:t>
                      </a:r>
                      <a:r>
                        <a:rPr lang="en-GB" sz="1000" baseline="0" dirty="0" smtClean="0"/>
                        <a:t> BAUD</a:t>
                      </a:r>
                    </a:p>
                    <a:p>
                      <a:pPr algn="ctr"/>
                      <a:r>
                        <a:rPr lang="en-GB" sz="1000" baseline="0" dirty="0" smtClean="0"/>
                        <a:t>TE/ABT</a:t>
                      </a:r>
                      <a:endParaRPr lang="en-US" sz="1000" dirty="0"/>
                    </a:p>
                  </a:txBody>
                  <a:tcPr anchor="ctr"/>
                </a:tc>
                <a:tc>
                  <a:txBody>
                    <a:bodyPr/>
                    <a:lstStyle/>
                    <a:p>
                      <a:pPr algn="ctr"/>
                      <a:r>
                        <a:rPr lang="en-GB" sz="1000" dirty="0" smtClean="0"/>
                        <a:t>162338</a:t>
                      </a:r>
                      <a:endParaRPr lang="en-US" sz="1000" dirty="0"/>
                    </a:p>
                  </a:txBody>
                  <a:tcPr anchor="ctr"/>
                </a:tc>
                <a:tc>
                  <a:txBody>
                    <a:bodyPr/>
                    <a:lstStyle/>
                    <a:p>
                      <a:pPr algn="ctr"/>
                      <a:r>
                        <a:rPr lang="en-GB" sz="1000" dirty="0" smtClean="0"/>
                        <a:t>5</a:t>
                      </a:r>
                      <a:r>
                        <a:rPr lang="en-GB" sz="1000" baseline="30000" dirty="0" smtClean="0"/>
                        <a:t>th</a:t>
                      </a:r>
                      <a:r>
                        <a:rPr lang="en-GB" sz="1000" dirty="0" smtClean="0"/>
                        <a:t> July</a:t>
                      </a:r>
                    </a:p>
                    <a:p>
                      <a:pPr algn="ctr"/>
                      <a:r>
                        <a:rPr lang="en-GB" sz="1000" dirty="0" smtClean="0"/>
                        <a:t>09:00hrs</a:t>
                      </a:r>
                      <a:endParaRPr lang="en-US" sz="1000" dirty="0"/>
                    </a:p>
                  </a:txBody>
                  <a:tcPr anchor="ctr"/>
                </a:tc>
                <a:tc>
                  <a:txBody>
                    <a:bodyPr/>
                    <a:lstStyle/>
                    <a:p>
                      <a:pPr algn="ctr"/>
                      <a:r>
                        <a:rPr lang="en-GB" sz="1000" dirty="0" smtClean="0"/>
                        <a:t>10 </a:t>
                      </a:r>
                      <a:r>
                        <a:rPr lang="en-GB" sz="1000" dirty="0" err="1" smtClean="0"/>
                        <a:t>mins</a:t>
                      </a:r>
                      <a:endParaRPr lang="en-US" sz="1000" dirty="0"/>
                    </a:p>
                  </a:txBody>
                  <a:tcPr anchor="ctr"/>
                </a:tc>
                <a:tc>
                  <a:txBody>
                    <a:bodyPr/>
                    <a:lstStyle/>
                    <a:p>
                      <a:pPr algn="l"/>
                      <a:r>
                        <a:rPr lang="fr-FR" sz="1000" kern="1200" dirty="0" smtClean="0">
                          <a:solidFill>
                            <a:schemeClr val="dk1"/>
                          </a:solidFill>
                          <a:latin typeface="+mn-lt"/>
                          <a:ea typeface="+mn-ea"/>
                          <a:cs typeface="+mn-cs"/>
                        </a:rPr>
                        <a:t>Visite</a:t>
                      </a:r>
                      <a:r>
                        <a:rPr lang="en-GB" sz="1000" kern="1200" dirty="0" smtClean="0">
                          <a:solidFill>
                            <a:schemeClr val="dk1"/>
                          </a:solidFill>
                          <a:latin typeface="+mn-lt"/>
                          <a:ea typeface="+mn-ea"/>
                          <a:cs typeface="+mn-cs"/>
                        </a:rPr>
                        <a:t> de </a:t>
                      </a:r>
                      <a:r>
                        <a:rPr lang="fr-FR" sz="1000" kern="1200" dirty="0" smtClean="0">
                          <a:solidFill>
                            <a:schemeClr val="dk1"/>
                          </a:solidFill>
                          <a:latin typeface="+mn-lt"/>
                          <a:ea typeface="+mn-ea"/>
                          <a:cs typeface="+mn-cs"/>
                        </a:rPr>
                        <a:t>contrôle </a:t>
                      </a:r>
                      <a:r>
                        <a:rPr lang="en-GB" sz="1000" kern="1200" dirty="0" smtClean="0">
                          <a:solidFill>
                            <a:schemeClr val="dk1"/>
                          </a:solidFill>
                          <a:latin typeface="+mn-lt"/>
                          <a:ea typeface="+mn-ea"/>
                          <a:cs typeface="+mn-cs"/>
                        </a:rPr>
                        <a:t>circuit eau septa MS</a:t>
                      </a:r>
                    </a:p>
                    <a:p>
                      <a:pPr algn="l"/>
                      <a:r>
                        <a:rPr lang="fr-FR" sz="1000" kern="1200" dirty="0" smtClean="0">
                          <a:solidFill>
                            <a:schemeClr val="dk1"/>
                          </a:solidFill>
                          <a:latin typeface="+mn-lt"/>
                          <a:ea typeface="+mn-ea"/>
                          <a:cs typeface="+mn-cs"/>
                        </a:rPr>
                        <a:t>circuit indépendant 614</a:t>
                      </a:r>
                      <a:endParaRPr lang="en-US" sz="1000"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000" kern="1200" dirty="0" smtClean="0">
                          <a:solidFill>
                            <a:schemeClr val="dk1"/>
                          </a:solidFill>
                          <a:latin typeface="+mn-lt"/>
                          <a:ea typeface="+mn-ea"/>
                          <a:cs typeface="+mn-cs"/>
                        </a:rPr>
                        <a:t>Equipe</a:t>
                      </a:r>
                      <a:r>
                        <a:rPr lang="en-GB" sz="1000" kern="1200" dirty="0" smtClean="0">
                          <a:solidFill>
                            <a:schemeClr val="dk1"/>
                          </a:solidFill>
                          <a:latin typeface="+mn-lt"/>
                          <a:ea typeface="+mn-ea"/>
                          <a:cs typeface="+mn-cs"/>
                        </a:rPr>
                        <a:t>: Robert BONTHOND, </a:t>
                      </a:r>
                      <a:r>
                        <a:rPr lang="en-GB" sz="1000" kern="1200" dirty="0" err="1" smtClean="0">
                          <a:solidFill>
                            <a:schemeClr val="dk1"/>
                          </a:solidFill>
                          <a:latin typeface="+mn-lt"/>
                          <a:ea typeface="+mn-ea"/>
                          <a:cs typeface="+mn-cs"/>
                        </a:rPr>
                        <a:t>Cédric</a:t>
                      </a:r>
                      <a:r>
                        <a:rPr lang="en-GB" sz="1000" kern="1200" dirty="0" smtClean="0">
                          <a:solidFill>
                            <a:schemeClr val="dk1"/>
                          </a:solidFill>
                          <a:latin typeface="+mn-lt"/>
                          <a:ea typeface="+mn-ea"/>
                          <a:cs typeface="+mn-cs"/>
                        </a:rPr>
                        <a:t> BAUD, Bruno BALHAN</a:t>
                      </a:r>
                      <a:endParaRPr lang="en-US" sz="1000" kern="1200" dirty="0" smtClean="0">
                        <a:solidFill>
                          <a:schemeClr val="dk1"/>
                        </a:solidFill>
                        <a:latin typeface="+mn-lt"/>
                        <a:ea typeface="+mn-ea"/>
                        <a:cs typeface="+mn-cs"/>
                      </a:endParaRPr>
                    </a:p>
                  </a:txBody>
                  <a:tcPr anchor="ctr"/>
                </a:tc>
                <a:tc>
                  <a:txBody>
                    <a:bodyPr/>
                    <a:lstStyle/>
                    <a:p>
                      <a:pPr algn="l"/>
                      <a:r>
                        <a:rPr lang="en-GB" sz="1000" dirty="0" smtClean="0"/>
                        <a:t>N</a:t>
                      </a:r>
                      <a:endParaRPr lang="en-US" sz="1000" dirty="0"/>
                    </a:p>
                  </a:txBody>
                  <a:tcPr anchor="ctr"/>
                </a:tc>
                <a:tc>
                  <a:txBody>
                    <a:bodyPr/>
                    <a:lstStyle/>
                    <a:p>
                      <a:pPr algn="l"/>
                      <a:r>
                        <a:rPr lang="en-GB" sz="1000" dirty="0" smtClean="0"/>
                        <a:t>N</a:t>
                      </a:r>
                      <a:endParaRPr lang="en-US" sz="1000" dirty="0"/>
                    </a:p>
                  </a:txBody>
                  <a:tcPr anchor="ctr"/>
                </a:tc>
                <a:tc>
                  <a:txBody>
                    <a:bodyPr/>
                    <a:lstStyle/>
                    <a:p>
                      <a:pPr algn="l"/>
                      <a:r>
                        <a:rPr lang="en-GB" sz="1000" dirty="0" smtClean="0"/>
                        <a:t>N</a:t>
                      </a:r>
                      <a:endParaRPr lang="en-US" sz="1000" dirty="0"/>
                    </a:p>
                  </a:txBody>
                  <a:tcPr anchor="ctr"/>
                </a:tc>
                <a:tc>
                  <a:txBody>
                    <a:bodyPr/>
                    <a:lstStyle/>
                    <a:p>
                      <a:pPr algn="l"/>
                      <a:r>
                        <a:rPr lang="en-GB" sz="1000" dirty="0" smtClean="0"/>
                        <a:t>N</a:t>
                      </a:r>
                      <a:endParaRPr lang="en-US" sz="1000" dirty="0"/>
                    </a:p>
                  </a:txBody>
                  <a:tcPr anchor="ctr"/>
                </a:tc>
                <a:tc>
                  <a:txBody>
                    <a:bodyPr/>
                    <a:lstStyle/>
                    <a:p>
                      <a:pPr algn="l"/>
                      <a:endParaRPr lang="en-US" sz="1000" dirty="0"/>
                    </a:p>
                  </a:txBody>
                  <a:tcPr anchor="ctr"/>
                </a:tc>
              </a:tr>
              <a:tr h="370840">
                <a:tc>
                  <a:txBody>
                    <a:bodyPr/>
                    <a:lstStyle/>
                    <a:p>
                      <a:pPr algn="ctr"/>
                      <a:r>
                        <a:rPr lang="en-US" sz="1000" dirty="0" smtClean="0"/>
                        <a:t>Guillaume GROS</a:t>
                      </a:r>
                    </a:p>
                    <a:p>
                      <a:pPr algn="ctr"/>
                      <a:r>
                        <a:rPr lang="en-GB" sz="1000" dirty="0" smtClean="0"/>
                        <a:t>EN/EL</a:t>
                      </a:r>
                      <a:endParaRPr lang="en-US" sz="1000" dirty="0"/>
                    </a:p>
                  </a:txBody>
                  <a:tcPr anchor="ctr"/>
                </a:tc>
                <a:tc>
                  <a:txBody>
                    <a:bodyPr/>
                    <a:lstStyle/>
                    <a:p>
                      <a:pPr algn="ctr"/>
                      <a:r>
                        <a:rPr lang="en-GB" sz="1000" dirty="0" smtClean="0"/>
                        <a:t>163920</a:t>
                      </a:r>
                      <a:endParaRPr lang="en-US" sz="1000" dirty="0"/>
                    </a:p>
                  </a:txBody>
                  <a:tcPr anchor="ctr"/>
                </a:tc>
                <a:tc>
                  <a:txBody>
                    <a:bodyPr/>
                    <a:lstStyle/>
                    <a:p>
                      <a:pPr algn="ctr"/>
                      <a:r>
                        <a:rPr lang="en-GB" sz="1000" dirty="0" smtClean="0"/>
                        <a:t>5</a:t>
                      </a:r>
                      <a:r>
                        <a:rPr lang="en-GB" sz="1000" baseline="30000" dirty="0" smtClean="0"/>
                        <a:t>th</a:t>
                      </a:r>
                      <a:r>
                        <a:rPr lang="en-GB" sz="1000" dirty="0" smtClean="0"/>
                        <a:t> July</a:t>
                      </a:r>
                    </a:p>
                    <a:p>
                      <a:pPr algn="ctr"/>
                      <a:r>
                        <a:rPr lang="en-GB" sz="1000" dirty="0" smtClean="0"/>
                        <a:t>AM</a:t>
                      </a:r>
                      <a:endParaRPr lang="en-US" sz="1000" dirty="0"/>
                    </a:p>
                  </a:txBody>
                  <a:tcPr anchor="ctr"/>
                </a:tc>
                <a:tc>
                  <a:txBody>
                    <a:bodyPr/>
                    <a:lstStyle/>
                    <a:p>
                      <a:pPr algn="ctr"/>
                      <a:r>
                        <a:rPr lang="en-GB" sz="1000" dirty="0" smtClean="0"/>
                        <a:t>2 days</a:t>
                      </a:r>
                      <a:endParaRPr lang="en-US" sz="1000" dirty="0"/>
                    </a:p>
                  </a:txBody>
                  <a:tcPr anchor="ctr"/>
                </a:tc>
                <a:tc>
                  <a:txBody>
                    <a:bodyPr/>
                    <a:lstStyle/>
                    <a:p>
                      <a:pPr algn="l"/>
                      <a:r>
                        <a:rPr lang="fr-FR" sz="1000" kern="1200" dirty="0" smtClean="0">
                          <a:solidFill>
                            <a:schemeClr val="dk1"/>
                          </a:solidFill>
                          <a:latin typeface="+mn-lt"/>
                          <a:ea typeface="+mn-ea"/>
                          <a:cs typeface="+mn-cs"/>
                        </a:rPr>
                        <a:t>tirage câbles BI entre BA6 été BA7</a:t>
                      </a:r>
                      <a:endParaRPr lang="en-US" sz="1000" dirty="0"/>
                    </a:p>
                  </a:txBody>
                  <a:tcPr anchor="ctr"/>
                </a:tc>
                <a:tc>
                  <a:txBody>
                    <a:bodyPr/>
                    <a:lstStyle/>
                    <a:p>
                      <a:r>
                        <a:rPr lang="fr-FR" sz="1000" kern="1200" dirty="0" smtClean="0">
                          <a:solidFill>
                            <a:schemeClr val="dk1"/>
                          </a:solidFill>
                          <a:latin typeface="+mn-lt"/>
                          <a:ea typeface="+mn-ea"/>
                          <a:cs typeface="+mn-cs"/>
                        </a:rPr>
                        <a:t>Pas de cohabitation possible dans le puits</a:t>
                      </a:r>
                      <a:endParaRPr lang="en-US" sz="1000" kern="1200" dirty="0" smtClean="0">
                        <a:solidFill>
                          <a:schemeClr val="dk1"/>
                        </a:solidFill>
                        <a:latin typeface="+mn-lt"/>
                        <a:ea typeface="+mn-ea"/>
                        <a:cs typeface="+mn-cs"/>
                      </a:endParaRPr>
                    </a:p>
                    <a:p>
                      <a:r>
                        <a:rPr lang="fr-FR" sz="1000" kern="1200" dirty="0" smtClean="0">
                          <a:solidFill>
                            <a:schemeClr val="dk1"/>
                          </a:solidFill>
                          <a:latin typeface="+mn-lt"/>
                          <a:ea typeface="+mn-ea"/>
                          <a:cs typeface="+mn-cs"/>
                        </a:rPr>
                        <a:t>Minimum de cohabitation a prévoir dans le tunnel</a:t>
                      </a:r>
                      <a:endParaRPr lang="en-US" sz="1000" kern="1200" dirty="0" smtClean="0">
                        <a:solidFill>
                          <a:schemeClr val="dk1"/>
                        </a:solidFill>
                        <a:latin typeface="+mn-lt"/>
                        <a:ea typeface="+mn-ea"/>
                        <a:cs typeface="+mn-cs"/>
                      </a:endParaRPr>
                    </a:p>
                    <a:p>
                      <a:pPr algn="l"/>
                      <a:r>
                        <a:rPr lang="fr-FR" sz="1000" kern="1200" dirty="0" smtClean="0">
                          <a:solidFill>
                            <a:srgbClr val="FF0000"/>
                          </a:solidFill>
                          <a:latin typeface="+mn-lt"/>
                          <a:ea typeface="+mn-ea"/>
                          <a:cs typeface="+mn-cs"/>
                        </a:rPr>
                        <a:t>Consignations TE/EPC nécessaires</a:t>
                      </a:r>
                      <a:endParaRPr lang="en-US" sz="1000" dirty="0">
                        <a:solidFill>
                          <a:srgbClr val="FF0000"/>
                        </a:solidFill>
                      </a:endParaRPr>
                    </a:p>
                  </a:txBody>
                  <a:tcPr anchor="ctr"/>
                </a:tc>
                <a:tc>
                  <a:txBody>
                    <a:bodyPr/>
                    <a:lstStyle/>
                    <a:p>
                      <a:pPr algn="l"/>
                      <a:r>
                        <a:rPr lang="en-GB" sz="1000" dirty="0" smtClean="0"/>
                        <a:t>Y</a:t>
                      </a:r>
                      <a:endParaRPr lang="en-US" sz="1000" dirty="0"/>
                    </a:p>
                  </a:txBody>
                  <a:tcPr anchor="ctr">
                    <a:solidFill>
                      <a:srgbClr val="FF0000"/>
                    </a:solidFill>
                  </a:tcPr>
                </a:tc>
                <a:tc>
                  <a:txBody>
                    <a:bodyPr/>
                    <a:lstStyle/>
                    <a:p>
                      <a:pPr algn="l"/>
                      <a:r>
                        <a:rPr lang="en-GB" sz="1000" dirty="0" smtClean="0"/>
                        <a:t>N</a:t>
                      </a:r>
                      <a:endParaRPr lang="en-US" sz="1000" dirty="0"/>
                    </a:p>
                  </a:txBody>
                  <a:tcPr anchor="ctr"/>
                </a:tc>
                <a:tc>
                  <a:txBody>
                    <a:bodyPr/>
                    <a:lstStyle/>
                    <a:p>
                      <a:pPr algn="l"/>
                      <a:r>
                        <a:rPr lang="en-GB" sz="1000" dirty="0" smtClean="0"/>
                        <a:t>N</a:t>
                      </a:r>
                      <a:endParaRPr lang="en-US" sz="1000" dirty="0"/>
                    </a:p>
                  </a:txBody>
                  <a:tcPr anchor="ctr"/>
                </a:tc>
                <a:tc>
                  <a:txBody>
                    <a:bodyPr/>
                    <a:lstStyle/>
                    <a:p>
                      <a:pPr algn="l"/>
                      <a:r>
                        <a:rPr lang="en-GB" sz="1000" dirty="0" smtClean="0"/>
                        <a:t>N</a:t>
                      </a:r>
                      <a:endParaRPr lang="en-US" sz="1000" dirty="0"/>
                    </a:p>
                  </a:txBody>
                  <a:tcPr anchor="ctr"/>
                </a:tc>
                <a:tc>
                  <a:txBody>
                    <a:bodyPr/>
                    <a:lstStyle/>
                    <a:p>
                      <a:pPr algn="l"/>
                      <a:endParaRPr lang="en-US" sz="1000" dirty="0"/>
                    </a:p>
                  </a:txBody>
                  <a:tcPr anchor="ctr"/>
                </a:tc>
              </a:tr>
              <a:tr h="370840">
                <a:tc>
                  <a:txBody>
                    <a:bodyPr/>
                    <a:lstStyle/>
                    <a:p>
                      <a:pPr algn="ctr"/>
                      <a:r>
                        <a:rPr lang="en-US" sz="1000" dirty="0" smtClean="0"/>
                        <a:t>Guillaume GROS</a:t>
                      </a:r>
                    </a:p>
                    <a:p>
                      <a:pPr algn="ctr"/>
                      <a:r>
                        <a:rPr lang="en-GB" sz="1000" dirty="0" smtClean="0"/>
                        <a:t>EN/EL</a:t>
                      </a:r>
                      <a:endParaRPr lang="en-US" sz="1000" dirty="0"/>
                    </a:p>
                  </a:txBody>
                  <a:tcPr anchor="ctr"/>
                </a:tc>
                <a:tc>
                  <a:txBody>
                    <a:bodyPr/>
                    <a:lstStyle/>
                    <a:p>
                      <a:pPr algn="ctr"/>
                      <a:r>
                        <a:rPr lang="en-GB" sz="1000" dirty="0" smtClean="0"/>
                        <a:t>163920</a:t>
                      </a:r>
                      <a:endParaRPr lang="en-US" sz="1000" dirty="0"/>
                    </a:p>
                  </a:txBody>
                  <a:tcPr anchor="ctr"/>
                </a:tc>
                <a:tc>
                  <a:txBody>
                    <a:bodyPr/>
                    <a:lstStyle/>
                    <a:p>
                      <a:pPr algn="ctr"/>
                      <a:r>
                        <a:rPr lang="en-GB" sz="1000" dirty="0" smtClean="0"/>
                        <a:t>5</a:t>
                      </a:r>
                      <a:r>
                        <a:rPr lang="en-GB" sz="1000" baseline="30000" dirty="0" smtClean="0"/>
                        <a:t>th</a:t>
                      </a:r>
                      <a:r>
                        <a:rPr lang="en-GB" sz="1000" dirty="0" smtClean="0"/>
                        <a:t> July</a:t>
                      </a:r>
                    </a:p>
                    <a:p>
                      <a:pPr algn="ctr"/>
                      <a:r>
                        <a:rPr lang="en-GB" sz="1000" dirty="0" smtClean="0"/>
                        <a:t>AM</a:t>
                      </a:r>
                      <a:endParaRPr lang="en-US" sz="1000" dirty="0"/>
                    </a:p>
                  </a:txBody>
                  <a:tcPr anchor="ctr"/>
                </a:tc>
                <a:tc>
                  <a:txBody>
                    <a:bodyPr/>
                    <a:lstStyle/>
                    <a:p>
                      <a:pPr algn="ctr"/>
                      <a:r>
                        <a:rPr lang="en-GB" sz="1000" dirty="0" smtClean="0"/>
                        <a:t>1 day</a:t>
                      </a:r>
                      <a:endParaRPr lang="en-US" sz="1000" dirty="0"/>
                    </a:p>
                  </a:txBody>
                  <a:tcPr anchor="ctr"/>
                </a:tc>
                <a:tc>
                  <a:txBody>
                    <a:bodyPr/>
                    <a:lstStyle/>
                    <a:p>
                      <a:pPr algn="l"/>
                      <a:r>
                        <a:rPr lang="fr-FR" sz="1000" kern="1200" dirty="0" smtClean="0">
                          <a:solidFill>
                            <a:schemeClr val="dk1"/>
                          </a:solidFill>
                          <a:latin typeface="+mn-lt"/>
                          <a:ea typeface="+mn-ea"/>
                          <a:cs typeface="+mn-cs"/>
                        </a:rPr>
                        <a:t>Tests électriques sur câbles existants</a:t>
                      </a:r>
                      <a:endParaRPr lang="en-US" sz="1000" dirty="0"/>
                    </a:p>
                  </a:txBody>
                  <a:tcPr anchor="ctr"/>
                </a:tc>
                <a:tc>
                  <a:txBody>
                    <a:bodyPr/>
                    <a:lstStyle/>
                    <a:p>
                      <a:r>
                        <a:rPr lang="fr-FR" sz="1000" kern="1200" dirty="0" smtClean="0">
                          <a:solidFill>
                            <a:schemeClr val="dk1"/>
                          </a:solidFill>
                          <a:latin typeface="+mn-lt"/>
                          <a:ea typeface="+mn-ea"/>
                          <a:cs typeface="+mn-cs"/>
                        </a:rPr>
                        <a:t>Travail sur transparent durant l’arrêt du SPS quelques heures</a:t>
                      </a:r>
                      <a:endParaRPr lang="en-US" sz="1000" kern="1200" dirty="0" smtClean="0">
                        <a:solidFill>
                          <a:schemeClr val="dk1"/>
                        </a:solidFill>
                        <a:latin typeface="+mn-lt"/>
                        <a:ea typeface="+mn-ea"/>
                        <a:cs typeface="+mn-cs"/>
                      </a:endParaRPr>
                    </a:p>
                    <a:p>
                      <a:r>
                        <a:rPr lang="fr-FR" sz="1000" kern="1200" dirty="0" smtClean="0">
                          <a:solidFill>
                            <a:schemeClr val="dk1"/>
                          </a:solidFill>
                          <a:latin typeface="+mn-lt"/>
                          <a:ea typeface="+mn-ea"/>
                          <a:cs typeface="+mn-cs"/>
                        </a:rPr>
                        <a:t>Pas de mesure de sécurité spécifiques a prendre</a:t>
                      </a:r>
                      <a:endParaRPr lang="en-US" sz="1000" kern="1200" dirty="0">
                        <a:solidFill>
                          <a:schemeClr val="dk1"/>
                        </a:solidFill>
                        <a:latin typeface="+mn-lt"/>
                        <a:ea typeface="+mn-ea"/>
                        <a:cs typeface="+mn-cs"/>
                      </a:endParaRPr>
                    </a:p>
                  </a:txBody>
                  <a:tcPr anchor="ctr"/>
                </a:tc>
                <a:tc>
                  <a:txBody>
                    <a:bodyPr/>
                    <a:lstStyle/>
                    <a:p>
                      <a:pPr algn="l"/>
                      <a:r>
                        <a:rPr lang="en-GB" sz="1000" dirty="0" smtClean="0"/>
                        <a:t>N</a:t>
                      </a:r>
                      <a:endParaRPr lang="en-US" sz="1000" dirty="0"/>
                    </a:p>
                  </a:txBody>
                  <a:tcPr anchor="ctr"/>
                </a:tc>
                <a:tc>
                  <a:txBody>
                    <a:bodyPr/>
                    <a:lstStyle/>
                    <a:p>
                      <a:pPr algn="l"/>
                      <a:r>
                        <a:rPr lang="en-GB" sz="1000" dirty="0" smtClean="0"/>
                        <a:t>N</a:t>
                      </a:r>
                      <a:endParaRPr lang="en-US" sz="1000" dirty="0"/>
                    </a:p>
                  </a:txBody>
                  <a:tcPr anchor="ctr"/>
                </a:tc>
                <a:tc>
                  <a:txBody>
                    <a:bodyPr/>
                    <a:lstStyle/>
                    <a:p>
                      <a:pPr algn="l"/>
                      <a:r>
                        <a:rPr lang="en-GB" sz="1000" dirty="0" smtClean="0"/>
                        <a:t>N</a:t>
                      </a:r>
                      <a:endParaRPr lang="en-US" sz="1000" dirty="0"/>
                    </a:p>
                  </a:txBody>
                  <a:tcPr anchor="ctr"/>
                </a:tc>
                <a:tc>
                  <a:txBody>
                    <a:bodyPr/>
                    <a:lstStyle/>
                    <a:p>
                      <a:pPr algn="l"/>
                      <a:r>
                        <a:rPr lang="en-GB" sz="1000" dirty="0" smtClean="0"/>
                        <a:t>N</a:t>
                      </a:r>
                      <a:endParaRPr lang="en-US" sz="1000" dirty="0"/>
                    </a:p>
                  </a:txBody>
                  <a:tcPr anchor="ctr"/>
                </a:tc>
                <a:tc>
                  <a:txBody>
                    <a:bodyPr/>
                    <a:lstStyle/>
                    <a:p>
                      <a:pPr algn="l"/>
                      <a:endParaRPr lang="en-US" sz="1000" dirty="0"/>
                    </a:p>
                  </a:txBody>
                  <a:tcPr anchor="ctr"/>
                </a:tc>
              </a:tr>
              <a:tr h="370840">
                <a:tc>
                  <a:txBody>
                    <a:bodyPr/>
                    <a:lstStyle/>
                    <a:p>
                      <a:pPr algn="ctr"/>
                      <a:r>
                        <a:rPr lang="en-GB" sz="1000" kern="1200" dirty="0" smtClean="0">
                          <a:solidFill>
                            <a:schemeClr val="dk1"/>
                          </a:solidFill>
                          <a:latin typeface="+mn-lt"/>
                          <a:ea typeface="+mn-ea"/>
                          <a:cs typeface="+mn-cs"/>
                        </a:rPr>
                        <a:t>Gilles Le Godec</a:t>
                      </a:r>
                    </a:p>
                    <a:p>
                      <a:pPr algn="ctr"/>
                      <a:r>
                        <a:rPr lang="en-GB" sz="1000" kern="1200" dirty="0" smtClean="0">
                          <a:solidFill>
                            <a:schemeClr val="dk1"/>
                          </a:solidFill>
                          <a:latin typeface="+mn-lt"/>
                          <a:ea typeface="+mn-ea"/>
                          <a:cs typeface="+mn-cs"/>
                        </a:rPr>
                        <a:t>TE/EPC</a:t>
                      </a:r>
                      <a:endParaRPr lang="en-US" sz="1000" dirty="0"/>
                    </a:p>
                  </a:txBody>
                  <a:tcPr anchor="ctr"/>
                </a:tc>
                <a:tc>
                  <a:txBody>
                    <a:bodyPr/>
                    <a:lstStyle/>
                    <a:p>
                      <a:pPr algn="ctr"/>
                      <a:r>
                        <a:rPr lang="en-GB" sz="1000" dirty="0" smtClean="0"/>
                        <a:t>165288</a:t>
                      </a:r>
                      <a:endParaRPr lang="en-US" sz="1000" dirty="0"/>
                    </a:p>
                  </a:txBody>
                  <a:tcPr anchor="ctr"/>
                </a:tc>
                <a:tc>
                  <a:txBody>
                    <a:bodyPr/>
                    <a:lstStyle/>
                    <a:p>
                      <a:pPr algn="ctr"/>
                      <a:r>
                        <a:rPr lang="en-GB" sz="1000" dirty="0" smtClean="0"/>
                        <a:t>6</a:t>
                      </a:r>
                      <a:r>
                        <a:rPr lang="en-GB" sz="1000" baseline="30000" dirty="0" smtClean="0"/>
                        <a:t>th</a:t>
                      </a:r>
                      <a:r>
                        <a:rPr lang="en-GB" sz="1000" dirty="0" smtClean="0"/>
                        <a:t> July</a:t>
                      </a:r>
                      <a:endParaRPr lang="en-US" sz="1000" dirty="0"/>
                    </a:p>
                  </a:txBody>
                  <a:tcPr anchor="ctr"/>
                </a:tc>
                <a:tc>
                  <a:txBody>
                    <a:bodyPr/>
                    <a:lstStyle/>
                    <a:p>
                      <a:pPr algn="ctr"/>
                      <a:r>
                        <a:rPr lang="en-GB" sz="1000" dirty="0" smtClean="0"/>
                        <a:t>1 Day</a:t>
                      </a:r>
                      <a:endParaRPr lang="en-US" sz="1000" dirty="0"/>
                    </a:p>
                  </a:txBody>
                  <a:tcPr anchor="ctr"/>
                </a:tc>
                <a:tc>
                  <a:txBody>
                    <a:bodyPr/>
                    <a:lstStyle/>
                    <a:p>
                      <a:pPr algn="l"/>
                      <a:r>
                        <a:rPr lang="en-GB" sz="1000" kern="1200" dirty="0" smtClean="0">
                          <a:solidFill>
                            <a:schemeClr val="dk1"/>
                          </a:solidFill>
                          <a:latin typeface="+mn-lt"/>
                          <a:ea typeface="+mn-ea"/>
                          <a:cs typeface="+mn-cs"/>
                        </a:rPr>
                        <a:t>Power tests of the MST6177 power converter</a:t>
                      </a:r>
                    </a:p>
                    <a:p>
                      <a:pPr algn="l"/>
                      <a:r>
                        <a:rPr lang="en-GB" sz="1000" kern="1200" dirty="0" smtClean="0">
                          <a:solidFill>
                            <a:schemeClr val="dk1"/>
                          </a:solidFill>
                          <a:latin typeface="+mn-lt"/>
                          <a:ea typeface="+mn-ea"/>
                          <a:cs typeface="+mn-cs"/>
                        </a:rPr>
                        <a:t>BA6- surface work</a:t>
                      </a:r>
                      <a:endParaRPr lang="en-US" sz="1000" dirty="0"/>
                    </a:p>
                  </a:txBody>
                  <a:tcPr anchor="ctr"/>
                </a:tc>
                <a:tc>
                  <a:txBody>
                    <a:bodyPr/>
                    <a:lstStyle/>
                    <a:p>
                      <a:r>
                        <a:rPr lang="en-GB" sz="1000" b="1" kern="1200" dirty="0" smtClean="0">
                          <a:solidFill>
                            <a:schemeClr val="dk1"/>
                          </a:solidFill>
                          <a:latin typeface="+mn-lt"/>
                          <a:ea typeface="+mn-ea"/>
                          <a:cs typeface="+mn-cs"/>
                        </a:rPr>
                        <a:t>EPC needs to pulse at the same time the following circuits (same 400Vac electrical feeder): TT60 power converters + MST6177 (Ring).</a:t>
                      </a:r>
                    </a:p>
                    <a:p>
                      <a:pPr marL="0" marR="0" indent="0" algn="l" defTabSz="914400" rtl="0" eaLnBrk="1" fontAlgn="auto" latinLnBrk="0" hangingPunct="1">
                        <a:lnSpc>
                          <a:spcPct val="100000"/>
                        </a:lnSpc>
                        <a:spcBef>
                          <a:spcPts val="0"/>
                        </a:spcBef>
                        <a:spcAft>
                          <a:spcPts val="0"/>
                        </a:spcAft>
                        <a:buClrTx/>
                        <a:buSzTx/>
                        <a:buFontTx/>
                        <a:buNone/>
                        <a:tabLst/>
                        <a:defRPr/>
                      </a:pPr>
                      <a:r>
                        <a:rPr lang="en-GB" sz="1000" kern="1200" dirty="0" smtClean="0">
                          <a:solidFill>
                            <a:schemeClr val="dk1"/>
                          </a:solidFill>
                          <a:latin typeface="+mn-lt"/>
                          <a:ea typeface="+mn-ea"/>
                          <a:cs typeface="+mn-cs"/>
                        </a:rPr>
                        <a:t>Remark: it could be possible to drop from the list this job if the slots given during the operation of the machine allow to solve a stability issue with this converter.</a:t>
                      </a:r>
                      <a:endParaRPr lang="en-US" sz="1000" kern="1200" dirty="0" smtClean="0">
                        <a:solidFill>
                          <a:schemeClr val="dk1"/>
                        </a:solidFill>
                        <a:latin typeface="+mn-lt"/>
                        <a:ea typeface="+mn-ea"/>
                        <a:cs typeface="+mn-cs"/>
                      </a:endParaRPr>
                    </a:p>
                  </a:txBody>
                  <a:tcPr anchor="ctr"/>
                </a:tc>
                <a:tc>
                  <a:txBody>
                    <a:bodyPr/>
                    <a:lstStyle/>
                    <a:p>
                      <a:pPr algn="l"/>
                      <a:r>
                        <a:rPr lang="en-GB" sz="1000" dirty="0" smtClean="0"/>
                        <a:t>N</a:t>
                      </a:r>
                      <a:endParaRPr lang="en-US" sz="1000" dirty="0"/>
                    </a:p>
                  </a:txBody>
                  <a:tcPr anchor="ctr"/>
                </a:tc>
                <a:tc>
                  <a:txBody>
                    <a:bodyPr/>
                    <a:lstStyle/>
                    <a:p>
                      <a:pPr algn="l"/>
                      <a:r>
                        <a:rPr lang="en-GB" sz="1000" dirty="0" smtClean="0"/>
                        <a:t>N</a:t>
                      </a:r>
                      <a:endParaRPr lang="en-US" sz="1000" dirty="0"/>
                    </a:p>
                  </a:txBody>
                  <a:tcPr anchor="ctr"/>
                </a:tc>
                <a:tc>
                  <a:txBody>
                    <a:bodyPr/>
                    <a:lstStyle/>
                    <a:p>
                      <a:pPr algn="l"/>
                      <a:r>
                        <a:rPr lang="en-GB" sz="1000" dirty="0" smtClean="0"/>
                        <a:t>N</a:t>
                      </a:r>
                      <a:endParaRPr lang="en-US" sz="1000" dirty="0"/>
                    </a:p>
                  </a:txBody>
                  <a:tcPr anchor="ctr"/>
                </a:tc>
                <a:tc>
                  <a:txBody>
                    <a:bodyPr/>
                    <a:lstStyle/>
                    <a:p>
                      <a:pPr algn="l"/>
                      <a:r>
                        <a:rPr lang="en-GB" sz="1000" dirty="0" smtClean="0"/>
                        <a:t>N</a:t>
                      </a:r>
                      <a:endParaRPr lang="en-US" sz="1000" dirty="0"/>
                    </a:p>
                  </a:txBody>
                  <a:tcPr anchor="ctr"/>
                </a:tc>
                <a:tc>
                  <a:txBody>
                    <a:bodyPr/>
                    <a:lstStyle/>
                    <a:p>
                      <a:pPr algn="l"/>
                      <a:endParaRPr lang="en-US" sz="1000" dirty="0"/>
                    </a:p>
                  </a:txBody>
                  <a:tcPr anchor="ctr"/>
                </a:tc>
              </a:tr>
              <a:tr h="370840">
                <a:tc>
                  <a:txBody>
                    <a:bodyPr/>
                    <a:lstStyle/>
                    <a:p>
                      <a:pPr algn="ctr"/>
                      <a:r>
                        <a:rPr lang="en-GB" sz="1000" kern="1200" dirty="0" smtClean="0">
                          <a:solidFill>
                            <a:schemeClr val="dk1"/>
                          </a:solidFill>
                          <a:latin typeface="+mn-lt"/>
                          <a:ea typeface="+mn-ea"/>
                          <a:cs typeface="+mn-cs"/>
                        </a:rPr>
                        <a:t>Bruno BALHAN </a:t>
                      </a:r>
                    </a:p>
                    <a:p>
                      <a:pPr algn="ctr"/>
                      <a:r>
                        <a:rPr lang="en-GB" sz="1000" kern="1200" dirty="0" smtClean="0">
                          <a:solidFill>
                            <a:schemeClr val="dk1"/>
                          </a:solidFill>
                          <a:latin typeface="+mn-lt"/>
                          <a:ea typeface="+mn-ea"/>
                          <a:cs typeface="+mn-cs"/>
                        </a:rPr>
                        <a:t>TE/ABT</a:t>
                      </a:r>
                      <a:endParaRPr lang="en-US" sz="1000" dirty="0"/>
                    </a:p>
                  </a:txBody>
                  <a:tcPr anchor="ctr"/>
                </a:tc>
                <a:tc>
                  <a:txBody>
                    <a:bodyPr/>
                    <a:lstStyle/>
                    <a:p>
                      <a:r>
                        <a:rPr lang="en-GB" sz="1000" dirty="0" smtClean="0"/>
                        <a:t>160059</a:t>
                      </a:r>
                      <a:endParaRPr lang="en-US" sz="1000" dirty="0"/>
                    </a:p>
                  </a:txBody>
                  <a:tcPr anchor="ctr"/>
                </a:tc>
                <a:tc>
                  <a:txBody>
                    <a:bodyPr/>
                    <a:lstStyle/>
                    <a:p>
                      <a:r>
                        <a:rPr lang="en-GB" sz="1000" kern="1200" dirty="0" smtClean="0">
                          <a:solidFill>
                            <a:schemeClr val="dk1"/>
                          </a:solidFill>
                          <a:latin typeface="+mn-lt"/>
                          <a:ea typeface="+mn-ea"/>
                          <a:cs typeface="+mn-cs"/>
                        </a:rPr>
                        <a:t>5th July 09:00h </a:t>
                      </a:r>
                      <a:endParaRPr lang="en-US" sz="1000" dirty="0"/>
                    </a:p>
                  </a:txBody>
                  <a:tcPr anchor="ctr"/>
                </a:tc>
                <a:tc>
                  <a:txBody>
                    <a:bodyPr/>
                    <a:lstStyle/>
                    <a:p>
                      <a:r>
                        <a:rPr lang="en-GB" sz="1000" dirty="0" smtClean="0"/>
                        <a:t>1 hr</a:t>
                      </a:r>
                      <a:endParaRPr lang="en-US" sz="1000"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000" kern="1200" dirty="0" smtClean="0">
                          <a:solidFill>
                            <a:schemeClr val="dk1"/>
                          </a:solidFill>
                          <a:latin typeface="+mn-lt"/>
                          <a:ea typeface="+mn-ea"/>
                          <a:cs typeface="+mn-cs"/>
                        </a:rPr>
                        <a:t>Inspection </a:t>
                      </a:r>
                      <a:r>
                        <a:rPr lang="en-US" sz="1000" kern="1200" dirty="0" err="1" smtClean="0">
                          <a:solidFill>
                            <a:schemeClr val="dk1"/>
                          </a:solidFill>
                          <a:latin typeface="+mn-lt"/>
                          <a:ea typeface="+mn-ea"/>
                          <a:cs typeface="+mn-cs"/>
                        </a:rPr>
                        <a:t>visuelle</a:t>
                      </a:r>
                      <a:r>
                        <a:rPr lang="en-GB" sz="1000" kern="1200" dirty="0" smtClean="0">
                          <a:solidFill>
                            <a:schemeClr val="dk1"/>
                          </a:solidFill>
                          <a:latin typeface="+mn-lt"/>
                          <a:ea typeface="+mn-ea"/>
                          <a:cs typeface="+mn-cs"/>
                        </a:rPr>
                        <a:t> ZS et maintenance station 3M LSS6</a:t>
                      </a:r>
                      <a:endParaRPr lang="en-US" sz="1000" kern="1200" dirty="0" smtClean="0">
                        <a:solidFill>
                          <a:schemeClr val="dk1"/>
                        </a:solidFill>
                        <a:latin typeface="+mn-lt"/>
                        <a:ea typeface="+mn-ea"/>
                        <a:cs typeface="+mn-cs"/>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000" kern="1200" dirty="0" err="1" smtClean="0">
                          <a:solidFill>
                            <a:schemeClr val="dk1"/>
                          </a:solidFill>
                          <a:latin typeface="+mn-lt"/>
                          <a:ea typeface="+mn-ea"/>
                          <a:cs typeface="+mn-cs"/>
                        </a:rPr>
                        <a:t>Intervenant</a:t>
                      </a:r>
                      <a:r>
                        <a:rPr lang="en-GB" sz="1000" kern="1200" dirty="0" smtClean="0">
                          <a:solidFill>
                            <a:schemeClr val="dk1"/>
                          </a:solidFill>
                          <a:latin typeface="+mn-lt"/>
                          <a:ea typeface="+mn-ea"/>
                          <a:cs typeface="+mn-cs"/>
                        </a:rPr>
                        <a:t>: Bruno Balhan, Antoine Prost</a:t>
                      </a:r>
                      <a:endParaRPr lang="en-US" sz="1000" kern="1200" dirty="0" smtClean="0">
                        <a:solidFill>
                          <a:schemeClr val="dk1"/>
                        </a:solidFill>
                        <a:latin typeface="+mn-lt"/>
                        <a:ea typeface="+mn-ea"/>
                        <a:cs typeface="+mn-cs"/>
                      </a:endParaRPr>
                    </a:p>
                  </a:txBody>
                  <a:tcPr anchor="ctr"/>
                </a:tc>
                <a:tc>
                  <a:txBody>
                    <a:bodyPr/>
                    <a:lstStyle/>
                    <a:p>
                      <a:r>
                        <a:rPr lang="en-GB" sz="1000" dirty="0" smtClean="0"/>
                        <a:t>N</a:t>
                      </a:r>
                      <a:endParaRPr lang="en-US" sz="1000" dirty="0"/>
                    </a:p>
                  </a:txBody>
                  <a:tcPr anchor="ctr"/>
                </a:tc>
                <a:tc>
                  <a:txBody>
                    <a:bodyPr/>
                    <a:lstStyle/>
                    <a:p>
                      <a:r>
                        <a:rPr lang="en-GB" sz="1000" dirty="0" smtClean="0"/>
                        <a:t>N</a:t>
                      </a:r>
                      <a:endParaRPr lang="en-US" sz="1000" dirty="0"/>
                    </a:p>
                  </a:txBody>
                  <a:tcPr anchor="ctr"/>
                </a:tc>
                <a:tc>
                  <a:txBody>
                    <a:bodyPr/>
                    <a:lstStyle/>
                    <a:p>
                      <a:r>
                        <a:rPr lang="en-GB" sz="1000" dirty="0" smtClean="0"/>
                        <a:t>N</a:t>
                      </a:r>
                      <a:endParaRPr lang="en-US" sz="1000" dirty="0"/>
                    </a:p>
                  </a:txBody>
                  <a:tcPr anchor="ctr"/>
                </a:tc>
                <a:tc>
                  <a:txBody>
                    <a:bodyPr/>
                    <a:lstStyle/>
                    <a:p>
                      <a:r>
                        <a:rPr lang="en-GB" sz="1000" dirty="0" smtClean="0"/>
                        <a:t>N</a:t>
                      </a:r>
                      <a:endParaRPr lang="en-US" sz="1000" dirty="0"/>
                    </a:p>
                  </a:txBody>
                  <a:tcPr anchor="ctr"/>
                </a:tc>
                <a:tc>
                  <a:txBody>
                    <a:bodyPr/>
                    <a:lstStyle/>
                    <a:p>
                      <a:endParaRPr lang="en-US" sz="1000" dirty="0"/>
                    </a:p>
                  </a:txBody>
                  <a:tcPr anchor="ctr"/>
                </a:tc>
              </a:tr>
              <a:tr h="370840">
                <a:tc>
                  <a:txBody>
                    <a:bodyPr/>
                    <a:lstStyle/>
                    <a:p>
                      <a:pPr algn="ctr"/>
                      <a:r>
                        <a:rPr lang="en-GB" sz="1000" kern="1200" dirty="0" smtClean="0">
                          <a:solidFill>
                            <a:schemeClr val="dk1"/>
                          </a:solidFill>
                          <a:latin typeface="+mn-lt"/>
                          <a:ea typeface="+mn-ea"/>
                          <a:cs typeface="+mn-cs"/>
                        </a:rPr>
                        <a:t>GRENIER Damien</a:t>
                      </a:r>
                    </a:p>
                    <a:p>
                      <a:pPr algn="ctr"/>
                      <a:r>
                        <a:rPr lang="en-GB" sz="1000" kern="1200" dirty="0" smtClean="0">
                          <a:solidFill>
                            <a:schemeClr val="dk1"/>
                          </a:solidFill>
                          <a:latin typeface="+mn-lt"/>
                          <a:ea typeface="+mn-ea"/>
                          <a:cs typeface="+mn-cs"/>
                        </a:rPr>
                        <a:t>EN/STI</a:t>
                      </a:r>
                      <a:endParaRPr lang="en-US" sz="1000" dirty="0"/>
                    </a:p>
                  </a:txBody>
                  <a:tcPr anchor="ctr"/>
                </a:tc>
                <a:tc>
                  <a:txBody>
                    <a:bodyPr/>
                    <a:lstStyle/>
                    <a:p>
                      <a:r>
                        <a:rPr lang="en-GB" sz="1000" dirty="0" smtClean="0"/>
                        <a:t>164339</a:t>
                      </a:r>
                      <a:endParaRPr lang="en-US" sz="1000" dirty="0"/>
                    </a:p>
                  </a:txBody>
                  <a:tcPr anchor="ctr"/>
                </a:tc>
                <a:tc>
                  <a:txBody>
                    <a:bodyPr/>
                    <a:lstStyle/>
                    <a:p>
                      <a:r>
                        <a:rPr lang="en-GB" sz="1000" dirty="0" smtClean="0"/>
                        <a:t>5</a:t>
                      </a:r>
                      <a:r>
                        <a:rPr lang="en-GB" sz="1000" baseline="30000" dirty="0" smtClean="0"/>
                        <a:t>th</a:t>
                      </a:r>
                      <a:r>
                        <a:rPr lang="en-GB" sz="1000" dirty="0" smtClean="0"/>
                        <a:t> July</a:t>
                      </a:r>
                      <a:endParaRPr lang="en-US" sz="1000" dirty="0"/>
                    </a:p>
                  </a:txBody>
                  <a:tcPr anchor="ctr"/>
                </a:tc>
                <a:tc>
                  <a:txBody>
                    <a:bodyPr/>
                    <a:lstStyle/>
                    <a:p>
                      <a:r>
                        <a:rPr lang="en-GB" sz="1000" dirty="0" smtClean="0"/>
                        <a:t>2 hrs</a:t>
                      </a:r>
                      <a:endParaRPr lang="en-US" sz="1000"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000" kern="1200" dirty="0" smtClean="0">
                          <a:solidFill>
                            <a:schemeClr val="dk1"/>
                          </a:solidFill>
                          <a:latin typeface="+mn-lt"/>
                          <a:ea typeface="+mn-ea"/>
                          <a:cs typeface="+mn-cs"/>
                        </a:rPr>
                        <a:t>Prise de mesures pour changement de tuyauterie TED in TT60</a:t>
                      </a:r>
                      <a:endParaRPr lang="en-US" sz="1000" kern="1200" dirty="0" smtClean="0">
                        <a:solidFill>
                          <a:schemeClr val="dk1"/>
                        </a:solidFill>
                        <a:latin typeface="+mn-lt"/>
                        <a:ea typeface="+mn-ea"/>
                        <a:cs typeface="+mn-cs"/>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000" kern="1200" dirty="0" smtClean="0">
                          <a:solidFill>
                            <a:schemeClr val="dk1"/>
                          </a:solidFill>
                          <a:latin typeface="+mn-lt"/>
                          <a:ea typeface="+mn-ea"/>
                          <a:cs typeface="+mn-cs"/>
                        </a:rPr>
                        <a:t>Seront </a:t>
                      </a:r>
                      <a:r>
                        <a:rPr lang="fr-FR" sz="1000" kern="1200" dirty="0" err="1" smtClean="0">
                          <a:solidFill>
                            <a:schemeClr val="dk1"/>
                          </a:solidFill>
                          <a:latin typeface="+mn-lt"/>
                          <a:ea typeface="+mn-ea"/>
                          <a:cs typeface="+mn-cs"/>
                        </a:rPr>
                        <a:t>presents</a:t>
                      </a:r>
                      <a:r>
                        <a:rPr lang="fr-FR" sz="1000" kern="1200" dirty="0" smtClean="0">
                          <a:solidFill>
                            <a:schemeClr val="dk1"/>
                          </a:solidFill>
                          <a:latin typeface="+mn-lt"/>
                          <a:ea typeface="+mn-ea"/>
                          <a:cs typeface="+mn-cs"/>
                        </a:rPr>
                        <a:t> pour cette visite : Franck MORO (EN/CV), Ste </a:t>
                      </a:r>
                      <a:r>
                        <a:rPr lang="fr-FR" sz="1000" kern="1200" dirty="0" err="1" smtClean="0">
                          <a:solidFill>
                            <a:schemeClr val="dk1"/>
                          </a:solidFill>
                          <a:latin typeface="+mn-lt"/>
                          <a:ea typeface="+mn-ea"/>
                          <a:cs typeface="+mn-cs"/>
                        </a:rPr>
                        <a:t>Inizative</a:t>
                      </a:r>
                      <a:r>
                        <a:rPr lang="fr-FR" sz="1000" kern="1200" dirty="0" smtClean="0">
                          <a:solidFill>
                            <a:schemeClr val="dk1"/>
                          </a:solidFill>
                          <a:latin typeface="+mn-lt"/>
                          <a:ea typeface="+mn-ea"/>
                          <a:cs typeface="+mn-cs"/>
                        </a:rPr>
                        <a:t>, Mathieu DONZE (EN/STI) et Damien GRENIER</a:t>
                      </a:r>
                      <a:endParaRPr lang="en-US" sz="1000" kern="1200" dirty="0" smtClean="0">
                        <a:solidFill>
                          <a:schemeClr val="dk1"/>
                        </a:solidFill>
                        <a:latin typeface="+mn-lt"/>
                        <a:ea typeface="+mn-ea"/>
                        <a:cs typeface="+mn-cs"/>
                      </a:endParaRPr>
                    </a:p>
                  </a:txBody>
                  <a:tcPr anchor="ctr"/>
                </a:tc>
                <a:tc>
                  <a:txBody>
                    <a:bodyPr/>
                    <a:lstStyle/>
                    <a:p>
                      <a:r>
                        <a:rPr lang="en-GB" sz="1000" dirty="0" smtClean="0"/>
                        <a:t>N</a:t>
                      </a:r>
                      <a:endParaRPr lang="en-US" sz="1000" dirty="0"/>
                    </a:p>
                  </a:txBody>
                  <a:tcPr anchor="ctr"/>
                </a:tc>
                <a:tc>
                  <a:txBody>
                    <a:bodyPr/>
                    <a:lstStyle/>
                    <a:p>
                      <a:r>
                        <a:rPr lang="en-GB" sz="1000" dirty="0" smtClean="0"/>
                        <a:t>N</a:t>
                      </a:r>
                      <a:endParaRPr lang="en-US" sz="1000" dirty="0"/>
                    </a:p>
                  </a:txBody>
                  <a:tcPr anchor="ctr"/>
                </a:tc>
                <a:tc>
                  <a:txBody>
                    <a:bodyPr/>
                    <a:lstStyle/>
                    <a:p>
                      <a:r>
                        <a:rPr lang="en-GB" sz="1000" dirty="0" smtClean="0"/>
                        <a:t>N</a:t>
                      </a:r>
                      <a:endParaRPr lang="en-US" sz="1000" dirty="0"/>
                    </a:p>
                  </a:txBody>
                  <a:tcPr anchor="ctr"/>
                </a:tc>
                <a:tc>
                  <a:txBody>
                    <a:bodyPr/>
                    <a:lstStyle/>
                    <a:p>
                      <a:r>
                        <a:rPr lang="en-GB" sz="1000" dirty="0" smtClean="0"/>
                        <a:t>N</a:t>
                      </a:r>
                      <a:endParaRPr lang="en-US" sz="1000" dirty="0"/>
                    </a:p>
                  </a:txBody>
                  <a:tcPr anchor="ctr"/>
                </a:tc>
                <a:tc>
                  <a:txBody>
                    <a:bodyPr/>
                    <a:lstStyle/>
                    <a:p>
                      <a:endParaRPr lang="en-US" sz="1000" dirty="0"/>
                    </a:p>
                  </a:txBody>
                  <a:tcPr anchor="ctr"/>
                </a:tc>
              </a:tr>
            </a:tbl>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4624"/>
            <a:ext cx="8229600" cy="1143000"/>
          </a:xfrm>
        </p:spPr>
        <p:txBody>
          <a:bodyPr/>
          <a:lstStyle/>
          <a:p>
            <a:r>
              <a:rPr lang="en-GB" dirty="0" smtClean="0"/>
              <a:t>BA 6</a:t>
            </a:r>
            <a:endParaRPr lang="en-US" dirty="0"/>
          </a:p>
        </p:txBody>
      </p:sp>
      <p:sp>
        <p:nvSpPr>
          <p:cNvPr id="4" name="Date Placeholder 3"/>
          <p:cNvSpPr>
            <a:spLocks noGrp="1"/>
          </p:cNvSpPr>
          <p:nvPr>
            <p:ph type="dt" sz="half" idx="10"/>
          </p:nvPr>
        </p:nvSpPr>
        <p:spPr/>
        <p:txBody>
          <a:bodyPr/>
          <a:lstStyle/>
          <a:p>
            <a:fld id="{2AC75B4B-FAE3-49AD-969D-352172D10540}" type="datetime1">
              <a:rPr lang="en-GB" smtClean="0"/>
              <a:pPr/>
              <a:t>24/06/2011</a:t>
            </a:fld>
            <a:endParaRPr lang="en-US"/>
          </a:p>
        </p:txBody>
      </p:sp>
      <p:sp>
        <p:nvSpPr>
          <p:cNvPr id="5" name="Footer Placeholder 4"/>
          <p:cNvSpPr>
            <a:spLocks noGrp="1"/>
          </p:cNvSpPr>
          <p:nvPr>
            <p:ph type="ftr" sz="quarter" idx="11"/>
          </p:nvPr>
        </p:nvSpPr>
        <p:spPr/>
        <p:txBody>
          <a:bodyPr/>
          <a:lstStyle/>
          <a:p>
            <a:r>
              <a:rPr lang="en-US" dirty="0" smtClean="0"/>
              <a:t>SPS.Technical-Coordination@cern.ch</a:t>
            </a:r>
            <a:endParaRPr lang="en-US" dirty="0"/>
          </a:p>
        </p:txBody>
      </p:sp>
      <p:sp>
        <p:nvSpPr>
          <p:cNvPr id="6" name="Slide Number Placeholder 5"/>
          <p:cNvSpPr>
            <a:spLocks noGrp="1"/>
          </p:cNvSpPr>
          <p:nvPr>
            <p:ph type="sldNum" sz="quarter" idx="12"/>
          </p:nvPr>
        </p:nvSpPr>
        <p:spPr/>
        <p:txBody>
          <a:bodyPr/>
          <a:lstStyle/>
          <a:p>
            <a:fld id="{09AEAAE4-0DFC-41BA-A6EA-0EF31FBA7C48}" type="slidenum">
              <a:rPr lang="en-US" smtClean="0"/>
              <a:pPr/>
              <a:t>9</a:t>
            </a:fld>
            <a:endParaRPr lang="en-US"/>
          </a:p>
        </p:txBody>
      </p:sp>
      <p:graphicFrame>
        <p:nvGraphicFramePr>
          <p:cNvPr id="7" name="Content Placeholder 7"/>
          <p:cNvGraphicFramePr>
            <a:graphicFrameLocks/>
          </p:cNvGraphicFramePr>
          <p:nvPr/>
        </p:nvGraphicFramePr>
        <p:xfrm>
          <a:off x="179513" y="1052736"/>
          <a:ext cx="8856985" cy="4592320"/>
        </p:xfrm>
        <a:graphic>
          <a:graphicData uri="http://schemas.openxmlformats.org/drawingml/2006/table">
            <a:tbl>
              <a:tblPr firstRow="1" bandRow="1">
                <a:tableStyleId>{5C22544A-7EE6-4342-B048-85BDC9FD1C3A}</a:tableStyleId>
              </a:tblPr>
              <a:tblGrid>
                <a:gridCol w="936103"/>
                <a:gridCol w="648072"/>
                <a:gridCol w="648072"/>
                <a:gridCol w="720080"/>
                <a:gridCol w="2664296"/>
                <a:gridCol w="1845556"/>
                <a:gridCol w="278960"/>
                <a:gridCol w="278960"/>
                <a:gridCol w="278960"/>
                <a:gridCol w="278963"/>
                <a:gridCol w="278963"/>
              </a:tblGrid>
              <a:tr h="370840">
                <a:tc>
                  <a:txBody>
                    <a:bodyPr/>
                    <a:lstStyle/>
                    <a:p>
                      <a:pPr algn="ctr"/>
                      <a:r>
                        <a:rPr lang="en-GB" sz="1100" dirty="0" smtClean="0"/>
                        <a:t>Person Responsible</a:t>
                      </a:r>
                      <a:endParaRPr lang="en-US" sz="1100" dirty="0"/>
                    </a:p>
                  </a:txBody>
                  <a:tcPr anchor="ctr"/>
                </a:tc>
                <a:tc>
                  <a:txBody>
                    <a:bodyPr/>
                    <a:lstStyle/>
                    <a:p>
                      <a:pPr algn="ctr"/>
                      <a:r>
                        <a:rPr lang="en-GB" sz="1100" dirty="0" smtClean="0"/>
                        <a:t>Contact Details</a:t>
                      </a:r>
                      <a:endParaRPr lang="en-US" sz="1100" dirty="0"/>
                    </a:p>
                  </a:txBody>
                  <a:tcPr anchor="ctr"/>
                </a:tc>
                <a:tc>
                  <a:txBody>
                    <a:bodyPr/>
                    <a:lstStyle/>
                    <a:p>
                      <a:pPr algn="ctr"/>
                      <a:r>
                        <a:rPr lang="en-GB" sz="1100" dirty="0" smtClean="0"/>
                        <a:t>Starting when?</a:t>
                      </a:r>
                      <a:endParaRPr lang="en-US" sz="1100" dirty="0"/>
                    </a:p>
                  </a:txBody>
                  <a:tcPr anchor="ctr"/>
                </a:tc>
                <a:tc>
                  <a:txBody>
                    <a:bodyPr/>
                    <a:lstStyle/>
                    <a:p>
                      <a:pPr algn="ctr"/>
                      <a:r>
                        <a:rPr lang="en-GB" sz="1100" dirty="0" smtClean="0"/>
                        <a:t>Duration of work</a:t>
                      </a:r>
                      <a:endParaRPr lang="en-US" sz="1100" dirty="0"/>
                    </a:p>
                  </a:txBody>
                  <a:tcPr anchor="ctr"/>
                </a:tc>
                <a:tc>
                  <a:txBody>
                    <a:bodyPr/>
                    <a:lstStyle/>
                    <a:p>
                      <a:pPr algn="ctr"/>
                      <a:r>
                        <a:rPr lang="en-GB" sz="1100" dirty="0" smtClean="0"/>
                        <a:t>Description of work</a:t>
                      </a:r>
                      <a:endParaRPr lang="en-US" sz="1100" dirty="0"/>
                    </a:p>
                  </a:txBody>
                  <a:tcPr anchor="ctr"/>
                </a:tc>
                <a:tc>
                  <a:txBody>
                    <a:bodyPr/>
                    <a:lstStyle/>
                    <a:p>
                      <a:pPr algn="ctr"/>
                      <a:endParaRPr lang="en-GB" sz="1100" dirty="0" smtClean="0"/>
                    </a:p>
                    <a:p>
                      <a:pPr algn="ctr"/>
                      <a:endParaRPr lang="en-GB" sz="1100" dirty="0" smtClean="0"/>
                    </a:p>
                    <a:p>
                      <a:pPr algn="ctr"/>
                      <a:r>
                        <a:rPr lang="en-GB" sz="1100" dirty="0" smtClean="0"/>
                        <a:t>Other factors to consider</a:t>
                      </a:r>
                    </a:p>
                    <a:p>
                      <a:pPr algn="ctr"/>
                      <a:endParaRPr lang="en-GB" sz="1100" dirty="0" smtClean="0"/>
                    </a:p>
                    <a:p>
                      <a:pPr algn="ctr"/>
                      <a:endParaRPr lang="en-GB" sz="1100" dirty="0" smtClean="0"/>
                    </a:p>
                  </a:txBody>
                  <a:tcPr anchor="ctr"/>
                </a:tc>
                <a:tc>
                  <a:txBody>
                    <a:bodyPr/>
                    <a:lstStyle/>
                    <a:p>
                      <a:pPr algn="ctr"/>
                      <a:r>
                        <a:rPr lang="en-GB" sz="1100" dirty="0" smtClean="0"/>
                        <a:t>Consignation</a:t>
                      </a:r>
                      <a:endParaRPr lang="en-US" sz="1100" dirty="0"/>
                    </a:p>
                  </a:txBody>
                  <a:tcPr vert="vert270" anchor="ctr"/>
                </a:tc>
                <a:tc>
                  <a:txBody>
                    <a:bodyPr/>
                    <a:lstStyle/>
                    <a:p>
                      <a:pPr algn="ctr"/>
                      <a:r>
                        <a:rPr lang="en-GB" sz="1100" dirty="0" smtClean="0"/>
                        <a:t>Water</a:t>
                      </a:r>
                      <a:endParaRPr lang="en-US" sz="1100" dirty="0"/>
                    </a:p>
                  </a:txBody>
                  <a:tcPr vert="vert270" anchor="ctr"/>
                </a:tc>
                <a:tc>
                  <a:txBody>
                    <a:bodyPr/>
                    <a:lstStyle/>
                    <a:p>
                      <a:pPr algn="ctr"/>
                      <a:r>
                        <a:rPr lang="en-GB" sz="1100" dirty="0" smtClean="0"/>
                        <a:t>Comp air</a:t>
                      </a:r>
                      <a:endParaRPr lang="en-US" sz="1100" dirty="0"/>
                    </a:p>
                  </a:txBody>
                  <a:tcPr vert="vert270" anchor="ctr"/>
                </a:tc>
                <a:tc>
                  <a:txBody>
                    <a:bodyPr/>
                    <a:lstStyle/>
                    <a:p>
                      <a:pPr algn="ctr"/>
                      <a:r>
                        <a:rPr lang="en-GB" sz="1100" dirty="0" smtClean="0"/>
                        <a:t>Vacuum</a:t>
                      </a:r>
                      <a:endParaRPr lang="en-US" sz="1100" dirty="0"/>
                    </a:p>
                  </a:txBody>
                  <a:tcPr vert="vert270" anchor="ctr"/>
                </a:tc>
                <a:tc>
                  <a:txBody>
                    <a:bodyPr/>
                    <a:lstStyle/>
                    <a:p>
                      <a:pPr algn="ctr"/>
                      <a:r>
                        <a:rPr lang="en-GB" sz="1100" dirty="0" smtClean="0"/>
                        <a:t>RP present</a:t>
                      </a:r>
                      <a:endParaRPr lang="en-US" sz="1100" dirty="0"/>
                    </a:p>
                  </a:txBody>
                  <a:tcPr vert="vert270" anchor="ctr"/>
                </a:tc>
              </a:tr>
              <a:tr h="370840">
                <a:tc>
                  <a:txBody>
                    <a:bodyPr/>
                    <a:lstStyle/>
                    <a:p>
                      <a:pPr algn="ctr"/>
                      <a:r>
                        <a:rPr lang="en-GB" sz="1000" kern="1200" dirty="0" smtClean="0">
                          <a:solidFill>
                            <a:schemeClr val="dk1"/>
                          </a:solidFill>
                          <a:latin typeface="+mn-lt"/>
                          <a:ea typeface="+mn-ea"/>
                          <a:cs typeface="+mn-cs"/>
                        </a:rPr>
                        <a:t>Damien LAFARGE</a:t>
                      </a:r>
                    </a:p>
                    <a:p>
                      <a:pPr algn="ctr"/>
                      <a:r>
                        <a:rPr lang="en-GB" sz="1000" kern="1200" dirty="0" smtClean="0">
                          <a:solidFill>
                            <a:schemeClr val="dk1"/>
                          </a:solidFill>
                          <a:latin typeface="+mn-lt"/>
                          <a:ea typeface="+mn-ea"/>
                          <a:cs typeface="+mn-cs"/>
                        </a:rPr>
                        <a:t>EN/HE</a:t>
                      </a:r>
                      <a:endParaRPr lang="en-US" sz="1000" dirty="0"/>
                    </a:p>
                  </a:txBody>
                  <a:tcPr anchor="ctr"/>
                </a:tc>
                <a:tc>
                  <a:txBody>
                    <a:bodyPr/>
                    <a:lstStyle/>
                    <a:p>
                      <a:pPr algn="ctr"/>
                      <a:r>
                        <a:rPr lang="en-GB" sz="1000" kern="1200" dirty="0" smtClean="0">
                          <a:solidFill>
                            <a:schemeClr val="dk1"/>
                          </a:solidFill>
                          <a:latin typeface="+mn-lt"/>
                          <a:ea typeface="+mn-ea"/>
                          <a:cs typeface="+mn-cs"/>
                        </a:rPr>
                        <a:t>168786</a:t>
                      </a:r>
                      <a:endParaRPr lang="en-US" sz="1000" dirty="0"/>
                    </a:p>
                  </a:txBody>
                  <a:tcPr anchor="ctr"/>
                </a:tc>
                <a:tc>
                  <a:txBody>
                    <a:bodyPr/>
                    <a:lstStyle/>
                    <a:p>
                      <a:pPr algn="ctr"/>
                      <a:r>
                        <a:rPr lang="en-GB" sz="1000" dirty="0" smtClean="0"/>
                        <a:t>5</a:t>
                      </a:r>
                      <a:r>
                        <a:rPr lang="en-GB" sz="1000" baseline="30000" dirty="0" smtClean="0"/>
                        <a:t>th</a:t>
                      </a:r>
                      <a:r>
                        <a:rPr lang="en-GB" sz="1000" dirty="0" smtClean="0"/>
                        <a:t> July</a:t>
                      </a:r>
                      <a:endParaRPr lang="en-US" sz="1000" dirty="0"/>
                    </a:p>
                  </a:txBody>
                  <a:tcPr anchor="ctr"/>
                </a:tc>
                <a:tc>
                  <a:txBody>
                    <a:bodyPr/>
                    <a:lstStyle/>
                    <a:p>
                      <a:pPr algn="ctr"/>
                      <a:r>
                        <a:rPr lang="en-GB" sz="1000" dirty="0" smtClean="0"/>
                        <a:t>1 day</a:t>
                      </a:r>
                      <a:endParaRPr lang="en-US" sz="1000" dirty="0"/>
                    </a:p>
                  </a:txBody>
                  <a:tcPr anchor="ctr"/>
                </a:tc>
                <a:tc>
                  <a:txBody>
                    <a:bodyPr/>
                    <a:lstStyle/>
                    <a:p>
                      <a:r>
                        <a:rPr lang="en-GB" sz="1000" kern="1200" dirty="0" smtClean="0">
                          <a:solidFill>
                            <a:schemeClr val="dk1"/>
                          </a:solidFill>
                          <a:latin typeface="+mn-lt"/>
                          <a:ea typeface="+mn-ea"/>
                          <a:cs typeface="+mn-cs"/>
                        </a:rPr>
                        <a:t>Condemnation des </a:t>
                      </a:r>
                      <a:r>
                        <a:rPr lang="en-GB" sz="1000" kern="1200" dirty="0" err="1" smtClean="0">
                          <a:solidFill>
                            <a:schemeClr val="dk1"/>
                          </a:solidFill>
                          <a:latin typeface="+mn-lt"/>
                          <a:ea typeface="+mn-ea"/>
                          <a:cs typeface="+mn-cs"/>
                        </a:rPr>
                        <a:t>palans</a:t>
                      </a:r>
                      <a:r>
                        <a:rPr lang="en-GB" sz="1000" kern="1200" dirty="0" smtClean="0">
                          <a:solidFill>
                            <a:schemeClr val="dk1"/>
                          </a:solidFill>
                          <a:latin typeface="+mn-lt"/>
                          <a:ea typeface="+mn-ea"/>
                          <a:cs typeface="+mn-cs"/>
                        </a:rPr>
                        <a:t> en zone “TA”</a:t>
                      </a:r>
                    </a:p>
                    <a:p>
                      <a:r>
                        <a:rPr lang="fr-FR" sz="1000" kern="1200" dirty="0" smtClean="0">
                          <a:solidFill>
                            <a:schemeClr val="dk1"/>
                          </a:solidFill>
                          <a:latin typeface="+mn-lt"/>
                          <a:ea typeface="+mn-ea"/>
                          <a:cs typeface="+mn-cs"/>
                        </a:rPr>
                        <a:t>en bas des ascenseurs pour descendre dans le tunnel SPS</a:t>
                      </a:r>
                      <a:endParaRPr lang="en-US" sz="1000" dirty="0"/>
                    </a:p>
                  </a:txBody>
                  <a:tcPr anchor="ctr"/>
                </a:tc>
                <a:tc>
                  <a:txBody>
                    <a:bodyPr/>
                    <a:lstStyle/>
                    <a:p>
                      <a:endParaRPr lang="en-US" sz="1000" dirty="0"/>
                    </a:p>
                  </a:txBody>
                  <a:tcPr anchor="ctr"/>
                </a:tc>
                <a:tc>
                  <a:txBody>
                    <a:bodyPr/>
                    <a:lstStyle/>
                    <a:p>
                      <a:r>
                        <a:rPr lang="en-GB" sz="1000" dirty="0" smtClean="0"/>
                        <a:t>N</a:t>
                      </a:r>
                      <a:endParaRPr lang="en-US" sz="1000" dirty="0"/>
                    </a:p>
                  </a:txBody>
                  <a:tcPr anchor="ctr"/>
                </a:tc>
                <a:tc>
                  <a:txBody>
                    <a:bodyPr/>
                    <a:lstStyle/>
                    <a:p>
                      <a:r>
                        <a:rPr lang="en-GB" sz="1000" dirty="0" smtClean="0"/>
                        <a:t>N</a:t>
                      </a:r>
                      <a:endParaRPr lang="en-US" sz="1000" dirty="0"/>
                    </a:p>
                  </a:txBody>
                  <a:tcPr anchor="ctr"/>
                </a:tc>
                <a:tc>
                  <a:txBody>
                    <a:bodyPr/>
                    <a:lstStyle/>
                    <a:p>
                      <a:r>
                        <a:rPr lang="en-GB" sz="1000" dirty="0" smtClean="0"/>
                        <a:t>N</a:t>
                      </a:r>
                      <a:endParaRPr lang="en-US" sz="1000" dirty="0"/>
                    </a:p>
                  </a:txBody>
                  <a:tcPr anchor="ctr"/>
                </a:tc>
                <a:tc>
                  <a:txBody>
                    <a:bodyPr/>
                    <a:lstStyle/>
                    <a:p>
                      <a:r>
                        <a:rPr lang="en-GB" sz="1000" dirty="0" smtClean="0"/>
                        <a:t>N</a:t>
                      </a:r>
                      <a:endParaRPr lang="en-US" sz="1000" dirty="0"/>
                    </a:p>
                  </a:txBody>
                  <a:tcPr anchor="ctr"/>
                </a:tc>
                <a:tc>
                  <a:txBody>
                    <a:bodyPr/>
                    <a:lstStyle/>
                    <a:p>
                      <a:pPr algn="ctr"/>
                      <a:endParaRPr lang="en-US" sz="1000" dirty="0"/>
                    </a:p>
                  </a:txBody>
                  <a:tcPr anchor="ctr"/>
                </a:tc>
              </a:tr>
              <a:tr h="370840">
                <a:tc>
                  <a:txBody>
                    <a:bodyPr/>
                    <a:lstStyle/>
                    <a:p>
                      <a:pPr algn="ctr"/>
                      <a:r>
                        <a:rPr lang="en-GB" sz="1000" kern="1200" dirty="0" smtClean="0">
                          <a:solidFill>
                            <a:schemeClr val="dk1"/>
                          </a:solidFill>
                          <a:latin typeface="+mn-lt"/>
                          <a:ea typeface="+mn-ea"/>
                          <a:cs typeface="+mn-cs"/>
                        </a:rPr>
                        <a:t>Jerome LENDARO</a:t>
                      </a:r>
                    </a:p>
                    <a:p>
                      <a:pPr algn="ctr"/>
                      <a:r>
                        <a:rPr lang="en-GB" sz="1000" kern="1200" dirty="0" smtClean="0">
                          <a:solidFill>
                            <a:schemeClr val="dk1"/>
                          </a:solidFill>
                          <a:latin typeface="+mn-lt"/>
                          <a:ea typeface="+mn-ea"/>
                          <a:cs typeface="+mn-cs"/>
                        </a:rPr>
                        <a:t>EN-STI</a:t>
                      </a:r>
                      <a:endParaRPr lang="en-US" sz="1000" dirty="0"/>
                    </a:p>
                  </a:txBody>
                  <a:tcPr anchor="ctr"/>
                </a:tc>
                <a:tc>
                  <a:txBody>
                    <a:bodyPr/>
                    <a:lstStyle/>
                    <a:p>
                      <a:pPr algn="ctr"/>
                      <a:r>
                        <a:rPr lang="en-GB" sz="1000" dirty="0" smtClean="0"/>
                        <a:t>163942</a:t>
                      </a:r>
                      <a:endParaRPr lang="en-US" sz="1000" dirty="0"/>
                    </a:p>
                  </a:txBody>
                  <a:tcPr anchor="ctr"/>
                </a:tc>
                <a:tc>
                  <a:txBody>
                    <a:bodyPr/>
                    <a:lstStyle/>
                    <a:p>
                      <a:pPr algn="ctr"/>
                      <a:r>
                        <a:rPr lang="en-GB" sz="1000" dirty="0" smtClean="0"/>
                        <a:t>5</a:t>
                      </a:r>
                      <a:r>
                        <a:rPr lang="en-GB" sz="1000" baseline="30000" dirty="0" smtClean="0"/>
                        <a:t>th</a:t>
                      </a:r>
                      <a:r>
                        <a:rPr lang="en-GB" sz="1000" baseline="0" dirty="0" smtClean="0"/>
                        <a:t> July</a:t>
                      </a:r>
                      <a:endParaRPr lang="en-US" sz="1000" dirty="0"/>
                    </a:p>
                  </a:txBody>
                  <a:tcPr anchor="ctr"/>
                </a:tc>
                <a:tc>
                  <a:txBody>
                    <a:bodyPr/>
                    <a:lstStyle/>
                    <a:p>
                      <a:pPr algn="ctr"/>
                      <a:r>
                        <a:rPr lang="en-GB" sz="1000" dirty="0" smtClean="0"/>
                        <a:t>2 hrs</a:t>
                      </a:r>
                      <a:endParaRPr lang="en-US" sz="1000" dirty="0"/>
                    </a:p>
                  </a:txBody>
                  <a:tcPr anchor="ctr"/>
                </a:tc>
                <a:tc>
                  <a:txBody>
                    <a:bodyPr/>
                    <a:lstStyle/>
                    <a:p>
                      <a:r>
                        <a:rPr lang="en-US" sz="1000" kern="1200" dirty="0" smtClean="0">
                          <a:solidFill>
                            <a:schemeClr val="dk1"/>
                          </a:solidFill>
                          <a:latin typeface="+mn-lt"/>
                          <a:ea typeface="+mn-ea"/>
                          <a:cs typeface="+mn-cs"/>
                        </a:rPr>
                        <a:t>Check water flow-meter of the TED.610321 in TT60</a:t>
                      </a:r>
                      <a:endParaRPr lang="en-US" sz="1000" dirty="0"/>
                    </a:p>
                  </a:txBody>
                  <a:tcPr anchor="ctr"/>
                </a:tc>
                <a:tc>
                  <a:txBody>
                    <a:bodyPr/>
                    <a:lstStyle/>
                    <a:p>
                      <a:endParaRPr lang="en-US" sz="1000" dirty="0"/>
                    </a:p>
                  </a:txBody>
                  <a:tcPr anchor="ctr"/>
                </a:tc>
                <a:tc>
                  <a:txBody>
                    <a:bodyPr/>
                    <a:lstStyle/>
                    <a:p>
                      <a:r>
                        <a:rPr lang="en-GB" sz="1000" dirty="0" smtClean="0"/>
                        <a:t>N</a:t>
                      </a:r>
                      <a:endParaRPr lang="en-US" sz="1000" dirty="0"/>
                    </a:p>
                  </a:txBody>
                  <a:tcPr anchor="ctr"/>
                </a:tc>
                <a:tc>
                  <a:txBody>
                    <a:bodyPr/>
                    <a:lstStyle/>
                    <a:p>
                      <a:r>
                        <a:rPr lang="en-GB" sz="1000" dirty="0" smtClean="0"/>
                        <a:t>N</a:t>
                      </a:r>
                      <a:endParaRPr lang="en-US" sz="1000" dirty="0"/>
                    </a:p>
                  </a:txBody>
                  <a:tcPr anchor="ctr"/>
                </a:tc>
                <a:tc>
                  <a:txBody>
                    <a:bodyPr/>
                    <a:lstStyle/>
                    <a:p>
                      <a:r>
                        <a:rPr lang="en-GB" sz="1000" dirty="0" smtClean="0"/>
                        <a:t>N</a:t>
                      </a:r>
                      <a:endParaRPr lang="en-US" sz="1000" dirty="0"/>
                    </a:p>
                  </a:txBody>
                  <a:tcPr anchor="ctr"/>
                </a:tc>
                <a:tc>
                  <a:txBody>
                    <a:bodyPr/>
                    <a:lstStyle/>
                    <a:p>
                      <a:r>
                        <a:rPr lang="en-GB" sz="1000" dirty="0" smtClean="0"/>
                        <a:t>N</a:t>
                      </a:r>
                      <a:endParaRPr lang="en-US" sz="1000" dirty="0"/>
                    </a:p>
                  </a:txBody>
                  <a:tcPr anchor="ctr"/>
                </a:tc>
                <a:tc>
                  <a:txBody>
                    <a:bodyPr/>
                    <a:lstStyle/>
                    <a:p>
                      <a:endParaRPr lang="en-US" sz="1000" dirty="0"/>
                    </a:p>
                  </a:txBody>
                  <a:tcPr anchor="ctr"/>
                </a:tc>
              </a:tr>
              <a:tr h="370840">
                <a:tc>
                  <a:txBody>
                    <a:bodyPr/>
                    <a:lstStyle/>
                    <a:p>
                      <a:pPr algn="ctr"/>
                      <a:r>
                        <a:rPr lang="en-US" sz="1000" dirty="0" smtClean="0"/>
                        <a:t>Bill Bannister</a:t>
                      </a:r>
                    </a:p>
                    <a:p>
                      <a:pPr algn="ctr"/>
                      <a:r>
                        <a:rPr lang="en-US" sz="1000" dirty="0" smtClean="0"/>
                        <a:t>EN/CV</a:t>
                      </a:r>
                      <a:endParaRPr lang="en-US" sz="1000" dirty="0"/>
                    </a:p>
                  </a:txBody>
                  <a:tcPr anchor="ctr"/>
                </a:tc>
                <a:tc>
                  <a:txBody>
                    <a:bodyPr/>
                    <a:lstStyle/>
                    <a:p>
                      <a:pPr algn="ctr"/>
                      <a:r>
                        <a:rPr lang="en-GB" sz="1000" dirty="0" smtClean="0"/>
                        <a:t>163495</a:t>
                      </a:r>
                      <a:endParaRPr lang="en-US" sz="1000" dirty="0"/>
                    </a:p>
                  </a:txBody>
                  <a:tcPr anchor="ctr"/>
                </a:tc>
                <a:tc>
                  <a:txBody>
                    <a:bodyPr/>
                    <a:lstStyle/>
                    <a:p>
                      <a:pPr algn="ctr"/>
                      <a:r>
                        <a:rPr lang="en-GB" sz="1000" dirty="0" smtClean="0"/>
                        <a:t>5</a:t>
                      </a:r>
                      <a:r>
                        <a:rPr lang="en-GB" sz="1000" baseline="30000" dirty="0" smtClean="0"/>
                        <a:t>th</a:t>
                      </a:r>
                      <a:r>
                        <a:rPr lang="en-GB" sz="1000" dirty="0" smtClean="0"/>
                        <a:t> July</a:t>
                      </a:r>
                      <a:endParaRPr lang="en-US" sz="1000" dirty="0"/>
                    </a:p>
                  </a:txBody>
                  <a:tcPr anchor="ctr"/>
                </a:tc>
                <a:tc>
                  <a:txBody>
                    <a:bodyPr/>
                    <a:lstStyle/>
                    <a:p>
                      <a:pPr algn="ctr"/>
                      <a:r>
                        <a:rPr lang="en-GB" sz="1000" dirty="0" smtClean="0"/>
                        <a:t>1 Day</a:t>
                      </a:r>
                      <a:endParaRPr lang="en-US" sz="1000" dirty="0"/>
                    </a:p>
                  </a:txBody>
                  <a:tcPr anchor="ctr"/>
                </a:tc>
                <a:tc>
                  <a:txBody>
                    <a:bodyPr/>
                    <a:lstStyle/>
                    <a:p>
                      <a:pPr>
                        <a:buFont typeface="Arial" pitchFamily="34" charset="0"/>
                        <a:buChar char="•"/>
                      </a:pPr>
                      <a:r>
                        <a:rPr lang="en-US" sz="1000" dirty="0" smtClean="0"/>
                        <a:t>Changeover PS pumps</a:t>
                      </a:r>
                    </a:p>
                    <a:p>
                      <a:pPr>
                        <a:buFont typeface="Arial" pitchFamily="34" charset="0"/>
                        <a:buChar char="•"/>
                      </a:pPr>
                      <a:r>
                        <a:rPr lang="en-US" sz="1000" dirty="0" smtClean="0"/>
                        <a:t>Tests Septa circuit</a:t>
                      </a:r>
                    </a:p>
                    <a:p>
                      <a:pPr>
                        <a:buFont typeface="Arial" pitchFamily="34" charset="0"/>
                        <a:buChar char="•"/>
                      </a:pPr>
                      <a:r>
                        <a:rPr lang="en-US" sz="1000" dirty="0" smtClean="0"/>
                        <a:t>Repair leak Power Supply circuit</a:t>
                      </a:r>
                    </a:p>
                    <a:p>
                      <a:pPr>
                        <a:buFont typeface="Arial" pitchFamily="34" charset="0"/>
                        <a:buChar char="•"/>
                      </a:pPr>
                      <a:r>
                        <a:rPr lang="en-US" sz="1000" dirty="0" smtClean="0"/>
                        <a:t>Fit ED counter</a:t>
                      </a:r>
                    </a:p>
                    <a:p>
                      <a:pPr>
                        <a:buFont typeface="Arial" pitchFamily="34" charset="0"/>
                        <a:buChar char="•"/>
                      </a:pPr>
                      <a:r>
                        <a:rPr lang="en-US" sz="1000" dirty="0" smtClean="0"/>
                        <a:t>Repair leak EP regulating valve</a:t>
                      </a:r>
                      <a:endParaRPr lang="en-US" sz="1000" dirty="0"/>
                    </a:p>
                  </a:txBody>
                  <a:tcPr anchor="ctr"/>
                </a:tc>
                <a:tc>
                  <a:txBody>
                    <a:bodyPr/>
                    <a:lstStyle/>
                    <a:p>
                      <a:r>
                        <a:rPr lang="en-US" sz="1000" dirty="0" smtClean="0"/>
                        <a:t>Stop Power Supply circuit</a:t>
                      </a:r>
                      <a:endParaRPr lang="en-US" sz="1000" dirty="0"/>
                    </a:p>
                  </a:txBody>
                  <a:tcPr anchor="ctr"/>
                </a:tc>
                <a:tc>
                  <a:txBody>
                    <a:bodyPr/>
                    <a:lstStyle/>
                    <a:p>
                      <a:r>
                        <a:rPr lang="en-GB" sz="1000" dirty="0" smtClean="0"/>
                        <a:t>N</a:t>
                      </a:r>
                      <a:endParaRPr lang="en-US" sz="1000" dirty="0"/>
                    </a:p>
                  </a:txBody>
                  <a:tcPr anchor="ctr"/>
                </a:tc>
                <a:tc>
                  <a:txBody>
                    <a:bodyPr/>
                    <a:lstStyle/>
                    <a:p>
                      <a:r>
                        <a:rPr lang="en-GB" sz="1000" dirty="0" smtClean="0"/>
                        <a:t>Y</a:t>
                      </a:r>
                      <a:endParaRPr lang="en-US" sz="1000" dirty="0"/>
                    </a:p>
                  </a:txBody>
                  <a:tcPr anchor="ctr">
                    <a:solidFill>
                      <a:srgbClr val="FF0000"/>
                    </a:solidFill>
                  </a:tcPr>
                </a:tc>
                <a:tc>
                  <a:txBody>
                    <a:bodyPr/>
                    <a:lstStyle/>
                    <a:p>
                      <a:r>
                        <a:rPr lang="en-GB" sz="1000" dirty="0" smtClean="0"/>
                        <a:t>N</a:t>
                      </a:r>
                      <a:endParaRPr lang="en-US" sz="1000" dirty="0"/>
                    </a:p>
                  </a:txBody>
                  <a:tcPr anchor="ctr"/>
                </a:tc>
                <a:tc>
                  <a:txBody>
                    <a:bodyPr/>
                    <a:lstStyle/>
                    <a:p>
                      <a:r>
                        <a:rPr lang="en-GB" sz="1000" dirty="0" smtClean="0"/>
                        <a:t>N</a:t>
                      </a:r>
                      <a:endParaRPr lang="en-US" sz="1000" dirty="0"/>
                    </a:p>
                  </a:txBody>
                  <a:tcPr anchor="ctr"/>
                </a:tc>
                <a:tc>
                  <a:txBody>
                    <a:bodyPr/>
                    <a:lstStyle/>
                    <a:p>
                      <a:pPr algn="ctr"/>
                      <a:endParaRPr lang="en-US" sz="1000" dirty="0"/>
                    </a:p>
                  </a:txBody>
                  <a:tcPr anchor="ctr"/>
                </a:tc>
              </a:tr>
              <a:tr h="370840">
                <a:tc>
                  <a:txBody>
                    <a:bodyPr/>
                    <a:lstStyle/>
                    <a:p>
                      <a:pPr algn="ctr"/>
                      <a:r>
                        <a:rPr lang="en-GB" sz="1000" kern="1200" dirty="0" smtClean="0">
                          <a:solidFill>
                            <a:schemeClr val="dk1"/>
                          </a:solidFill>
                          <a:latin typeface="+mn-lt"/>
                          <a:ea typeface="+mn-ea"/>
                          <a:cs typeface="+mn-cs"/>
                        </a:rPr>
                        <a:t>Antonio Mongelluzzo</a:t>
                      </a:r>
                    </a:p>
                    <a:p>
                      <a:pPr algn="ctr"/>
                      <a:r>
                        <a:rPr lang="en-GB" sz="1000" kern="1200" dirty="0" smtClean="0">
                          <a:solidFill>
                            <a:schemeClr val="dk1"/>
                          </a:solidFill>
                          <a:latin typeface="+mn-lt"/>
                          <a:ea typeface="+mn-ea"/>
                          <a:cs typeface="+mn-cs"/>
                        </a:rPr>
                        <a:t>TE/VSC</a:t>
                      </a:r>
                      <a:endParaRPr lang="en-US" sz="1000" dirty="0"/>
                    </a:p>
                  </a:txBody>
                  <a:tcPr anchor="ctr"/>
                </a:tc>
                <a:tc>
                  <a:txBody>
                    <a:bodyPr/>
                    <a:lstStyle/>
                    <a:p>
                      <a:pPr algn="ctr"/>
                      <a:r>
                        <a:rPr lang="en-GB" sz="1000" dirty="0" smtClean="0"/>
                        <a:t>165116</a:t>
                      </a:r>
                      <a:endParaRPr lang="en-US" sz="1000" dirty="0"/>
                    </a:p>
                  </a:txBody>
                  <a:tcPr anchor="ctr"/>
                </a:tc>
                <a:tc>
                  <a:txBody>
                    <a:bodyPr/>
                    <a:lstStyle/>
                    <a:p>
                      <a:pPr algn="ctr"/>
                      <a:r>
                        <a:rPr lang="en-GB" sz="1000" dirty="0" smtClean="0"/>
                        <a:t>5</a:t>
                      </a:r>
                      <a:r>
                        <a:rPr lang="en-GB" sz="1000" baseline="30000" dirty="0" smtClean="0"/>
                        <a:t>th</a:t>
                      </a:r>
                      <a:r>
                        <a:rPr lang="en-GB" sz="1000" baseline="0" dirty="0" smtClean="0"/>
                        <a:t> July</a:t>
                      </a:r>
                      <a:endParaRPr lang="en-US" sz="1000" dirty="0"/>
                    </a:p>
                  </a:txBody>
                  <a:tcPr anchor="ctr"/>
                </a:tc>
                <a:tc>
                  <a:txBody>
                    <a:bodyPr/>
                    <a:lstStyle/>
                    <a:p>
                      <a:pPr algn="ctr"/>
                      <a:r>
                        <a:rPr lang="en-GB" sz="1000" dirty="0" smtClean="0"/>
                        <a:t>1 hr</a:t>
                      </a:r>
                      <a:endParaRPr lang="en-US" sz="1000" dirty="0"/>
                    </a:p>
                  </a:txBody>
                  <a:tcPr anchor="ctr"/>
                </a:tc>
                <a:tc>
                  <a:txBody>
                    <a:bodyPr/>
                    <a:lstStyle/>
                    <a:p>
                      <a:pPr>
                        <a:buFont typeface="Arial" pitchFamily="34" charset="0"/>
                        <a:buNone/>
                      </a:pPr>
                      <a:r>
                        <a:rPr lang="en-GB" sz="1000" kern="1200" dirty="0" smtClean="0">
                          <a:solidFill>
                            <a:schemeClr val="dk1"/>
                          </a:solidFill>
                          <a:latin typeface="+mn-lt"/>
                          <a:ea typeface="+mn-ea"/>
                          <a:cs typeface="+mn-cs"/>
                        </a:rPr>
                        <a:t>Cleaning of the feed through of the Ion pump 61633 BaA6 sector 631 </a:t>
                      </a:r>
                      <a:endParaRPr lang="en-US" sz="1000" dirty="0"/>
                    </a:p>
                  </a:txBody>
                  <a:tcPr anchor="ctr"/>
                </a:tc>
                <a:tc>
                  <a:txBody>
                    <a:bodyPr/>
                    <a:lstStyle/>
                    <a:p>
                      <a:endParaRPr lang="en-US" sz="1000" dirty="0"/>
                    </a:p>
                  </a:txBody>
                  <a:tcPr anchor="ctr"/>
                </a:tc>
                <a:tc>
                  <a:txBody>
                    <a:bodyPr/>
                    <a:lstStyle/>
                    <a:p>
                      <a:r>
                        <a:rPr lang="en-GB" sz="1000" dirty="0" smtClean="0"/>
                        <a:t>N</a:t>
                      </a:r>
                      <a:endParaRPr lang="en-US" sz="1000" dirty="0"/>
                    </a:p>
                  </a:txBody>
                  <a:tcPr anchor="ctr"/>
                </a:tc>
                <a:tc>
                  <a:txBody>
                    <a:bodyPr/>
                    <a:lstStyle/>
                    <a:p>
                      <a:r>
                        <a:rPr lang="en-GB" sz="1000" dirty="0" smtClean="0"/>
                        <a:t>N</a:t>
                      </a:r>
                      <a:endParaRPr lang="en-US" sz="1000" dirty="0"/>
                    </a:p>
                  </a:txBody>
                  <a:tcPr anchor="ctr">
                    <a:solidFill>
                      <a:schemeClr val="accent1">
                        <a:lumMod val="20000"/>
                        <a:lumOff val="80000"/>
                      </a:schemeClr>
                    </a:solidFill>
                  </a:tcPr>
                </a:tc>
                <a:tc>
                  <a:txBody>
                    <a:bodyPr/>
                    <a:lstStyle/>
                    <a:p>
                      <a:r>
                        <a:rPr lang="en-GB" sz="1000" dirty="0" smtClean="0"/>
                        <a:t>N</a:t>
                      </a:r>
                      <a:endParaRPr lang="en-US" sz="1000" dirty="0"/>
                    </a:p>
                  </a:txBody>
                  <a:tcPr anchor="ctr"/>
                </a:tc>
                <a:tc>
                  <a:txBody>
                    <a:bodyPr/>
                    <a:lstStyle/>
                    <a:p>
                      <a:r>
                        <a:rPr lang="en-GB" sz="1000" dirty="0" smtClean="0"/>
                        <a:t>N</a:t>
                      </a:r>
                      <a:endParaRPr lang="en-US" sz="1000" dirty="0"/>
                    </a:p>
                  </a:txBody>
                  <a:tcPr anchor="ctr"/>
                </a:tc>
                <a:tc>
                  <a:txBody>
                    <a:bodyPr/>
                    <a:lstStyle/>
                    <a:p>
                      <a:pPr algn="ctr"/>
                      <a:endParaRPr lang="en-US" sz="1000" dirty="0"/>
                    </a:p>
                  </a:txBody>
                  <a:tcPr anchor="ctr"/>
                </a:tc>
              </a:tr>
              <a:tr h="370840">
                <a:tc>
                  <a:txBody>
                    <a:bodyPr/>
                    <a:lstStyle/>
                    <a:p>
                      <a:pPr algn="ctr"/>
                      <a:r>
                        <a:rPr lang="en-US" sz="1000" dirty="0" smtClean="0"/>
                        <a:t>Nicolas Perez</a:t>
                      </a:r>
                    </a:p>
                    <a:p>
                      <a:pPr algn="ctr"/>
                      <a:r>
                        <a:rPr lang="en-GB" sz="1000" dirty="0" smtClean="0"/>
                        <a:t>EN/HE</a:t>
                      </a:r>
                      <a:endParaRPr lang="en-US" sz="1000" dirty="0"/>
                    </a:p>
                  </a:txBody>
                  <a:tcPr anchor="ctr"/>
                </a:tc>
                <a:tc>
                  <a:txBody>
                    <a:bodyPr/>
                    <a:lstStyle/>
                    <a:p>
                      <a:pPr algn="ctr"/>
                      <a:r>
                        <a:rPr lang="en-GB" sz="1000" dirty="0" smtClean="0"/>
                        <a:t>169285</a:t>
                      </a:r>
                      <a:endParaRPr lang="en-US" sz="1000" dirty="0"/>
                    </a:p>
                  </a:txBody>
                  <a:tcPr anchor="ctr"/>
                </a:tc>
                <a:tc>
                  <a:txBody>
                    <a:bodyPr/>
                    <a:lstStyle/>
                    <a:p>
                      <a:pPr algn="ctr"/>
                      <a:r>
                        <a:rPr lang="en-GB" sz="1000" baseline="0" dirty="0" smtClean="0"/>
                        <a:t>5</a:t>
                      </a:r>
                      <a:r>
                        <a:rPr lang="en-GB" sz="1000" baseline="30000" dirty="0" smtClean="0"/>
                        <a:t>th</a:t>
                      </a:r>
                      <a:r>
                        <a:rPr lang="en-GB" sz="1000" baseline="0" dirty="0" smtClean="0"/>
                        <a:t> July</a:t>
                      </a:r>
                      <a:endParaRPr lang="en-US" sz="1000" dirty="0"/>
                    </a:p>
                  </a:txBody>
                  <a:tcPr anchor="ctr"/>
                </a:tc>
                <a:tc>
                  <a:txBody>
                    <a:bodyPr/>
                    <a:lstStyle/>
                    <a:p>
                      <a:pPr algn="ctr"/>
                      <a:r>
                        <a:rPr lang="en-GB" sz="1000" b="1" dirty="0" smtClean="0">
                          <a:solidFill>
                            <a:srgbClr val="FF0000"/>
                          </a:solidFill>
                        </a:rPr>
                        <a:t>13:30-15:30</a:t>
                      </a:r>
                      <a:r>
                        <a:rPr lang="en-GB" sz="1000" b="1" baseline="0" dirty="0" smtClean="0">
                          <a:solidFill>
                            <a:srgbClr val="FF0000"/>
                          </a:solidFill>
                        </a:rPr>
                        <a:t> </a:t>
                      </a:r>
                      <a:r>
                        <a:rPr lang="en-GB" sz="1000" b="1" dirty="0" smtClean="0">
                          <a:solidFill>
                            <a:srgbClr val="FF0000"/>
                          </a:solidFill>
                        </a:rPr>
                        <a:t>hrs</a:t>
                      </a:r>
                      <a:endParaRPr lang="en-US" sz="1000" b="1" dirty="0">
                        <a:solidFill>
                          <a:srgbClr val="FF0000"/>
                        </a:solidFill>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000" kern="1200" dirty="0" smtClean="0">
                          <a:solidFill>
                            <a:schemeClr val="dk1"/>
                          </a:solidFill>
                          <a:latin typeface="+mn-lt"/>
                          <a:ea typeface="+mn-ea"/>
                          <a:cs typeface="+mn-cs"/>
                        </a:rPr>
                        <a:t>Maintenance of</a:t>
                      </a:r>
                      <a:r>
                        <a:rPr lang="en-GB" sz="1000" kern="1200" baseline="0" dirty="0" smtClean="0">
                          <a:solidFill>
                            <a:schemeClr val="dk1"/>
                          </a:solidFill>
                          <a:latin typeface="+mn-lt"/>
                          <a:ea typeface="+mn-ea"/>
                          <a:cs typeface="+mn-cs"/>
                        </a:rPr>
                        <a:t> lift AS508</a:t>
                      </a:r>
                      <a:endParaRPr lang="en-US" sz="1000" kern="1200" dirty="0" smtClean="0">
                        <a:solidFill>
                          <a:schemeClr val="dk1"/>
                        </a:solidFill>
                        <a:latin typeface="+mn-lt"/>
                        <a:ea typeface="+mn-ea"/>
                        <a:cs typeface="+mn-cs"/>
                      </a:endParaRPr>
                    </a:p>
                  </a:txBody>
                  <a:tcPr anchor="ctr"/>
                </a:tc>
                <a:tc>
                  <a:txBody>
                    <a:bodyPr/>
                    <a:lstStyle/>
                    <a:p>
                      <a:pPr algn="l"/>
                      <a:r>
                        <a:rPr lang="en-GB" sz="1000" dirty="0" smtClean="0">
                          <a:solidFill>
                            <a:srgbClr val="FF0000"/>
                          </a:solidFill>
                        </a:rPr>
                        <a:t>The lift</a:t>
                      </a:r>
                      <a:r>
                        <a:rPr lang="en-GB" sz="1000" baseline="0" dirty="0" smtClean="0">
                          <a:solidFill>
                            <a:srgbClr val="FF0000"/>
                          </a:solidFill>
                        </a:rPr>
                        <a:t> will be out of service during this time.</a:t>
                      </a:r>
                      <a:endParaRPr lang="en-US" sz="1000" dirty="0">
                        <a:solidFill>
                          <a:srgbClr val="FF0000"/>
                        </a:solidFill>
                      </a:endParaRPr>
                    </a:p>
                  </a:txBody>
                  <a:tcPr anchor="ctr"/>
                </a:tc>
                <a:tc>
                  <a:txBody>
                    <a:bodyPr/>
                    <a:lstStyle/>
                    <a:p>
                      <a:pPr algn="ctr"/>
                      <a:r>
                        <a:rPr lang="en-GB" sz="1000" dirty="0" smtClean="0"/>
                        <a:t>N</a:t>
                      </a:r>
                      <a:endParaRPr lang="en-US" sz="1000" dirty="0"/>
                    </a:p>
                  </a:txBody>
                  <a:tcPr anchor="ctr"/>
                </a:tc>
                <a:tc>
                  <a:txBody>
                    <a:bodyPr/>
                    <a:lstStyle/>
                    <a:p>
                      <a:pPr algn="ctr"/>
                      <a:r>
                        <a:rPr lang="en-GB" sz="1000" dirty="0" smtClean="0"/>
                        <a:t>N</a:t>
                      </a:r>
                      <a:endParaRPr lang="en-US" sz="1000" dirty="0"/>
                    </a:p>
                  </a:txBody>
                  <a:tcPr anchor="ctr">
                    <a:solidFill>
                      <a:srgbClr val="CED3EA"/>
                    </a:solidFill>
                  </a:tcPr>
                </a:tc>
                <a:tc>
                  <a:txBody>
                    <a:bodyPr/>
                    <a:lstStyle/>
                    <a:p>
                      <a:pPr algn="ctr"/>
                      <a:r>
                        <a:rPr lang="en-GB" sz="1000" dirty="0" smtClean="0"/>
                        <a:t>N</a:t>
                      </a:r>
                      <a:endParaRPr lang="en-US" sz="1000" dirty="0"/>
                    </a:p>
                  </a:txBody>
                  <a:tcPr anchor="ctr"/>
                </a:tc>
                <a:tc>
                  <a:txBody>
                    <a:bodyPr/>
                    <a:lstStyle/>
                    <a:p>
                      <a:pPr algn="ctr"/>
                      <a:r>
                        <a:rPr lang="en-GB" sz="1000" dirty="0" smtClean="0"/>
                        <a:t>N</a:t>
                      </a:r>
                      <a:endParaRPr lang="en-US" sz="1000" dirty="0"/>
                    </a:p>
                  </a:txBody>
                  <a:tcPr anchor="ctr"/>
                </a:tc>
                <a:tc>
                  <a:txBody>
                    <a:bodyPr/>
                    <a:lstStyle/>
                    <a:p>
                      <a:endParaRPr lang="en-US" sz="1000" dirty="0"/>
                    </a:p>
                  </a:txBody>
                  <a:tcPr/>
                </a:tc>
              </a:tr>
              <a:tr h="370840">
                <a:tc>
                  <a:txBody>
                    <a:bodyPr/>
                    <a:lstStyle/>
                    <a:p>
                      <a:pPr algn="ctr"/>
                      <a:r>
                        <a:rPr lang="en-US" sz="1000" dirty="0" smtClean="0"/>
                        <a:t>Nicolas Perez</a:t>
                      </a:r>
                    </a:p>
                    <a:p>
                      <a:pPr algn="ctr"/>
                      <a:r>
                        <a:rPr lang="en-GB" sz="1000" dirty="0" smtClean="0"/>
                        <a:t>EN/HE</a:t>
                      </a:r>
                      <a:endParaRPr lang="en-US" sz="1000" dirty="0"/>
                    </a:p>
                  </a:txBody>
                  <a:tcPr anchor="ctr"/>
                </a:tc>
                <a:tc>
                  <a:txBody>
                    <a:bodyPr/>
                    <a:lstStyle/>
                    <a:p>
                      <a:pPr algn="ctr"/>
                      <a:r>
                        <a:rPr lang="en-GB" sz="1000" dirty="0" smtClean="0"/>
                        <a:t>169285</a:t>
                      </a:r>
                      <a:endParaRPr lang="en-US" sz="1000" dirty="0"/>
                    </a:p>
                  </a:txBody>
                  <a:tcPr anchor="ctr"/>
                </a:tc>
                <a:tc>
                  <a:txBody>
                    <a:bodyPr/>
                    <a:lstStyle/>
                    <a:p>
                      <a:pPr algn="ctr"/>
                      <a:r>
                        <a:rPr lang="en-GB" sz="1000" baseline="0" dirty="0" smtClean="0"/>
                        <a:t>5</a:t>
                      </a:r>
                      <a:r>
                        <a:rPr lang="en-GB" sz="1000" baseline="30000" dirty="0" smtClean="0"/>
                        <a:t>th</a:t>
                      </a:r>
                      <a:r>
                        <a:rPr lang="en-GB" sz="1000" baseline="0" dirty="0" smtClean="0"/>
                        <a:t> July</a:t>
                      </a:r>
                      <a:endParaRPr lang="en-US" sz="1000" dirty="0"/>
                    </a:p>
                  </a:txBody>
                  <a:tcPr anchor="ctr"/>
                </a:tc>
                <a:tc>
                  <a:txBody>
                    <a:bodyPr/>
                    <a:lstStyle/>
                    <a:p>
                      <a:pPr algn="ctr"/>
                      <a:r>
                        <a:rPr lang="en-GB" sz="1000" b="1" dirty="0" smtClean="0">
                          <a:solidFill>
                            <a:srgbClr val="FF0000"/>
                          </a:solidFill>
                        </a:rPr>
                        <a:t>10:30-12:30</a:t>
                      </a:r>
                      <a:r>
                        <a:rPr lang="en-GB" sz="1000" b="1" baseline="0" dirty="0" smtClean="0">
                          <a:solidFill>
                            <a:srgbClr val="FF0000"/>
                          </a:solidFill>
                        </a:rPr>
                        <a:t> </a:t>
                      </a:r>
                      <a:r>
                        <a:rPr lang="en-GB" sz="1000" b="1" dirty="0" smtClean="0">
                          <a:solidFill>
                            <a:srgbClr val="FF0000"/>
                          </a:solidFill>
                        </a:rPr>
                        <a:t>hrs</a:t>
                      </a:r>
                      <a:endParaRPr lang="en-US" sz="1000" b="1" dirty="0">
                        <a:solidFill>
                          <a:srgbClr val="FF0000"/>
                        </a:solidFill>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000" kern="1200" dirty="0" smtClean="0">
                          <a:solidFill>
                            <a:schemeClr val="dk1"/>
                          </a:solidFill>
                          <a:latin typeface="+mn-lt"/>
                          <a:ea typeface="+mn-ea"/>
                          <a:cs typeface="+mn-cs"/>
                        </a:rPr>
                        <a:t>Maintenance of</a:t>
                      </a:r>
                      <a:r>
                        <a:rPr lang="en-GB" sz="1000" kern="1200" baseline="0" dirty="0" smtClean="0">
                          <a:solidFill>
                            <a:schemeClr val="dk1"/>
                          </a:solidFill>
                          <a:latin typeface="+mn-lt"/>
                          <a:ea typeface="+mn-ea"/>
                          <a:cs typeface="+mn-cs"/>
                        </a:rPr>
                        <a:t> Monte-Charge AS509</a:t>
                      </a:r>
                      <a:endParaRPr lang="en-US" sz="1000" kern="1200" dirty="0" smtClean="0">
                        <a:solidFill>
                          <a:schemeClr val="dk1"/>
                        </a:solidFill>
                        <a:latin typeface="+mn-lt"/>
                        <a:ea typeface="+mn-ea"/>
                        <a:cs typeface="+mn-cs"/>
                      </a:endParaRPr>
                    </a:p>
                  </a:txBody>
                  <a:tcPr anchor="ctr"/>
                </a:tc>
                <a:tc>
                  <a:txBody>
                    <a:bodyPr/>
                    <a:lstStyle/>
                    <a:p>
                      <a:pPr algn="l"/>
                      <a:r>
                        <a:rPr lang="en-GB" sz="1000" dirty="0" smtClean="0">
                          <a:solidFill>
                            <a:srgbClr val="FF0000"/>
                          </a:solidFill>
                        </a:rPr>
                        <a:t>The Monte-Charge</a:t>
                      </a:r>
                      <a:r>
                        <a:rPr lang="en-GB" sz="1000" baseline="0" dirty="0" smtClean="0">
                          <a:solidFill>
                            <a:srgbClr val="FF0000"/>
                          </a:solidFill>
                        </a:rPr>
                        <a:t> will be out of service during this time.</a:t>
                      </a:r>
                      <a:endParaRPr lang="en-US" sz="1000" dirty="0">
                        <a:solidFill>
                          <a:srgbClr val="FF0000"/>
                        </a:solidFill>
                      </a:endParaRPr>
                    </a:p>
                  </a:txBody>
                  <a:tcPr anchor="ctr"/>
                </a:tc>
                <a:tc>
                  <a:txBody>
                    <a:bodyPr/>
                    <a:lstStyle/>
                    <a:p>
                      <a:pPr algn="ctr"/>
                      <a:r>
                        <a:rPr lang="en-GB" sz="1000" dirty="0" smtClean="0"/>
                        <a:t>N</a:t>
                      </a:r>
                      <a:endParaRPr lang="en-US" sz="1000" dirty="0"/>
                    </a:p>
                  </a:txBody>
                  <a:tcPr anchor="ctr"/>
                </a:tc>
                <a:tc>
                  <a:txBody>
                    <a:bodyPr/>
                    <a:lstStyle/>
                    <a:p>
                      <a:pPr algn="ctr"/>
                      <a:r>
                        <a:rPr lang="en-GB" sz="1000" dirty="0" smtClean="0"/>
                        <a:t>N</a:t>
                      </a:r>
                      <a:endParaRPr lang="en-US" sz="1000" dirty="0"/>
                    </a:p>
                  </a:txBody>
                  <a:tcPr anchor="ctr">
                    <a:solidFill>
                      <a:schemeClr val="accent1">
                        <a:lumMod val="20000"/>
                        <a:lumOff val="80000"/>
                      </a:schemeClr>
                    </a:solidFill>
                  </a:tcPr>
                </a:tc>
                <a:tc>
                  <a:txBody>
                    <a:bodyPr/>
                    <a:lstStyle/>
                    <a:p>
                      <a:pPr algn="ctr"/>
                      <a:r>
                        <a:rPr lang="en-GB" sz="1000" dirty="0" smtClean="0"/>
                        <a:t>N</a:t>
                      </a:r>
                      <a:endParaRPr lang="en-US" sz="1000" dirty="0"/>
                    </a:p>
                  </a:txBody>
                  <a:tcPr anchor="ctr"/>
                </a:tc>
                <a:tc>
                  <a:txBody>
                    <a:bodyPr/>
                    <a:lstStyle/>
                    <a:p>
                      <a:pPr algn="ctr"/>
                      <a:r>
                        <a:rPr lang="en-GB" sz="1000" dirty="0" smtClean="0"/>
                        <a:t>N</a:t>
                      </a:r>
                      <a:endParaRPr lang="en-US" sz="1000" dirty="0"/>
                    </a:p>
                  </a:txBody>
                  <a:tcPr anchor="ctr"/>
                </a:tc>
                <a:tc>
                  <a:txBody>
                    <a:bodyPr/>
                    <a:lstStyle/>
                    <a:p>
                      <a:endParaRPr lang="en-US" sz="1000" dirty="0"/>
                    </a:p>
                  </a:txBody>
                  <a:tcPr/>
                </a:tc>
              </a:tr>
              <a:tr h="370840">
                <a:tc>
                  <a:txBody>
                    <a:bodyPr/>
                    <a:lstStyle/>
                    <a:p>
                      <a:pPr algn="ctr"/>
                      <a:endParaRPr lang="en-US" sz="1000" dirty="0"/>
                    </a:p>
                  </a:txBody>
                  <a:tcPr anchor="ctr"/>
                </a:tc>
                <a:tc>
                  <a:txBody>
                    <a:bodyPr/>
                    <a:lstStyle/>
                    <a:p>
                      <a:pPr algn="ctr"/>
                      <a:endParaRPr lang="en-US" sz="1000" dirty="0"/>
                    </a:p>
                  </a:txBody>
                  <a:tcPr anchor="ctr"/>
                </a:tc>
                <a:tc>
                  <a:txBody>
                    <a:bodyPr/>
                    <a:lstStyle/>
                    <a:p>
                      <a:pPr algn="ctr"/>
                      <a:endParaRPr lang="en-US" sz="1000" dirty="0"/>
                    </a:p>
                  </a:txBody>
                  <a:tcPr anchor="ctr"/>
                </a:tc>
                <a:tc>
                  <a:txBody>
                    <a:bodyPr/>
                    <a:lstStyle/>
                    <a:p>
                      <a:pPr algn="ctr"/>
                      <a:endParaRPr lang="en-US" sz="1000" dirty="0"/>
                    </a:p>
                  </a:txBody>
                  <a:tcPr anchor="ctr"/>
                </a:tc>
                <a:tc>
                  <a:txBody>
                    <a:bodyPr/>
                    <a:lstStyle/>
                    <a:p>
                      <a:pPr>
                        <a:buFont typeface="Arial" pitchFamily="34" charset="0"/>
                        <a:buNone/>
                      </a:pPr>
                      <a:endParaRPr lang="en-US" sz="1000" dirty="0"/>
                    </a:p>
                  </a:txBody>
                  <a:tcPr anchor="ctr"/>
                </a:tc>
                <a:tc>
                  <a:txBody>
                    <a:bodyPr/>
                    <a:lstStyle/>
                    <a:p>
                      <a:endParaRPr lang="en-US" sz="1000" dirty="0"/>
                    </a:p>
                  </a:txBody>
                  <a:tcPr anchor="ctr"/>
                </a:tc>
                <a:tc>
                  <a:txBody>
                    <a:bodyPr/>
                    <a:lstStyle/>
                    <a:p>
                      <a:endParaRPr lang="en-US" sz="1000" dirty="0"/>
                    </a:p>
                  </a:txBody>
                  <a:tcPr anchor="ctr"/>
                </a:tc>
                <a:tc>
                  <a:txBody>
                    <a:bodyPr/>
                    <a:lstStyle/>
                    <a:p>
                      <a:endParaRPr lang="en-US" sz="1000" dirty="0"/>
                    </a:p>
                  </a:txBody>
                  <a:tcPr anchor="ctr">
                    <a:solidFill>
                      <a:srgbClr val="CED3EA"/>
                    </a:solidFill>
                  </a:tcPr>
                </a:tc>
                <a:tc>
                  <a:txBody>
                    <a:bodyPr/>
                    <a:lstStyle/>
                    <a:p>
                      <a:endParaRPr lang="en-US" sz="1000" dirty="0"/>
                    </a:p>
                  </a:txBody>
                  <a:tcPr anchor="ctr"/>
                </a:tc>
                <a:tc>
                  <a:txBody>
                    <a:bodyPr/>
                    <a:lstStyle/>
                    <a:p>
                      <a:endParaRPr lang="en-US" sz="1000" dirty="0"/>
                    </a:p>
                  </a:txBody>
                  <a:tcPr anchor="ctr"/>
                </a:tc>
                <a:tc>
                  <a:txBody>
                    <a:bodyPr/>
                    <a:lstStyle/>
                    <a:p>
                      <a:pPr algn="ctr"/>
                      <a:endParaRPr lang="en-US" sz="1000" dirty="0"/>
                    </a:p>
                  </a:txBody>
                  <a:tcPr anchor="ctr"/>
                </a:tc>
              </a:tr>
            </a:tbl>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466A2D77DD378F4B86C8278FF8048E92" ma:contentTypeVersion="0" ma:contentTypeDescription="Create a new document." ma:contentTypeScope="" ma:versionID="1c4e39a55124d02209c2972f831de7bc">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B6BA941-AD50-4BCE-8A4A-458B3207DF0F}"/>
</file>

<file path=customXml/itemProps2.xml><?xml version="1.0" encoding="utf-8"?>
<ds:datastoreItem xmlns:ds="http://schemas.openxmlformats.org/officeDocument/2006/customXml" ds:itemID="{B967D1A7-370E-4B57-AEA0-CC77BFEB713C}"/>
</file>

<file path=customXml/itemProps3.xml><?xml version="1.0" encoding="utf-8"?>
<ds:datastoreItem xmlns:ds="http://schemas.openxmlformats.org/officeDocument/2006/customXml" ds:itemID="{B2FF1156-8268-45CA-80A6-DF5EEB36F80B}"/>
</file>

<file path=docProps/app.xml><?xml version="1.0" encoding="utf-8"?>
<Properties xmlns="http://schemas.openxmlformats.org/officeDocument/2006/extended-properties" xmlns:vt="http://schemas.openxmlformats.org/officeDocument/2006/docPropsVTypes">
  <Template/>
  <TotalTime>8035</TotalTime>
  <Words>1954</Words>
  <Application>Microsoft Office PowerPoint</Application>
  <PresentationFormat>On-screen Show (4:3)</PresentationFormat>
  <Paragraphs>804</Paragraphs>
  <Slides>13</Slides>
  <Notes>2</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SPS Technical Stop</vt:lpstr>
      <vt:lpstr>BA 1</vt:lpstr>
      <vt:lpstr>BA 2</vt:lpstr>
      <vt:lpstr>BA 3</vt:lpstr>
      <vt:lpstr>BA 4</vt:lpstr>
      <vt:lpstr>BA 5</vt:lpstr>
      <vt:lpstr>BA 5</vt:lpstr>
      <vt:lpstr>BA 6</vt:lpstr>
      <vt:lpstr>BA 6</vt:lpstr>
      <vt:lpstr>BA 7</vt:lpstr>
      <vt:lpstr>TI 2</vt:lpstr>
      <vt:lpstr>TI 8</vt:lpstr>
      <vt:lpstr>Other Areas</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SPS Technical Stop 30th/31st August 2010</dc:title>
  <dc:creator>jocksoft</dc:creator>
  <cp:lastModifiedBy>jocksoft</cp:lastModifiedBy>
  <cp:revision>196</cp:revision>
  <dcterms:created xsi:type="dcterms:W3CDTF">2010-08-05T07:21:49Z</dcterms:created>
  <dcterms:modified xsi:type="dcterms:W3CDTF">2011-06-24T08:32:11Z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0x010100466A2D77DD378F4B86C8278FF8048E92</vt:lpwstr>
  </property>
</Properties>
</file>