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58" r:id="rId3"/>
    <p:sldId id="259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FFFC9"/>
    <a:srgbClr val="FF5050"/>
    <a:srgbClr val="CC0066"/>
    <a:srgbClr val="A35A09"/>
    <a:srgbClr val="FFFFAB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26 July,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26 July,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26 July,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26 July,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26 July,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26 July,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26 July,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26 July,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26 July,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26 July,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6274524" cy="3618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9112"/>
            <a:ext cx="8229600" cy="584775"/>
          </a:xfrm>
        </p:spPr>
        <p:txBody>
          <a:bodyPr/>
          <a:lstStyle/>
          <a:p>
            <a:r>
              <a:rPr lang="en-US" sz="3200" dirty="0" smtClean="0"/>
              <a:t>Vacuum leak in AD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83671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Operator calls vacuum piquet on Friday evening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for a pressure increase on vacuum sector </a:t>
            </a:r>
            <a:r>
              <a:rPr lang="en-US" dirty="0" err="1" smtClean="0"/>
              <a:t>1A</a:t>
            </a:r>
            <a:r>
              <a:rPr lang="en-US" dirty="0" smtClean="0"/>
              <a:t> around septum </a:t>
            </a:r>
            <a:r>
              <a:rPr lang="en-US" dirty="0" err="1"/>
              <a:t>S</a:t>
            </a:r>
            <a:r>
              <a:rPr lang="en-US" dirty="0" err="1" smtClean="0"/>
              <a:t>MI5306</a:t>
            </a:r>
            <a:r>
              <a:rPr lang="en-US" dirty="0" smtClean="0"/>
              <a:t>.</a:t>
            </a:r>
          </a:p>
          <a:p>
            <a:r>
              <a:rPr lang="en-US" dirty="0" smtClean="0"/>
              <a:t>Vacuum sublimation pumps operated to maintain </a:t>
            </a:r>
          </a:p>
          <a:p>
            <a:r>
              <a:rPr lang="en-US" dirty="0" smtClean="0"/>
              <a:t>vacuum  during the week-end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2204864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Leak found on a </a:t>
            </a:r>
            <a:r>
              <a:rPr lang="en-US" dirty="0" err="1" smtClean="0"/>
              <a:t>HV</a:t>
            </a:r>
            <a:r>
              <a:rPr lang="en-US" dirty="0" smtClean="0"/>
              <a:t> connector of sputter ion pump </a:t>
            </a:r>
            <a:r>
              <a:rPr lang="en-US" dirty="0" err="1" smtClean="0"/>
              <a:t>VPI5309</a:t>
            </a:r>
            <a:endParaRPr lang="en-US" dirty="0"/>
          </a:p>
        </p:txBody>
      </p:sp>
      <p:pic>
        <p:nvPicPr>
          <p:cNvPr id="7" name="Picture 6" descr="IMG_3451.JPG"/>
          <p:cNvPicPr/>
          <p:nvPr/>
        </p:nvPicPr>
        <p:blipFill>
          <a:blip r:embed="rId3" cstate="print"/>
          <a:srcRect l="26308" t="11645" r="17053" b="3697"/>
          <a:stretch>
            <a:fillRect/>
          </a:stretch>
        </p:blipFill>
        <p:spPr>
          <a:xfrm>
            <a:off x="6228184" y="1628800"/>
            <a:ext cx="2304256" cy="288032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G.Vandoni on behalf of TE-VSC-IVM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3212976"/>
            <a:ext cx="5191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vacuum sector contains 3 kickers and 1 septum.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79912" y="587727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n Monday, venting, substitution of the  corroded feedthrough, pumping and leak detection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668412" y="5089647"/>
            <a:ext cx="655949" cy="650486"/>
            <a:chOff x="3668412" y="5089647"/>
            <a:chExt cx="655949" cy="650486"/>
          </a:xfrm>
        </p:grpSpPr>
        <p:cxnSp>
          <p:nvCxnSpPr>
            <p:cNvPr id="13" name="Straight Arrow Connector 12"/>
            <p:cNvCxnSpPr/>
            <p:nvPr/>
          </p:nvCxnSpPr>
          <p:spPr>
            <a:xfrm rot="16200000" flipV="1">
              <a:off x="3527506" y="5233663"/>
              <a:ext cx="360040" cy="72008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20868095">
              <a:off x="3668412" y="5370801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C000"/>
                  </a:solidFill>
                </a:rPr>
                <a:t>leak!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rot="16200000" flipV="1">
            <a:off x="7596336" y="4149080"/>
            <a:ext cx="360040" cy="7200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79112"/>
            <a:ext cx="8229600" cy="584775"/>
          </a:xfrm>
        </p:spPr>
        <p:txBody>
          <a:bodyPr/>
          <a:lstStyle/>
          <a:p>
            <a:r>
              <a:rPr lang="en-US" sz="3200" dirty="0" err="1" smtClean="0"/>
              <a:t>Pumpdown</a:t>
            </a:r>
            <a:r>
              <a:rPr lang="en-US" sz="3200" dirty="0" smtClean="0"/>
              <a:t> time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G.Vandoni on behalf of TE-VSC-IVM</a:t>
            </a:r>
            <a:endParaRPr lang="en-US"/>
          </a:p>
        </p:txBody>
      </p:sp>
      <p:pic>
        <p:nvPicPr>
          <p:cNvPr id="4" name="Picture 3" descr="AD DR pressure prof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8104435" cy="5947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414908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Pressure decrease is slow.</a:t>
            </a:r>
          </a:p>
          <a:p>
            <a:r>
              <a:rPr lang="en-US" dirty="0" smtClean="0"/>
              <a:t>Decision taken to go for a </a:t>
            </a:r>
            <a:r>
              <a:rPr lang="en-US" dirty="0" err="1" smtClean="0"/>
              <a:t>bakeout</a:t>
            </a:r>
            <a:r>
              <a:rPr lang="en-US" dirty="0" smtClean="0"/>
              <a:t> of septum and kickers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92333"/>
            <a:ext cx="7560840" cy="584775"/>
          </a:xfrm>
        </p:spPr>
        <p:txBody>
          <a:bodyPr/>
          <a:lstStyle/>
          <a:p>
            <a:r>
              <a:rPr lang="en-US" sz="3200" dirty="0" err="1" smtClean="0"/>
              <a:t>Bakeout</a:t>
            </a:r>
            <a:r>
              <a:rPr lang="en-US" sz="3200" dirty="0" smtClean="0"/>
              <a:t> of kickers and septum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G.Vandoni on behalf of TE-VSC-IVM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 contrast="40000"/>
          </a:blip>
          <a:srcRect/>
          <a:stretch>
            <a:fillRect/>
          </a:stretch>
        </p:blipFill>
        <p:spPr bwMode="auto">
          <a:xfrm rot="5400000">
            <a:off x="4337654" y="1736959"/>
            <a:ext cx="3906391" cy="5706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MG_34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5" y="764704"/>
            <a:ext cx="2664295" cy="19982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9912" y="980728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Starting from Septum, 19</a:t>
            </a:r>
            <a:r>
              <a:rPr lang="en-US" baseline="30000" dirty="0" smtClean="0"/>
              <a:t>th</a:t>
            </a:r>
            <a:r>
              <a:rPr lang="en-US" dirty="0" smtClean="0"/>
              <a:t> July</a:t>
            </a:r>
          </a:p>
          <a:p>
            <a:pPr marL="342900" indent="-342900">
              <a:buAutoNum type="arabicPeriod"/>
            </a:pPr>
            <a:r>
              <a:rPr lang="en-US" dirty="0" smtClean="0"/>
              <a:t>Kickers </a:t>
            </a:r>
            <a:r>
              <a:rPr lang="en-US" dirty="0" err="1" smtClean="0"/>
              <a:t>KFI</a:t>
            </a:r>
            <a:r>
              <a:rPr lang="en-US" dirty="0" smtClean="0"/>
              <a:t>, </a:t>
            </a:r>
            <a:r>
              <a:rPr lang="en-US" dirty="0" err="1" smtClean="0"/>
              <a:t>12h00</a:t>
            </a:r>
            <a:r>
              <a:rPr lang="en-US" dirty="0" smtClean="0"/>
              <a:t>, 20th July</a:t>
            </a:r>
          </a:p>
          <a:p>
            <a:pPr marL="342900" indent="-342900">
              <a:buAutoNum type="arabicPeriod"/>
            </a:pPr>
            <a:r>
              <a:rPr lang="en-US" dirty="0" smtClean="0"/>
              <a:t>Kicker </a:t>
            </a:r>
            <a:r>
              <a:rPr lang="en-US" dirty="0" err="1" smtClean="0"/>
              <a:t>KFE</a:t>
            </a:r>
            <a:r>
              <a:rPr lang="en-US" dirty="0" smtClean="0"/>
              <a:t>, </a:t>
            </a:r>
            <a:r>
              <a:rPr lang="en-US" dirty="0" err="1" smtClean="0"/>
              <a:t>14h00</a:t>
            </a:r>
            <a:r>
              <a:rPr lang="en-US" dirty="0" smtClean="0"/>
              <a:t>, 20</a:t>
            </a:r>
            <a:r>
              <a:rPr lang="en-US" baseline="30000" dirty="0" smtClean="0"/>
              <a:t>th</a:t>
            </a:r>
            <a:r>
              <a:rPr lang="en-US" dirty="0" smtClean="0"/>
              <a:t> July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In total, </a:t>
            </a:r>
            <a:r>
              <a:rPr lang="en-US" dirty="0" err="1" smtClean="0"/>
              <a:t>40h</a:t>
            </a:r>
            <a:r>
              <a:rPr lang="en-US" dirty="0" smtClean="0"/>
              <a:t> of </a:t>
            </a:r>
            <a:r>
              <a:rPr lang="en-US" dirty="0" err="1" smtClean="0"/>
              <a:t>bakeout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4460958" y="5842710"/>
            <a:ext cx="575270" cy="1588"/>
          </a:xfrm>
          <a:prstGeom prst="straightConnector1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4392774" y="4616338"/>
            <a:ext cx="648072" cy="1588"/>
          </a:xfrm>
          <a:prstGeom prst="straightConnector1">
            <a:avLst/>
          </a:prstGeom>
          <a:ln w="19050">
            <a:solidFill>
              <a:srgbClr val="FFFFC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16016" y="5795972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kickers </a:t>
            </a:r>
            <a:r>
              <a:rPr lang="en-US" dirty="0" err="1" smtClean="0">
                <a:solidFill>
                  <a:schemeClr val="bg1"/>
                </a:solidFill>
              </a:rPr>
              <a:t>KFI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995936" y="3789040"/>
            <a:ext cx="944489" cy="864890"/>
            <a:chOff x="3995936" y="3789040"/>
            <a:chExt cx="944489" cy="864890"/>
          </a:xfrm>
        </p:grpSpPr>
        <p:cxnSp>
          <p:nvCxnSpPr>
            <p:cNvPr id="8" name="Straight Arrow Connector 7"/>
            <p:cNvCxnSpPr/>
            <p:nvPr/>
          </p:nvCxnSpPr>
          <p:spPr>
            <a:xfrm rot="5400000">
              <a:off x="3887527" y="4329497"/>
              <a:ext cx="504850" cy="144016"/>
            </a:xfrm>
            <a:prstGeom prst="straightConnector1">
              <a:avLst/>
            </a:prstGeom>
            <a:ln w="19050">
              <a:solidFill>
                <a:srgbClr val="FF5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995936" y="3789040"/>
              <a:ext cx="944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septum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724128" y="4437112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kicker </a:t>
            </a:r>
            <a:r>
              <a:rPr lang="en-US" dirty="0" err="1" smtClean="0">
                <a:solidFill>
                  <a:schemeClr val="bg1"/>
                </a:solidFill>
              </a:rPr>
              <a:t>KFE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rot="10800000" flipV="1">
            <a:off x="4860032" y="4621778"/>
            <a:ext cx="864096" cy="463406"/>
          </a:xfrm>
          <a:prstGeom prst="straightConnector1">
            <a:avLst/>
          </a:prstGeom>
          <a:ln w="19050">
            <a:solidFill>
              <a:srgbClr val="66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716016" y="4149080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kickers </a:t>
            </a:r>
            <a:r>
              <a:rPr lang="en-US" dirty="0" err="1" smtClean="0">
                <a:solidFill>
                  <a:schemeClr val="bg1"/>
                </a:solidFill>
              </a:rPr>
              <a:t>KFI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592" y="2852936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Leak detection on the 26</a:t>
            </a:r>
            <a:r>
              <a:rPr lang="en-US" baseline="30000" dirty="0" smtClean="0"/>
              <a:t>th</a:t>
            </a:r>
            <a:r>
              <a:rPr lang="en-US" dirty="0" smtClean="0"/>
              <a:t> July, morning, then AD ready for operation for vacuum.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99592" y="4437112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Visual inspection of all feedthroughs of </a:t>
            </a:r>
            <a:r>
              <a:rPr lang="en-US" dirty="0" err="1" smtClean="0"/>
              <a:t>VPIs</a:t>
            </a:r>
            <a:r>
              <a:rPr lang="en-US" dirty="0" smtClean="0"/>
              <a:t> on this sector, photographic archive and substitution of 2 power cables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6A2D77DD378F4B86C8278FF8048E92" ma:contentTypeVersion="0" ma:contentTypeDescription="Create a new document." ma:contentTypeScope="" ma:versionID="1c4e39a55124d02209c2972f831de7b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1B721662-43C9-498D-8D42-BE097619F32C}"/>
</file>

<file path=customXml/itemProps2.xml><?xml version="1.0" encoding="utf-8"?>
<ds:datastoreItem xmlns:ds="http://schemas.openxmlformats.org/officeDocument/2006/customXml" ds:itemID="{17C19558-9824-4517-A344-FAFE12E7CA0B}"/>
</file>

<file path=customXml/itemProps3.xml><?xml version="1.0" encoding="utf-8"?>
<ds:datastoreItem xmlns:ds="http://schemas.openxmlformats.org/officeDocument/2006/customXml" ds:itemID="{B3A58354-037F-4732-92B3-9642A4CCAC6E}"/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262</TotalTime>
  <Words>178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te-vsc-test</vt:lpstr>
      <vt:lpstr>Vacuum leak in AD</vt:lpstr>
      <vt:lpstr>Pumpdown time</vt:lpstr>
      <vt:lpstr>Bakeout of kickers and septum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gvandoni</cp:lastModifiedBy>
  <cp:revision>37</cp:revision>
  <dcterms:created xsi:type="dcterms:W3CDTF">2011-06-15T12:28:07Z</dcterms:created>
  <dcterms:modified xsi:type="dcterms:W3CDTF">2011-07-26T08:18:13Z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0x010100466A2D77DD378F4B86C8278FF8048E92</vt:lpwstr>
  </property>
</Properties>
</file>