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76" r:id="rId2"/>
    <p:sldId id="257" r:id="rId3"/>
    <p:sldId id="267" r:id="rId4"/>
    <p:sldId id="277" r:id="rId5"/>
    <p:sldId id="268" r:id="rId6"/>
    <p:sldId id="269" r:id="rId7"/>
    <p:sldId id="278" r:id="rId8"/>
    <p:sldId id="274" r:id="rId9"/>
    <p:sldId id="273" r:id="rId10"/>
    <p:sldId id="272" r:id="rId11"/>
    <p:sldId id="271" r:id="rId12"/>
    <p:sldId id="270" r:id="rId13"/>
    <p:sldId id="275" r:id="rId1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81714" autoAdjust="0"/>
  </p:normalViewPr>
  <p:slideViewPr>
    <p:cSldViewPr>
      <p:cViewPr varScale="1">
        <p:scale>
          <a:sx n="88" d="100"/>
          <a:sy n="88" d="100"/>
        </p:scale>
        <p:origin x="-5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678" tIns="45839" rIns="91678" bIns="4583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678" tIns="45839" rIns="91678" bIns="45839" rtlCol="0"/>
          <a:lstStyle>
            <a:lvl1pPr algn="r">
              <a:defRPr sz="1200"/>
            </a:lvl1pPr>
          </a:lstStyle>
          <a:p>
            <a:fld id="{41BA5B01-3AF0-4F5C-911E-F78F4838EBF0}" type="datetimeFigureOut">
              <a:rPr lang="en-US" smtClean="0"/>
              <a:pPr/>
              <a:t>11/3/2011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78" tIns="45839" rIns="91678" bIns="4583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678" tIns="45839" rIns="91678" bIns="4583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678" tIns="45839" rIns="91678" bIns="4583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678" tIns="45839" rIns="91678" bIns="45839" rtlCol="0" anchor="b"/>
          <a:lstStyle>
            <a:lvl1pPr algn="r">
              <a:defRPr sz="1200"/>
            </a:lvl1pPr>
          </a:lstStyle>
          <a:p>
            <a:fld id="{79C548DE-B29E-467B-8B22-5C793A45BB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548DE-B29E-467B-8B22-5C793A45BBE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548DE-B29E-467B-8B22-5C793A45BBE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548DE-B29E-467B-8B22-5C793A45BBE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28AAA-86A5-4234-9A44-E784B02694D8}" type="datetime1">
              <a:rPr lang="en-GB" smtClean="0"/>
              <a:pPr/>
              <a:t>03/11/2011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047A0-0B51-4AB5-A8BF-F4B4F3628DE8}" type="datetime1">
              <a:rPr lang="en-GB" smtClean="0"/>
              <a:pPr/>
              <a:t>03/11/2011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9425A-A798-4E43-AFEF-9745C37BA1D2}" type="datetime1">
              <a:rPr lang="en-GB" smtClean="0"/>
              <a:pPr/>
              <a:t>03/11/2011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5B4B-FAE3-49AD-969D-352172D10540}" type="datetime1">
              <a:rPr lang="en-GB" smtClean="0"/>
              <a:pPr/>
              <a:t>03/11/2011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DF908-7516-4D4E-A8D4-F35C2793CD06}" type="datetime1">
              <a:rPr lang="en-GB" smtClean="0"/>
              <a:pPr/>
              <a:t>03/11/2011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4484A-8767-40C9-82FE-FFDF16F2F433}" type="datetime1">
              <a:rPr lang="en-GB" smtClean="0"/>
              <a:pPr/>
              <a:t>03/11/2011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575C0-1201-4FC5-B0A9-8ADD6E958EF3}" type="datetime1">
              <a:rPr lang="en-GB" smtClean="0"/>
              <a:pPr/>
              <a:t>03/11/2011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249E0-65BE-4539-B8BA-7474E4706089}" type="datetime1">
              <a:rPr lang="en-GB" smtClean="0"/>
              <a:pPr/>
              <a:t>03/11/2011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1ED1B-4F16-4AA9-A155-9FA9EFD1CCA6}" type="datetime1">
              <a:rPr lang="en-GB" smtClean="0"/>
              <a:pPr/>
              <a:t>03/11/2011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817F3-9132-41F8-B250-4BC4164A7D37}" type="datetime1">
              <a:rPr lang="en-GB" smtClean="0"/>
              <a:pPr/>
              <a:t>03/11/2011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5C771-647C-4E01-92E4-2F2644D4BA56}" type="datetime1">
              <a:rPr lang="en-GB" smtClean="0"/>
              <a:pPr/>
              <a:t>03/11/2011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C2B3B6-EDD8-4DF7-AA61-2DAE5F4AF2F6}" type="datetime1">
              <a:rPr lang="en-GB" smtClean="0"/>
              <a:pPr/>
              <a:t>03/11/2011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EAAE4-0DFC-41BA-A6EA-0EF31FBA7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SPS Technical Stop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45024"/>
            <a:ext cx="6400800" cy="1752600"/>
          </a:xfrm>
        </p:spPr>
        <p:txBody>
          <a:bodyPr/>
          <a:lstStyle/>
          <a:p>
            <a:r>
              <a:rPr lang="en-GB" dirty="0" smtClean="0"/>
              <a:t>Tuesday</a:t>
            </a:r>
          </a:p>
          <a:p>
            <a:r>
              <a:rPr lang="en-GB" dirty="0" smtClean="0"/>
              <a:t> 8</a:t>
            </a:r>
            <a:r>
              <a:rPr lang="en-GB" baseline="30000" dirty="0" smtClean="0"/>
              <a:t>th</a:t>
            </a:r>
            <a:r>
              <a:rPr lang="en-GB" dirty="0" smtClean="0"/>
              <a:t> November 2011</a:t>
            </a:r>
          </a:p>
          <a:p>
            <a:r>
              <a:rPr lang="en-GB" dirty="0" smtClean="0"/>
              <a:t>(Week 45)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28AAA-86A5-4234-9A44-E784B02694D8}" type="datetime1">
              <a:rPr lang="en-GB" smtClean="0"/>
              <a:pPr/>
              <a:t>03/11/2011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 7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179513" y="1600200"/>
          <a:ext cx="8856986" cy="241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648072"/>
                <a:gridCol w="648072"/>
                <a:gridCol w="720080"/>
                <a:gridCol w="2736304"/>
                <a:gridCol w="2016224"/>
                <a:gridCol w="288032"/>
                <a:gridCol w="288032"/>
                <a:gridCol w="288032"/>
                <a:gridCol w="28803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Person Responsible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Contact Details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Starting when?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Duration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Description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r>
                        <a:rPr lang="en-GB" sz="1100" dirty="0" smtClean="0"/>
                        <a:t>Other factors to consider</a:t>
                      </a:r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Consignation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Water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Comp air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Vacuum</a:t>
                      </a:r>
                      <a:endParaRPr lang="en-US" sz="1100" dirty="0"/>
                    </a:p>
                  </a:txBody>
                  <a:tcPr vert="vert27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5B4B-FAE3-49AD-969D-352172D10540}" type="datetime1">
              <a:rPr lang="en-GB" smtClean="0"/>
              <a:pPr/>
              <a:t>03/11/2011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7" name="Content Placeholder 7"/>
          <p:cNvGraphicFramePr>
            <a:graphicFrameLocks/>
          </p:cNvGraphicFramePr>
          <p:nvPr/>
        </p:nvGraphicFramePr>
        <p:xfrm>
          <a:off x="179513" y="1600200"/>
          <a:ext cx="8856985" cy="398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648072"/>
                <a:gridCol w="648072"/>
                <a:gridCol w="720080"/>
                <a:gridCol w="2664296"/>
                <a:gridCol w="1845556"/>
                <a:gridCol w="278960"/>
                <a:gridCol w="278960"/>
                <a:gridCol w="278960"/>
                <a:gridCol w="278963"/>
                <a:gridCol w="27896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Person Responsible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Contact Details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Starting when?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Duration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Description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r>
                        <a:rPr lang="en-GB" sz="1100" dirty="0" smtClean="0"/>
                        <a:t>Other factors to consider</a:t>
                      </a:r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Consignation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Water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Comp air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Vacuum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RP present</a:t>
                      </a:r>
                      <a:endParaRPr lang="en-US" sz="1100" dirty="0"/>
                    </a:p>
                  </a:txBody>
                  <a:tcPr vert="vert27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Didier Vaxelaire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GS/ASE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162498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7</a:t>
                      </a:r>
                      <a:r>
                        <a:rPr lang="en-GB" sz="1000" baseline="30000" dirty="0" smtClean="0"/>
                        <a:t>th</a:t>
                      </a:r>
                      <a:r>
                        <a:rPr lang="en-GB" sz="1000" baseline="0" dirty="0" smtClean="0"/>
                        <a:t> Nov AM</a:t>
                      </a:r>
                    </a:p>
                    <a:p>
                      <a:pPr algn="ctr"/>
                      <a:r>
                        <a:rPr lang="en-GB" sz="1000" baseline="0" dirty="0" smtClean="0"/>
                        <a:t>11</a:t>
                      </a:r>
                      <a:r>
                        <a:rPr lang="en-GB" sz="1000" baseline="30000" dirty="0" smtClean="0"/>
                        <a:t>th</a:t>
                      </a:r>
                      <a:r>
                        <a:rPr lang="en-GB" sz="1000" baseline="0" dirty="0" smtClean="0"/>
                        <a:t> Nov PM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½ jour and 2H (DSO test)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Remise </a:t>
                      </a:r>
                      <a:r>
                        <a:rPr lang="en-GB" sz="1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dans</a:t>
                      </a:r>
                      <a:r>
                        <a:rPr lang="en-GB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l’interlock</a:t>
                      </a:r>
                      <a:r>
                        <a:rPr lang="en-GB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PPG 712 BA7</a:t>
                      </a:r>
                      <a:endParaRPr lang="en-US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N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N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N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N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Bill Bannister</a:t>
                      </a:r>
                    </a:p>
                    <a:p>
                      <a:pPr algn="ctr"/>
                      <a:r>
                        <a:rPr lang="en-US" sz="1100" dirty="0" smtClean="0"/>
                        <a:t>EN/CV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163495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7</a:t>
                      </a:r>
                      <a:r>
                        <a:rPr lang="en-GB" sz="1000" baseline="30000" dirty="0" smtClean="0"/>
                        <a:t>th</a:t>
                      </a:r>
                      <a:r>
                        <a:rPr lang="en-GB" sz="1000" dirty="0" smtClean="0"/>
                        <a:t> Nov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GB" sz="1000" dirty="0" smtClean="0"/>
                        <a:t>4 days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GB" sz="1000" dirty="0" smtClean="0"/>
                        <a:t>4</a:t>
                      </a:r>
                      <a:r>
                        <a:rPr lang="en-GB" sz="1000" baseline="0" dirty="0" smtClean="0"/>
                        <a:t> days</a:t>
                      </a:r>
                      <a:endParaRPr lang="en-GB" sz="10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000" dirty="0" smtClean="0"/>
                        <a:t>Commissioning </a:t>
                      </a:r>
                      <a:r>
                        <a:rPr lang="en-US" sz="1000" dirty="0" err="1" smtClean="0"/>
                        <a:t>HiRadMat</a:t>
                      </a:r>
                      <a:r>
                        <a:rPr lang="en-US" sz="1000" dirty="0" smtClean="0"/>
                        <a:t> ED circuit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000" dirty="0" smtClean="0"/>
                        <a:t>Commissioning </a:t>
                      </a:r>
                      <a:r>
                        <a:rPr lang="en-US" sz="1000" dirty="0" err="1" smtClean="0"/>
                        <a:t>HiRadMat</a:t>
                      </a:r>
                      <a:r>
                        <a:rPr lang="en-US" sz="1000" dirty="0" smtClean="0"/>
                        <a:t> vent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N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N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N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N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Nicolas Perez</a:t>
                      </a:r>
                    </a:p>
                    <a:p>
                      <a:pPr algn="ctr"/>
                      <a:r>
                        <a:rPr lang="en-GB" sz="1100" dirty="0" smtClean="0"/>
                        <a:t>EN/HE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169285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aseline="0" dirty="0" smtClean="0"/>
                        <a:t>7</a:t>
                      </a:r>
                      <a:r>
                        <a:rPr lang="en-GB" sz="1100" baseline="30000" dirty="0" smtClean="0"/>
                        <a:t>th</a:t>
                      </a:r>
                      <a:r>
                        <a:rPr lang="en-GB" sz="1100" dirty="0" smtClean="0"/>
                        <a:t> Nov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FF0000"/>
                          </a:solidFill>
                        </a:rPr>
                        <a:t>09:00-11:00</a:t>
                      </a:r>
                      <a:r>
                        <a:rPr lang="en-GB" sz="11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1100" b="1" dirty="0" smtClean="0">
                          <a:solidFill>
                            <a:srgbClr val="FF0000"/>
                          </a:solidFill>
                        </a:rPr>
                        <a:t>hrs</a:t>
                      </a:r>
                      <a:endParaRPr lang="en-US" sz="11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Maintenance of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lift AS512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 smtClean="0">
                          <a:solidFill>
                            <a:srgbClr val="FF0000"/>
                          </a:solidFill>
                        </a:rPr>
                        <a:t>The lift</a:t>
                      </a:r>
                      <a:r>
                        <a:rPr lang="en-GB" sz="1100" baseline="0" dirty="0" smtClean="0">
                          <a:solidFill>
                            <a:srgbClr val="FF0000"/>
                          </a:solidFill>
                        </a:rPr>
                        <a:t> will be out of service during this time.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N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N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N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N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N</a:t>
                      </a:r>
                      <a:endParaRPr lang="en-US" sz="11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Nicolas Perez</a:t>
                      </a:r>
                    </a:p>
                    <a:p>
                      <a:pPr algn="ctr"/>
                      <a:r>
                        <a:rPr lang="en-GB" sz="1100" dirty="0" smtClean="0"/>
                        <a:t>EN/HE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169285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aseline="0" dirty="0" smtClean="0"/>
                        <a:t>7</a:t>
                      </a:r>
                      <a:r>
                        <a:rPr lang="en-GB" sz="1100" baseline="30000" dirty="0" smtClean="0"/>
                        <a:t>th</a:t>
                      </a:r>
                      <a:r>
                        <a:rPr lang="en-GB" sz="1100" dirty="0" smtClean="0"/>
                        <a:t> Nov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FF0000"/>
                          </a:solidFill>
                        </a:rPr>
                        <a:t>13:00-16:00</a:t>
                      </a:r>
                      <a:r>
                        <a:rPr lang="en-GB" sz="11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1100" b="1" dirty="0" smtClean="0">
                          <a:solidFill>
                            <a:srgbClr val="FF0000"/>
                          </a:solidFill>
                        </a:rPr>
                        <a:t>hrs</a:t>
                      </a:r>
                      <a:endParaRPr lang="en-US" sz="11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Maintenance of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Monte-Charge AS513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dirty="0" smtClean="0">
                          <a:solidFill>
                            <a:srgbClr val="FF0000"/>
                          </a:solidFill>
                        </a:rPr>
                        <a:t>The Monte-Charge</a:t>
                      </a:r>
                      <a:r>
                        <a:rPr lang="en-GB" sz="1100" baseline="0" dirty="0" smtClean="0">
                          <a:solidFill>
                            <a:srgbClr val="FF0000"/>
                          </a:solidFill>
                        </a:rPr>
                        <a:t> will be out of service during this time.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N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N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N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N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N</a:t>
                      </a:r>
                      <a:endParaRPr lang="en-US" sz="11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 2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179513" y="1600200"/>
          <a:ext cx="8856986" cy="241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648072"/>
                <a:gridCol w="648072"/>
                <a:gridCol w="720080"/>
                <a:gridCol w="2736304"/>
                <a:gridCol w="2016224"/>
                <a:gridCol w="288032"/>
                <a:gridCol w="288032"/>
                <a:gridCol w="288032"/>
                <a:gridCol w="28803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Person Responsible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Contact Details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Starting when?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Duration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Description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r>
                        <a:rPr lang="en-GB" sz="1100" dirty="0" smtClean="0"/>
                        <a:t>Other factors to consider</a:t>
                      </a:r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Consignation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Water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Comp air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Vacuum</a:t>
                      </a:r>
                      <a:endParaRPr lang="en-US" sz="1100" dirty="0"/>
                    </a:p>
                  </a:txBody>
                  <a:tcPr vert="vert27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5B4B-FAE3-49AD-969D-352172D10540}" type="datetime1">
              <a:rPr lang="en-GB" smtClean="0"/>
              <a:pPr/>
              <a:t>03/11/2011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7" name="Content Placeholder 7"/>
          <p:cNvGraphicFramePr>
            <a:graphicFrameLocks/>
          </p:cNvGraphicFramePr>
          <p:nvPr/>
        </p:nvGraphicFramePr>
        <p:xfrm>
          <a:off x="179513" y="1600200"/>
          <a:ext cx="8856985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648072"/>
                <a:gridCol w="648072"/>
                <a:gridCol w="720080"/>
                <a:gridCol w="2664296"/>
                <a:gridCol w="1845556"/>
                <a:gridCol w="278960"/>
                <a:gridCol w="278960"/>
                <a:gridCol w="278960"/>
                <a:gridCol w="278963"/>
                <a:gridCol w="27896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Person Responsible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Contact Details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Starting when?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Duration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Description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r>
                        <a:rPr lang="en-GB" sz="1100" dirty="0" smtClean="0"/>
                        <a:t>Other factors to consider</a:t>
                      </a:r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Consignation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Water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Comp air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Vacuum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RP present</a:t>
                      </a:r>
                      <a:endParaRPr lang="en-US" sz="1100" dirty="0"/>
                    </a:p>
                  </a:txBody>
                  <a:tcPr vert="vert27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Serge</a:t>
                      </a:r>
                      <a:r>
                        <a:rPr lang="en-GB" sz="1000" baseline="0" dirty="0" smtClean="0"/>
                        <a:t> Deleval</a:t>
                      </a:r>
                    </a:p>
                    <a:p>
                      <a:pPr algn="ctr"/>
                      <a:r>
                        <a:rPr lang="en-GB" sz="1000" baseline="0" dirty="0" smtClean="0"/>
                        <a:t>EN/CV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160382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7</a:t>
                      </a:r>
                      <a:r>
                        <a:rPr lang="en-GB" sz="1000" baseline="30000" dirty="0" smtClean="0"/>
                        <a:t>th</a:t>
                      </a:r>
                      <a:r>
                        <a:rPr lang="en-GB" sz="1000" dirty="0" smtClean="0"/>
                        <a:t> Nov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2 days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Nous avons prévu le remplacement de la pompe du circuit de refroidissement du TI2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N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Y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N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N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 8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179513" y="1600200"/>
          <a:ext cx="8856986" cy="241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648072"/>
                <a:gridCol w="648072"/>
                <a:gridCol w="720080"/>
                <a:gridCol w="2736304"/>
                <a:gridCol w="2016224"/>
                <a:gridCol w="288032"/>
                <a:gridCol w="288032"/>
                <a:gridCol w="288032"/>
                <a:gridCol w="28803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Person Responsible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Contact Details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Starting when?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Duration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Description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r>
                        <a:rPr lang="en-GB" sz="1100" dirty="0" smtClean="0"/>
                        <a:t>Other factors to consider</a:t>
                      </a:r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Consignation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Water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Comp air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Vacuum</a:t>
                      </a:r>
                      <a:endParaRPr lang="en-US" sz="1100" dirty="0"/>
                    </a:p>
                  </a:txBody>
                  <a:tcPr vert="vert27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5B4B-FAE3-49AD-969D-352172D10540}" type="datetime1">
              <a:rPr lang="en-GB" smtClean="0"/>
              <a:pPr/>
              <a:t>03/11/2011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7" name="Content Placeholder 7"/>
          <p:cNvGraphicFramePr>
            <a:graphicFrameLocks/>
          </p:cNvGraphicFramePr>
          <p:nvPr/>
        </p:nvGraphicFramePr>
        <p:xfrm>
          <a:off x="179513" y="1600200"/>
          <a:ext cx="8856985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648072"/>
                <a:gridCol w="648072"/>
                <a:gridCol w="720080"/>
                <a:gridCol w="2664296"/>
                <a:gridCol w="1845556"/>
                <a:gridCol w="278960"/>
                <a:gridCol w="278960"/>
                <a:gridCol w="278960"/>
                <a:gridCol w="278963"/>
                <a:gridCol w="27896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Person Responsible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Contact Details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Starting when?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Duration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Description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r>
                        <a:rPr lang="en-GB" sz="1100" dirty="0" smtClean="0"/>
                        <a:t>Other factors to consider</a:t>
                      </a:r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Consignation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Water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Comp air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Vacuum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RP present</a:t>
                      </a:r>
                      <a:endParaRPr lang="en-US" sz="1100" dirty="0"/>
                    </a:p>
                  </a:txBody>
                  <a:tcPr vert="vert27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Gyorgy</a:t>
                      </a: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Balazs</a:t>
                      </a:r>
                      <a:endParaRPr lang="en-US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GB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IT/CS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161200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8</a:t>
                      </a:r>
                      <a:r>
                        <a:rPr lang="en-GB" sz="1000" baseline="30000" dirty="0" smtClean="0"/>
                        <a:t>th</a:t>
                      </a:r>
                      <a:r>
                        <a:rPr lang="en-GB" sz="1000" dirty="0" smtClean="0"/>
                        <a:t> Nov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 day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Modification des alimentations </a:t>
                      </a:r>
                      <a:r>
                        <a:rPr lang="en-US" sz="1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électriques</a:t>
                      </a: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des BTSs </a:t>
                      </a:r>
                      <a:r>
                        <a:rPr lang="en-US" sz="1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dans</a:t>
                      </a: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les </a:t>
                      </a:r>
                      <a:r>
                        <a:rPr lang="en-US" sz="1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alvéoles</a:t>
                      </a: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du LHC --&gt; </a:t>
                      </a:r>
                      <a:r>
                        <a:rPr lang="en-US" sz="1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travaux</a:t>
                      </a: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réalisés</a:t>
                      </a: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par EN/EL, à </a:t>
                      </a:r>
                      <a:r>
                        <a:rPr lang="en-US" sz="1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coordonner</a:t>
                      </a: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avec Sunrise pour les swaps des BTSs </a:t>
                      </a:r>
                      <a:r>
                        <a:rPr lang="en-US" sz="1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sur</a:t>
                      </a: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les </a:t>
                      </a:r>
                      <a:r>
                        <a:rPr lang="en-US" sz="1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nouvelles</a:t>
                      </a: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alimentations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N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N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N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N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Areas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179513" y="1600200"/>
          <a:ext cx="8856986" cy="363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648072"/>
                <a:gridCol w="648072"/>
                <a:gridCol w="720080"/>
                <a:gridCol w="720080"/>
                <a:gridCol w="2160240"/>
                <a:gridCol w="1584176"/>
                <a:gridCol w="288032"/>
                <a:gridCol w="288032"/>
                <a:gridCol w="296581"/>
                <a:gridCol w="279483"/>
                <a:gridCol w="28803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Person Responsible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Contact Details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Starting when?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Duration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Location</a:t>
                      </a:r>
                      <a:r>
                        <a:rPr lang="en-GB" sz="1100" baseline="0" dirty="0" smtClean="0"/>
                        <a:t>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Description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r>
                        <a:rPr lang="en-GB" sz="1100" dirty="0" smtClean="0"/>
                        <a:t>Other factors to consider</a:t>
                      </a:r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Consignation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Water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Comp air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Vacuum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RP present</a:t>
                      </a:r>
                      <a:endParaRPr lang="en-US" sz="1100" dirty="0"/>
                    </a:p>
                  </a:txBody>
                  <a:tcPr vert="vert27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Bill Bannister</a:t>
                      </a:r>
                    </a:p>
                    <a:p>
                      <a:pPr algn="ctr"/>
                      <a:r>
                        <a:rPr lang="en-US" sz="1100" dirty="0" smtClean="0"/>
                        <a:t>EN/CV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163495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8</a:t>
                      </a:r>
                      <a:r>
                        <a:rPr lang="en-GB" sz="1000" baseline="30000" dirty="0" smtClean="0"/>
                        <a:t>th</a:t>
                      </a:r>
                      <a:r>
                        <a:rPr lang="en-GB" sz="1000" baseline="0" dirty="0" smtClean="0"/>
                        <a:t> Nov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1 day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err="1" smtClean="0"/>
                        <a:t>Hadron</a:t>
                      </a:r>
                      <a:r>
                        <a:rPr lang="en-GB" sz="1000" dirty="0" smtClean="0"/>
                        <a:t> Stop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/>
                        <a:t>TNM42 electrical fault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N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N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N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/>
                        <a:t>N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Nicolas Perez</a:t>
                      </a:r>
                    </a:p>
                    <a:p>
                      <a:pPr algn="ctr"/>
                      <a:r>
                        <a:rPr lang="en-GB" sz="1100" dirty="0" smtClean="0"/>
                        <a:t>EN/HE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169285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8</a:t>
                      </a:r>
                      <a:r>
                        <a:rPr lang="en-GB" sz="1100" baseline="30000" dirty="0" smtClean="0"/>
                        <a:t>th</a:t>
                      </a:r>
                      <a:r>
                        <a:rPr lang="en-GB" sz="1100" baseline="0" dirty="0" smtClean="0"/>
                        <a:t> Nov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13:00-15:00</a:t>
                      </a:r>
                      <a:r>
                        <a:rPr lang="en-GB" sz="1100" baseline="0" dirty="0" smtClean="0"/>
                        <a:t> </a:t>
                      </a:r>
                      <a:r>
                        <a:rPr lang="en-GB" sz="1100" dirty="0" smtClean="0"/>
                        <a:t>hrs</a:t>
                      </a:r>
                      <a:endParaRPr lang="en-US" sz="11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/>
                        <a:t>TT70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/>
                        <a:t>Maintenance of</a:t>
                      </a:r>
                      <a:r>
                        <a:rPr lang="en-GB" sz="1100" kern="1200" baseline="0" dirty="0" smtClean="0"/>
                        <a:t> lift AS104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rgbClr val="FF0000"/>
                          </a:solidFill>
                        </a:rPr>
                        <a:t>The lift</a:t>
                      </a:r>
                      <a:r>
                        <a:rPr lang="en-GB" sz="1100" baseline="0" dirty="0" smtClean="0">
                          <a:solidFill>
                            <a:srgbClr val="FF0000"/>
                          </a:solidFill>
                        </a:rPr>
                        <a:t> will be out of service during this time.</a:t>
                      </a:r>
                      <a:endParaRPr lang="en-US" sz="1100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N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N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N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N</a:t>
                      </a:r>
                      <a:endParaRPr lang="en-US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N</a:t>
                      </a:r>
                      <a:endParaRPr lang="en-US" sz="11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Nicolas Perez</a:t>
                      </a:r>
                    </a:p>
                    <a:p>
                      <a:pPr algn="ctr"/>
                      <a:r>
                        <a:rPr lang="en-GB" sz="1100" dirty="0" smtClean="0"/>
                        <a:t>EN/HE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169285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aseline="0" dirty="0" smtClean="0"/>
                        <a:t>7</a:t>
                      </a:r>
                      <a:r>
                        <a:rPr lang="en-GB" sz="1100" baseline="30000" dirty="0" smtClean="0"/>
                        <a:t>th</a:t>
                      </a:r>
                      <a:r>
                        <a:rPr lang="en-GB" sz="1100" baseline="0" dirty="0" smtClean="0"/>
                        <a:t> Nov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smtClean="0"/>
                        <a:t>07:30-09:30</a:t>
                      </a:r>
                      <a:r>
                        <a:rPr lang="en-GB" sz="1100" baseline="0" smtClean="0"/>
                        <a:t> </a:t>
                      </a:r>
                      <a:r>
                        <a:rPr lang="en-GB" sz="1100" dirty="0" smtClean="0"/>
                        <a:t>hrs</a:t>
                      </a:r>
                      <a:endParaRPr lang="en-US" sz="11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/>
                        <a:t>TT70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/>
                        <a:t>Maintenance of</a:t>
                      </a:r>
                      <a:r>
                        <a:rPr lang="en-GB" sz="1100" kern="1200" baseline="0" dirty="0" smtClean="0"/>
                        <a:t> lift AS514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rgbClr val="FF0000"/>
                          </a:solidFill>
                        </a:rPr>
                        <a:t>The lift</a:t>
                      </a:r>
                      <a:r>
                        <a:rPr lang="en-GB" sz="1100" baseline="0" dirty="0" smtClean="0">
                          <a:solidFill>
                            <a:srgbClr val="FF0000"/>
                          </a:solidFill>
                        </a:rPr>
                        <a:t> will be out of service during this time.</a:t>
                      </a:r>
                      <a:endParaRPr lang="en-US" sz="1100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N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N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N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N</a:t>
                      </a:r>
                      <a:endParaRPr lang="en-US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N</a:t>
                      </a:r>
                      <a:endParaRPr lang="en-US" sz="11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Jeremie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</a:rPr>
                        <a:t> Bauche</a:t>
                      </a:r>
                    </a:p>
                    <a:p>
                      <a:pPr algn="ctr"/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</a:rPr>
                        <a:t>EN/MSC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164332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US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½ day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SPS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Tour of the SPS to inspect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</a:rPr>
                        <a:t> the magnets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5B4B-FAE3-49AD-969D-352172D10540}" type="datetime1">
              <a:rPr lang="en-GB" smtClean="0"/>
              <a:pPr/>
              <a:t>03/11/2011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 1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179513" y="1556792"/>
          <a:ext cx="8856985" cy="428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648072"/>
                <a:gridCol w="648072"/>
                <a:gridCol w="720080"/>
                <a:gridCol w="2664296"/>
                <a:gridCol w="1845556"/>
                <a:gridCol w="278960"/>
                <a:gridCol w="278960"/>
                <a:gridCol w="278960"/>
                <a:gridCol w="278963"/>
                <a:gridCol w="27896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Person Responsible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Contact Details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Starting when?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Duration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Description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r>
                        <a:rPr lang="en-GB" sz="1100" dirty="0" smtClean="0"/>
                        <a:t>Other factors to consider</a:t>
                      </a:r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Consignation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Water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Comp air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Vacuum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RP present</a:t>
                      </a:r>
                      <a:endParaRPr lang="en-US" sz="1100" dirty="0"/>
                    </a:p>
                  </a:txBody>
                  <a:tcPr vert="vert27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Guillaume GROS</a:t>
                      </a:r>
                    </a:p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EN/EL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163920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14h</a:t>
                      </a:r>
                      <a:endParaRPr lang="en-US" sz="10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 day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visite pour préparation chantier de reprise des racks Multiconducteurs</a:t>
                      </a:r>
                      <a:r>
                        <a:rPr lang="fr-FR" sz="1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(TA11)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Bill Bannister</a:t>
                      </a:r>
                    </a:p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EN/CV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163495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</a:p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14h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2 hrs</a:t>
                      </a: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 hr</a:t>
                      </a: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2hrs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Inspection Beam Dump circuit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Inspection compressed air – tunnel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000" b="0" dirty="0" err="1" smtClean="0">
                          <a:solidFill>
                            <a:schemeClr val="tx1"/>
                          </a:solidFill>
                        </a:rPr>
                        <a:t>Soupape</a:t>
                      </a: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 vase </a:t>
                      </a:r>
                      <a:r>
                        <a:rPr lang="en-US" sz="1000" b="0" dirty="0" err="1" smtClean="0">
                          <a:solidFill>
                            <a:schemeClr val="tx1"/>
                          </a:solidFill>
                        </a:rPr>
                        <a:t>d'expansion</a:t>
                      </a: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 (Surface)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Christophe </a:t>
                      </a:r>
                    </a:p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TROMEL</a:t>
                      </a:r>
                    </a:p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DGS/RP/AS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163199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  <a:endParaRPr lang="en-US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16h00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15 min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dirty="0" err="1" smtClean="0">
                          <a:solidFill>
                            <a:schemeClr val="tx1"/>
                          </a:solidFill>
                        </a:rPr>
                        <a:t>Retrait</a:t>
                      </a: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 de 10 </a:t>
                      </a:r>
                      <a:r>
                        <a:rPr lang="en-US" sz="1000" b="0" dirty="0" err="1" smtClean="0">
                          <a:solidFill>
                            <a:schemeClr val="tx1"/>
                          </a:solidFill>
                        </a:rPr>
                        <a:t>dosimètres</a:t>
                      </a: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 en LSSS1.Intervention à faire avec Peter </a:t>
                      </a:r>
                      <a:r>
                        <a:rPr lang="en-US" sz="1000" b="0" dirty="0" err="1" smtClean="0">
                          <a:solidFill>
                            <a:schemeClr val="tx1"/>
                          </a:solidFill>
                        </a:rPr>
                        <a:t>Burkel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Frederic Galleazzi</a:t>
                      </a:r>
                    </a:p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EN/MEF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164552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  <a:endParaRPr lang="en-US" sz="10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2hrs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Au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cours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la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modilisation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3D du SPS et des verification de plans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associes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?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ces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equipements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j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ai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detecte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plusieurs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choses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suspectes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que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je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souhaiterais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verifier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dans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le tunnel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afin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modeliser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ce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qui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est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vraiment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installe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et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mettre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tous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les documents en concordance.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Wim</a:t>
                      </a:r>
                      <a:r>
                        <a:rPr lang="en-GB" sz="1000" b="0" baseline="0" dirty="0" smtClean="0">
                          <a:solidFill>
                            <a:schemeClr val="tx1"/>
                          </a:solidFill>
                        </a:rPr>
                        <a:t> Weterings</a:t>
                      </a:r>
                    </a:p>
                    <a:p>
                      <a:pPr algn="ctr"/>
                      <a:r>
                        <a:rPr lang="en-GB" sz="1000" b="0" baseline="0" dirty="0" smtClean="0">
                          <a:solidFill>
                            <a:schemeClr val="tx1"/>
                          </a:solidFill>
                        </a:rPr>
                        <a:t>TE/ABT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PM</a:t>
                      </a:r>
                      <a:endParaRPr lang="en-US" sz="10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en-GB" sz="1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000" b="0" baseline="0" dirty="0" err="1" smtClean="0">
                          <a:solidFill>
                            <a:schemeClr val="tx1"/>
                          </a:solidFill>
                        </a:rPr>
                        <a:t>mins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Visual inspection on MKDV 2 in LSS1</a:t>
                      </a:r>
                    </a:p>
                    <a:p>
                      <a:pPr algn="l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 in LSS1 kicker dump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5B4B-FAE3-49AD-969D-352172D10540}" type="datetime1">
              <a:rPr lang="en-GB" smtClean="0"/>
              <a:pPr/>
              <a:t>03/11/2011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/>
          <a:lstStyle/>
          <a:p>
            <a:r>
              <a:rPr lang="en-GB" dirty="0" smtClean="0"/>
              <a:t>BA 2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179513" y="1600200"/>
          <a:ext cx="8856986" cy="241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648072"/>
                <a:gridCol w="648072"/>
                <a:gridCol w="720080"/>
                <a:gridCol w="2736304"/>
                <a:gridCol w="2016224"/>
                <a:gridCol w="288032"/>
                <a:gridCol w="288032"/>
                <a:gridCol w="288032"/>
                <a:gridCol w="28803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Person Responsible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Contact Details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Starting when?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Duration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Description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r>
                        <a:rPr lang="en-GB" sz="1100" dirty="0" smtClean="0"/>
                        <a:t>Other factors to consider</a:t>
                      </a:r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Consignation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Water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Comp air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Vacuum</a:t>
                      </a:r>
                      <a:endParaRPr lang="en-US" sz="1100" dirty="0"/>
                    </a:p>
                  </a:txBody>
                  <a:tcPr vert="vert27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5B4B-FAE3-49AD-969D-352172D10540}" type="datetime1">
              <a:rPr lang="en-GB" smtClean="0"/>
              <a:pPr/>
              <a:t>03/11/2011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7" name="Content Placeholder 7"/>
          <p:cNvGraphicFramePr>
            <a:graphicFrameLocks/>
          </p:cNvGraphicFramePr>
          <p:nvPr/>
        </p:nvGraphicFramePr>
        <p:xfrm>
          <a:off x="179512" y="1105624"/>
          <a:ext cx="8856985" cy="505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648072"/>
                <a:gridCol w="648072"/>
                <a:gridCol w="720080"/>
                <a:gridCol w="2664296"/>
                <a:gridCol w="1845556"/>
                <a:gridCol w="278960"/>
                <a:gridCol w="278960"/>
                <a:gridCol w="278960"/>
                <a:gridCol w="278963"/>
                <a:gridCol w="27896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Person Responsible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Contact Details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Starting when?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Duration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Description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r>
                        <a:rPr lang="en-GB" sz="1100" dirty="0" smtClean="0"/>
                        <a:t>Other factors to consider</a:t>
                      </a:r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Consignation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Water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Comp air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Vacuum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RP present</a:t>
                      </a:r>
                      <a:endParaRPr lang="en-US" sz="1100" dirty="0"/>
                    </a:p>
                  </a:txBody>
                  <a:tcPr vert="vert27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Guillaume GROS</a:t>
                      </a:r>
                    </a:p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EN/EL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163920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</a:p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15:00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 day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visite pour préparation chantier de reprise des racks Multiconducteurs</a:t>
                      </a:r>
                      <a:r>
                        <a:rPr lang="fr-FR" sz="1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(TA21)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Cédric</a:t>
                      </a:r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BAUD</a:t>
                      </a:r>
                    </a:p>
                    <a:p>
                      <a:pPr algn="ctr"/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TE/ABT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162338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Nov</a:t>
                      </a:r>
                      <a:endParaRPr lang="en-GB" sz="1000" b="0" strike="sngStrike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1000" b="0" strike="noStrike" dirty="0" smtClean="0">
                          <a:solidFill>
                            <a:schemeClr val="tx1"/>
                          </a:solidFill>
                        </a:rPr>
                        <a:t>14:00</a:t>
                      </a:r>
                      <a:endParaRPr lang="en-US" sz="1000" b="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 hr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Inspection </a:t>
                      </a:r>
                      <a:r>
                        <a:rPr lang="en-GB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visuelle</a:t>
                      </a:r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septa MSE/MST </a:t>
                      </a:r>
                      <a:endParaRPr lang="en-US" sz="10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LSS2 (21710-21872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Equipe</a:t>
                      </a:r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intervention:  BAUD </a:t>
                      </a:r>
                      <a:r>
                        <a:rPr lang="en-GB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Cédric</a:t>
                      </a:r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/ BONTHOND Robert</a:t>
                      </a:r>
                      <a:endParaRPr lang="en-US" sz="10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Bill Bannister</a:t>
                      </a:r>
                    </a:p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EN/CV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163495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strike="noStrike" dirty="0" smtClean="0">
                          <a:solidFill>
                            <a:schemeClr val="tx1"/>
                          </a:solidFill>
                        </a:rPr>
                        <a:t>14:00</a:t>
                      </a:r>
                      <a:endParaRPr lang="en-US" sz="1000" b="0" strike="no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 hr</a:t>
                      </a: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2 hrs</a:t>
                      </a: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1hr</a:t>
                      </a: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2 hrs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Repair leak </a:t>
                      </a:r>
                      <a:r>
                        <a:rPr lang="en-US" sz="1000" b="0" dirty="0" err="1" smtClean="0">
                          <a:solidFill>
                            <a:schemeClr val="tx1"/>
                          </a:solidFill>
                        </a:rPr>
                        <a:t>demineriliser</a:t>
                      </a: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 (Surface)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Inspection Beam Dump circuit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Inspection compressed air – tunnel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Inspection TT20 </a:t>
                      </a:r>
                      <a:r>
                        <a:rPr lang="en-US" sz="1000" b="0" dirty="0" err="1" smtClean="0">
                          <a:solidFill>
                            <a:schemeClr val="tx1"/>
                          </a:solidFill>
                        </a:rPr>
                        <a:t>puisard</a:t>
                      </a: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0" dirty="0" err="1" smtClean="0">
                          <a:solidFill>
                            <a:schemeClr val="tx1"/>
                          </a:solidFill>
                        </a:rPr>
                        <a:t>pipework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Eric Montesinos</a:t>
                      </a:r>
                    </a:p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BE/RF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164235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strike="noStrike" dirty="0" smtClean="0">
                          <a:solidFill>
                            <a:schemeClr val="tx1"/>
                          </a:solidFill>
                        </a:rPr>
                        <a:t>13:00</a:t>
                      </a:r>
                      <a:endParaRPr lang="en-US" sz="1000" b="0" strike="no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½ Day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 will have to exchange a SPS Damper amplifier in LSS2.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</a:p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Eric Montesinos</a:t>
                      </a:r>
                    </a:p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BE/RF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164235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1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strike="noStrike" dirty="0" smtClean="0">
                          <a:solidFill>
                            <a:schemeClr val="tx1"/>
                          </a:solidFill>
                        </a:rPr>
                        <a:t>14:00</a:t>
                      </a:r>
                      <a:endParaRPr lang="en-US" sz="1100" b="0" strike="no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2 hrs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Regular inspection visit on SPS Dampers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Nicolas Perez</a:t>
                      </a:r>
                    </a:p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EN/HE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169285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1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FF0000"/>
                          </a:solidFill>
                        </a:rPr>
                        <a:t>9:30-11:00 hrs</a:t>
                      </a:r>
                    </a:p>
                    <a:p>
                      <a:pPr algn="ctr"/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Maintenance of</a:t>
                      </a:r>
                      <a:r>
                        <a:rPr lang="en-GB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lift AS503</a:t>
                      </a:r>
                      <a:endParaRPr lang="en-US" sz="11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b="1" dirty="0" smtClean="0">
                          <a:solidFill>
                            <a:srgbClr val="FF0000"/>
                          </a:solidFill>
                        </a:rPr>
                        <a:t>The lift</a:t>
                      </a:r>
                      <a:r>
                        <a:rPr lang="en-GB" sz="1100" b="1" baseline="0" dirty="0" smtClean="0">
                          <a:solidFill>
                            <a:srgbClr val="FF0000"/>
                          </a:solidFill>
                        </a:rPr>
                        <a:t> will be out of service during this time.</a:t>
                      </a:r>
                      <a:endParaRPr lang="en-US" sz="11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Nicolas Perez</a:t>
                      </a:r>
                    </a:p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EN/HE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169285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1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1 hr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Inspection of Monte-charge (AS504) in preparation of replacement of the doors during the </a:t>
                      </a:r>
                      <a:r>
                        <a:rPr lang="en-GB" sz="11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winterstop</a:t>
                      </a:r>
                      <a:r>
                        <a:rPr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11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J-P</a:t>
                      </a:r>
                      <a:r>
                        <a:rPr lang="en-GB" sz="1100" b="0" baseline="0" dirty="0" smtClean="0">
                          <a:solidFill>
                            <a:schemeClr val="tx1"/>
                          </a:solidFill>
                        </a:rPr>
                        <a:t> Lappe and outside company</a:t>
                      </a:r>
                      <a:endParaRPr lang="en-US" sz="11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 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5B4B-FAE3-49AD-969D-352172D10540}" type="datetime1">
              <a:rPr lang="en-GB" smtClean="0"/>
              <a:pPr/>
              <a:t>03/11/2011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7" name="Content Placeholder 7"/>
          <p:cNvGraphicFramePr>
            <a:graphicFrameLocks/>
          </p:cNvGraphicFramePr>
          <p:nvPr/>
        </p:nvGraphicFramePr>
        <p:xfrm>
          <a:off x="179512" y="1124744"/>
          <a:ext cx="8856985" cy="2636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648072"/>
                <a:gridCol w="648072"/>
                <a:gridCol w="720080"/>
                <a:gridCol w="2664296"/>
                <a:gridCol w="1845556"/>
                <a:gridCol w="278960"/>
                <a:gridCol w="278960"/>
                <a:gridCol w="278960"/>
                <a:gridCol w="278963"/>
                <a:gridCol w="27896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Person Responsible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Contact Details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Starting when?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Duration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Description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r>
                        <a:rPr lang="en-GB" sz="1100" dirty="0" smtClean="0"/>
                        <a:t>Other factors to consider</a:t>
                      </a:r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Consignation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Water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Comp air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Vacuum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RP present</a:t>
                      </a:r>
                      <a:endParaRPr lang="en-US" sz="1100" dirty="0"/>
                    </a:p>
                  </a:txBody>
                  <a:tcPr vert="vert27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Frederic Galleazzi</a:t>
                      </a:r>
                    </a:p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EN/MEF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164552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  <a:endParaRPr lang="en-US" sz="10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2hrs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Au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cours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la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modilisation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3D du SPS et des verification de plans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associes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?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ces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equipements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j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ai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detecte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plusieurs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choses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suspectes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que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je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souhaiterais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verifier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dans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le tunnel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afin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modeliser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ce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qui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est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vraiment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installe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et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mettre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tous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les documents en concordance.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err="1" smtClean="0">
                          <a:solidFill>
                            <a:schemeClr val="tx1"/>
                          </a:solidFill>
                        </a:rPr>
                        <a:t>Yann</a:t>
                      </a: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 HUPKINS</a:t>
                      </a:r>
                    </a:p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EN/CV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strike="noStrike" dirty="0" smtClean="0">
                          <a:solidFill>
                            <a:schemeClr val="tx1"/>
                          </a:solidFill>
                        </a:rPr>
                        <a:t>15:00</a:t>
                      </a:r>
                      <a:endParaRPr lang="en-US" sz="1000" b="0" strike="no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1 hr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err="1" smtClean="0">
                          <a:solidFill>
                            <a:schemeClr val="tx1"/>
                          </a:solidFill>
                        </a:rPr>
                        <a:t>Visite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</a:rPr>
                        <a:t> en TT20 pour </a:t>
                      </a:r>
                      <a:r>
                        <a:rPr lang="en-US" sz="1000" b="0" baseline="0" dirty="0" err="1" smtClean="0">
                          <a:solidFill>
                            <a:schemeClr val="tx1"/>
                          </a:solidFill>
                        </a:rPr>
                        <a:t>préparation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</a:rPr>
                        <a:t> du </a:t>
                      </a:r>
                      <a:r>
                        <a:rPr lang="en-US" sz="1000" b="0" baseline="0" dirty="0" err="1" smtClean="0">
                          <a:solidFill>
                            <a:schemeClr val="tx1"/>
                          </a:solidFill>
                        </a:rPr>
                        <a:t>chantier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</a:rPr>
                        <a:t> de </a:t>
                      </a:r>
                      <a:r>
                        <a:rPr lang="en-US" sz="1000" b="0" baseline="0" dirty="0" err="1" smtClean="0">
                          <a:solidFill>
                            <a:schemeClr val="tx1"/>
                          </a:solidFill>
                        </a:rPr>
                        <a:t>démantèlement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</a:rPr>
                        <a:t> et </a:t>
                      </a:r>
                      <a:r>
                        <a:rPr lang="en-US" sz="1000" b="0" baseline="0" dirty="0" err="1" smtClean="0">
                          <a:solidFill>
                            <a:schemeClr val="tx1"/>
                          </a:solidFill>
                        </a:rPr>
                        <a:t>réinstallation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</a:rPr>
                        <a:t> des </a:t>
                      </a:r>
                      <a:r>
                        <a:rPr lang="en-US" sz="1000" b="0" baseline="0" dirty="0" err="1" smtClean="0">
                          <a:solidFill>
                            <a:schemeClr val="tx1"/>
                          </a:solidFill>
                        </a:rPr>
                        <a:t>tuyauteries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</a:rPr>
                        <a:t> des </a:t>
                      </a:r>
                      <a:r>
                        <a:rPr lang="en-US" sz="1000" b="0" baseline="0" dirty="0" err="1" smtClean="0">
                          <a:solidFill>
                            <a:schemeClr val="tx1"/>
                          </a:solidFill>
                        </a:rPr>
                        <a:t>puisards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GB" dirty="0" smtClean="0"/>
              <a:t>BA 3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179513" y="1600200"/>
          <a:ext cx="8856986" cy="241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648072"/>
                <a:gridCol w="648072"/>
                <a:gridCol w="720080"/>
                <a:gridCol w="2736304"/>
                <a:gridCol w="2016224"/>
                <a:gridCol w="288032"/>
                <a:gridCol w="288032"/>
                <a:gridCol w="288032"/>
                <a:gridCol w="28803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Person Responsible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Contact Details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Starting when?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Duration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Description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r>
                        <a:rPr lang="en-GB" sz="1100" dirty="0" smtClean="0"/>
                        <a:t>Other factors to consider</a:t>
                      </a:r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Consignation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Water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Comp air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Vacuum</a:t>
                      </a:r>
                      <a:endParaRPr lang="en-US" sz="1100" dirty="0"/>
                    </a:p>
                  </a:txBody>
                  <a:tcPr vert="vert27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5B4B-FAE3-49AD-969D-352172D10540}" type="datetime1">
              <a:rPr lang="en-GB" smtClean="0"/>
              <a:pPr/>
              <a:t>03/11/2011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7" name="Content Placeholder 7"/>
          <p:cNvGraphicFramePr>
            <a:graphicFrameLocks/>
          </p:cNvGraphicFramePr>
          <p:nvPr/>
        </p:nvGraphicFramePr>
        <p:xfrm>
          <a:off x="179513" y="908720"/>
          <a:ext cx="8856985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648072"/>
                <a:gridCol w="648072"/>
                <a:gridCol w="720080"/>
                <a:gridCol w="2664296"/>
                <a:gridCol w="1845556"/>
                <a:gridCol w="278960"/>
                <a:gridCol w="278960"/>
                <a:gridCol w="278960"/>
                <a:gridCol w="278963"/>
                <a:gridCol w="27896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Person Responsible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Contact Details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Starting when?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Duration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Description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r>
                        <a:rPr lang="en-GB" sz="1100" dirty="0" smtClean="0"/>
                        <a:t>Other factors to consider</a:t>
                      </a:r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Consignation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Water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Comp air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Vacuum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RP present</a:t>
                      </a:r>
                      <a:endParaRPr lang="en-US" sz="1100" dirty="0"/>
                    </a:p>
                  </a:txBody>
                  <a:tcPr vert="vert27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Guillaume GROS</a:t>
                      </a:r>
                    </a:p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EN/EL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163920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</a:p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08:30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 day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Visite pour préparation dépose de câbles projet RF (</a:t>
                      </a:r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TS3 – et TS3+)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Urs WEHRLE</a:t>
                      </a:r>
                    </a:p>
                    <a:p>
                      <a:pPr algn="ctr"/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BE/RF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164348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Nov</a:t>
                      </a:r>
                      <a:endParaRPr lang="en-GB" sz="1000" b="0" strike="sngStrike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08:30</a:t>
                      </a:r>
                      <a:endParaRPr lang="en-US" sz="10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 hrs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Repair of amplifiers for HFTFB (31901)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Bill Bannister</a:t>
                      </a:r>
                    </a:p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EN/CV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163495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08:30</a:t>
                      </a:r>
                      <a:endParaRPr lang="en-US" sz="10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 hrs</a:t>
                      </a: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 hr</a:t>
                      </a: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 hrs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Install temp pump DP510/check coupling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Inspection compressed air – tunnel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Ventilation Cage faraday - Changing the bearings (Surface)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Eric Montesinos</a:t>
                      </a:r>
                    </a:p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BE/RF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164235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2 hrs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Regular inspection visit on TWC200, TWC800 and all RF pickups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All services must remain ON.</a:t>
                      </a:r>
                      <a:endParaRPr lang="en-US" sz="10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Frederic Galleazzi</a:t>
                      </a:r>
                    </a:p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EN/MEF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164552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  <a:endParaRPr lang="en-US" sz="10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2hrs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Au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cours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la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modilisation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3D du SPS et des verification de plans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associes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?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ces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equipements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j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ai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detecte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plusieurs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choses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suspectes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que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je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souhaiterais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verifier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dans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le tunnel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afin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modeliser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ce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qui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est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vraiment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installe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et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mettre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tous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les documents en concordance.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Nicolas Perez</a:t>
                      </a:r>
                    </a:p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EN/HE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169285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1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1 hr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Inspection of Monte-charge (AS507) in preparation of replacement of the doors during the winter stop.</a:t>
                      </a:r>
                      <a:endParaRPr lang="en-US" sz="11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J-P</a:t>
                      </a:r>
                      <a:r>
                        <a:rPr lang="en-GB" sz="1100" b="0" baseline="0" dirty="0" smtClean="0">
                          <a:solidFill>
                            <a:schemeClr val="tx1"/>
                          </a:solidFill>
                        </a:rPr>
                        <a:t> Lappe and outside company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GB" dirty="0" smtClean="0"/>
              <a:t>BA 4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179513" y="1600200"/>
          <a:ext cx="8856986" cy="241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648072"/>
                <a:gridCol w="648072"/>
                <a:gridCol w="720080"/>
                <a:gridCol w="2736304"/>
                <a:gridCol w="2016224"/>
                <a:gridCol w="288032"/>
                <a:gridCol w="288032"/>
                <a:gridCol w="288032"/>
                <a:gridCol w="28803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Person Responsible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Contact Details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Starting when?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Duration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Description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r>
                        <a:rPr lang="en-GB" sz="1100" dirty="0" smtClean="0"/>
                        <a:t>Other factors to consider</a:t>
                      </a:r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Consignation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Water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Comp air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Vacuum</a:t>
                      </a:r>
                      <a:endParaRPr lang="en-US" sz="1100" dirty="0"/>
                    </a:p>
                  </a:txBody>
                  <a:tcPr vert="vert27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5B4B-FAE3-49AD-969D-352172D10540}" type="datetime1">
              <a:rPr lang="en-GB" smtClean="0"/>
              <a:pPr/>
              <a:t>03/11/2011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7" name="Content Placeholder 7"/>
          <p:cNvGraphicFramePr>
            <a:graphicFrameLocks/>
          </p:cNvGraphicFramePr>
          <p:nvPr/>
        </p:nvGraphicFramePr>
        <p:xfrm>
          <a:off x="179513" y="836712"/>
          <a:ext cx="8856985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648072"/>
                <a:gridCol w="648072"/>
                <a:gridCol w="720080"/>
                <a:gridCol w="2664296"/>
                <a:gridCol w="1845556"/>
                <a:gridCol w="278960"/>
                <a:gridCol w="278960"/>
                <a:gridCol w="278960"/>
                <a:gridCol w="278963"/>
                <a:gridCol w="27896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Person Responsible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Contact Details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Starting when?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Duration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Description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r>
                        <a:rPr lang="en-GB" sz="1100" dirty="0" smtClean="0"/>
                        <a:t>Other factors to consider</a:t>
                      </a:r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Consignation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Water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Comp air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Vacuum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RP present</a:t>
                      </a:r>
                      <a:endParaRPr lang="en-US" sz="1100" dirty="0"/>
                    </a:p>
                  </a:txBody>
                  <a:tcPr vert="vert27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Guillaume GROS</a:t>
                      </a:r>
                    </a:p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EN/EL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163920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</a:p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08:30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 day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Visite pour préparation tirage Fibre Optique (</a:t>
                      </a:r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PA4 + TA4 + TS4)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Didier Vaxelaire</a:t>
                      </a:r>
                    </a:p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GS/ASE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162498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baseline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baseline="0" dirty="0" smtClean="0">
                          <a:solidFill>
                            <a:schemeClr val="tx1"/>
                          </a:solidFill>
                        </a:rPr>
                        <a:t> Nov AM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09:00</a:t>
                      </a:r>
                      <a:endParaRPr lang="en-US" sz="10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½ jour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Preparation travail PPG 4003</a:t>
                      </a:r>
                      <a:endParaRPr lang="en-US" sz="10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Christophe Vuitton</a:t>
                      </a:r>
                    </a:p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BE/BI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162903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 Nov AM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09:00</a:t>
                      </a:r>
                      <a:endParaRPr lang="en-US" sz="10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1hr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Visit to the BWS to be modified during the Christmas break. 516, 514</a:t>
                      </a:r>
                      <a:endParaRPr lang="en-US" sz="10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</a:p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Sylvain Girod</a:t>
                      </a:r>
                    </a:p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EN/MEF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165082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strike="noStrike" baseline="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000" b="0" baseline="0" dirty="0" smtClean="0">
                          <a:solidFill>
                            <a:schemeClr val="tx1"/>
                          </a:solidFill>
                        </a:rPr>
                        <a:t>Nov</a:t>
                      </a:r>
                    </a:p>
                    <a:p>
                      <a:pPr algn="ctr"/>
                      <a:r>
                        <a:rPr lang="en-GB" sz="1000" b="0" baseline="0" dirty="0" smtClean="0">
                          <a:solidFill>
                            <a:schemeClr val="tx1"/>
                          </a:solidFill>
                        </a:rPr>
                        <a:t>13:30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 day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Installation diamond detector on CNGS </a:t>
                      </a:r>
                      <a:r>
                        <a:rPr lang="en-GB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hadron</a:t>
                      </a:r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stop</a:t>
                      </a:r>
                    </a:p>
                    <a:p>
                      <a:pPr algn="l"/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fr-FR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Il y aura transport de matériel depuis BB4 vers TJ8-TI8-Hadron stop le 07/11. Avec dépose des chambres a vide en TJ8)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TT41 position 410124 and  TI8 position 80110) </a:t>
                      </a:r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   Jarmo and Paolo have been informed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Cédric</a:t>
                      </a:r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BAUD</a:t>
                      </a:r>
                    </a:p>
                    <a:p>
                      <a:pPr algn="ctr"/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TE/ABT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162338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</a:p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09:30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 hr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Inspection </a:t>
                      </a:r>
                      <a:r>
                        <a:rPr lang="en-GB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visuelle</a:t>
                      </a:r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septa MSE/MST </a:t>
                      </a:r>
                      <a:endParaRPr lang="en-US" sz="10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LSS4 (41837-41891)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Equipe</a:t>
                      </a:r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intervention:  BAUD </a:t>
                      </a:r>
                      <a:r>
                        <a:rPr lang="en-GB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Cédric</a:t>
                      </a:r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/ BONTHOND Robert</a:t>
                      </a:r>
                      <a:endParaRPr lang="en-US" sz="10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Bill Bannister</a:t>
                      </a:r>
                    </a:p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EN/CV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163495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08:30</a:t>
                      </a:r>
                      <a:endParaRPr lang="en-US" sz="10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 hr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Inspection compressed air – tunnel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Nicolas Perez</a:t>
                      </a:r>
                    </a:p>
                    <a:p>
                      <a:pPr algn="ctr"/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EN/HE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169285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10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 smtClean="0">
                          <a:solidFill>
                            <a:srgbClr val="FF0000"/>
                          </a:solidFill>
                        </a:rPr>
                        <a:t>15:00</a:t>
                      </a:r>
                      <a:endParaRPr lang="en-US" sz="11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dirty="0" smtClean="0">
                          <a:solidFill>
                            <a:srgbClr val="FF0000"/>
                          </a:solidFill>
                        </a:rPr>
                        <a:t>17:00 hrs</a:t>
                      </a:r>
                      <a:endParaRPr lang="en-US" sz="11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Maintenance of</a:t>
                      </a:r>
                      <a:r>
                        <a:rPr lang="en-GB" sz="11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lift AS511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b="1" dirty="0" smtClean="0">
                          <a:solidFill>
                            <a:srgbClr val="FF0000"/>
                          </a:solidFill>
                        </a:rPr>
                        <a:t>The lift</a:t>
                      </a:r>
                      <a:r>
                        <a:rPr lang="en-GB" sz="1100" b="1" baseline="0" dirty="0" smtClean="0">
                          <a:solidFill>
                            <a:srgbClr val="FF0000"/>
                          </a:solidFill>
                        </a:rPr>
                        <a:t> will be out of service during this time.</a:t>
                      </a:r>
                      <a:endParaRPr lang="en-US" sz="11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Pascal</a:t>
                      </a:r>
                      <a:r>
                        <a:rPr lang="en-GB" sz="1000" baseline="0" dirty="0" smtClean="0">
                          <a:solidFill>
                            <a:schemeClr val="tx1"/>
                          </a:solidFill>
                        </a:rPr>
                        <a:t> Brunero</a:t>
                      </a:r>
                    </a:p>
                    <a:p>
                      <a:pPr algn="ctr"/>
                      <a:r>
                        <a:rPr lang="en-GB" sz="1000" baseline="0" dirty="0" smtClean="0">
                          <a:solidFill>
                            <a:schemeClr val="tx1"/>
                          </a:solidFill>
                        </a:rPr>
                        <a:t>EN/HE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163011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In preparation for the changing of a kicker tank during the winter stop, transport will put a new tank into the SPS.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Access via BA3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/>
          <a:lstStyle/>
          <a:p>
            <a:r>
              <a:rPr lang="en-GB" dirty="0" smtClean="0"/>
              <a:t>BA 4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5B4B-FAE3-49AD-969D-352172D10540}" type="datetime1">
              <a:rPr lang="en-GB" smtClean="0"/>
              <a:pPr/>
              <a:t>03/11/2011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7" name="Content Placeholder 7"/>
          <p:cNvGraphicFramePr>
            <a:graphicFrameLocks/>
          </p:cNvGraphicFramePr>
          <p:nvPr/>
        </p:nvGraphicFramePr>
        <p:xfrm>
          <a:off x="179513" y="1197104"/>
          <a:ext cx="8856985" cy="245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648072"/>
                <a:gridCol w="648072"/>
                <a:gridCol w="720080"/>
                <a:gridCol w="2664296"/>
                <a:gridCol w="1845556"/>
                <a:gridCol w="278960"/>
                <a:gridCol w="278960"/>
                <a:gridCol w="278960"/>
                <a:gridCol w="278963"/>
                <a:gridCol w="27896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Person Responsible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Contact Details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Starting when?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Duration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Description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r>
                        <a:rPr lang="en-GB" sz="1100" dirty="0" smtClean="0"/>
                        <a:t>Other factors to consider</a:t>
                      </a:r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Consignation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Water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Comp air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Vacuum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RP present</a:t>
                      </a:r>
                      <a:endParaRPr lang="en-US" sz="1100" dirty="0"/>
                    </a:p>
                  </a:txBody>
                  <a:tcPr vert="vert27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Frederic Galleazzi</a:t>
                      </a:r>
                    </a:p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EN/MEF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164552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  <a:endParaRPr lang="en-US" sz="10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2hrs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Au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cours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la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modilisation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3D du SPS et des verification de plans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associes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?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ces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equipements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j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ai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detecte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plusieurs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choses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suspectes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que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je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souhaiterais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verifier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dans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le tunnel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afin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modeliser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ce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qui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est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vraiment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installe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et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mettre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tous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les documents en concordance.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1" dirty="0" smtClean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 5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179513" y="1600200"/>
          <a:ext cx="8856988" cy="4058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648072"/>
                <a:gridCol w="648072"/>
                <a:gridCol w="720080"/>
                <a:gridCol w="2664296"/>
                <a:gridCol w="1872208"/>
                <a:gridCol w="326155"/>
                <a:gridCol w="260500"/>
                <a:gridCol w="260500"/>
                <a:gridCol w="260500"/>
                <a:gridCol w="260502"/>
              </a:tblGrid>
              <a:tr h="964704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Person Responsible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Contact Details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Starting when?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Duration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Description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r>
                        <a:rPr lang="en-GB" sz="1100" dirty="0" smtClean="0"/>
                        <a:t>Other factors to consider</a:t>
                      </a:r>
                    </a:p>
                    <a:p>
                      <a:pPr algn="ctr"/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Consignation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Water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Comp air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Vacuum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RP present</a:t>
                      </a:r>
                      <a:endParaRPr lang="en-US" sz="1100" dirty="0"/>
                    </a:p>
                  </a:txBody>
                  <a:tcPr vert="vert27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Jerome Lendaro</a:t>
                      </a:r>
                    </a:p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EN/STI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163942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Nov</a:t>
                      </a:r>
                      <a:endParaRPr lang="en-GB" sz="1000" b="0" strike="sngStrike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1000" b="0" strike="noStrike" dirty="0" smtClean="0">
                          <a:solidFill>
                            <a:schemeClr val="tx1"/>
                          </a:solidFill>
                        </a:rPr>
                        <a:t>08:30</a:t>
                      </a:r>
                      <a:endParaRPr lang="en-US" sz="1000" b="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 hrs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UA9 experiment : General works on motorizations and detectors to prepare the following MD. Check detectors in XRP.51991</a:t>
                      </a:r>
                      <a:endParaRPr lang="en-US" sz="10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BA5-TS5-ECX5</a:t>
                      </a:r>
                    </a:p>
                    <a:p>
                      <a:pPr algn="l"/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secondary vacuum of XRP.51991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Christophe Vuitton</a:t>
                      </a:r>
                    </a:p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BE/BI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162903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Nov</a:t>
                      </a:r>
                      <a:endParaRPr lang="en-GB" sz="1000" b="0" strike="sngStrike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strike="noStrike" dirty="0" smtClean="0">
                          <a:solidFill>
                            <a:schemeClr val="tx1"/>
                          </a:solidFill>
                        </a:rPr>
                        <a:t>08:30</a:t>
                      </a:r>
                      <a:endParaRPr lang="en-US" sz="1000" b="0" strike="no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1hr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Visit to the BWS to be modified during the Christmas break. 517, 519, 521</a:t>
                      </a:r>
                      <a:endParaRPr lang="en-US" sz="10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Bill Bannister</a:t>
                      </a:r>
                    </a:p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EN/CV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163495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strike="noStrike" dirty="0" smtClean="0">
                          <a:solidFill>
                            <a:schemeClr val="tx1"/>
                          </a:solidFill>
                        </a:rPr>
                        <a:t>08:30</a:t>
                      </a:r>
                      <a:endParaRPr lang="en-US" sz="1000" b="0" strike="no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 hrs</a:t>
                      </a: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 hr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Test functionality TIM (Surface)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Inspection compressed air – tunnel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 check the correct operation of TIM, there is a requirement to stop the cooling circuits at BA5 (Main Magnet and Power Supplies)</a:t>
                      </a:r>
                      <a:endParaRPr lang="en-US" sz="10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Nicolas Perez</a:t>
                      </a:r>
                    </a:p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EN/HE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169285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1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FF0000"/>
                          </a:solidFill>
                        </a:rPr>
                        <a:t>07:30-09:30</a:t>
                      </a:r>
                      <a:r>
                        <a:rPr lang="en-GB" sz="11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1100" b="1" dirty="0" smtClean="0">
                          <a:solidFill>
                            <a:srgbClr val="FF0000"/>
                          </a:solidFill>
                        </a:rPr>
                        <a:t>hrs</a:t>
                      </a:r>
                      <a:endParaRPr lang="en-US" sz="11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Maintenance of</a:t>
                      </a:r>
                      <a:r>
                        <a:rPr lang="en-GB" sz="11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lift AS506</a:t>
                      </a:r>
                      <a:endParaRPr lang="en-US" sz="11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100" b="1" dirty="0" smtClean="0">
                          <a:solidFill>
                            <a:srgbClr val="FF0000"/>
                          </a:solidFill>
                        </a:rPr>
                        <a:t>The lift</a:t>
                      </a:r>
                      <a:r>
                        <a:rPr lang="en-GB" sz="1100" b="1" baseline="0" dirty="0" smtClean="0">
                          <a:solidFill>
                            <a:srgbClr val="FF0000"/>
                          </a:solidFill>
                        </a:rPr>
                        <a:t> will be out of service during this time.</a:t>
                      </a:r>
                      <a:endParaRPr lang="en-US" sz="11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Didier Vaxelaire</a:t>
                      </a:r>
                    </a:p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GS ASE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162498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  <a:endParaRPr lang="en-US" sz="10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Il s’agit d’installer une grille sur une porte à cote de la PPG 5139.</a:t>
                      </a:r>
                      <a:endParaRPr lang="en-US" sz="10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Access with </a:t>
                      </a:r>
                      <a:r>
                        <a:rPr lang="fr-CH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Antonio Foreste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5B4B-FAE3-49AD-969D-352172D10540}" type="datetime1">
              <a:rPr lang="en-GB" smtClean="0"/>
              <a:pPr/>
              <a:t>03/11/2011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1143000"/>
          </a:xfrm>
        </p:spPr>
        <p:txBody>
          <a:bodyPr/>
          <a:lstStyle/>
          <a:p>
            <a:r>
              <a:rPr lang="en-GB" dirty="0" smtClean="0"/>
              <a:t>BA 6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179513" y="1600200"/>
          <a:ext cx="8856986" cy="241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648072"/>
                <a:gridCol w="648072"/>
                <a:gridCol w="720080"/>
                <a:gridCol w="2736304"/>
                <a:gridCol w="2016224"/>
                <a:gridCol w="288032"/>
                <a:gridCol w="288032"/>
                <a:gridCol w="288032"/>
                <a:gridCol w="28803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Person Responsible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Contact Details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Starting when?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Duration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Description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r>
                        <a:rPr lang="en-GB" sz="1100" dirty="0" smtClean="0"/>
                        <a:t>Other factors to consider</a:t>
                      </a:r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Consignation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Water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Comp air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Vacuum</a:t>
                      </a:r>
                      <a:endParaRPr lang="en-US" sz="1100" dirty="0"/>
                    </a:p>
                  </a:txBody>
                  <a:tcPr vert="vert27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75B4B-FAE3-49AD-969D-352172D10540}" type="datetime1">
              <a:rPr lang="en-GB" smtClean="0"/>
              <a:pPr/>
              <a:t>03/11/2011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9832" y="6309320"/>
            <a:ext cx="2895600" cy="365125"/>
          </a:xfrm>
        </p:spPr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EAAE4-0DFC-41BA-A6EA-0EF31FBA7C48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7" name="Content Placeholder 7"/>
          <p:cNvGraphicFramePr>
            <a:graphicFrameLocks/>
          </p:cNvGraphicFramePr>
          <p:nvPr/>
        </p:nvGraphicFramePr>
        <p:xfrm>
          <a:off x="179513" y="908720"/>
          <a:ext cx="8856985" cy="528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648072"/>
                <a:gridCol w="648072"/>
                <a:gridCol w="720080"/>
                <a:gridCol w="2664296"/>
                <a:gridCol w="1845556"/>
                <a:gridCol w="278960"/>
                <a:gridCol w="278960"/>
                <a:gridCol w="278960"/>
                <a:gridCol w="278963"/>
                <a:gridCol w="27896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Person Responsible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Contact Details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Starting when?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Duration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Description of work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r>
                        <a:rPr lang="en-GB" sz="1100" dirty="0" smtClean="0"/>
                        <a:t>Other factors to consider</a:t>
                      </a:r>
                    </a:p>
                    <a:p>
                      <a:pPr algn="ctr"/>
                      <a:endParaRPr lang="en-GB" sz="1100" dirty="0" smtClean="0"/>
                    </a:p>
                    <a:p>
                      <a:pPr algn="ctr"/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Consignation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Water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Comp air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Vacuum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RP present</a:t>
                      </a:r>
                      <a:endParaRPr lang="en-US" sz="1100" dirty="0"/>
                    </a:p>
                  </a:txBody>
                  <a:tcPr vert="vert27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Guillaume GROS</a:t>
                      </a:r>
                    </a:p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EN/EL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163920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</a:p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08:30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 day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Terminer la connectique sur BLM commence à l’arrêt technique précèdent </a:t>
                      </a:r>
                    </a:p>
                    <a:p>
                      <a:pPr algn="l"/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TA61 et TS6 en 61776)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Cédric</a:t>
                      </a:r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BAUD</a:t>
                      </a:r>
                    </a:p>
                    <a:p>
                      <a:pPr algn="ctr"/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TE/ABT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162338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</a:p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08:30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 hr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Inspection </a:t>
                      </a:r>
                      <a:r>
                        <a:rPr lang="en-GB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visuelle</a:t>
                      </a:r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septa MSE/MST </a:t>
                      </a:r>
                      <a:endParaRPr lang="en-US" sz="10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LSS6 (61773-61872) 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Equipe</a:t>
                      </a:r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intervention:  BAUD </a:t>
                      </a:r>
                      <a:r>
                        <a:rPr lang="en-GB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Cédric</a:t>
                      </a:r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/ BONTHOND Robert</a:t>
                      </a:r>
                      <a:endParaRPr lang="en-US" sz="10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Ewald Effinger</a:t>
                      </a:r>
                    </a:p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BE/BI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164950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09:30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GB" sz="1000" b="0" baseline="0" dirty="0" smtClean="0">
                          <a:solidFill>
                            <a:schemeClr val="tx1"/>
                          </a:solidFill>
                        </a:rPr>
                        <a:t> Hrs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Install diamond detector LSS6 after the cabling has been finished. Close to the TPSG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Ewald Effinger</a:t>
                      </a:r>
                      <a:endParaRPr lang="en-US" sz="10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DE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Erich Griesmayer </a:t>
                      </a:r>
                      <a:endParaRPr lang="en-US" sz="10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DE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Ion Savu</a:t>
                      </a:r>
                      <a:endParaRPr lang="en-US" sz="10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Raymond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Tissier</a:t>
                      </a:r>
                      <a:endParaRPr lang="en-US" sz="10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Bill Bannister</a:t>
                      </a:r>
                    </a:p>
                    <a:p>
                      <a:pPr algn="ctr"/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EN/CV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solidFill>
                            <a:schemeClr val="tx1"/>
                          </a:solidFill>
                        </a:rPr>
                        <a:t>163495</a:t>
                      </a:r>
                      <a:endParaRPr 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</a:p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08:30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4 hrs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4 hrs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4 hrs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2 hrs</a:t>
                      </a: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2 hrs</a:t>
                      </a:r>
                    </a:p>
                    <a:p>
                      <a:pPr algn="ctr">
                        <a:buFont typeface="Arial" pitchFamily="34" charset="0"/>
                        <a:buChar char="•"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 hr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Fit ED counter (Surface)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Repair leak EP regulating valve (Surface)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Beam Dump </a:t>
                      </a:r>
                      <a:r>
                        <a:rPr lang="en-US" sz="1000" b="0" dirty="0" err="1" smtClean="0">
                          <a:solidFill>
                            <a:schemeClr val="tx1"/>
                          </a:solidFill>
                        </a:rPr>
                        <a:t>pressostat</a:t>
                      </a:r>
                      <a:endParaRPr lang="en-US" sz="1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Test function '</a:t>
                      </a:r>
                      <a:r>
                        <a:rPr lang="en-US" sz="1000" b="0" dirty="0" err="1" smtClean="0">
                          <a:solidFill>
                            <a:schemeClr val="tx1"/>
                          </a:solidFill>
                        </a:rPr>
                        <a:t>capteur</a:t>
                      </a: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 debit </a:t>
                      </a:r>
                      <a:r>
                        <a:rPr lang="en-US" sz="1000" b="0" dirty="0" err="1" smtClean="0">
                          <a:solidFill>
                            <a:schemeClr val="tx1"/>
                          </a:solidFill>
                        </a:rPr>
                        <a:t>fuite</a:t>
                      </a: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 (Surface)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Inspection Beam Dump circuit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Inspection compressed air - tunnel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Frederic Galleazzi</a:t>
                      </a:r>
                    </a:p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EN/MEF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164552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  <a:endParaRPr lang="en-US" sz="10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2hrs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Au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cours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la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modilisation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3D du SPS et des verification de plans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associes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?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ces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equipements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j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ai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detecte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plusieurs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choses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suspectes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que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je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souhaiterais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verifier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dans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le tunnel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afin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modeliser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ce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qui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est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vraiment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installe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et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mettre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tous</a:t>
                      </a:r>
                      <a:r>
                        <a:rPr lang="en-US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les documents en concordance.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Stephane Burger</a:t>
                      </a:r>
                    </a:p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BE/BI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164941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000" b="0" baseline="30000" dirty="0" smtClean="0">
                          <a:solidFill>
                            <a:schemeClr val="tx1"/>
                          </a:solidFill>
                        </a:rPr>
                        <a:t>th</a:t>
                      </a:r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 Nov</a:t>
                      </a:r>
                      <a:endParaRPr lang="en-US" sz="10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sz="10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0" dirty="0" smtClean="0">
                          <a:solidFill>
                            <a:schemeClr val="tx1"/>
                          </a:solidFill>
                        </a:rPr>
                        <a:t>hr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Change camera or CCD box on BTV610252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Access with </a:t>
                      </a:r>
                      <a:r>
                        <a:rPr lang="en-GB" sz="10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K.Kessi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66A2D77DD378F4B86C8278FF8048E92" ma:contentTypeVersion="0" ma:contentTypeDescription="Create a new document." ma:contentTypeScope="" ma:versionID="1c4e39a55124d02209c2972f831de7b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C6A9EB2-89F2-48E6-8357-78D9CE0336E7}"/>
</file>

<file path=customXml/itemProps2.xml><?xml version="1.0" encoding="utf-8"?>
<ds:datastoreItem xmlns:ds="http://schemas.openxmlformats.org/officeDocument/2006/customXml" ds:itemID="{4870F4A8-4BD0-4457-BF04-366861680B16}"/>
</file>

<file path=customXml/itemProps3.xml><?xml version="1.0" encoding="utf-8"?>
<ds:datastoreItem xmlns:ds="http://schemas.openxmlformats.org/officeDocument/2006/customXml" ds:itemID="{48094F5F-FD30-414F-B0EC-1EA04D0C9C21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9376</TotalTime>
  <Words>2153</Words>
  <Application>Microsoft Office PowerPoint</Application>
  <PresentationFormat>On-screen Show (4:3)</PresentationFormat>
  <Paragraphs>921</Paragraphs>
  <Slides>13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SPS Technical Stop</vt:lpstr>
      <vt:lpstr>BA 1</vt:lpstr>
      <vt:lpstr>BA 2</vt:lpstr>
      <vt:lpstr>BA 2</vt:lpstr>
      <vt:lpstr>BA 3</vt:lpstr>
      <vt:lpstr>BA 4</vt:lpstr>
      <vt:lpstr>BA 4</vt:lpstr>
      <vt:lpstr>BA 5</vt:lpstr>
      <vt:lpstr>BA 6</vt:lpstr>
      <vt:lpstr>BA 7</vt:lpstr>
      <vt:lpstr>TI 2</vt:lpstr>
      <vt:lpstr>TI 8</vt:lpstr>
      <vt:lpstr>Other Areas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SPS Technical Stop 30th/31st August 2010</dc:title>
  <dc:creator>jocksoft</dc:creator>
  <cp:lastModifiedBy>jocksoft</cp:lastModifiedBy>
  <cp:revision>177</cp:revision>
  <dcterms:created xsi:type="dcterms:W3CDTF">2010-08-05T07:21:49Z</dcterms:created>
  <dcterms:modified xsi:type="dcterms:W3CDTF">2011-11-03T14:21:55Z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0x010100466A2D77DD378F4B86C8278FF8048E92</vt:lpwstr>
  </property>
</Properties>
</file>