
<file path=[Content_Types].xml><?xml version="1.0" encoding="utf-8"?>
<Types xmlns="http://schemas.openxmlformats.org/package/2006/content-types">
  <Override PartName="/ppt/slideLayouts/slideLayout8.xml" ContentType="application/vnd.openxmlformats-officedocument.presentationml.slideLayout+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customXml/itemProps1.xml" ContentType="application/vnd.openxmlformats-officedocument.customXmlPropertie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Layouts/slideLayout7.xml" ContentType="application/vnd.openxmlformats-officedocument.presentationml.slideLayout+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70" r:id="rId4"/>
    <p:sldId id="271" r:id="rId5"/>
  </p:sldIdLst>
  <p:sldSz cx="9144000" cy="6858000" type="screen4x3"/>
  <p:notesSz cx="6775450" cy="9906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84" y="-13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customXml" Target="../customXml/item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5288" cy="4953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38575" y="0"/>
            <a:ext cx="2935288" cy="4953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49059BBA-9D47-43BF-979D-B87A27380D70}" type="datetimeFigureOut">
              <a:rPr lang="en-US"/>
              <a:pPr>
                <a:defRPr/>
              </a:pPr>
              <a:t>5/18/2010</a:t>
            </a:fld>
            <a:endParaRPr lang="en-US"/>
          </a:p>
        </p:txBody>
      </p:sp>
      <p:sp>
        <p:nvSpPr>
          <p:cNvPr id="4" name="Slide Image Placeholder 3"/>
          <p:cNvSpPr>
            <a:spLocks noGrp="1" noRot="1" noChangeAspect="1"/>
          </p:cNvSpPr>
          <p:nvPr>
            <p:ph type="sldImg" idx="2"/>
          </p:nvPr>
        </p:nvSpPr>
        <p:spPr>
          <a:xfrm>
            <a:off x="911225" y="742950"/>
            <a:ext cx="4953000" cy="37147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7863" y="4705350"/>
            <a:ext cx="5419725" cy="44577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09113"/>
            <a:ext cx="2935288" cy="4953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38575" y="9409113"/>
            <a:ext cx="2935288" cy="4953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A219BFFC-3FDB-40CD-A82F-CD21F6149D0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4D35004F-8935-4168-BF3F-5BA566202B98}" type="datetime1">
              <a:rPr lang="en-US"/>
              <a:pPr>
                <a:defRPr/>
              </a:pPr>
              <a:t>5/18/2010</a:t>
            </a:fld>
            <a:endParaRPr lang="en-US"/>
          </a:p>
        </p:txBody>
      </p:sp>
      <p:sp>
        <p:nvSpPr>
          <p:cNvPr id="5" name="Footer Placeholder 18"/>
          <p:cNvSpPr>
            <a:spLocks noGrp="1"/>
          </p:cNvSpPr>
          <p:nvPr>
            <p:ph type="ftr" sz="quarter" idx="11"/>
          </p:nvPr>
        </p:nvSpPr>
        <p:spPr/>
        <p:txBody>
          <a:bodyPr/>
          <a:lstStyle>
            <a:lvl1pPr>
              <a:defRPr/>
            </a:lvl1pPr>
          </a:lstStyle>
          <a:p>
            <a:pPr>
              <a:defRPr/>
            </a:pPr>
            <a:r>
              <a:rPr lang="en-US"/>
              <a:t>David Mcfarlane (EN-MEF-ABA)</a:t>
            </a:r>
          </a:p>
        </p:txBody>
      </p:sp>
      <p:sp>
        <p:nvSpPr>
          <p:cNvPr id="6" name="Slide Number Placeholder 26"/>
          <p:cNvSpPr>
            <a:spLocks noGrp="1"/>
          </p:cNvSpPr>
          <p:nvPr>
            <p:ph type="sldNum" sz="quarter" idx="12"/>
          </p:nvPr>
        </p:nvSpPr>
        <p:spPr/>
        <p:txBody>
          <a:bodyPr/>
          <a:lstStyle>
            <a:lvl1pPr>
              <a:defRPr/>
            </a:lvl1pPr>
          </a:lstStyle>
          <a:p>
            <a:pPr>
              <a:defRPr/>
            </a:pPr>
            <a:fld id="{B7F4DCEB-F76F-41CE-8877-4B788E16F960}"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E9F681B5-C96B-4FA0-98A2-89D2209200FA}" type="datetime1">
              <a:rPr lang="en-US"/>
              <a:pPr>
                <a:defRPr/>
              </a:pPr>
              <a:t>5/18/2010</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David Mcfarlane (EN-MEF-ABA)</a:t>
            </a:r>
          </a:p>
        </p:txBody>
      </p:sp>
      <p:sp>
        <p:nvSpPr>
          <p:cNvPr id="6" name="Slide Number Placeholder 17"/>
          <p:cNvSpPr>
            <a:spLocks noGrp="1"/>
          </p:cNvSpPr>
          <p:nvPr>
            <p:ph type="sldNum" sz="quarter" idx="12"/>
          </p:nvPr>
        </p:nvSpPr>
        <p:spPr/>
        <p:txBody>
          <a:bodyPr/>
          <a:lstStyle>
            <a:lvl1pPr>
              <a:defRPr/>
            </a:lvl1pPr>
          </a:lstStyle>
          <a:p>
            <a:pPr>
              <a:defRPr/>
            </a:pPr>
            <a:fld id="{208F5502-F648-426A-A20B-A03AF7A8315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9438FBB2-EB95-4399-B373-BAD1DD841B7A}" type="datetime1">
              <a:rPr lang="en-US"/>
              <a:pPr>
                <a:defRPr/>
              </a:pPr>
              <a:t>5/18/2010</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David Mcfarlane (EN-MEF-ABA)</a:t>
            </a:r>
          </a:p>
        </p:txBody>
      </p:sp>
      <p:sp>
        <p:nvSpPr>
          <p:cNvPr id="6" name="Slide Number Placeholder 17"/>
          <p:cNvSpPr>
            <a:spLocks noGrp="1"/>
          </p:cNvSpPr>
          <p:nvPr>
            <p:ph type="sldNum" sz="quarter" idx="12"/>
          </p:nvPr>
        </p:nvSpPr>
        <p:spPr/>
        <p:txBody>
          <a:bodyPr/>
          <a:lstStyle>
            <a:lvl1pPr>
              <a:defRPr/>
            </a:lvl1pPr>
          </a:lstStyle>
          <a:p>
            <a:pPr>
              <a:defRPr/>
            </a:pPr>
            <a:fld id="{9EA8645B-8204-4F06-8A2F-9C96E5B5D59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48F8B44-9E66-42F1-8B7C-275D549FF89C}" type="datetime1">
              <a:rPr lang="en-US"/>
              <a:pPr>
                <a:defRPr/>
              </a:pPr>
              <a:t>5/18/2010</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David Mcfarlane (EN-MEF-ABA)</a:t>
            </a:r>
          </a:p>
        </p:txBody>
      </p:sp>
      <p:sp>
        <p:nvSpPr>
          <p:cNvPr id="6" name="Slide Number Placeholder 17"/>
          <p:cNvSpPr>
            <a:spLocks noGrp="1"/>
          </p:cNvSpPr>
          <p:nvPr>
            <p:ph type="sldNum" sz="quarter" idx="12"/>
          </p:nvPr>
        </p:nvSpPr>
        <p:spPr/>
        <p:txBody>
          <a:bodyPr/>
          <a:lstStyle>
            <a:lvl1pPr>
              <a:defRPr/>
            </a:lvl1pPr>
          </a:lstStyle>
          <a:p>
            <a:pPr>
              <a:defRPr/>
            </a:pPr>
            <a:fld id="{1EFAEBBC-DBBF-4798-B431-EBBEC405F96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B8EA118-2102-4B38-9D8E-2B61A4A50E32}" type="datetime1">
              <a:rPr lang="en-US"/>
              <a:pPr>
                <a:defRPr/>
              </a:pPr>
              <a:t>5/18/2010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David Mcfarlane (EN-MEF-ABA)</a:t>
            </a:r>
          </a:p>
        </p:txBody>
      </p:sp>
      <p:sp>
        <p:nvSpPr>
          <p:cNvPr id="6" name="Slide Number Placeholder 5"/>
          <p:cNvSpPr>
            <a:spLocks noGrp="1"/>
          </p:cNvSpPr>
          <p:nvPr>
            <p:ph type="sldNum" sz="quarter" idx="12"/>
          </p:nvPr>
        </p:nvSpPr>
        <p:spPr/>
        <p:txBody>
          <a:bodyPr/>
          <a:lstStyle>
            <a:lvl1pPr>
              <a:defRPr/>
            </a:lvl1pPr>
          </a:lstStyle>
          <a:p>
            <a:pPr>
              <a:defRPr/>
            </a:pPr>
            <a:fld id="{5CE71934-6F48-4DFD-9D83-E2F770B56AA3}"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CE3DFC1D-3CF3-4079-972B-5F1DC205D7D0}" type="datetime1">
              <a:rPr lang="en-US"/>
              <a:pPr>
                <a:defRPr/>
              </a:pPr>
              <a:t>5/18/2010</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a:t>David Mcfarlane (EN-MEF-ABA)</a:t>
            </a:r>
          </a:p>
        </p:txBody>
      </p:sp>
      <p:sp>
        <p:nvSpPr>
          <p:cNvPr id="7" name="Slide Number Placeholder 17"/>
          <p:cNvSpPr>
            <a:spLocks noGrp="1"/>
          </p:cNvSpPr>
          <p:nvPr>
            <p:ph type="sldNum" sz="quarter" idx="12"/>
          </p:nvPr>
        </p:nvSpPr>
        <p:spPr/>
        <p:txBody>
          <a:bodyPr/>
          <a:lstStyle>
            <a:lvl1pPr>
              <a:defRPr/>
            </a:lvl1pPr>
          </a:lstStyle>
          <a:p>
            <a:pPr>
              <a:defRPr/>
            </a:pPr>
            <a:fld id="{D234161E-04E3-4F2A-8CF9-88B26AE3199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5836367E-DCFD-435F-84D0-F0D26DADE14B}" type="datetime1">
              <a:rPr lang="en-US"/>
              <a:pPr>
                <a:defRPr/>
              </a:pPr>
              <a:t>5/18/2010</a:t>
            </a:fld>
            <a:endParaRPr lang="en-US"/>
          </a:p>
        </p:txBody>
      </p:sp>
      <p:sp>
        <p:nvSpPr>
          <p:cNvPr id="8" name="Footer Placeholder 21"/>
          <p:cNvSpPr>
            <a:spLocks noGrp="1"/>
          </p:cNvSpPr>
          <p:nvPr>
            <p:ph type="ftr" sz="quarter" idx="11"/>
          </p:nvPr>
        </p:nvSpPr>
        <p:spPr/>
        <p:txBody>
          <a:bodyPr/>
          <a:lstStyle>
            <a:lvl1pPr>
              <a:defRPr/>
            </a:lvl1pPr>
          </a:lstStyle>
          <a:p>
            <a:pPr>
              <a:defRPr/>
            </a:pPr>
            <a:r>
              <a:rPr lang="en-US"/>
              <a:t>David Mcfarlane (EN-MEF-ABA)</a:t>
            </a:r>
          </a:p>
        </p:txBody>
      </p:sp>
      <p:sp>
        <p:nvSpPr>
          <p:cNvPr id="9" name="Slide Number Placeholder 17"/>
          <p:cNvSpPr>
            <a:spLocks noGrp="1"/>
          </p:cNvSpPr>
          <p:nvPr>
            <p:ph type="sldNum" sz="quarter" idx="12"/>
          </p:nvPr>
        </p:nvSpPr>
        <p:spPr/>
        <p:txBody>
          <a:bodyPr/>
          <a:lstStyle>
            <a:lvl1pPr>
              <a:defRPr/>
            </a:lvl1pPr>
          </a:lstStyle>
          <a:p>
            <a:pPr>
              <a:defRPr/>
            </a:pPr>
            <a:fld id="{0ADAF2F6-46F4-46E7-AA1C-62A59207E76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6E8B4CAB-EA7A-4797-869B-D3C0F8BFA125}" type="datetime1">
              <a:rPr lang="en-US"/>
              <a:pPr>
                <a:defRPr/>
              </a:pPr>
              <a:t>5/18/2010</a:t>
            </a:fld>
            <a:endParaRPr lang="en-US"/>
          </a:p>
        </p:txBody>
      </p:sp>
      <p:sp>
        <p:nvSpPr>
          <p:cNvPr id="4" name="Footer Placeholder 21"/>
          <p:cNvSpPr>
            <a:spLocks noGrp="1"/>
          </p:cNvSpPr>
          <p:nvPr>
            <p:ph type="ftr" sz="quarter" idx="11"/>
          </p:nvPr>
        </p:nvSpPr>
        <p:spPr/>
        <p:txBody>
          <a:bodyPr/>
          <a:lstStyle>
            <a:lvl1pPr>
              <a:defRPr/>
            </a:lvl1pPr>
          </a:lstStyle>
          <a:p>
            <a:pPr>
              <a:defRPr/>
            </a:pPr>
            <a:r>
              <a:rPr lang="en-US"/>
              <a:t>David Mcfarlane (EN-MEF-ABA)</a:t>
            </a:r>
          </a:p>
        </p:txBody>
      </p:sp>
      <p:sp>
        <p:nvSpPr>
          <p:cNvPr id="5" name="Slide Number Placeholder 17"/>
          <p:cNvSpPr>
            <a:spLocks noGrp="1"/>
          </p:cNvSpPr>
          <p:nvPr>
            <p:ph type="sldNum" sz="quarter" idx="12"/>
          </p:nvPr>
        </p:nvSpPr>
        <p:spPr/>
        <p:txBody>
          <a:bodyPr/>
          <a:lstStyle>
            <a:lvl1pPr>
              <a:defRPr/>
            </a:lvl1pPr>
          </a:lstStyle>
          <a:p>
            <a:pPr>
              <a:defRPr/>
            </a:pPr>
            <a:fld id="{F475D0BC-9C57-4900-94CE-0812BEAA9A8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5931856A-6547-4B7B-A042-19ACB3F80B52}" type="datetime1">
              <a:rPr lang="en-US"/>
              <a:pPr>
                <a:defRPr/>
              </a:pPr>
              <a:t>5/18/2010</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a:t>David Mcfarlane (EN-MEF-ABA)</a:t>
            </a:r>
          </a:p>
        </p:txBody>
      </p:sp>
      <p:sp>
        <p:nvSpPr>
          <p:cNvPr id="4" name="Slide Number Placeholder 17"/>
          <p:cNvSpPr>
            <a:spLocks noGrp="1"/>
          </p:cNvSpPr>
          <p:nvPr>
            <p:ph type="sldNum" sz="quarter" idx="12"/>
          </p:nvPr>
        </p:nvSpPr>
        <p:spPr/>
        <p:txBody>
          <a:bodyPr/>
          <a:lstStyle>
            <a:lvl1pPr>
              <a:defRPr/>
            </a:lvl1pPr>
          </a:lstStyle>
          <a:p>
            <a:pPr>
              <a:defRPr/>
            </a:pPr>
            <a:fld id="{58F93DD0-206E-4266-9A38-F97781B21D1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D8FF22F6-B3D1-484E-8D7E-481CF5BA137F}" type="datetime1">
              <a:rPr lang="en-US"/>
              <a:pPr>
                <a:defRPr/>
              </a:pPr>
              <a:t>5/18/2010</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a:t>David Mcfarlane (EN-MEF-ABA)</a:t>
            </a:r>
          </a:p>
        </p:txBody>
      </p:sp>
      <p:sp>
        <p:nvSpPr>
          <p:cNvPr id="7" name="Slide Number Placeholder 17"/>
          <p:cNvSpPr>
            <a:spLocks noGrp="1"/>
          </p:cNvSpPr>
          <p:nvPr>
            <p:ph type="sldNum" sz="quarter" idx="12"/>
          </p:nvPr>
        </p:nvSpPr>
        <p:spPr/>
        <p:txBody>
          <a:bodyPr/>
          <a:lstStyle>
            <a:lvl1pPr>
              <a:defRPr/>
            </a:lvl1pPr>
          </a:lstStyle>
          <a:p>
            <a:pPr>
              <a:defRPr/>
            </a:pPr>
            <a:fld id="{857F236E-DF35-4A3C-AE9F-B2F5CE7A3DD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4256AB26-355A-4DD7-8A1D-F80E8C692A13}" type="datetime1">
              <a:rPr lang="en-US"/>
              <a:pPr>
                <a:defRPr/>
              </a:pPr>
              <a:t>5/18/2010</a:t>
            </a:fld>
            <a:endParaRPr lang="en-US"/>
          </a:p>
        </p:txBody>
      </p:sp>
      <p:sp>
        <p:nvSpPr>
          <p:cNvPr id="10" name="Footer Placeholder 5"/>
          <p:cNvSpPr>
            <a:spLocks noGrp="1"/>
          </p:cNvSpPr>
          <p:nvPr>
            <p:ph type="ftr" sz="quarter" idx="11"/>
          </p:nvPr>
        </p:nvSpPr>
        <p:spPr/>
        <p:txBody>
          <a:bodyPr/>
          <a:lstStyle>
            <a:lvl1pPr>
              <a:defRPr/>
            </a:lvl1pPr>
          </a:lstStyle>
          <a:p>
            <a:pPr>
              <a:defRPr/>
            </a:pPr>
            <a:r>
              <a:rPr lang="en-US"/>
              <a:t>David Mcfarlane (EN-MEF-ABA)</a:t>
            </a: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5EBD5359-332B-4F0D-B365-DFB208F7659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97613EB7-87D3-4623-A9F2-7C8EF2F6108F}" type="datetime1">
              <a:rPr lang="en-US"/>
              <a:pPr>
                <a:defRPr/>
              </a:pPr>
              <a:t>5/18/2010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defRPr>
            </a:lvl1pPr>
          </a:lstStyle>
          <a:p>
            <a:pPr>
              <a:defRPr/>
            </a:pPr>
            <a:r>
              <a:rPr lang="en-US"/>
              <a:t>David Mcfarlane (EN-MEF-ABA)</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EDB36905-7F03-4F1A-A5A2-63307C68E143}"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69" r:id="rId5"/>
    <p:sldLayoutId id="2147483668" r:id="rId6"/>
    <p:sldLayoutId id="2147483667" r:id="rId7"/>
    <p:sldLayoutId id="2147483666" r:id="rId8"/>
    <p:sldLayoutId id="2147483674" r:id="rId9"/>
    <p:sldLayoutId id="2147483665" r:id="rId10"/>
    <p:sldLayoutId id="2147483664" r:id="rId11"/>
  </p:sldLayoutIdLst>
  <p:hf sldNum="0" hdr="0" ftr="0" dt="0"/>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fontAlgn="auto">
              <a:spcAft>
                <a:spcPts val="0"/>
              </a:spcAft>
              <a:defRPr/>
            </a:pPr>
            <a:r>
              <a:rPr lang="en-GB" dirty="0" smtClean="0"/>
              <a:t>Technical Stop</a:t>
            </a:r>
            <a:br>
              <a:rPr lang="en-GB" dirty="0" smtClean="0"/>
            </a:br>
            <a:r>
              <a:rPr lang="en-GB" dirty="0" smtClean="0"/>
              <a:t>31</a:t>
            </a:r>
            <a:r>
              <a:rPr lang="en-GB" baseline="30000" dirty="0" smtClean="0"/>
              <a:t>st</a:t>
            </a:r>
            <a:r>
              <a:rPr lang="en-GB" dirty="0" smtClean="0"/>
              <a:t> May/1</a:t>
            </a:r>
            <a:r>
              <a:rPr lang="en-GB" baseline="30000" dirty="0" smtClean="0"/>
              <a:t>st</a:t>
            </a:r>
            <a:r>
              <a:rPr lang="en-GB" dirty="0" smtClean="0"/>
              <a:t> June 2010</a:t>
            </a:r>
            <a:endParaRPr lang="en-US" dirty="0"/>
          </a:p>
        </p:txBody>
      </p:sp>
      <p:sp>
        <p:nvSpPr>
          <p:cNvPr id="14338" name="Subtitle 2"/>
          <p:cNvSpPr>
            <a:spLocks noGrp="1"/>
          </p:cNvSpPr>
          <p:nvPr>
            <p:ph type="subTitle" idx="1"/>
          </p:nvPr>
        </p:nvSpPr>
        <p:spPr>
          <a:xfrm>
            <a:off x="533400" y="3228975"/>
            <a:ext cx="7854950" cy="1752600"/>
          </a:xfrm>
        </p:spPr>
        <p:txBody>
          <a:bodyPr/>
          <a:lstStyle/>
          <a:p>
            <a:pPr marR="0" algn="ctr"/>
            <a:r>
              <a:rPr lang="en-GB" smtClean="0"/>
              <a:t>EN-MEF-ABA</a:t>
            </a:r>
          </a:p>
        </p:txBody>
      </p:sp>
      <p:sp>
        <p:nvSpPr>
          <p:cNvPr id="5" name="Footer Placeholder 4"/>
          <p:cNvSpPr>
            <a:spLocks noGrp="1"/>
          </p:cNvSpPr>
          <p:nvPr>
            <p:ph type="ftr" sz="quarter" idx="11"/>
          </p:nvPr>
        </p:nvSpPr>
        <p:spPr/>
        <p:txBody>
          <a:bodyPr/>
          <a:lstStyle/>
          <a:p>
            <a:pPr algn="ctr">
              <a:defRPr/>
            </a:pPr>
            <a:r>
              <a:rPr lang="en-US" dirty="0"/>
              <a:t>David Mcfarlane (EN-MEF-ABA)</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500063" y="285750"/>
            <a:ext cx="8229600" cy="1143000"/>
          </a:xfrm>
        </p:spPr>
        <p:txBody>
          <a:bodyPr/>
          <a:lstStyle/>
          <a:p>
            <a:pPr algn="ctr"/>
            <a:r>
              <a:rPr lang="en-GB" smtClean="0"/>
              <a:t>PS Booster </a:t>
            </a:r>
            <a:r>
              <a:rPr lang="en-GB" sz="2000" smtClean="0"/>
              <a:t>(1)</a:t>
            </a:r>
            <a:r>
              <a:rPr lang="en-GB" smtClean="0"/>
              <a:t/>
            </a:r>
            <a:br>
              <a:rPr lang="en-GB" smtClean="0"/>
            </a:br>
            <a:r>
              <a:rPr lang="en-GB" sz="2000" smtClean="0"/>
              <a:t>David MCFARLANE</a:t>
            </a:r>
            <a:endParaRPr lang="en-US" sz="2000" smtClean="0"/>
          </a:p>
        </p:txBody>
      </p:sp>
      <p:graphicFrame>
        <p:nvGraphicFramePr>
          <p:cNvPr id="4" name="Content Placeholder 3"/>
          <p:cNvGraphicFramePr>
            <a:graphicFrameLocks noGrp="1"/>
          </p:cNvGraphicFramePr>
          <p:nvPr>
            <p:ph idx="1"/>
          </p:nvPr>
        </p:nvGraphicFramePr>
        <p:xfrm>
          <a:off x="428625" y="1785938"/>
          <a:ext cx="8229600" cy="3786187"/>
        </p:xfrm>
        <a:graphic>
          <a:graphicData uri="http://schemas.openxmlformats.org/drawingml/2006/table">
            <a:tbl>
              <a:tblPr firstRow="1" bandRow="1">
                <a:tableStyleId>{5C22544A-7EE6-4342-B048-85BDC9FD1C3A}</a:tableStyleId>
              </a:tblPr>
              <a:tblGrid>
                <a:gridCol w="1042966"/>
                <a:gridCol w="671546"/>
                <a:gridCol w="971528"/>
                <a:gridCol w="2028868"/>
                <a:gridCol w="3514692"/>
              </a:tblGrid>
              <a:tr h="370840">
                <a:tc>
                  <a:txBody>
                    <a:bodyPr/>
                    <a:lstStyle/>
                    <a:p>
                      <a:pPr marL="0" marR="0" algn="ctr">
                        <a:lnSpc>
                          <a:spcPct val="115000"/>
                        </a:lnSpc>
                        <a:spcBef>
                          <a:spcPts val="0"/>
                        </a:spcBef>
                        <a:spcAft>
                          <a:spcPts val="0"/>
                        </a:spcAft>
                      </a:pPr>
                      <a:r>
                        <a:rPr lang="en-GB" sz="1200" b="1" u="sng" dirty="0" smtClean="0">
                          <a:solidFill>
                            <a:schemeClr val="bg1"/>
                          </a:solidFill>
                          <a:latin typeface="Calibri"/>
                          <a:ea typeface="Calibri"/>
                          <a:cs typeface="Times New Roman"/>
                        </a:rPr>
                        <a:t>Request made by:</a:t>
                      </a:r>
                      <a:endParaRPr lang="en-US" sz="1100" dirty="0">
                        <a:solidFill>
                          <a:schemeClr val="bg1"/>
                        </a:solidFill>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GB" sz="1200" b="1" u="sng" dirty="0" smtClean="0">
                          <a:solidFill>
                            <a:schemeClr val="bg1"/>
                          </a:solidFill>
                          <a:latin typeface="Calibri"/>
                          <a:ea typeface="Calibri"/>
                          <a:cs typeface="Times New Roman"/>
                        </a:rPr>
                        <a:t>Phone number</a:t>
                      </a:r>
                      <a:endParaRPr lang="en-US" sz="1100" dirty="0">
                        <a:solidFill>
                          <a:schemeClr val="bg1"/>
                        </a:solidFill>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GB" sz="1200" b="1" u="sng" dirty="0" smtClean="0">
                          <a:solidFill>
                            <a:schemeClr val="bg1"/>
                          </a:solidFill>
                          <a:latin typeface="Calibri"/>
                          <a:ea typeface="Calibri"/>
                          <a:cs typeface="Times New Roman"/>
                        </a:rPr>
                        <a:t>Day of work</a:t>
                      </a:r>
                      <a:endParaRPr lang="en-US" sz="1100" dirty="0">
                        <a:solidFill>
                          <a:schemeClr val="bg1"/>
                        </a:solidFill>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GB" sz="1200" b="1" u="sng" dirty="0" smtClean="0">
                          <a:solidFill>
                            <a:schemeClr val="bg1"/>
                          </a:solidFill>
                          <a:latin typeface="Calibri"/>
                          <a:ea typeface="Calibri"/>
                          <a:cs typeface="Times New Roman"/>
                        </a:rPr>
                        <a:t>Names of people requiring access</a:t>
                      </a:r>
                      <a:endParaRPr lang="en-US" sz="1100" dirty="0">
                        <a:solidFill>
                          <a:schemeClr val="bg1"/>
                        </a:solidFill>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GB" sz="1200" b="1" u="sng" dirty="0" smtClean="0">
                          <a:solidFill>
                            <a:schemeClr val="bg1"/>
                          </a:solidFill>
                          <a:latin typeface="Calibri"/>
                          <a:ea typeface="Calibri"/>
                          <a:cs typeface="Times New Roman"/>
                        </a:rPr>
                        <a:t>Work to be done</a:t>
                      </a:r>
                      <a:endParaRPr lang="en-US" sz="1100" dirty="0">
                        <a:solidFill>
                          <a:schemeClr val="bg1"/>
                        </a:solidFill>
                        <a:latin typeface="Calibri"/>
                        <a:ea typeface="Calibri"/>
                        <a:cs typeface="Times New Roman"/>
                      </a:endParaRPr>
                    </a:p>
                  </a:txBody>
                  <a:tcPr marL="68580" marR="68580" marT="0" marB="0" anchor="ctr"/>
                </a:tc>
              </a:tr>
              <a:tr h="370840">
                <a:tc>
                  <a:txBody>
                    <a:bodyPr/>
                    <a:lstStyle/>
                    <a:p>
                      <a:pPr marL="0" marR="0">
                        <a:lnSpc>
                          <a:spcPct val="115000"/>
                        </a:lnSpc>
                        <a:spcBef>
                          <a:spcPts val="0"/>
                        </a:spcBef>
                        <a:spcAft>
                          <a:spcPts val="0"/>
                        </a:spcAft>
                      </a:pPr>
                      <a:r>
                        <a:rPr lang="en-GB" sz="1200" dirty="0">
                          <a:solidFill>
                            <a:srgbClr val="000000"/>
                          </a:solidFill>
                          <a:latin typeface="Calibri"/>
                          <a:ea typeface="Calibri"/>
                          <a:cs typeface="Times New Roman"/>
                        </a:rPr>
                        <a:t>Thierry </a:t>
                      </a:r>
                      <a:r>
                        <a:rPr lang="en-GB" sz="1200" dirty="0" smtClean="0">
                          <a:solidFill>
                            <a:srgbClr val="000000"/>
                          </a:solidFill>
                          <a:latin typeface="Calibri"/>
                          <a:ea typeface="Calibri"/>
                          <a:cs typeface="Times New Roman"/>
                        </a:rPr>
                        <a:t>MASSON</a:t>
                      </a:r>
                    </a:p>
                    <a:p>
                      <a:pPr marL="0" marR="0">
                        <a:lnSpc>
                          <a:spcPct val="115000"/>
                        </a:lnSpc>
                        <a:spcBef>
                          <a:spcPts val="0"/>
                        </a:spcBef>
                        <a:spcAft>
                          <a:spcPts val="0"/>
                        </a:spcAft>
                      </a:pPr>
                      <a:r>
                        <a:rPr lang="en-GB" sz="1200" dirty="0" smtClean="0">
                          <a:solidFill>
                            <a:srgbClr val="000000"/>
                          </a:solidFill>
                          <a:latin typeface="Calibri"/>
                          <a:ea typeface="Calibri"/>
                          <a:cs typeface="Times New Roman"/>
                        </a:rPr>
                        <a:t>(TE/ABT/SE)</a:t>
                      </a:r>
                      <a:endParaRPr lang="en-US" sz="1100" dirty="0">
                        <a:solidFill>
                          <a:srgbClr val="000000"/>
                        </a:solidFill>
                        <a:latin typeface="Calibri"/>
                        <a:ea typeface="Calibri"/>
                        <a:cs typeface="Times New Roman"/>
                      </a:endParaRPr>
                    </a:p>
                  </a:txBody>
                  <a:tcPr marL="68580" marR="68580" marT="0" marB="0">
                    <a:solidFill>
                      <a:srgbClr val="00B050"/>
                    </a:solidFill>
                  </a:tcPr>
                </a:tc>
                <a:tc>
                  <a:txBody>
                    <a:bodyPr/>
                    <a:lstStyle/>
                    <a:p>
                      <a:pPr marL="0" marR="0">
                        <a:lnSpc>
                          <a:spcPct val="115000"/>
                        </a:lnSpc>
                        <a:spcBef>
                          <a:spcPts val="0"/>
                        </a:spcBef>
                        <a:spcAft>
                          <a:spcPts val="0"/>
                        </a:spcAft>
                      </a:pPr>
                      <a:r>
                        <a:rPr lang="en-GB" sz="1200">
                          <a:solidFill>
                            <a:srgbClr val="000000"/>
                          </a:solidFill>
                          <a:latin typeface="Calibri"/>
                          <a:ea typeface="Calibri"/>
                          <a:cs typeface="Times New Roman"/>
                        </a:rPr>
                        <a:t>164527</a:t>
                      </a:r>
                      <a:endParaRPr lang="en-US" sz="1100">
                        <a:solidFill>
                          <a:srgbClr val="000000"/>
                        </a:solidFill>
                        <a:latin typeface="Calibri"/>
                        <a:ea typeface="Calibri"/>
                        <a:cs typeface="Times New Roman"/>
                      </a:endParaRPr>
                    </a:p>
                  </a:txBody>
                  <a:tcPr marL="68580" marR="68580" marT="0" marB="0">
                    <a:solidFill>
                      <a:srgbClr val="00B050"/>
                    </a:solidFill>
                  </a:tcPr>
                </a:tc>
                <a:tc>
                  <a:txBody>
                    <a:bodyPr/>
                    <a:lstStyle/>
                    <a:p>
                      <a:pPr marL="0" marR="0" algn="ctr">
                        <a:lnSpc>
                          <a:spcPct val="115000"/>
                        </a:lnSpc>
                        <a:spcBef>
                          <a:spcPts val="0"/>
                        </a:spcBef>
                        <a:spcAft>
                          <a:spcPts val="0"/>
                        </a:spcAft>
                      </a:pPr>
                      <a:r>
                        <a:rPr lang="en-GB" sz="1200" dirty="0" smtClean="0">
                          <a:solidFill>
                            <a:srgbClr val="000000"/>
                          </a:solidFill>
                          <a:latin typeface="Calibri"/>
                          <a:ea typeface="Calibri"/>
                          <a:cs typeface="Times New Roman"/>
                        </a:rPr>
                        <a:t>1</a:t>
                      </a:r>
                      <a:r>
                        <a:rPr lang="en-GB" sz="1200" baseline="30000" dirty="0" smtClean="0">
                          <a:solidFill>
                            <a:srgbClr val="000000"/>
                          </a:solidFill>
                          <a:latin typeface="Calibri"/>
                          <a:ea typeface="Calibri"/>
                          <a:cs typeface="Times New Roman"/>
                        </a:rPr>
                        <a:t>st</a:t>
                      </a:r>
                      <a:r>
                        <a:rPr lang="en-GB" sz="1200" dirty="0" smtClean="0">
                          <a:solidFill>
                            <a:srgbClr val="000000"/>
                          </a:solidFill>
                          <a:latin typeface="Calibri"/>
                          <a:ea typeface="Calibri"/>
                          <a:cs typeface="Times New Roman"/>
                        </a:rPr>
                        <a:t> June (Morning)</a:t>
                      </a:r>
                      <a:endParaRPr lang="en-US" sz="1100" dirty="0">
                        <a:solidFill>
                          <a:srgbClr val="000000"/>
                        </a:solidFill>
                        <a:latin typeface="Calibri"/>
                        <a:ea typeface="Calibri"/>
                        <a:cs typeface="Times New Roman"/>
                      </a:endParaRPr>
                    </a:p>
                  </a:txBody>
                  <a:tcPr marL="68580" marR="68580" marT="0" marB="0">
                    <a:solidFill>
                      <a:srgbClr val="00B050"/>
                    </a:solidFill>
                  </a:tcPr>
                </a:tc>
                <a:tc>
                  <a:txBody>
                    <a:bodyPr/>
                    <a:lstStyle/>
                    <a:p>
                      <a:pPr marL="342900" marR="0" lvl="0" indent="-342900">
                        <a:lnSpc>
                          <a:spcPct val="115000"/>
                        </a:lnSpc>
                        <a:spcBef>
                          <a:spcPts val="0"/>
                        </a:spcBef>
                        <a:spcAft>
                          <a:spcPts val="0"/>
                        </a:spcAft>
                        <a:buFont typeface="Symbol"/>
                        <a:buChar char=""/>
                      </a:pPr>
                      <a:r>
                        <a:rPr lang="en-US" sz="1100" b="1" baseline="0" dirty="0" smtClean="0">
                          <a:solidFill>
                            <a:srgbClr val="000000"/>
                          </a:solidFill>
                          <a:latin typeface="Calibri"/>
                          <a:ea typeface="Calibri"/>
                          <a:cs typeface="Times New Roman"/>
                        </a:rPr>
                        <a:t> P. BLAISE</a:t>
                      </a:r>
                    </a:p>
                    <a:p>
                      <a:pPr marL="342900" marR="0" lvl="0" indent="-342900">
                        <a:lnSpc>
                          <a:spcPct val="115000"/>
                        </a:lnSpc>
                        <a:spcBef>
                          <a:spcPts val="0"/>
                        </a:spcBef>
                        <a:spcAft>
                          <a:spcPts val="0"/>
                        </a:spcAft>
                        <a:buFont typeface="Symbol"/>
                        <a:buChar char=""/>
                      </a:pPr>
                      <a:r>
                        <a:rPr lang="en-GB" sz="1200" dirty="0" smtClean="0">
                          <a:solidFill>
                            <a:srgbClr val="000000"/>
                          </a:solidFill>
                          <a:latin typeface="Calibri"/>
                          <a:ea typeface="Calibri"/>
                          <a:cs typeface="Times New Roman"/>
                        </a:rPr>
                        <a:t>A</a:t>
                      </a:r>
                      <a:r>
                        <a:rPr lang="en-GB" sz="1200" dirty="0">
                          <a:solidFill>
                            <a:srgbClr val="000000"/>
                          </a:solidFill>
                          <a:latin typeface="Calibri"/>
                          <a:ea typeface="Calibri"/>
                          <a:cs typeface="Times New Roman"/>
                        </a:rPr>
                        <a:t>. </a:t>
                      </a:r>
                      <a:r>
                        <a:rPr lang="en-GB" sz="1200" dirty="0" smtClean="0">
                          <a:solidFill>
                            <a:srgbClr val="000000"/>
                          </a:solidFill>
                          <a:latin typeface="Calibri"/>
                          <a:ea typeface="Calibri"/>
                          <a:cs typeface="Times New Roman"/>
                        </a:rPr>
                        <a:t>PROST</a:t>
                      </a:r>
                    </a:p>
                    <a:p>
                      <a:pPr marL="342900" marR="0" lvl="0" indent="-342900">
                        <a:lnSpc>
                          <a:spcPct val="115000"/>
                        </a:lnSpc>
                        <a:spcBef>
                          <a:spcPts val="0"/>
                        </a:spcBef>
                        <a:spcAft>
                          <a:spcPts val="0"/>
                        </a:spcAft>
                        <a:buFont typeface="Symbol"/>
                        <a:buChar char=""/>
                      </a:pPr>
                      <a:r>
                        <a:rPr lang="en-GB" sz="1200" dirty="0" smtClean="0">
                          <a:solidFill>
                            <a:srgbClr val="000000"/>
                          </a:solidFill>
                          <a:latin typeface="Calibri"/>
                          <a:ea typeface="Calibri"/>
                          <a:cs typeface="Times New Roman"/>
                        </a:rPr>
                        <a:t>A.</a:t>
                      </a:r>
                      <a:r>
                        <a:rPr lang="en-GB" sz="1200" baseline="0" dirty="0" smtClean="0">
                          <a:solidFill>
                            <a:srgbClr val="000000"/>
                          </a:solidFill>
                          <a:latin typeface="Calibri"/>
                          <a:ea typeface="Calibri"/>
                          <a:cs typeface="Times New Roman"/>
                        </a:rPr>
                        <a:t> ZEPPA</a:t>
                      </a:r>
                      <a:endParaRPr lang="en-US" sz="1100" dirty="0">
                        <a:solidFill>
                          <a:srgbClr val="000000"/>
                        </a:solidFill>
                        <a:latin typeface="Calibri"/>
                        <a:ea typeface="Calibri"/>
                        <a:cs typeface="Times New Roman"/>
                      </a:endParaRPr>
                    </a:p>
                  </a:txBody>
                  <a:tcPr marL="68580" marR="68580" marT="0" marB="0">
                    <a:solidFill>
                      <a:srgbClr val="00B050"/>
                    </a:solidFill>
                  </a:tcPr>
                </a:tc>
                <a:tc>
                  <a:txBody>
                    <a:bodyPr/>
                    <a:lstStyle/>
                    <a:p>
                      <a:pPr marL="0" marR="0">
                        <a:lnSpc>
                          <a:spcPct val="115000"/>
                        </a:lnSpc>
                        <a:spcBef>
                          <a:spcPts val="0"/>
                        </a:spcBef>
                        <a:spcAft>
                          <a:spcPts val="0"/>
                        </a:spcAft>
                      </a:pPr>
                      <a:r>
                        <a:rPr lang="en-GB" sz="1200" dirty="0">
                          <a:solidFill>
                            <a:srgbClr val="000000"/>
                          </a:solidFill>
                          <a:latin typeface="Calibri"/>
                          <a:ea typeface="Calibri"/>
                          <a:cs typeface="Times New Roman"/>
                        </a:rPr>
                        <a:t>Visual inspection of </a:t>
                      </a:r>
                      <a:r>
                        <a:rPr lang="en-GB" sz="1200" dirty="0" err="1">
                          <a:solidFill>
                            <a:srgbClr val="000000"/>
                          </a:solidFill>
                          <a:latin typeface="Calibri"/>
                          <a:ea typeface="Calibri"/>
                          <a:cs typeface="Times New Roman"/>
                        </a:rPr>
                        <a:t>striplines</a:t>
                      </a:r>
                      <a:r>
                        <a:rPr lang="en-GB" sz="1200" dirty="0">
                          <a:solidFill>
                            <a:srgbClr val="000000"/>
                          </a:solidFill>
                          <a:latin typeface="Calibri"/>
                          <a:ea typeface="Calibri"/>
                          <a:cs typeface="Times New Roman"/>
                        </a:rPr>
                        <a:t> on septa magnets </a:t>
                      </a:r>
                      <a:r>
                        <a:rPr lang="en-US" sz="1200" b="1" dirty="0" smtClean="0">
                          <a:solidFill>
                            <a:srgbClr val="000000"/>
                          </a:solidFill>
                          <a:latin typeface="Calibri"/>
                          <a:ea typeface="Times New Roman"/>
                          <a:cs typeface="Arial"/>
                        </a:rPr>
                        <a:t>BT.SMV10</a:t>
                      </a:r>
                      <a:r>
                        <a:rPr lang="en-US" sz="1200" dirty="0" smtClean="0">
                          <a:solidFill>
                            <a:srgbClr val="000000"/>
                          </a:solidFill>
                          <a:latin typeface="Calibri"/>
                          <a:ea typeface="Times New Roman"/>
                          <a:cs typeface="Arial"/>
                        </a:rPr>
                        <a:t> </a:t>
                      </a:r>
                      <a:r>
                        <a:rPr lang="en-US" sz="1200" dirty="0">
                          <a:solidFill>
                            <a:srgbClr val="000000"/>
                          </a:solidFill>
                          <a:latin typeface="Calibri"/>
                          <a:ea typeface="Times New Roman"/>
                          <a:cs typeface="Arial"/>
                        </a:rPr>
                        <a:t>and </a:t>
                      </a:r>
                      <a:r>
                        <a:rPr lang="en-US" sz="1200" b="1" dirty="0">
                          <a:solidFill>
                            <a:srgbClr val="000000"/>
                          </a:solidFill>
                          <a:latin typeface="Calibri"/>
                          <a:ea typeface="Times New Roman"/>
                          <a:cs typeface="Arial"/>
                        </a:rPr>
                        <a:t>BT.SMV20</a:t>
                      </a:r>
                      <a:r>
                        <a:rPr lang="en-US" sz="1200" dirty="0">
                          <a:solidFill>
                            <a:srgbClr val="000000"/>
                          </a:solidFill>
                          <a:latin typeface="Calibri"/>
                          <a:ea typeface="Times New Roman"/>
                          <a:cs typeface="Arial"/>
                        </a:rPr>
                        <a:t>. Replace if defective.</a:t>
                      </a:r>
                      <a:endParaRPr lang="en-US" sz="1200" dirty="0">
                        <a:solidFill>
                          <a:srgbClr val="000000"/>
                        </a:solidFill>
                        <a:latin typeface="Calibri"/>
                        <a:ea typeface="Calibri"/>
                        <a:cs typeface="Times New Roman"/>
                      </a:endParaRPr>
                    </a:p>
                  </a:txBody>
                  <a:tcPr marL="68580" marR="68580" marT="0" marB="0">
                    <a:solidFill>
                      <a:srgbClr val="00B050"/>
                    </a:solidFill>
                  </a:tcPr>
                </a:tc>
              </a:tr>
              <a:tr h="370840">
                <a:tc>
                  <a:txBody>
                    <a:bodyPr/>
                    <a:lstStyle/>
                    <a:p>
                      <a:pPr marL="0" marR="0">
                        <a:lnSpc>
                          <a:spcPct val="115000"/>
                        </a:lnSpc>
                        <a:spcBef>
                          <a:spcPts val="0"/>
                        </a:spcBef>
                        <a:spcAft>
                          <a:spcPts val="0"/>
                        </a:spcAft>
                      </a:pPr>
                      <a:r>
                        <a:rPr lang="en-GB" sz="1200" dirty="0">
                          <a:solidFill>
                            <a:srgbClr val="000000"/>
                          </a:solidFill>
                          <a:latin typeface="Calibri"/>
                          <a:ea typeface="Calibri"/>
                          <a:cs typeface="Times New Roman"/>
                        </a:rPr>
                        <a:t>F</a:t>
                      </a:r>
                      <a:r>
                        <a:rPr lang="en-GB" sz="1200" dirty="0" smtClean="0">
                          <a:solidFill>
                            <a:srgbClr val="000000"/>
                          </a:solidFill>
                          <a:latin typeface="Calibri"/>
                          <a:ea typeface="Calibri"/>
                          <a:cs typeface="Times New Roman"/>
                        </a:rPr>
                        <a:t>. LENARDON</a:t>
                      </a:r>
                    </a:p>
                    <a:p>
                      <a:pPr marL="0" marR="0">
                        <a:lnSpc>
                          <a:spcPct val="115000"/>
                        </a:lnSpc>
                        <a:spcBef>
                          <a:spcPts val="0"/>
                        </a:spcBef>
                        <a:spcAft>
                          <a:spcPts val="0"/>
                        </a:spcAft>
                      </a:pPr>
                      <a:r>
                        <a:rPr lang="en-GB" sz="1200" dirty="0" smtClean="0">
                          <a:solidFill>
                            <a:srgbClr val="000000"/>
                          </a:solidFill>
                          <a:latin typeface="Calibri"/>
                          <a:ea typeface="Calibri"/>
                          <a:cs typeface="Times New Roman"/>
                        </a:rPr>
                        <a:t>(BE-BI)</a:t>
                      </a:r>
                      <a:endParaRPr lang="en-US" sz="1100" dirty="0">
                        <a:solidFill>
                          <a:srgbClr val="000000"/>
                        </a:solidFill>
                        <a:latin typeface="Calibri"/>
                        <a:ea typeface="Calibri"/>
                        <a:cs typeface="Times New Roman"/>
                      </a:endParaRPr>
                    </a:p>
                  </a:txBody>
                  <a:tcPr marL="68580" marR="68580" marT="0" marB="0">
                    <a:solidFill>
                      <a:srgbClr val="92D050"/>
                    </a:solidFill>
                  </a:tcPr>
                </a:tc>
                <a:tc>
                  <a:txBody>
                    <a:bodyPr/>
                    <a:lstStyle/>
                    <a:p>
                      <a:pPr marL="0" marR="0">
                        <a:lnSpc>
                          <a:spcPct val="115000"/>
                        </a:lnSpc>
                        <a:spcBef>
                          <a:spcPts val="0"/>
                        </a:spcBef>
                        <a:spcAft>
                          <a:spcPts val="0"/>
                        </a:spcAft>
                      </a:pPr>
                      <a:r>
                        <a:rPr lang="en-GB" sz="1200" dirty="0" smtClean="0">
                          <a:solidFill>
                            <a:srgbClr val="000000"/>
                          </a:solidFill>
                          <a:latin typeface="Calibri"/>
                          <a:ea typeface="Calibri"/>
                          <a:cs typeface="Times New Roman"/>
                        </a:rPr>
                        <a:t>164486</a:t>
                      </a:r>
                      <a:endParaRPr lang="en-US" sz="1100" dirty="0">
                        <a:solidFill>
                          <a:srgbClr val="000000"/>
                        </a:solidFill>
                        <a:latin typeface="Calibri"/>
                        <a:ea typeface="Calibri"/>
                        <a:cs typeface="Times New Roman"/>
                      </a:endParaRPr>
                    </a:p>
                  </a:txBody>
                  <a:tcPr marL="68580" marR="68580" marT="0" marB="0">
                    <a:solidFill>
                      <a:srgbClr val="92D050"/>
                    </a:solidFill>
                  </a:tcPr>
                </a:tc>
                <a:tc>
                  <a:txBody>
                    <a:bodyPr/>
                    <a:lstStyle/>
                    <a:p>
                      <a:pPr marL="0" marR="0" algn="ctr">
                        <a:lnSpc>
                          <a:spcPct val="115000"/>
                        </a:lnSpc>
                        <a:spcBef>
                          <a:spcPts val="0"/>
                        </a:spcBef>
                        <a:spcAft>
                          <a:spcPts val="0"/>
                        </a:spcAft>
                      </a:pPr>
                      <a:r>
                        <a:rPr lang="en-GB" sz="1200" dirty="0" smtClean="0">
                          <a:solidFill>
                            <a:srgbClr val="000000"/>
                          </a:solidFill>
                          <a:latin typeface="Calibri"/>
                          <a:ea typeface="Calibri"/>
                          <a:cs typeface="Times New Roman"/>
                        </a:rPr>
                        <a:t>1</a:t>
                      </a:r>
                      <a:r>
                        <a:rPr lang="en-GB" sz="1200" baseline="30000" dirty="0" smtClean="0">
                          <a:solidFill>
                            <a:srgbClr val="000000"/>
                          </a:solidFill>
                          <a:latin typeface="Calibri"/>
                          <a:ea typeface="Calibri"/>
                          <a:cs typeface="Times New Roman"/>
                        </a:rPr>
                        <a:t>st</a:t>
                      </a:r>
                      <a:r>
                        <a:rPr lang="en-GB" sz="1200" dirty="0" smtClean="0">
                          <a:solidFill>
                            <a:srgbClr val="000000"/>
                          </a:solidFill>
                          <a:latin typeface="Calibri"/>
                          <a:ea typeface="Calibri"/>
                          <a:cs typeface="Times New Roman"/>
                        </a:rPr>
                        <a:t> June (Morning)</a:t>
                      </a:r>
                      <a:endParaRPr lang="en-US" sz="1100" dirty="0">
                        <a:solidFill>
                          <a:srgbClr val="000000"/>
                        </a:solidFill>
                        <a:latin typeface="Calibri"/>
                        <a:ea typeface="Calibri"/>
                        <a:cs typeface="Times New Roman"/>
                      </a:endParaRPr>
                    </a:p>
                  </a:txBody>
                  <a:tcPr marL="68580" marR="68580" marT="0" marB="0">
                    <a:solidFill>
                      <a:srgbClr val="92D050"/>
                    </a:solidFill>
                  </a:tcPr>
                </a:tc>
                <a:tc>
                  <a:txBody>
                    <a:bodyPr/>
                    <a:lstStyle/>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b="1" dirty="0" smtClean="0">
                          <a:solidFill>
                            <a:srgbClr val="000000"/>
                          </a:solidFill>
                          <a:latin typeface="Calibri"/>
                          <a:ea typeface="Calibri"/>
                          <a:cs typeface="Times New Roman"/>
                        </a:rPr>
                        <a:t>F.</a:t>
                      </a:r>
                      <a:r>
                        <a:rPr lang="en-GB" sz="1200" b="1" baseline="0" dirty="0" smtClean="0">
                          <a:solidFill>
                            <a:srgbClr val="000000"/>
                          </a:solidFill>
                          <a:latin typeface="Calibri"/>
                          <a:ea typeface="Calibri"/>
                          <a:cs typeface="Times New Roman"/>
                        </a:rPr>
                        <a:t> LENARDON</a:t>
                      </a:r>
                      <a:endParaRPr lang="en-US" sz="1200" b="1" dirty="0" smtClean="0">
                        <a:solidFill>
                          <a:srgbClr val="000000"/>
                        </a:solidFill>
                        <a:latin typeface="Calibri"/>
                        <a:ea typeface="Calibri"/>
                        <a:cs typeface="Times New Roman"/>
                      </a:endParaRPr>
                    </a:p>
                  </a:txBody>
                  <a:tcPr marL="68580" marR="68580" marT="0" marB="0">
                    <a:solidFill>
                      <a:srgbClr val="92D050"/>
                    </a:solidFill>
                  </a:tcPr>
                </a:tc>
                <a:tc>
                  <a:txBody>
                    <a:bodyPr/>
                    <a:lstStyle/>
                    <a:p>
                      <a:pPr marL="0" marR="0">
                        <a:lnSpc>
                          <a:spcPct val="115000"/>
                        </a:lnSpc>
                        <a:spcBef>
                          <a:spcPts val="0"/>
                        </a:spcBef>
                        <a:spcAft>
                          <a:spcPts val="0"/>
                        </a:spcAft>
                      </a:pPr>
                      <a:r>
                        <a:rPr lang="en-GB" sz="1200" b="0" dirty="0" smtClean="0">
                          <a:solidFill>
                            <a:srgbClr val="000000"/>
                          </a:solidFill>
                          <a:latin typeface="Calibri"/>
                          <a:ea typeface="Calibri"/>
                          <a:cs typeface="Times New Roman"/>
                        </a:rPr>
                        <a:t>Take some photographs of the transformer </a:t>
                      </a:r>
                      <a:r>
                        <a:rPr lang="en-GB" sz="1200" b="1" dirty="0" smtClean="0">
                          <a:solidFill>
                            <a:srgbClr val="000000"/>
                          </a:solidFill>
                          <a:latin typeface="Calibri"/>
                          <a:ea typeface="Calibri"/>
                          <a:cs typeface="Times New Roman"/>
                        </a:rPr>
                        <a:t>BT . TRAS</a:t>
                      </a:r>
                      <a:r>
                        <a:rPr lang="en-GB" sz="1200" b="0" dirty="0" smtClean="0">
                          <a:solidFill>
                            <a:srgbClr val="000000"/>
                          </a:solidFill>
                          <a:latin typeface="Calibri"/>
                          <a:ea typeface="Calibri"/>
                          <a:cs typeface="Times New Roman"/>
                        </a:rPr>
                        <a:t>.</a:t>
                      </a:r>
                      <a:endParaRPr lang="en-US" sz="1200" dirty="0">
                        <a:solidFill>
                          <a:srgbClr val="000000"/>
                        </a:solidFill>
                        <a:latin typeface="Calibri"/>
                        <a:ea typeface="Calibri"/>
                        <a:cs typeface="Times New Roman"/>
                      </a:endParaRPr>
                    </a:p>
                  </a:txBody>
                  <a:tcPr marL="68580" marR="68580" marT="0" marB="0">
                    <a:solidFill>
                      <a:srgbClr val="92D050"/>
                    </a:solidFill>
                  </a:tcPr>
                </a:tc>
              </a:tr>
              <a:tr h="370840">
                <a:tc>
                  <a:txBody>
                    <a:bodyPr/>
                    <a:lstStyle/>
                    <a:p>
                      <a:pPr marL="0" marR="0">
                        <a:lnSpc>
                          <a:spcPct val="115000"/>
                        </a:lnSpc>
                        <a:spcBef>
                          <a:spcPts val="0"/>
                        </a:spcBef>
                        <a:spcAft>
                          <a:spcPts val="0"/>
                        </a:spcAft>
                      </a:pPr>
                      <a:r>
                        <a:rPr lang="en-GB" sz="1200" dirty="0" smtClean="0">
                          <a:solidFill>
                            <a:srgbClr val="000000"/>
                          </a:solidFill>
                          <a:latin typeface="Calibri"/>
                          <a:ea typeface="Calibri"/>
                          <a:cs typeface="Times New Roman"/>
                        </a:rPr>
                        <a:t>Matthias</a:t>
                      </a:r>
                      <a:r>
                        <a:rPr lang="en-GB" sz="1200" baseline="0" dirty="0" smtClean="0">
                          <a:solidFill>
                            <a:srgbClr val="000000"/>
                          </a:solidFill>
                          <a:latin typeface="Calibri"/>
                          <a:ea typeface="Calibri"/>
                          <a:cs typeface="Times New Roman"/>
                        </a:rPr>
                        <a:t> HAASE</a:t>
                      </a:r>
                    </a:p>
                    <a:p>
                      <a:pPr marL="0" marR="0">
                        <a:lnSpc>
                          <a:spcPct val="115000"/>
                        </a:lnSpc>
                        <a:spcBef>
                          <a:spcPts val="0"/>
                        </a:spcBef>
                        <a:spcAft>
                          <a:spcPts val="0"/>
                        </a:spcAft>
                      </a:pPr>
                      <a:r>
                        <a:rPr lang="en-GB" sz="1200" baseline="0" dirty="0" smtClean="0">
                          <a:solidFill>
                            <a:srgbClr val="000000"/>
                          </a:solidFill>
                          <a:latin typeface="Calibri"/>
                          <a:ea typeface="Calibri"/>
                          <a:cs typeface="Times New Roman"/>
                        </a:rPr>
                        <a:t>(BE-RF)</a:t>
                      </a:r>
                      <a:endParaRPr lang="en-US" sz="1100" dirty="0">
                        <a:solidFill>
                          <a:srgbClr val="000000"/>
                        </a:solidFill>
                        <a:latin typeface="Calibri"/>
                        <a:ea typeface="Calibri"/>
                        <a:cs typeface="Times New Roman"/>
                      </a:endParaRPr>
                    </a:p>
                  </a:txBody>
                  <a:tcPr marL="68580" marR="68580" marT="0" marB="0">
                    <a:solidFill>
                      <a:srgbClr val="00B050"/>
                    </a:solidFill>
                  </a:tcPr>
                </a:tc>
                <a:tc>
                  <a:txBody>
                    <a:bodyPr/>
                    <a:lstStyle/>
                    <a:p>
                      <a:pPr marL="0" marR="0">
                        <a:lnSpc>
                          <a:spcPct val="115000"/>
                        </a:lnSpc>
                        <a:spcBef>
                          <a:spcPts val="0"/>
                        </a:spcBef>
                        <a:spcAft>
                          <a:spcPts val="0"/>
                        </a:spcAft>
                      </a:pPr>
                      <a:r>
                        <a:rPr lang="en-GB" sz="1200" dirty="0" smtClean="0">
                          <a:solidFill>
                            <a:srgbClr val="000000"/>
                          </a:solidFill>
                          <a:latin typeface="Calibri"/>
                          <a:ea typeface="Calibri"/>
                          <a:cs typeface="Times New Roman"/>
                        </a:rPr>
                        <a:t>163090</a:t>
                      </a:r>
                      <a:endParaRPr lang="en-US" sz="1100" dirty="0">
                        <a:solidFill>
                          <a:srgbClr val="000000"/>
                        </a:solidFill>
                        <a:latin typeface="Calibri"/>
                        <a:ea typeface="Calibri"/>
                        <a:cs typeface="Times New Roman"/>
                      </a:endParaRPr>
                    </a:p>
                  </a:txBody>
                  <a:tcPr marL="68580" marR="68580" marT="0" marB="0">
                    <a:solidFill>
                      <a:srgbClr val="00B050"/>
                    </a:solidFill>
                  </a:tcPr>
                </a:tc>
                <a:tc>
                  <a:txBody>
                    <a:bodyPr/>
                    <a:lstStyle/>
                    <a:p>
                      <a:pPr marL="0" marR="0" algn="ctr">
                        <a:lnSpc>
                          <a:spcPct val="115000"/>
                        </a:lnSpc>
                        <a:spcBef>
                          <a:spcPts val="0"/>
                        </a:spcBef>
                        <a:spcAft>
                          <a:spcPts val="0"/>
                        </a:spcAft>
                      </a:pPr>
                      <a:r>
                        <a:rPr lang="en-GB" sz="1200" dirty="0" smtClean="0">
                          <a:solidFill>
                            <a:srgbClr val="000000"/>
                          </a:solidFill>
                          <a:latin typeface="Calibri"/>
                          <a:ea typeface="Calibri"/>
                          <a:cs typeface="Times New Roman"/>
                        </a:rPr>
                        <a:t>1</a:t>
                      </a:r>
                      <a:r>
                        <a:rPr lang="en-GB" sz="1200" baseline="30000" dirty="0" smtClean="0">
                          <a:solidFill>
                            <a:srgbClr val="000000"/>
                          </a:solidFill>
                          <a:latin typeface="Calibri"/>
                          <a:ea typeface="Calibri"/>
                          <a:cs typeface="Times New Roman"/>
                        </a:rPr>
                        <a:t>st</a:t>
                      </a:r>
                      <a:r>
                        <a:rPr lang="en-GB" sz="1200" dirty="0" smtClean="0">
                          <a:solidFill>
                            <a:srgbClr val="000000"/>
                          </a:solidFill>
                          <a:latin typeface="Calibri"/>
                          <a:ea typeface="Calibri"/>
                          <a:cs typeface="Times New Roman"/>
                        </a:rPr>
                        <a:t> June</a:t>
                      </a:r>
                      <a:endParaRPr lang="en-US" sz="1100" dirty="0">
                        <a:solidFill>
                          <a:srgbClr val="000000"/>
                        </a:solidFill>
                        <a:latin typeface="Calibri"/>
                        <a:ea typeface="Calibri"/>
                        <a:cs typeface="Times New Roman"/>
                      </a:endParaRPr>
                    </a:p>
                  </a:txBody>
                  <a:tcPr marL="68580" marR="68580" marT="0" marB="0">
                    <a:solidFill>
                      <a:srgbClr val="00B050"/>
                    </a:solidFill>
                  </a:tcPr>
                </a:tc>
                <a:tc>
                  <a:txBody>
                    <a:bodyPr/>
                    <a:lstStyle/>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100" b="1" cap="all" baseline="0" dirty="0" smtClean="0">
                          <a:solidFill>
                            <a:srgbClr val="000000"/>
                          </a:solidFill>
                          <a:latin typeface="Calibri"/>
                          <a:ea typeface="Calibri"/>
                          <a:cs typeface="Times New Roman"/>
                        </a:rPr>
                        <a:t>M. HAASE</a:t>
                      </a:r>
                      <a:endParaRPr lang="en-US" sz="1050" b="1" cap="all" dirty="0" smtClean="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endParaRPr lang="en-US" sz="1100" dirty="0" smtClean="0">
                        <a:solidFill>
                          <a:srgbClr val="000000"/>
                        </a:solidFill>
                        <a:latin typeface="Calibri"/>
                        <a:ea typeface="Calibri"/>
                        <a:cs typeface="Times New Roman"/>
                      </a:endParaRPr>
                    </a:p>
                  </a:txBody>
                  <a:tcPr marL="68580" marR="68580" marT="0" marB="0">
                    <a:solidFill>
                      <a:srgbClr val="00B050"/>
                    </a:solidFill>
                  </a:tcPr>
                </a:tc>
                <a:tc>
                  <a:txBody>
                    <a:bodyPr/>
                    <a:lstStyle/>
                    <a:p>
                      <a:pPr marL="0" marR="0">
                        <a:lnSpc>
                          <a:spcPct val="115000"/>
                        </a:lnSpc>
                        <a:spcBef>
                          <a:spcPts val="0"/>
                        </a:spcBef>
                        <a:spcAft>
                          <a:spcPts val="0"/>
                        </a:spcAft>
                      </a:pPr>
                      <a:r>
                        <a:rPr lang="en-US" sz="1200" dirty="0" smtClean="0">
                          <a:solidFill>
                            <a:srgbClr val="000000"/>
                          </a:solidFill>
                          <a:latin typeface="Calibri"/>
                          <a:ea typeface="Calibri"/>
                          <a:cs typeface="Arial"/>
                        </a:rPr>
                        <a:t>Control</a:t>
                      </a:r>
                      <a:r>
                        <a:rPr lang="en-US" sz="1200" baseline="0" dirty="0" smtClean="0">
                          <a:solidFill>
                            <a:srgbClr val="000000"/>
                          </a:solidFill>
                          <a:latin typeface="Calibri"/>
                          <a:ea typeface="Calibri"/>
                          <a:cs typeface="Arial"/>
                        </a:rPr>
                        <a:t> of the cooling water system of the Cavity C02, C04 and C16.</a:t>
                      </a:r>
                      <a:endParaRPr lang="en-US" sz="1200" dirty="0">
                        <a:solidFill>
                          <a:srgbClr val="000000"/>
                        </a:solidFill>
                        <a:latin typeface="Calibri"/>
                        <a:ea typeface="Calibri"/>
                        <a:cs typeface="Times New Roman"/>
                      </a:endParaRPr>
                    </a:p>
                  </a:txBody>
                  <a:tcPr marL="68580" marR="68580" marT="0" marB="0">
                    <a:solidFill>
                      <a:srgbClr val="00B050"/>
                    </a:solidFill>
                  </a:tcPr>
                </a:tc>
              </a:tr>
              <a:tr h="370840">
                <a:tc>
                  <a:txBody>
                    <a:bodyPr/>
                    <a:lstStyle/>
                    <a:p>
                      <a:pPr marL="0" marR="0">
                        <a:lnSpc>
                          <a:spcPct val="115000"/>
                        </a:lnSpc>
                        <a:spcBef>
                          <a:spcPts val="0"/>
                        </a:spcBef>
                        <a:spcAft>
                          <a:spcPts val="0"/>
                        </a:spcAft>
                      </a:pPr>
                      <a:r>
                        <a:rPr lang="en-GB" sz="1200" b="0" dirty="0" smtClean="0">
                          <a:solidFill>
                            <a:srgbClr val="000000"/>
                          </a:solidFill>
                          <a:latin typeface="Calibri"/>
                          <a:ea typeface="Calibri"/>
                          <a:cs typeface="Times New Roman"/>
                        </a:rPr>
                        <a:t>Karsten</a:t>
                      </a:r>
                      <a:r>
                        <a:rPr lang="en-GB" sz="1200" b="0" baseline="0" dirty="0" smtClean="0">
                          <a:solidFill>
                            <a:srgbClr val="000000"/>
                          </a:solidFill>
                          <a:latin typeface="Calibri"/>
                          <a:ea typeface="Calibri"/>
                          <a:cs typeface="Times New Roman"/>
                        </a:rPr>
                        <a:t> KAHLE</a:t>
                      </a:r>
                    </a:p>
                    <a:p>
                      <a:pPr marL="0" marR="0">
                        <a:lnSpc>
                          <a:spcPct val="115000"/>
                        </a:lnSpc>
                        <a:spcBef>
                          <a:spcPts val="0"/>
                        </a:spcBef>
                        <a:spcAft>
                          <a:spcPts val="0"/>
                        </a:spcAft>
                      </a:pPr>
                      <a:r>
                        <a:rPr lang="en-GB" sz="1200" b="0" baseline="0" dirty="0" smtClean="0">
                          <a:solidFill>
                            <a:srgbClr val="000000"/>
                          </a:solidFill>
                          <a:latin typeface="Calibri"/>
                          <a:ea typeface="Calibri"/>
                          <a:cs typeface="Times New Roman"/>
                        </a:rPr>
                        <a:t>(TE-EPC)</a:t>
                      </a:r>
                      <a:endParaRPr lang="en-US" sz="1100" b="0" dirty="0">
                        <a:solidFill>
                          <a:srgbClr val="000000"/>
                        </a:solidFill>
                        <a:latin typeface="Calibri"/>
                        <a:ea typeface="Calibri"/>
                        <a:cs typeface="Times New Roman"/>
                      </a:endParaRPr>
                    </a:p>
                  </a:txBody>
                  <a:tcPr marL="68580" marR="68580" marT="0" marB="0">
                    <a:solidFill>
                      <a:srgbClr val="92D050"/>
                    </a:solidFill>
                  </a:tcPr>
                </a:tc>
                <a:tc>
                  <a:txBody>
                    <a:bodyPr/>
                    <a:lstStyle/>
                    <a:p>
                      <a:pPr marL="0" marR="0">
                        <a:lnSpc>
                          <a:spcPct val="115000"/>
                        </a:lnSpc>
                        <a:spcBef>
                          <a:spcPts val="0"/>
                        </a:spcBef>
                        <a:spcAft>
                          <a:spcPts val="0"/>
                        </a:spcAft>
                      </a:pPr>
                      <a:r>
                        <a:rPr lang="en-GB" sz="1200" b="0" dirty="0" smtClean="0">
                          <a:solidFill>
                            <a:srgbClr val="000000"/>
                          </a:solidFill>
                          <a:latin typeface="Calibri"/>
                          <a:ea typeface="Calibri"/>
                          <a:cs typeface="Times New Roman"/>
                        </a:rPr>
                        <a:t>163619</a:t>
                      </a:r>
                      <a:endParaRPr lang="en-US" sz="1100" b="0" dirty="0">
                        <a:solidFill>
                          <a:srgbClr val="000000"/>
                        </a:solidFill>
                        <a:latin typeface="Calibri"/>
                        <a:ea typeface="Calibri"/>
                        <a:cs typeface="Times New Roman"/>
                      </a:endParaRPr>
                    </a:p>
                  </a:txBody>
                  <a:tcPr marL="68580" marR="68580" marT="0" marB="0">
                    <a:solidFill>
                      <a:srgbClr val="92D050"/>
                    </a:solidFill>
                  </a:tcPr>
                </a:tc>
                <a:tc>
                  <a:txBody>
                    <a:bodyPr/>
                    <a:lstStyle/>
                    <a:p>
                      <a:pPr marL="0" marR="0" algn="ctr">
                        <a:lnSpc>
                          <a:spcPct val="115000"/>
                        </a:lnSpc>
                        <a:spcBef>
                          <a:spcPts val="0"/>
                        </a:spcBef>
                        <a:spcAft>
                          <a:spcPts val="0"/>
                        </a:spcAft>
                      </a:pPr>
                      <a:r>
                        <a:rPr lang="en-GB" sz="1200" b="0" dirty="0" smtClean="0">
                          <a:solidFill>
                            <a:srgbClr val="000000"/>
                          </a:solidFill>
                          <a:latin typeface="Calibri"/>
                          <a:ea typeface="Calibri"/>
                          <a:cs typeface="Times New Roman"/>
                        </a:rPr>
                        <a:t>31</a:t>
                      </a:r>
                      <a:r>
                        <a:rPr lang="en-GB" sz="1200" b="0" baseline="30000" dirty="0" smtClean="0">
                          <a:solidFill>
                            <a:srgbClr val="000000"/>
                          </a:solidFill>
                          <a:latin typeface="Calibri"/>
                          <a:ea typeface="Calibri"/>
                          <a:cs typeface="Times New Roman"/>
                        </a:rPr>
                        <a:t>st</a:t>
                      </a:r>
                      <a:r>
                        <a:rPr lang="en-GB" sz="1200" b="0" dirty="0" smtClean="0">
                          <a:solidFill>
                            <a:srgbClr val="000000"/>
                          </a:solidFill>
                          <a:latin typeface="Calibri"/>
                          <a:ea typeface="Calibri"/>
                          <a:cs typeface="Times New Roman"/>
                        </a:rPr>
                        <a:t> May / 1</a:t>
                      </a:r>
                      <a:r>
                        <a:rPr lang="en-GB" sz="1200" b="0" baseline="30000" dirty="0" smtClean="0">
                          <a:solidFill>
                            <a:srgbClr val="000000"/>
                          </a:solidFill>
                          <a:latin typeface="Calibri"/>
                          <a:ea typeface="Calibri"/>
                          <a:cs typeface="Times New Roman"/>
                        </a:rPr>
                        <a:t>st</a:t>
                      </a:r>
                      <a:r>
                        <a:rPr lang="en-GB" sz="1200" b="0" dirty="0" smtClean="0">
                          <a:solidFill>
                            <a:srgbClr val="000000"/>
                          </a:solidFill>
                          <a:latin typeface="Calibri"/>
                          <a:ea typeface="Calibri"/>
                          <a:cs typeface="Times New Roman"/>
                        </a:rPr>
                        <a:t> June</a:t>
                      </a:r>
                      <a:endParaRPr lang="en-US" sz="1100" b="0" dirty="0">
                        <a:solidFill>
                          <a:srgbClr val="000000"/>
                        </a:solidFill>
                        <a:latin typeface="Calibri"/>
                        <a:ea typeface="Calibri"/>
                        <a:cs typeface="Times New Roman"/>
                      </a:endParaRPr>
                    </a:p>
                  </a:txBody>
                  <a:tcPr marL="68580" marR="68580" marT="0" marB="0">
                    <a:solidFill>
                      <a:srgbClr val="92D050"/>
                    </a:solidFill>
                  </a:tcPr>
                </a:tc>
                <a:tc>
                  <a:txBody>
                    <a:bodyPr/>
                    <a:lstStyle/>
                    <a:p>
                      <a:pPr marL="342900" marR="0" lvl="0" indent="-342900">
                        <a:lnSpc>
                          <a:spcPct val="115000"/>
                        </a:lnSpc>
                        <a:spcBef>
                          <a:spcPts val="0"/>
                        </a:spcBef>
                        <a:spcAft>
                          <a:spcPts val="0"/>
                        </a:spcAft>
                        <a:buFont typeface="Symbol"/>
                        <a:buChar char=""/>
                      </a:pPr>
                      <a:r>
                        <a:rPr lang="en-GB" sz="1200" b="1" dirty="0" smtClean="0">
                          <a:solidFill>
                            <a:srgbClr val="000000"/>
                          </a:solidFill>
                          <a:latin typeface="Calibri"/>
                          <a:ea typeface="Calibri"/>
                          <a:cs typeface="Times New Roman"/>
                        </a:rPr>
                        <a:t>D. DENUSIERE</a:t>
                      </a:r>
                    </a:p>
                    <a:p>
                      <a:pPr marL="342900" marR="0" lvl="0" indent="-342900">
                        <a:lnSpc>
                          <a:spcPct val="115000"/>
                        </a:lnSpc>
                        <a:spcBef>
                          <a:spcPts val="0"/>
                        </a:spcBef>
                        <a:spcAft>
                          <a:spcPts val="0"/>
                        </a:spcAft>
                        <a:buFont typeface="Symbol"/>
                        <a:buChar char=""/>
                      </a:pPr>
                      <a:r>
                        <a:rPr lang="en-GB" sz="1200" b="0" dirty="0" smtClean="0">
                          <a:solidFill>
                            <a:srgbClr val="000000"/>
                          </a:solidFill>
                          <a:latin typeface="Calibri"/>
                          <a:ea typeface="Calibri"/>
                          <a:cs typeface="Times New Roman"/>
                        </a:rPr>
                        <a:t>J-M.</a:t>
                      </a:r>
                      <a:r>
                        <a:rPr lang="en-GB" sz="1200" b="0" baseline="0" dirty="0" smtClean="0">
                          <a:solidFill>
                            <a:srgbClr val="000000"/>
                          </a:solidFill>
                          <a:latin typeface="Calibri"/>
                          <a:ea typeface="Calibri"/>
                          <a:cs typeface="Times New Roman"/>
                        </a:rPr>
                        <a:t> BERNAL</a:t>
                      </a:r>
                    </a:p>
                    <a:p>
                      <a:pPr marL="342900" marR="0" lvl="0" indent="-342900">
                        <a:lnSpc>
                          <a:spcPct val="115000"/>
                        </a:lnSpc>
                        <a:spcBef>
                          <a:spcPts val="0"/>
                        </a:spcBef>
                        <a:spcAft>
                          <a:spcPts val="0"/>
                        </a:spcAft>
                        <a:buFont typeface="Symbol"/>
                        <a:buChar char=""/>
                      </a:pPr>
                      <a:r>
                        <a:rPr lang="en-GB" sz="1200" b="0" baseline="0" dirty="0" smtClean="0">
                          <a:solidFill>
                            <a:srgbClr val="000000"/>
                          </a:solidFill>
                          <a:latin typeface="Calibri"/>
                          <a:ea typeface="Calibri"/>
                          <a:cs typeface="Times New Roman"/>
                        </a:rPr>
                        <a:t>L. GERMAON-BONNE</a:t>
                      </a:r>
                      <a:endParaRPr lang="en-US" sz="1100" b="0" dirty="0">
                        <a:solidFill>
                          <a:srgbClr val="000000"/>
                        </a:solidFill>
                        <a:latin typeface="Calibri"/>
                        <a:ea typeface="Calibri"/>
                        <a:cs typeface="Times New Roman"/>
                      </a:endParaRPr>
                    </a:p>
                  </a:txBody>
                  <a:tcPr marL="68580" marR="68580" marT="0" marB="0">
                    <a:solidFill>
                      <a:srgbClr val="92D050"/>
                    </a:solidFill>
                  </a:tcPr>
                </a:tc>
                <a:tc>
                  <a:txBody>
                    <a:bodyPr/>
                    <a:lstStyle/>
                    <a:p>
                      <a:pPr marL="0" marR="0">
                        <a:lnSpc>
                          <a:spcPct val="115000"/>
                        </a:lnSpc>
                        <a:spcBef>
                          <a:spcPts val="0"/>
                        </a:spcBef>
                        <a:spcAft>
                          <a:spcPts val="0"/>
                        </a:spcAft>
                      </a:pPr>
                      <a:r>
                        <a:rPr kumimoji="0" lang="en-US" sz="1200" kern="1200" dirty="0" smtClean="0">
                          <a:solidFill>
                            <a:schemeClr val="dk1"/>
                          </a:solidFill>
                          <a:latin typeface="+mj-lt"/>
                          <a:ea typeface="+mn-ea"/>
                          <a:cs typeface="+mn-cs"/>
                        </a:rPr>
                        <a:t>Stop of TCR Booster and re-painting of TCR reactors. Last year we had discovered fissures in the surface, with the risk of water penetration into high voltage coils. One layer of paint already applied in 2009, now we need to apply one last layer of finish paint. </a:t>
                      </a:r>
                      <a:endParaRPr lang="en-US" sz="1200" b="0" dirty="0">
                        <a:solidFill>
                          <a:srgbClr val="000000"/>
                        </a:solidFill>
                        <a:latin typeface="+mj-lt"/>
                        <a:ea typeface="Calibri"/>
                        <a:cs typeface="Times New Roman"/>
                      </a:endParaRPr>
                    </a:p>
                  </a:txBody>
                  <a:tcPr marL="68580" marR="68580" marT="0" marB="0">
                    <a:solidFill>
                      <a:srgbClr val="92D050"/>
                    </a:solidFill>
                  </a:tcPr>
                </a:tc>
              </a:tr>
              <a:tr h="370840">
                <a:tc>
                  <a:txBody>
                    <a:bodyPr/>
                    <a:lstStyle/>
                    <a:p>
                      <a:pPr marL="0" marR="0">
                        <a:lnSpc>
                          <a:spcPct val="115000"/>
                        </a:lnSpc>
                        <a:spcBef>
                          <a:spcPts val="0"/>
                        </a:spcBef>
                        <a:spcAft>
                          <a:spcPts val="0"/>
                        </a:spcAft>
                      </a:pPr>
                      <a:r>
                        <a:rPr lang="en-GB" sz="1200" dirty="0" smtClean="0">
                          <a:solidFill>
                            <a:srgbClr val="000000"/>
                          </a:solidFill>
                          <a:latin typeface="Calibri"/>
                          <a:ea typeface="Calibri"/>
                          <a:cs typeface="Times New Roman"/>
                        </a:rPr>
                        <a:t>Pierre</a:t>
                      </a:r>
                      <a:r>
                        <a:rPr lang="en-GB" sz="1200" baseline="0" dirty="0" smtClean="0">
                          <a:solidFill>
                            <a:srgbClr val="000000"/>
                          </a:solidFill>
                          <a:latin typeface="Calibri"/>
                          <a:ea typeface="Calibri"/>
                          <a:cs typeface="Times New Roman"/>
                        </a:rPr>
                        <a:t> DAHLEN</a:t>
                      </a:r>
                    </a:p>
                    <a:p>
                      <a:pPr marL="0" marR="0">
                        <a:lnSpc>
                          <a:spcPct val="115000"/>
                        </a:lnSpc>
                        <a:spcBef>
                          <a:spcPts val="0"/>
                        </a:spcBef>
                        <a:spcAft>
                          <a:spcPts val="0"/>
                        </a:spcAft>
                      </a:pPr>
                      <a:r>
                        <a:rPr lang="en-GB" sz="1200" dirty="0" smtClean="0">
                          <a:solidFill>
                            <a:srgbClr val="000000"/>
                          </a:solidFill>
                          <a:latin typeface="Calibri"/>
                          <a:ea typeface="Calibri"/>
                          <a:cs typeface="Times New Roman"/>
                        </a:rPr>
                        <a:t>(TE-MPE)</a:t>
                      </a:r>
                      <a:endParaRPr lang="en-GB" sz="1200" dirty="0">
                        <a:solidFill>
                          <a:srgbClr val="000000"/>
                        </a:solidFill>
                        <a:latin typeface="Calibri"/>
                        <a:ea typeface="Calibri"/>
                        <a:cs typeface="Times New Roman"/>
                      </a:endParaRPr>
                    </a:p>
                  </a:txBody>
                  <a:tcPr marL="68580" marR="68580" marT="0" marB="0">
                    <a:solidFill>
                      <a:srgbClr val="00B050"/>
                    </a:solidFill>
                  </a:tcPr>
                </a:tc>
                <a:tc>
                  <a:txBody>
                    <a:bodyPr/>
                    <a:lstStyle/>
                    <a:p>
                      <a:pPr marL="0" marR="0">
                        <a:lnSpc>
                          <a:spcPct val="115000"/>
                        </a:lnSpc>
                        <a:spcBef>
                          <a:spcPts val="0"/>
                        </a:spcBef>
                        <a:spcAft>
                          <a:spcPts val="0"/>
                        </a:spcAft>
                      </a:pPr>
                      <a:r>
                        <a:rPr lang="en-GB" sz="1200" dirty="0" smtClean="0">
                          <a:solidFill>
                            <a:srgbClr val="000000"/>
                          </a:solidFill>
                          <a:latin typeface="Calibri"/>
                          <a:ea typeface="Calibri"/>
                          <a:cs typeface="Times New Roman"/>
                        </a:rPr>
                        <a:t>160008</a:t>
                      </a:r>
                      <a:endParaRPr lang="en-GB" sz="1200" dirty="0">
                        <a:solidFill>
                          <a:srgbClr val="000000"/>
                        </a:solidFill>
                        <a:latin typeface="Calibri"/>
                        <a:ea typeface="Calibri"/>
                        <a:cs typeface="Times New Roman"/>
                      </a:endParaRPr>
                    </a:p>
                  </a:txBody>
                  <a:tcPr marL="68580" marR="68580" marT="0" marB="0">
                    <a:solidFill>
                      <a:srgbClr val="00B050"/>
                    </a:solidFill>
                  </a:tcPr>
                </a:tc>
                <a:tc>
                  <a:txBody>
                    <a:bodyPr/>
                    <a:lstStyle/>
                    <a:p>
                      <a:pPr marL="0" marR="0" algn="ctr">
                        <a:lnSpc>
                          <a:spcPct val="115000"/>
                        </a:lnSpc>
                        <a:spcBef>
                          <a:spcPts val="0"/>
                        </a:spcBef>
                        <a:spcAft>
                          <a:spcPts val="0"/>
                        </a:spcAft>
                      </a:pPr>
                      <a:r>
                        <a:rPr lang="en-GB" sz="1200" dirty="0" smtClean="0">
                          <a:solidFill>
                            <a:srgbClr val="000000"/>
                          </a:solidFill>
                          <a:latin typeface="Calibri"/>
                          <a:ea typeface="Calibri"/>
                          <a:cs typeface="Times New Roman"/>
                        </a:rPr>
                        <a:t>1</a:t>
                      </a:r>
                      <a:r>
                        <a:rPr lang="en-GB" sz="1200" baseline="30000" dirty="0" smtClean="0">
                          <a:solidFill>
                            <a:srgbClr val="000000"/>
                          </a:solidFill>
                          <a:latin typeface="Calibri"/>
                          <a:ea typeface="Calibri"/>
                          <a:cs typeface="Times New Roman"/>
                        </a:rPr>
                        <a:t>st</a:t>
                      </a:r>
                      <a:r>
                        <a:rPr lang="en-GB" sz="1200" dirty="0" smtClean="0">
                          <a:solidFill>
                            <a:srgbClr val="000000"/>
                          </a:solidFill>
                          <a:latin typeface="Calibri"/>
                          <a:ea typeface="Calibri"/>
                          <a:cs typeface="Times New Roman"/>
                        </a:rPr>
                        <a:t> June (Afternoon)</a:t>
                      </a:r>
                      <a:endParaRPr lang="en-US" sz="1100" dirty="0">
                        <a:solidFill>
                          <a:srgbClr val="000000"/>
                        </a:solidFill>
                        <a:latin typeface="Calibri"/>
                        <a:ea typeface="Calibri"/>
                        <a:cs typeface="Times New Roman"/>
                      </a:endParaRPr>
                    </a:p>
                  </a:txBody>
                  <a:tcPr marL="68580" marR="68580" marT="0" marB="0">
                    <a:solidFill>
                      <a:srgbClr val="00B050"/>
                    </a:solidFill>
                  </a:tcPr>
                </a:tc>
                <a:tc>
                  <a:txBody>
                    <a:bodyPr/>
                    <a:lstStyle/>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kumimoji="0" lang="en-GB" sz="1200" b="1" kern="1200" dirty="0" smtClean="0">
                          <a:solidFill>
                            <a:schemeClr val="dk1"/>
                          </a:solidFill>
                          <a:latin typeface="Calibri" pitchFamily="34" charset="0"/>
                          <a:ea typeface="+mn-ea"/>
                          <a:cs typeface="+mn-cs"/>
                        </a:rPr>
                        <a:t>P. DAHLEN</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kumimoji="0" lang="en-GB" sz="1200" b="0" kern="1200" dirty="0" smtClean="0">
                          <a:solidFill>
                            <a:schemeClr val="dk1"/>
                          </a:solidFill>
                          <a:latin typeface="Calibri" pitchFamily="34" charset="0"/>
                          <a:ea typeface="+mn-ea"/>
                          <a:cs typeface="+mn-cs"/>
                        </a:rPr>
                        <a:t>J-L. VO DUY</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kumimoji="0" lang="en-GB" sz="1200" b="0" kern="1200" dirty="0" smtClean="0">
                          <a:solidFill>
                            <a:schemeClr val="dk1"/>
                          </a:solidFill>
                          <a:latin typeface="Calibri" pitchFamily="34" charset="0"/>
                          <a:ea typeface="+mn-ea"/>
                          <a:cs typeface="+mn-cs"/>
                        </a:rPr>
                        <a:t>A. CAUPHY</a:t>
                      </a:r>
                    </a:p>
                  </a:txBody>
                  <a:tcPr marL="68580" marR="68580" marT="0" marB="0">
                    <a:solidFill>
                      <a:srgbClr val="00B050"/>
                    </a:solidFill>
                  </a:tcPr>
                </a:tc>
                <a:tc>
                  <a:txBody>
                    <a:bodyPr/>
                    <a:lstStyle/>
                    <a:p>
                      <a:pPr marL="0" marR="0">
                        <a:lnSpc>
                          <a:spcPct val="115000"/>
                        </a:lnSpc>
                        <a:spcBef>
                          <a:spcPts val="0"/>
                        </a:spcBef>
                        <a:spcAft>
                          <a:spcPts val="0"/>
                        </a:spcAft>
                      </a:pPr>
                      <a:r>
                        <a:rPr lang="en-GB" sz="1200" dirty="0" smtClean="0">
                          <a:solidFill>
                            <a:srgbClr val="000000"/>
                          </a:solidFill>
                          <a:latin typeface="Calibri"/>
                          <a:ea typeface="Calibri"/>
                          <a:cs typeface="Times New Roman"/>
                        </a:rPr>
                        <a:t>To look</a:t>
                      </a:r>
                      <a:r>
                        <a:rPr lang="en-GB" sz="1200" baseline="0" dirty="0" smtClean="0">
                          <a:solidFill>
                            <a:srgbClr val="000000"/>
                          </a:solidFill>
                          <a:latin typeface="Calibri"/>
                          <a:ea typeface="Calibri"/>
                          <a:cs typeface="Times New Roman"/>
                        </a:rPr>
                        <a:t> and see if the plate to fix the interlock boxes that have been made are OK</a:t>
                      </a:r>
                      <a:endParaRPr lang="en-GB" sz="1200" dirty="0">
                        <a:solidFill>
                          <a:srgbClr val="000000"/>
                        </a:solidFill>
                        <a:latin typeface="Calibri"/>
                        <a:ea typeface="Calibri"/>
                        <a:cs typeface="Times New Roman"/>
                      </a:endParaRPr>
                    </a:p>
                  </a:txBody>
                  <a:tcPr marL="68580" marR="68580" marT="0" marB="0">
                    <a:solidFill>
                      <a:srgbClr val="00B050"/>
                    </a:solid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500063" y="285750"/>
            <a:ext cx="8229600" cy="1143000"/>
          </a:xfrm>
        </p:spPr>
        <p:txBody>
          <a:bodyPr/>
          <a:lstStyle/>
          <a:p>
            <a:pPr algn="ctr"/>
            <a:r>
              <a:rPr lang="en-GB" smtClean="0"/>
              <a:t>PS Booster </a:t>
            </a:r>
            <a:r>
              <a:rPr lang="en-GB" sz="2000" smtClean="0"/>
              <a:t>(2)</a:t>
            </a:r>
            <a:r>
              <a:rPr lang="en-GB" sz="1800" smtClean="0"/>
              <a:t> </a:t>
            </a:r>
            <a:r>
              <a:rPr lang="en-GB" smtClean="0"/>
              <a:t/>
            </a:r>
            <a:br>
              <a:rPr lang="en-GB" smtClean="0"/>
            </a:br>
            <a:r>
              <a:rPr lang="en-GB" sz="2000" smtClean="0"/>
              <a:t>David MCFARLANE</a:t>
            </a:r>
            <a:endParaRPr lang="en-US" sz="2000" smtClean="0"/>
          </a:p>
        </p:txBody>
      </p:sp>
      <p:graphicFrame>
        <p:nvGraphicFramePr>
          <p:cNvPr id="4" name="Content Placeholder 3"/>
          <p:cNvGraphicFramePr>
            <a:graphicFrameLocks noGrp="1"/>
          </p:cNvGraphicFramePr>
          <p:nvPr>
            <p:ph idx="1"/>
          </p:nvPr>
        </p:nvGraphicFramePr>
        <p:xfrm>
          <a:off x="500063" y="1428750"/>
          <a:ext cx="8229600" cy="3995738"/>
        </p:xfrm>
        <a:graphic>
          <a:graphicData uri="http://schemas.openxmlformats.org/drawingml/2006/table">
            <a:tbl>
              <a:tblPr firstRow="1" bandRow="1">
                <a:tableStyleId>{5C22544A-7EE6-4342-B048-85BDC9FD1C3A}</a:tableStyleId>
              </a:tblPr>
              <a:tblGrid>
                <a:gridCol w="1042966"/>
                <a:gridCol w="785818"/>
                <a:gridCol w="857256"/>
                <a:gridCol w="2243182"/>
                <a:gridCol w="3300378"/>
              </a:tblGrid>
              <a:tr h="370840">
                <a:tc>
                  <a:txBody>
                    <a:bodyPr/>
                    <a:lstStyle/>
                    <a:p>
                      <a:pPr marL="0" marR="0" algn="ctr">
                        <a:lnSpc>
                          <a:spcPct val="115000"/>
                        </a:lnSpc>
                        <a:spcBef>
                          <a:spcPts val="0"/>
                        </a:spcBef>
                        <a:spcAft>
                          <a:spcPts val="0"/>
                        </a:spcAft>
                      </a:pPr>
                      <a:r>
                        <a:rPr lang="en-GB" sz="1200" b="1" u="sng" dirty="0" smtClean="0">
                          <a:solidFill>
                            <a:schemeClr val="bg1"/>
                          </a:solidFill>
                          <a:latin typeface="Calibri"/>
                          <a:ea typeface="Calibri"/>
                          <a:cs typeface="Times New Roman"/>
                        </a:rPr>
                        <a:t>Request made by:</a:t>
                      </a:r>
                      <a:endParaRPr lang="en-US" sz="1100" dirty="0">
                        <a:solidFill>
                          <a:schemeClr val="bg1"/>
                        </a:solidFill>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GB" sz="1200" b="1" u="sng" dirty="0" smtClean="0">
                          <a:solidFill>
                            <a:schemeClr val="bg1"/>
                          </a:solidFill>
                          <a:latin typeface="Calibri"/>
                          <a:ea typeface="Calibri"/>
                          <a:cs typeface="Times New Roman"/>
                        </a:rPr>
                        <a:t>Phone number</a:t>
                      </a:r>
                      <a:endParaRPr lang="en-US" sz="1100" dirty="0">
                        <a:solidFill>
                          <a:schemeClr val="bg1"/>
                        </a:solidFill>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GB" sz="1200" b="1" u="sng" dirty="0" smtClean="0">
                          <a:solidFill>
                            <a:schemeClr val="bg1"/>
                          </a:solidFill>
                          <a:latin typeface="Calibri"/>
                          <a:ea typeface="Calibri"/>
                          <a:cs typeface="Times New Roman"/>
                        </a:rPr>
                        <a:t>Day of work</a:t>
                      </a:r>
                      <a:endParaRPr lang="en-US" sz="1100" dirty="0">
                        <a:solidFill>
                          <a:schemeClr val="bg1"/>
                        </a:solidFill>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GB" sz="1200" b="1" u="sng" dirty="0" smtClean="0">
                          <a:solidFill>
                            <a:schemeClr val="bg1"/>
                          </a:solidFill>
                          <a:latin typeface="Calibri"/>
                          <a:ea typeface="Calibri"/>
                          <a:cs typeface="Times New Roman"/>
                        </a:rPr>
                        <a:t>Names of people requiring access</a:t>
                      </a:r>
                      <a:endParaRPr lang="en-US" sz="1100" dirty="0">
                        <a:solidFill>
                          <a:schemeClr val="bg1"/>
                        </a:solidFill>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GB" sz="1200" b="1" u="sng" dirty="0" smtClean="0">
                          <a:solidFill>
                            <a:schemeClr val="bg1"/>
                          </a:solidFill>
                          <a:latin typeface="Calibri"/>
                          <a:ea typeface="Calibri"/>
                          <a:cs typeface="Times New Roman"/>
                        </a:rPr>
                        <a:t>Work to be done</a:t>
                      </a:r>
                      <a:endParaRPr lang="en-US" sz="1100" dirty="0">
                        <a:solidFill>
                          <a:schemeClr val="bg1"/>
                        </a:solidFill>
                        <a:latin typeface="Calibri"/>
                        <a:ea typeface="Calibri"/>
                        <a:cs typeface="Times New Roman"/>
                      </a:endParaRPr>
                    </a:p>
                  </a:txBody>
                  <a:tcPr marL="68580" marR="68580" marT="0" marB="0" anchor="ctr"/>
                </a:tc>
              </a:tr>
              <a:tr h="370840">
                <a:tc>
                  <a:txBody>
                    <a:bodyPr/>
                    <a:lstStyle/>
                    <a:p>
                      <a:pPr marL="0" marR="0">
                        <a:lnSpc>
                          <a:spcPct val="115000"/>
                        </a:lnSpc>
                        <a:spcBef>
                          <a:spcPts val="0"/>
                        </a:spcBef>
                        <a:spcAft>
                          <a:spcPts val="0"/>
                        </a:spcAft>
                      </a:pPr>
                      <a:r>
                        <a:rPr lang="en-GB" sz="1200" dirty="0" smtClean="0">
                          <a:solidFill>
                            <a:srgbClr val="000000"/>
                          </a:solidFill>
                          <a:latin typeface="+mn-lt"/>
                          <a:ea typeface="Calibri"/>
                          <a:cs typeface="Times New Roman"/>
                        </a:rPr>
                        <a:t>Antony Newborough</a:t>
                      </a:r>
                    </a:p>
                    <a:p>
                      <a:pPr marL="0" marR="0">
                        <a:lnSpc>
                          <a:spcPct val="115000"/>
                        </a:lnSpc>
                        <a:spcBef>
                          <a:spcPts val="0"/>
                        </a:spcBef>
                        <a:spcAft>
                          <a:spcPts val="0"/>
                        </a:spcAft>
                      </a:pPr>
                      <a:r>
                        <a:rPr lang="en-GB" sz="1200" dirty="0" smtClean="0">
                          <a:solidFill>
                            <a:srgbClr val="000000"/>
                          </a:solidFill>
                          <a:latin typeface="+mn-lt"/>
                          <a:ea typeface="Calibri"/>
                          <a:cs typeface="Times New Roman"/>
                        </a:rPr>
                        <a:t>(TE-MSC)</a:t>
                      </a:r>
                      <a:endParaRPr lang="en-GB" sz="1200" dirty="0">
                        <a:solidFill>
                          <a:srgbClr val="000000"/>
                        </a:solidFill>
                        <a:latin typeface="Calibri"/>
                        <a:ea typeface="Calibri"/>
                        <a:cs typeface="Times New Roman"/>
                      </a:endParaRPr>
                    </a:p>
                  </a:txBody>
                  <a:tcPr marL="68580" marR="68580" marT="0" marB="0">
                    <a:solidFill>
                      <a:srgbClr val="92D050"/>
                    </a:solidFill>
                  </a:tcPr>
                </a:tc>
                <a:tc>
                  <a:txBody>
                    <a:bodyPr/>
                    <a:lstStyle/>
                    <a:p>
                      <a:pPr marL="0" marR="0">
                        <a:lnSpc>
                          <a:spcPct val="115000"/>
                        </a:lnSpc>
                        <a:spcBef>
                          <a:spcPts val="0"/>
                        </a:spcBef>
                        <a:spcAft>
                          <a:spcPts val="0"/>
                        </a:spcAft>
                      </a:pPr>
                      <a:r>
                        <a:rPr lang="en-GB" sz="1200" dirty="0" smtClean="0">
                          <a:solidFill>
                            <a:srgbClr val="000000"/>
                          </a:solidFill>
                          <a:latin typeface="Calibri"/>
                          <a:ea typeface="Calibri"/>
                          <a:cs typeface="Times New Roman"/>
                        </a:rPr>
                        <a:t>160429</a:t>
                      </a:r>
                      <a:endParaRPr lang="en-GB" sz="1200" dirty="0">
                        <a:solidFill>
                          <a:srgbClr val="000000"/>
                        </a:solidFill>
                        <a:latin typeface="Calibri"/>
                        <a:ea typeface="Calibri"/>
                        <a:cs typeface="Times New Roman"/>
                      </a:endParaRPr>
                    </a:p>
                  </a:txBody>
                  <a:tcPr marL="68580" marR="68580" marT="0" marB="0">
                    <a:solidFill>
                      <a:srgbClr val="92D050"/>
                    </a:solidFill>
                  </a:tcPr>
                </a:tc>
                <a:tc>
                  <a:txBody>
                    <a:bodyPr/>
                    <a:lstStyle/>
                    <a:p>
                      <a:pPr marL="0" marR="0" algn="ctr">
                        <a:lnSpc>
                          <a:spcPct val="115000"/>
                        </a:lnSpc>
                        <a:spcBef>
                          <a:spcPts val="0"/>
                        </a:spcBef>
                        <a:spcAft>
                          <a:spcPts val="0"/>
                        </a:spcAft>
                      </a:pPr>
                      <a:r>
                        <a:rPr lang="en-GB" sz="1200" dirty="0" smtClean="0">
                          <a:solidFill>
                            <a:srgbClr val="000000"/>
                          </a:solidFill>
                          <a:latin typeface="Calibri"/>
                          <a:ea typeface="Calibri"/>
                          <a:cs typeface="Times New Roman"/>
                        </a:rPr>
                        <a:t>31</a:t>
                      </a:r>
                      <a:r>
                        <a:rPr lang="en-GB" sz="1200" baseline="30000" dirty="0" smtClean="0">
                          <a:solidFill>
                            <a:srgbClr val="000000"/>
                          </a:solidFill>
                          <a:latin typeface="Calibri"/>
                          <a:ea typeface="Calibri"/>
                          <a:cs typeface="Times New Roman"/>
                        </a:rPr>
                        <a:t>st</a:t>
                      </a:r>
                      <a:r>
                        <a:rPr lang="en-GB" sz="1200" baseline="0" dirty="0" smtClean="0">
                          <a:solidFill>
                            <a:srgbClr val="000000"/>
                          </a:solidFill>
                          <a:latin typeface="Calibri"/>
                          <a:ea typeface="Calibri"/>
                          <a:cs typeface="Times New Roman"/>
                        </a:rPr>
                        <a:t> May</a:t>
                      </a:r>
                    </a:p>
                    <a:p>
                      <a:pPr marL="0" marR="0" algn="ctr">
                        <a:lnSpc>
                          <a:spcPct val="115000"/>
                        </a:lnSpc>
                        <a:spcBef>
                          <a:spcPts val="0"/>
                        </a:spcBef>
                        <a:spcAft>
                          <a:spcPts val="0"/>
                        </a:spcAft>
                      </a:pPr>
                      <a:r>
                        <a:rPr lang="en-GB" sz="1200" baseline="0" dirty="0" smtClean="0">
                          <a:solidFill>
                            <a:srgbClr val="000000"/>
                          </a:solidFill>
                          <a:latin typeface="Calibri"/>
                          <a:ea typeface="Calibri"/>
                          <a:cs typeface="Times New Roman"/>
                        </a:rPr>
                        <a:t>(All day)</a:t>
                      </a:r>
                      <a:endParaRPr lang="en-GB" sz="1200" dirty="0">
                        <a:solidFill>
                          <a:srgbClr val="000000"/>
                        </a:solidFill>
                        <a:latin typeface="Calibri"/>
                        <a:ea typeface="Calibri"/>
                        <a:cs typeface="Times New Roman"/>
                      </a:endParaRPr>
                    </a:p>
                  </a:txBody>
                  <a:tcPr marL="68580" marR="68580" marT="0" marB="0">
                    <a:solidFill>
                      <a:srgbClr val="92D050"/>
                    </a:solidFill>
                  </a:tcPr>
                </a:tc>
                <a:tc>
                  <a:txBody>
                    <a:bodyPr/>
                    <a:lstStyle/>
                    <a:p>
                      <a:pPr marL="342900" marR="0" lvl="0" indent="-342900">
                        <a:lnSpc>
                          <a:spcPct val="115000"/>
                        </a:lnSpc>
                        <a:spcBef>
                          <a:spcPts val="0"/>
                        </a:spcBef>
                        <a:spcAft>
                          <a:spcPts val="0"/>
                        </a:spcAft>
                        <a:buFont typeface="Symbol"/>
                        <a:buChar char=""/>
                      </a:pPr>
                      <a:r>
                        <a:rPr lang="en-GB" sz="1200" b="1" cap="all" baseline="0" dirty="0" smtClean="0">
                          <a:solidFill>
                            <a:srgbClr val="000000"/>
                          </a:solidFill>
                          <a:latin typeface="+mn-lt"/>
                          <a:ea typeface="Calibri"/>
                          <a:cs typeface="Times New Roman"/>
                        </a:rPr>
                        <a:t>A.Newborough</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kumimoji="0" lang="en-GB" sz="1200" kern="1200" cap="all" dirty="0" smtClean="0">
                          <a:solidFill>
                            <a:schemeClr val="dk1"/>
                          </a:solidFill>
                          <a:latin typeface="+mn-lt"/>
                          <a:ea typeface="+mn-ea"/>
                          <a:cs typeface="+mn-cs"/>
                        </a:rPr>
                        <a:t>M.</a:t>
                      </a:r>
                      <a:r>
                        <a:rPr kumimoji="0" lang="en-GB" sz="1200" kern="1200" cap="all" baseline="0" dirty="0" smtClean="0">
                          <a:solidFill>
                            <a:schemeClr val="dk1"/>
                          </a:solidFill>
                          <a:latin typeface="+mn-lt"/>
                          <a:ea typeface="+mn-ea"/>
                          <a:cs typeface="+mn-cs"/>
                        </a:rPr>
                        <a:t> STRUIK</a:t>
                      </a:r>
                      <a:endParaRPr kumimoji="0" lang="en-US" sz="1200" kern="1200" cap="all" dirty="0" smtClean="0">
                        <a:solidFill>
                          <a:schemeClr val="dk1"/>
                        </a:solidFill>
                        <a:latin typeface="+mn-lt"/>
                        <a:ea typeface="+mn-ea"/>
                        <a:cs typeface="+mn-cs"/>
                      </a:endParaRP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kumimoji="0" lang="en-US" sz="1200" kern="1200" cap="all" dirty="0" smtClean="0">
                          <a:solidFill>
                            <a:schemeClr val="dk1"/>
                          </a:solidFill>
                          <a:latin typeface="+mn-lt"/>
                          <a:ea typeface="+mn-ea"/>
                          <a:cs typeface="+mn-cs"/>
                        </a:rPr>
                        <a:t>G.</a:t>
                      </a:r>
                      <a:r>
                        <a:rPr kumimoji="0" lang="en-US" sz="1200" kern="1200" cap="all" baseline="0" dirty="0" smtClean="0">
                          <a:solidFill>
                            <a:schemeClr val="dk1"/>
                          </a:solidFill>
                          <a:latin typeface="+mn-lt"/>
                          <a:ea typeface="+mn-ea"/>
                          <a:cs typeface="+mn-cs"/>
                        </a:rPr>
                        <a:t> Perrin Bonnet</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kumimoji="0" lang="en-US" sz="1200" kern="1200" cap="all" baseline="0" dirty="0" smtClean="0">
                          <a:solidFill>
                            <a:schemeClr val="dk1"/>
                          </a:solidFill>
                          <a:latin typeface="+mn-lt"/>
                          <a:ea typeface="+mn-ea"/>
                          <a:cs typeface="+mn-cs"/>
                        </a:rPr>
                        <a:t>D.Tommasini</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kumimoji="0" lang="en-US" sz="1200" kern="1200" cap="all" dirty="0" smtClean="0">
                          <a:solidFill>
                            <a:schemeClr val="dk1"/>
                          </a:solidFill>
                          <a:latin typeface="+mn-lt"/>
                          <a:ea typeface="+mn-ea"/>
                          <a:cs typeface="+mn-cs"/>
                        </a:rPr>
                        <a:t>L. Moreno</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kumimoji="0" lang="en-US" sz="1200" kern="1200" cap="all" dirty="0" smtClean="0">
                          <a:solidFill>
                            <a:schemeClr val="dk1"/>
                          </a:solidFill>
                          <a:latin typeface="+mn-lt"/>
                          <a:ea typeface="+mn-ea"/>
                          <a:cs typeface="+mn-cs"/>
                        </a:rPr>
                        <a:t>P.</a:t>
                      </a:r>
                      <a:r>
                        <a:rPr kumimoji="0" lang="en-US" sz="1200" kern="1200" cap="all" baseline="0" dirty="0" smtClean="0">
                          <a:solidFill>
                            <a:schemeClr val="dk1"/>
                          </a:solidFill>
                          <a:latin typeface="+mn-lt"/>
                          <a:ea typeface="+mn-ea"/>
                          <a:cs typeface="+mn-cs"/>
                        </a:rPr>
                        <a:t> </a:t>
                      </a:r>
                      <a:r>
                        <a:rPr kumimoji="0" lang="en-US" sz="1200" kern="1200" cap="all" dirty="0" err="1" smtClean="0">
                          <a:solidFill>
                            <a:schemeClr val="dk1"/>
                          </a:solidFill>
                          <a:latin typeface="+mn-lt"/>
                          <a:ea typeface="+mn-ea"/>
                          <a:cs typeface="+mn-cs"/>
                        </a:rPr>
                        <a:t>Vidales</a:t>
                      </a:r>
                      <a:endParaRPr kumimoji="0" lang="en-US" sz="1200" kern="1200" cap="all" dirty="0" smtClean="0">
                        <a:solidFill>
                          <a:schemeClr val="dk1"/>
                        </a:solidFill>
                        <a:latin typeface="+mn-lt"/>
                        <a:ea typeface="+mn-ea"/>
                        <a:cs typeface="+mn-cs"/>
                      </a:endParaRP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kumimoji="0" lang="en-US" sz="1200" kern="1200" cap="all" dirty="0" smtClean="0">
                          <a:solidFill>
                            <a:schemeClr val="dk1"/>
                          </a:solidFill>
                          <a:latin typeface="+mn-lt"/>
                          <a:ea typeface="+mn-ea"/>
                          <a:cs typeface="+mn-cs"/>
                        </a:rPr>
                        <a:t>J. Charles </a:t>
                      </a:r>
                      <a:r>
                        <a:rPr kumimoji="0" lang="en-US" sz="1200" kern="1200" cap="all" dirty="0" err="1" smtClean="0">
                          <a:solidFill>
                            <a:schemeClr val="dk1"/>
                          </a:solidFill>
                          <a:latin typeface="+mn-lt"/>
                          <a:ea typeface="+mn-ea"/>
                          <a:cs typeface="+mn-cs"/>
                        </a:rPr>
                        <a:t>Duffay</a:t>
                      </a:r>
                      <a:endParaRPr kumimoji="0" lang="en-US" sz="1200" kern="1200" cap="all" dirty="0" smtClean="0">
                        <a:solidFill>
                          <a:schemeClr val="dk1"/>
                        </a:solidFill>
                        <a:latin typeface="+mn-lt"/>
                        <a:ea typeface="+mn-ea"/>
                        <a:cs typeface="+mn-cs"/>
                      </a:endParaRP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kumimoji="0" lang="en-GB" sz="1200" kern="1200" cap="all" dirty="0" smtClean="0">
                          <a:solidFill>
                            <a:schemeClr val="dk1"/>
                          </a:solidFill>
                          <a:latin typeface="+mn-lt"/>
                          <a:ea typeface="+mn-ea"/>
                          <a:cs typeface="+mn-cs"/>
                        </a:rPr>
                        <a:t>D.</a:t>
                      </a:r>
                      <a:r>
                        <a:rPr kumimoji="0" lang="en-GB" sz="1200" kern="1200" cap="all" baseline="0" dirty="0" smtClean="0">
                          <a:solidFill>
                            <a:schemeClr val="dk1"/>
                          </a:solidFill>
                          <a:latin typeface="+mn-lt"/>
                          <a:ea typeface="+mn-ea"/>
                          <a:cs typeface="+mn-cs"/>
                        </a:rPr>
                        <a:t> BODART</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kumimoji="0" lang="en-GB" sz="1200" kern="1200" cap="all" baseline="0" dirty="0" smtClean="0">
                          <a:solidFill>
                            <a:schemeClr val="dk1"/>
                          </a:solidFill>
                          <a:latin typeface="+mn-lt"/>
                          <a:ea typeface="+mn-ea"/>
                          <a:cs typeface="+mn-cs"/>
                        </a:rPr>
                        <a:t>K. SAQI</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kumimoji="0" lang="en-GB" sz="1200" kern="1200" cap="all" baseline="0" dirty="0" smtClean="0">
                          <a:solidFill>
                            <a:schemeClr val="dk1"/>
                          </a:solidFill>
                          <a:latin typeface="+mn-lt"/>
                          <a:ea typeface="+mn-ea"/>
                          <a:cs typeface="+mn-cs"/>
                        </a:rPr>
                        <a:t>V. PRIETO</a:t>
                      </a:r>
                      <a:endParaRPr kumimoji="0" lang="en-US" sz="1200" kern="1200" cap="all" dirty="0" smtClean="0">
                        <a:solidFill>
                          <a:schemeClr val="dk1"/>
                        </a:solidFill>
                        <a:latin typeface="+mn-lt"/>
                        <a:ea typeface="+mn-ea"/>
                        <a:cs typeface="+mn-cs"/>
                      </a:endParaRPr>
                    </a:p>
                  </a:txBody>
                  <a:tcPr marL="68580" marR="68580" marT="0" marB="0">
                    <a:solidFill>
                      <a:srgbClr val="92D050"/>
                    </a:solidFill>
                  </a:tcPr>
                </a:tc>
                <a:tc>
                  <a:txBody>
                    <a:bodyPr/>
                    <a:lstStyle/>
                    <a:p>
                      <a:pPr marL="0" marR="0">
                        <a:lnSpc>
                          <a:spcPct val="115000"/>
                        </a:lnSpc>
                        <a:spcBef>
                          <a:spcPts val="0"/>
                        </a:spcBef>
                        <a:spcAft>
                          <a:spcPts val="0"/>
                        </a:spcAft>
                      </a:pPr>
                      <a:r>
                        <a:rPr lang="en-GB" sz="1200" dirty="0" smtClean="0">
                          <a:solidFill>
                            <a:srgbClr val="000000"/>
                          </a:solidFill>
                          <a:latin typeface="Calibri"/>
                          <a:ea typeface="Calibri"/>
                          <a:cs typeface="Times New Roman"/>
                        </a:rPr>
                        <a:t>Inspection</a:t>
                      </a:r>
                      <a:r>
                        <a:rPr lang="en-GB" sz="1200" baseline="0" dirty="0" smtClean="0">
                          <a:solidFill>
                            <a:srgbClr val="000000"/>
                          </a:solidFill>
                          <a:latin typeface="Calibri"/>
                          <a:ea typeface="Calibri"/>
                          <a:cs typeface="Times New Roman"/>
                        </a:rPr>
                        <a:t> of magnets + interventions if needed.</a:t>
                      </a:r>
                    </a:p>
                    <a:p>
                      <a:pPr marL="0" marR="0">
                        <a:lnSpc>
                          <a:spcPct val="115000"/>
                        </a:lnSpc>
                        <a:spcBef>
                          <a:spcPts val="0"/>
                        </a:spcBef>
                        <a:spcAft>
                          <a:spcPts val="0"/>
                        </a:spcAft>
                      </a:pPr>
                      <a:r>
                        <a:rPr lang="en-GB" sz="1200" baseline="0" dirty="0" smtClean="0">
                          <a:solidFill>
                            <a:srgbClr val="000000"/>
                          </a:solidFill>
                          <a:latin typeface="Calibri"/>
                          <a:ea typeface="Calibri"/>
                          <a:cs typeface="Times New Roman"/>
                        </a:rPr>
                        <a:t>Testing of magnet </a:t>
                      </a:r>
                      <a:r>
                        <a:rPr lang="en-GB" sz="1200" b="1" baseline="0" dirty="0" smtClean="0">
                          <a:solidFill>
                            <a:srgbClr val="000000"/>
                          </a:solidFill>
                          <a:latin typeface="Calibri"/>
                          <a:ea typeface="Calibri"/>
                          <a:cs typeface="Times New Roman"/>
                        </a:rPr>
                        <a:t>BT. BHZ.10 </a:t>
                      </a:r>
                      <a:r>
                        <a:rPr lang="en-GB" sz="1200" baseline="0" dirty="0" smtClean="0">
                          <a:solidFill>
                            <a:srgbClr val="000000"/>
                          </a:solidFill>
                          <a:latin typeface="Calibri"/>
                          <a:ea typeface="Calibri"/>
                          <a:cs typeface="Times New Roman"/>
                        </a:rPr>
                        <a:t>(powered)</a:t>
                      </a:r>
                      <a:endParaRPr lang="en-GB" sz="1200" dirty="0">
                        <a:solidFill>
                          <a:srgbClr val="000000"/>
                        </a:solidFill>
                        <a:latin typeface="Calibri"/>
                        <a:ea typeface="Calibri"/>
                        <a:cs typeface="Times New Roman"/>
                      </a:endParaRPr>
                    </a:p>
                  </a:txBody>
                  <a:tcPr marL="68580" marR="68580" marT="0" marB="0">
                    <a:solidFill>
                      <a:srgbClr val="92D050"/>
                    </a:solidFill>
                  </a:tcPr>
                </a:tc>
              </a:tr>
              <a:tr h="370840">
                <a:tc>
                  <a:txBody>
                    <a:bodyPr/>
                    <a:lstStyle/>
                    <a:p>
                      <a:pPr marL="0" marR="0">
                        <a:lnSpc>
                          <a:spcPct val="115000"/>
                        </a:lnSpc>
                        <a:spcBef>
                          <a:spcPts val="0"/>
                        </a:spcBef>
                        <a:spcAft>
                          <a:spcPts val="0"/>
                        </a:spcAft>
                      </a:pPr>
                      <a:r>
                        <a:rPr lang="en-GB" sz="1200" dirty="0" smtClean="0">
                          <a:solidFill>
                            <a:srgbClr val="000000"/>
                          </a:solidFill>
                          <a:latin typeface="Calibri"/>
                          <a:ea typeface="Calibri"/>
                          <a:cs typeface="Times New Roman"/>
                        </a:rPr>
                        <a:t>Delphine</a:t>
                      </a:r>
                      <a:r>
                        <a:rPr lang="en-GB" sz="1200" baseline="0" dirty="0" smtClean="0">
                          <a:solidFill>
                            <a:srgbClr val="000000"/>
                          </a:solidFill>
                          <a:latin typeface="Calibri"/>
                          <a:ea typeface="Calibri"/>
                          <a:cs typeface="Times New Roman"/>
                        </a:rPr>
                        <a:t> GERARD</a:t>
                      </a:r>
                    </a:p>
                    <a:p>
                      <a:pPr marL="0" marR="0">
                        <a:lnSpc>
                          <a:spcPct val="115000"/>
                        </a:lnSpc>
                        <a:spcBef>
                          <a:spcPts val="0"/>
                        </a:spcBef>
                        <a:spcAft>
                          <a:spcPts val="0"/>
                        </a:spcAft>
                      </a:pPr>
                      <a:r>
                        <a:rPr lang="en-GB" sz="1200" baseline="0" dirty="0" smtClean="0">
                          <a:solidFill>
                            <a:srgbClr val="000000"/>
                          </a:solidFill>
                          <a:latin typeface="Calibri"/>
                          <a:ea typeface="Calibri"/>
                          <a:cs typeface="Times New Roman"/>
                        </a:rPr>
                        <a:t>(BE-BI)</a:t>
                      </a:r>
                      <a:endParaRPr lang="en-GB" sz="1200" dirty="0">
                        <a:solidFill>
                          <a:srgbClr val="000000"/>
                        </a:solidFill>
                        <a:latin typeface="Calibri"/>
                        <a:ea typeface="Calibri"/>
                        <a:cs typeface="Times New Roman"/>
                      </a:endParaRPr>
                    </a:p>
                  </a:txBody>
                  <a:tcPr marL="68580" marR="68580" marT="0" marB="0">
                    <a:solidFill>
                      <a:srgbClr val="00B050"/>
                    </a:solidFill>
                  </a:tcPr>
                </a:tc>
                <a:tc>
                  <a:txBody>
                    <a:bodyPr/>
                    <a:lstStyle/>
                    <a:p>
                      <a:pPr marL="0" marR="0">
                        <a:lnSpc>
                          <a:spcPct val="115000"/>
                        </a:lnSpc>
                        <a:spcBef>
                          <a:spcPts val="0"/>
                        </a:spcBef>
                        <a:spcAft>
                          <a:spcPts val="0"/>
                        </a:spcAft>
                      </a:pPr>
                      <a:r>
                        <a:rPr lang="en-GB" sz="1200" dirty="0" smtClean="0">
                          <a:solidFill>
                            <a:srgbClr val="000000"/>
                          </a:solidFill>
                          <a:latin typeface="Calibri"/>
                          <a:ea typeface="Calibri"/>
                          <a:cs typeface="Times New Roman"/>
                        </a:rPr>
                        <a:t>164146</a:t>
                      </a:r>
                      <a:endParaRPr lang="en-GB" sz="1200" dirty="0">
                        <a:solidFill>
                          <a:srgbClr val="000000"/>
                        </a:solidFill>
                        <a:latin typeface="Calibri"/>
                        <a:ea typeface="Calibri"/>
                        <a:cs typeface="Times New Roman"/>
                      </a:endParaRPr>
                    </a:p>
                  </a:txBody>
                  <a:tcPr marL="68580" marR="68580" marT="0" marB="0">
                    <a:solidFill>
                      <a:srgbClr val="00B050"/>
                    </a:solidFill>
                  </a:tcPr>
                </a:tc>
                <a:tc>
                  <a:txBody>
                    <a:bodyPr/>
                    <a:lstStyle/>
                    <a:p>
                      <a:pPr marL="0" marR="0" algn="ctr">
                        <a:lnSpc>
                          <a:spcPct val="115000"/>
                        </a:lnSpc>
                        <a:spcBef>
                          <a:spcPts val="0"/>
                        </a:spcBef>
                        <a:spcAft>
                          <a:spcPts val="0"/>
                        </a:spcAft>
                      </a:pPr>
                      <a:r>
                        <a:rPr lang="en-GB" sz="1200" dirty="0" smtClean="0">
                          <a:solidFill>
                            <a:srgbClr val="000000"/>
                          </a:solidFill>
                          <a:latin typeface="Calibri"/>
                          <a:ea typeface="Calibri"/>
                          <a:cs typeface="Times New Roman"/>
                        </a:rPr>
                        <a:t>1</a:t>
                      </a:r>
                      <a:r>
                        <a:rPr lang="en-GB" sz="1200" baseline="30000" dirty="0" smtClean="0">
                          <a:solidFill>
                            <a:srgbClr val="000000"/>
                          </a:solidFill>
                          <a:latin typeface="Calibri"/>
                          <a:ea typeface="Calibri"/>
                          <a:cs typeface="Times New Roman"/>
                        </a:rPr>
                        <a:t>st</a:t>
                      </a:r>
                      <a:r>
                        <a:rPr lang="en-GB" sz="1200" baseline="0" dirty="0" smtClean="0">
                          <a:solidFill>
                            <a:srgbClr val="000000"/>
                          </a:solidFill>
                          <a:latin typeface="Calibri"/>
                          <a:ea typeface="Calibri"/>
                          <a:cs typeface="Times New Roman"/>
                        </a:rPr>
                        <a:t> May</a:t>
                      </a:r>
                    </a:p>
                    <a:p>
                      <a:pPr marL="0" marR="0" algn="ctr">
                        <a:lnSpc>
                          <a:spcPct val="115000"/>
                        </a:lnSpc>
                        <a:spcBef>
                          <a:spcPts val="0"/>
                        </a:spcBef>
                        <a:spcAft>
                          <a:spcPts val="0"/>
                        </a:spcAft>
                      </a:pPr>
                      <a:r>
                        <a:rPr lang="en-GB" sz="1200" baseline="0" dirty="0" smtClean="0">
                          <a:solidFill>
                            <a:srgbClr val="000000"/>
                          </a:solidFill>
                          <a:latin typeface="Calibri"/>
                          <a:ea typeface="Calibri"/>
                          <a:cs typeface="Times New Roman"/>
                        </a:rPr>
                        <a:t>(Morning)</a:t>
                      </a:r>
                      <a:endParaRPr lang="en-GB" sz="1200" dirty="0">
                        <a:solidFill>
                          <a:srgbClr val="000000"/>
                        </a:solidFill>
                        <a:latin typeface="Calibri"/>
                        <a:ea typeface="Calibri"/>
                        <a:cs typeface="Times New Roman"/>
                      </a:endParaRPr>
                    </a:p>
                  </a:txBody>
                  <a:tcPr marL="68580" marR="68580" marT="0" marB="0">
                    <a:solidFill>
                      <a:srgbClr val="00B050"/>
                    </a:solidFill>
                  </a:tcPr>
                </a:tc>
                <a:tc>
                  <a:txBody>
                    <a:bodyPr/>
                    <a:lstStyle/>
                    <a:p>
                      <a:pPr marL="342900" marR="0" lvl="0" indent="-342900">
                        <a:lnSpc>
                          <a:spcPct val="115000"/>
                        </a:lnSpc>
                        <a:spcBef>
                          <a:spcPts val="0"/>
                        </a:spcBef>
                        <a:spcAft>
                          <a:spcPts val="0"/>
                        </a:spcAft>
                        <a:buFont typeface="Symbol"/>
                        <a:buChar char=""/>
                      </a:pPr>
                      <a:r>
                        <a:rPr lang="en-GB" sz="1200" b="1" dirty="0" smtClean="0">
                          <a:solidFill>
                            <a:srgbClr val="000000"/>
                          </a:solidFill>
                          <a:latin typeface="Calibri"/>
                          <a:ea typeface="Calibri"/>
                          <a:cs typeface="Times New Roman"/>
                        </a:rPr>
                        <a:t>G.</a:t>
                      </a:r>
                      <a:r>
                        <a:rPr lang="en-GB" sz="1200" b="1" baseline="0" dirty="0" smtClean="0">
                          <a:solidFill>
                            <a:srgbClr val="000000"/>
                          </a:solidFill>
                          <a:latin typeface="Calibri"/>
                          <a:ea typeface="Calibri"/>
                          <a:cs typeface="Times New Roman"/>
                        </a:rPr>
                        <a:t> DELPHINE</a:t>
                      </a:r>
                    </a:p>
                    <a:p>
                      <a:pPr marL="342900" marR="0" lvl="0" indent="-342900">
                        <a:lnSpc>
                          <a:spcPct val="115000"/>
                        </a:lnSpc>
                        <a:spcBef>
                          <a:spcPts val="0"/>
                        </a:spcBef>
                        <a:spcAft>
                          <a:spcPts val="0"/>
                        </a:spcAft>
                        <a:buFont typeface="Symbol"/>
                        <a:buChar char=""/>
                      </a:pPr>
                      <a:r>
                        <a:rPr lang="en-GB" sz="1200" baseline="0" dirty="0" smtClean="0">
                          <a:solidFill>
                            <a:srgbClr val="000000"/>
                          </a:solidFill>
                          <a:latin typeface="Calibri"/>
                          <a:ea typeface="Calibri"/>
                          <a:cs typeface="Times New Roman"/>
                        </a:rPr>
                        <a:t>W. ANDREAZZA</a:t>
                      </a:r>
                    </a:p>
                    <a:p>
                      <a:pPr marL="342900" marR="0" lvl="0" indent="-342900">
                        <a:lnSpc>
                          <a:spcPct val="115000"/>
                        </a:lnSpc>
                        <a:spcBef>
                          <a:spcPts val="0"/>
                        </a:spcBef>
                        <a:spcAft>
                          <a:spcPts val="0"/>
                        </a:spcAft>
                        <a:buFont typeface="Symbol"/>
                        <a:buChar char=""/>
                      </a:pPr>
                      <a:r>
                        <a:rPr lang="en-GB" sz="1200" baseline="0" dirty="0" smtClean="0">
                          <a:solidFill>
                            <a:srgbClr val="000000"/>
                          </a:solidFill>
                          <a:latin typeface="Calibri"/>
                          <a:ea typeface="Calibri"/>
                          <a:cs typeface="Times New Roman"/>
                        </a:rPr>
                        <a:t>N. FAVRE</a:t>
                      </a:r>
                      <a:endParaRPr lang="en-US" sz="1100" dirty="0" smtClean="0">
                        <a:solidFill>
                          <a:srgbClr val="000000"/>
                        </a:solidFill>
                        <a:latin typeface="Calibri"/>
                        <a:ea typeface="Calibri"/>
                        <a:cs typeface="Times New Roman"/>
                      </a:endParaRPr>
                    </a:p>
                  </a:txBody>
                  <a:tcPr marL="68580" marR="68580" marT="0" marB="0">
                    <a:solidFill>
                      <a:srgbClr val="00B050"/>
                    </a:solidFill>
                  </a:tcPr>
                </a:tc>
                <a:tc>
                  <a:txBody>
                    <a:bodyPr/>
                    <a:lstStyle/>
                    <a:p>
                      <a:r>
                        <a:rPr kumimoji="0" lang="en-US" sz="1200" kern="1200" dirty="0" err="1" smtClean="0">
                          <a:solidFill>
                            <a:schemeClr val="dk1"/>
                          </a:solidFill>
                          <a:latin typeface="+mj-lt"/>
                          <a:ea typeface="+mn-ea"/>
                          <a:cs typeface="+mn-cs"/>
                        </a:rPr>
                        <a:t>Relevé</a:t>
                      </a:r>
                      <a:r>
                        <a:rPr kumimoji="0" lang="en-US" sz="1200" kern="1200" dirty="0" smtClean="0">
                          <a:solidFill>
                            <a:schemeClr val="dk1"/>
                          </a:solidFill>
                          <a:latin typeface="+mj-lt"/>
                          <a:ea typeface="+mn-ea"/>
                          <a:cs typeface="+mn-cs"/>
                        </a:rPr>
                        <a:t> pour le </a:t>
                      </a:r>
                      <a:r>
                        <a:rPr kumimoji="0" lang="en-US" sz="1200" kern="1200" dirty="0" err="1" smtClean="0">
                          <a:solidFill>
                            <a:schemeClr val="dk1"/>
                          </a:solidFill>
                          <a:latin typeface="+mj-lt"/>
                          <a:ea typeface="+mn-ea"/>
                          <a:cs typeface="+mn-cs"/>
                        </a:rPr>
                        <a:t>projet</a:t>
                      </a:r>
                      <a:r>
                        <a:rPr kumimoji="0" lang="en-US" sz="1200" kern="1200" dirty="0" smtClean="0">
                          <a:solidFill>
                            <a:schemeClr val="dk1"/>
                          </a:solidFill>
                          <a:latin typeface="+mj-lt"/>
                          <a:ea typeface="+mn-ea"/>
                          <a:cs typeface="+mn-cs"/>
                        </a:rPr>
                        <a:t> de </a:t>
                      </a:r>
                      <a:r>
                        <a:rPr kumimoji="0" lang="en-US" sz="1200" kern="1200" dirty="0" err="1" smtClean="0">
                          <a:solidFill>
                            <a:schemeClr val="dk1"/>
                          </a:solidFill>
                          <a:latin typeface="+mj-lt"/>
                          <a:ea typeface="+mn-ea"/>
                          <a:cs typeface="+mn-cs"/>
                        </a:rPr>
                        <a:t>remplacement</a:t>
                      </a:r>
                      <a:r>
                        <a:rPr kumimoji="0" lang="en-US" sz="1200" kern="1200" dirty="0" smtClean="0">
                          <a:solidFill>
                            <a:schemeClr val="dk1"/>
                          </a:solidFill>
                          <a:latin typeface="+mj-lt"/>
                          <a:ea typeface="+mn-ea"/>
                          <a:cs typeface="+mn-cs"/>
                        </a:rPr>
                        <a:t> des pick-up </a:t>
                      </a:r>
                      <a:r>
                        <a:rPr kumimoji="0" lang="en-US" sz="1200" kern="1200" dirty="0" err="1" smtClean="0">
                          <a:solidFill>
                            <a:schemeClr val="dk1"/>
                          </a:solidFill>
                          <a:latin typeface="+mj-lt"/>
                          <a:ea typeface="+mn-ea"/>
                          <a:cs typeface="+mn-cs"/>
                        </a:rPr>
                        <a:t>ligne</a:t>
                      </a:r>
                      <a:r>
                        <a:rPr kumimoji="0" lang="en-US" sz="1200" kern="1200" dirty="0" smtClean="0">
                          <a:solidFill>
                            <a:schemeClr val="dk1"/>
                          </a:solidFill>
                          <a:latin typeface="+mj-lt"/>
                          <a:ea typeface="+mn-ea"/>
                          <a:cs typeface="+mn-cs"/>
                        </a:rPr>
                        <a:t> BT</a:t>
                      </a:r>
                      <a:endParaRPr kumimoji="0" lang="en-US" sz="1200" kern="1200" dirty="0">
                        <a:solidFill>
                          <a:schemeClr val="dk1"/>
                        </a:solidFill>
                        <a:latin typeface="+mj-lt"/>
                        <a:ea typeface="+mn-ea"/>
                        <a:cs typeface="+mn-cs"/>
                      </a:endParaRPr>
                    </a:p>
                  </a:txBody>
                  <a:tcPr marL="68580" marR="68580" marT="0" marB="0">
                    <a:solidFill>
                      <a:srgbClr val="00B050"/>
                    </a:solidFill>
                  </a:tcPr>
                </a:tc>
              </a:tr>
              <a:tr h="370840">
                <a:tc>
                  <a:txBody>
                    <a:bodyPr/>
                    <a:lstStyle/>
                    <a:p>
                      <a:pPr marL="0" marR="0">
                        <a:lnSpc>
                          <a:spcPct val="115000"/>
                        </a:lnSpc>
                        <a:spcBef>
                          <a:spcPts val="0"/>
                        </a:spcBef>
                        <a:spcAft>
                          <a:spcPts val="0"/>
                        </a:spcAft>
                      </a:pPr>
                      <a:r>
                        <a:rPr lang="en-GB" sz="1200" dirty="0" smtClean="0">
                          <a:solidFill>
                            <a:srgbClr val="000000"/>
                          </a:solidFill>
                          <a:latin typeface="Calibri"/>
                          <a:ea typeface="Calibri"/>
                          <a:cs typeface="Times New Roman"/>
                        </a:rPr>
                        <a:t>Gianfranco</a:t>
                      </a:r>
                      <a:r>
                        <a:rPr lang="en-GB" sz="1200" baseline="0" dirty="0" smtClean="0">
                          <a:solidFill>
                            <a:srgbClr val="000000"/>
                          </a:solidFill>
                          <a:latin typeface="Calibri"/>
                          <a:ea typeface="Calibri"/>
                          <a:cs typeface="Times New Roman"/>
                        </a:rPr>
                        <a:t> RAVIDA</a:t>
                      </a:r>
                    </a:p>
                    <a:p>
                      <a:pPr marL="0" marR="0">
                        <a:lnSpc>
                          <a:spcPct val="115000"/>
                        </a:lnSpc>
                        <a:spcBef>
                          <a:spcPts val="0"/>
                        </a:spcBef>
                        <a:spcAft>
                          <a:spcPts val="0"/>
                        </a:spcAft>
                      </a:pPr>
                      <a:r>
                        <a:rPr lang="en-GB" sz="1200" baseline="0" dirty="0" smtClean="0">
                          <a:solidFill>
                            <a:srgbClr val="000000"/>
                          </a:solidFill>
                          <a:latin typeface="Calibri"/>
                          <a:ea typeface="Calibri"/>
                          <a:cs typeface="Times New Roman"/>
                        </a:rPr>
                        <a:t>(TE/ABT)</a:t>
                      </a:r>
                      <a:endParaRPr lang="en-GB" sz="1200" dirty="0">
                        <a:solidFill>
                          <a:srgbClr val="000000"/>
                        </a:solidFill>
                        <a:latin typeface="Calibri"/>
                        <a:ea typeface="Calibri"/>
                        <a:cs typeface="Times New Roman"/>
                      </a:endParaRPr>
                    </a:p>
                  </a:txBody>
                  <a:tcPr marL="68580" marR="68580" marT="0" marB="0">
                    <a:solidFill>
                      <a:srgbClr val="92D050"/>
                    </a:solidFill>
                  </a:tcPr>
                </a:tc>
                <a:tc>
                  <a:txBody>
                    <a:bodyPr/>
                    <a:lstStyle/>
                    <a:p>
                      <a:pPr marL="0" marR="0">
                        <a:lnSpc>
                          <a:spcPct val="115000"/>
                        </a:lnSpc>
                        <a:spcBef>
                          <a:spcPts val="0"/>
                        </a:spcBef>
                        <a:spcAft>
                          <a:spcPts val="0"/>
                        </a:spcAft>
                      </a:pPr>
                      <a:r>
                        <a:rPr lang="en-GB" sz="1200" dirty="0" smtClean="0">
                          <a:solidFill>
                            <a:srgbClr val="000000"/>
                          </a:solidFill>
                          <a:latin typeface="Calibri"/>
                          <a:ea typeface="Calibri"/>
                          <a:cs typeface="Times New Roman"/>
                        </a:rPr>
                        <a:t>165182</a:t>
                      </a:r>
                      <a:endParaRPr lang="en-GB" sz="1200" dirty="0">
                        <a:solidFill>
                          <a:srgbClr val="000000"/>
                        </a:solidFill>
                        <a:latin typeface="Calibri"/>
                        <a:ea typeface="Calibri"/>
                        <a:cs typeface="Times New Roman"/>
                      </a:endParaRPr>
                    </a:p>
                  </a:txBody>
                  <a:tcPr marL="68580" marR="68580" marT="0" marB="0">
                    <a:solidFill>
                      <a:srgbClr val="92D050"/>
                    </a:solidFill>
                  </a:tcPr>
                </a:tc>
                <a:tc>
                  <a:txBody>
                    <a:bodyPr/>
                    <a:lstStyle/>
                    <a:p>
                      <a:pPr marL="0" marR="0" algn="ctr">
                        <a:lnSpc>
                          <a:spcPct val="115000"/>
                        </a:lnSpc>
                        <a:spcBef>
                          <a:spcPts val="0"/>
                        </a:spcBef>
                        <a:spcAft>
                          <a:spcPts val="0"/>
                        </a:spcAft>
                      </a:pPr>
                      <a:r>
                        <a:rPr lang="en-GB" sz="1200" dirty="0" smtClean="0">
                          <a:solidFill>
                            <a:srgbClr val="000000"/>
                          </a:solidFill>
                          <a:latin typeface="Calibri"/>
                          <a:ea typeface="Calibri"/>
                          <a:cs typeface="Times New Roman"/>
                        </a:rPr>
                        <a:t>31</a:t>
                      </a:r>
                      <a:r>
                        <a:rPr lang="en-GB" sz="1200" baseline="30000" dirty="0" smtClean="0">
                          <a:solidFill>
                            <a:srgbClr val="000000"/>
                          </a:solidFill>
                          <a:latin typeface="Calibri"/>
                          <a:ea typeface="Calibri"/>
                          <a:cs typeface="Times New Roman"/>
                        </a:rPr>
                        <a:t>st</a:t>
                      </a:r>
                      <a:r>
                        <a:rPr lang="en-GB" sz="1200" dirty="0" smtClean="0">
                          <a:solidFill>
                            <a:srgbClr val="000000"/>
                          </a:solidFill>
                          <a:latin typeface="Calibri"/>
                          <a:ea typeface="Calibri"/>
                          <a:cs typeface="Times New Roman"/>
                        </a:rPr>
                        <a:t> May</a:t>
                      </a:r>
                    </a:p>
                    <a:p>
                      <a:pPr marL="0" marR="0" algn="ctr">
                        <a:lnSpc>
                          <a:spcPct val="115000"/>
                        </a:lnSpc>
                        <a:spcBef>
                          <a:spcPts val="0"/>
                        </a:spcBef>
                        <a:spcAft>
                          <a:spcPts val="0"/>
                        </a:spcAft>
                      </a:pPr>
                      <a:r>
                        <a:rPr lang="en-GB" sz="1200" dirty="0" smtClean="0">
                          <a:solidFill>
                            <a:srgbClr val="000000"/>
                          </a:solidFill>
                          <a:latin typeface="Calibri"/>
                          <a:ea typeface="Calibri"/>
                          <a:cs typeface="Times New Roman"/>
                        </a:rPr>
                        <a:t>(All</a:t>
                      </a:r>
                      <a:r>
                        <a:rPr lang="en-GB" sz="1200" baseline="0" dirty="0" smtClean="0">
                          <a:solidFill>
                            <a:srgbClr val="000000"/>
                          </a:solidFill>
                          <a:latin typeface="Calibri"/>
                          <a:ea typeface="Calibri"/>
                          <a:cs typeface="Times New Roman"/>
                        </a:rPr>
                        <a:t> day)</a:t>
                      </a:r>
                      <a:endParaRPr lang="en-GB" sz="1200" dirty="0">
                        <a:solidFill>
                          <a:srgbClr val="000000"/>
                        </a:solidFill>
                        <a:latin typeface="Calibri"/>
                        <a:ea typeface="Calibri"/>
                        <a:cs typeface="Times New Roman"/>
                      </a:endParaRPr>
                    </a:p>
                  </a:txBody>
                  <a:tcPr marL="68580" marR="68580" marT="0" marB="0">
                    <a:solidFill>
                      <a:srgbClr val="92D050"/>
                    </a:solidFill>
                  </a:tcPr>
                </a:tc>
                <a:tc>
                  <a:txBody>
                    <a:bodyPr/>
                    <a:lstStyle/>
                    <a:p>
                      <a:pPr marL="342900" marR="0" lvl="0" indent="-342900">
                        <a:lnSpc>
                          <a:spcPct val="115000"/>
                        </a:lnSpc>
                        <a:spcBef>
                          <a:spcPts val="0"/>
                        </a:spcBef>
                        <a:spcAft>
                          <a:spcPts val="0"/>
                        </a:spcAft>
                        <a:buFont typeface="Symbol"/>
                        <a:buChar char=""/>
                      </a:pPr>
                      <a:endParaRPr lang="en-US" sz="1100" dirty="0" smtClean="0">
                        <a:solidFill>
                          <a:srgbClr val="000000"/>
                        </a:solidFill>
                        <a:latin typeface="Calibri"/>
                        <a:ea typeface="Calibri"/>
                        <a:cs typeface="Times New Roman"/>
                      </a:endParaRPr>
                    </a:p>
                  </a:txBody>
                  <a:tcPr marL="68580" marR="68580" marT="0" marB="0">
                    <a:solidFill>
                      <a:srgbClr val="92D050"/>
                    </a:solidFill>
                  </a:tcPr>
                </a:tc>
                <a:tc>
                  <a:txBody>
                    <a:bodyPr/>
                    <a:lstStyle/>
                    <a:p>
                      <a:pPr marL="0" marR="0">
                        <a:lnSpc>
                          <a:spcPct val="115000"/>
                        </a:lnSpc>
                        <a:spcBef>
                          <a:spcPts val="0"/>
                        </a:spcBef>
                        <a:spcAft>
                          <a:spcPts val="0"/>
                        </a:spcAft>
                      </a:pPr>
                      <a:r>
                        <a:rPr lang="en-GB" sz="1200" dirty="0" smtClean="0">
                          <a:solidFill>
                            <a:srgbClr val="000000"/>
                          </a:solidFill>
                          <a:latin typeface="Calibri"/>
                          <a:ea typeface="Calibri"/>
                          <a:cs typeface="Times New Roman"/>
                        </a:rPr>
                        <a:t>Replacement</a:t>
                      </a:r>
                      <a:r>
                        <a:rPr lang="en-GB" sz="1200" baseline="0" dirty="0" smtClean="0">
                          <a:solidFill>
                            <a:srgbClr val="000000"/>
                          </a:solidFill>
                          <a:latin typeface="Calibri"/>
                          <a:ea typeface="Calibri"/>
                          <a:cs typeface="Times New Roman"/>
                        </a:rPr>
                        <a:t>  of Oil Level Sensor, its stand, electrical connections and test. (This work is located in the surface building, oil system, behind rack 114.</a:t>
                      </a:r>
                      <a:endParaRPr lang="en-GB" sz="1200" dirty="0">
                        <a:solidFill>
                          <a:srgbClr val="000000"/>
                        </a:solidFill>
                        <a:latin typeface="Calibri"/>
                        <a:ea typeface="Calibri"/>
                        <a:cs typeface="Times New Roman"/>
                      </a:endParaRPr>
                    </a:p>
                  </a:txBody>
                  <a:tcPr marL="68580" marR="68580" marT="0" marB="0">
                    <a:solidFill>
                      <a:srgbClr val="92D050"/>
                    </a:solid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algn="ctr"/>
            <a:r>
              <a:rPr lang="en-GB" smtClean="0"/>
              <a:t>SPS</a:t>
            </a:r>
            <a:br>
              <a:rPr lang="en-GB" smtClean="0"/>
            </a:br>
            <a:r>
              <a:rPr lang="en-GB" sz="2000" smtClean="0"/>
              <a:t>(information provided by Jerome Axensalva)</a:t>
            </a:r>
            <a:endParaRPr lang="en-US" smtClean="0"/>
          </a:p>
        </p:txBody>
      </p:sp>
      <p:sp>
        <p:nvSpPr>
          <p:cNvPr id="3" name="Content Placeholder 2"/>
          <p:cNvSpPr>
            <a:spLocks noGrp="1"/>
          </p:cNvSpPr>
          <p:nvPr>
            <p:ph idx="1"/>
          </p:nvPr>
        </p:nvSpPr>
        <p:spPr/>
        <p:txBody>
          <a:bodyPr>
            <a:normAutofit fontScale="70000" lnSpcReduction="20000"/>
          </a:bodyPr>
          <a:lstStyle/>
          <a:p>
            <a:pPr marL="274320" indent="-274320" fontAlgn="auto">
              <a:spcAft>
                <a:spcPts val="0"/>
              </a:spcAft>
              <a:buClr>
                <a:schemeClr val="accent3"/>
              </a:buClr>
              <a:buFont typeface="Wingdings 2"/>
              <a:buChar char=""/>
              <a:defRPr/>
            </a:pPr>
            <a:r>
              <a:rPr lang="en-GB" dirty="0" smtClean="0">
                <a:latin typeface="+mj-lt"/>
              </a:rPr>
              <a:t>LSS5 (BA5):</a:t>
            </a:r>
            <a:endParaRPr lang="en-US" dirty="0" smtClean="0">
              <a:latin typeface="+mj-lt"/>
            </a:endParaRPr>
          </a:p>
          <a:p>
            <a:pPr marL="640080" lvl="1" indent="-246888" fontAlgn="auto">
              <a:spcAft>
                <a:spcPts val="0"/>
              </a:spcAft>
              <a:buFont typeface="Wingdings 2"/>
              <a:buChar char=""/>
              <a:defRPr/>
            </a:pPr>
            <a:r>
              <a:rPr lang="en-GB" dirty="0" smtClean="0">
                <a:latin typeface="+mj-lt"/>
              </a:rPr>
              <a:t>UA9 experiment : Exchange of </a:t>
            </a:r>
            <a:r>
              <a:rPr lang="en-GB" dirty="0" err="1" smtClean="0">
                <a:latin typeface="+mj-lt"/>
              </a:rPr>
              <a:t>Goniometer</a:t>
            </a:r>
            <a:r>
              <a:rPr lang="en-GB" dirty="0" smtClean="0">
                <a:latin typeface="+mj-lt"/>
              </a:rPr>
              <a:t> #2 &amp; installation of 2 </a:t>
            </a:r>
            <a:r>
              <a:rPr lang="en-GB" dirty="0" err="1" smtClean="0">
                <a:latin typeface="+mj-lt"/>
              </a:rPr>
              <a:t>scintillators</a:t>
            </a:r>
            <a:r>
              <a:rPr lang="en-GB" dirty="0" smtClean="0">
                <a:latin typeface="+mj-lt"/>
              </a:rPr>
              <a:t>.</a:t>
            </a:r>
            <a:endParaRPr lang="en-US" dirty="0" smtClean="0">
              <a:latin typeface="+mj-lt"/>
            </a:endParaRPr>
          </a:p>
          <a:p>
            <a:pPr marL="640080" lvl="1" indent="-246888" fontAlgn="auto">
              <a:spcAft>
                <a:spcPts val="0"/>
              </a:spcAft>
              <a:buFont typeface="Wingdings 2"/>
              <a:buChar char=""/>
              <a:defRPr/>
            </a:pPr>
            <a:r>
              <a:rPr lang="en-GB" dirty="0" smtClean="0">
                <a:latin typeface="+mj-lt"/>
              </a:rPr>
              <a:t>E-Cloud : replace 2 e-cloud monitors and MBN chambers with carbon coated.</a:t>
            </a:r>
            <a:endParaRPr lang="en-US" dirty="0" smtClean="0">
              <a:latin typeface="+mj-lt"/>
            </a:endParaRPr>
          </a:p>
          <a:p>
            <a:pPr marL="640080" lvl="1" indent="-246888" fontAlgn="auto">
              <a:spcAft>
                <a:spcPts val="0"/>
              </a:spcAft>
              <a:buFont typeface="Wingdings 2"/>
              <a:buChar char=""/>
              <a:defRPr/>
            </a:pPr>
            <a:r>
              <a:rPr lang="en-GB" dirty="0" err="1" smtClean="0">
                <a:latin typeface="+mj-lt"/>
              </a:rPr>
              <a:t>Scaper</a:t>
            </a:r>
            <a:r>
              <a:rPr lang="en-GB" dirty="0" smtClean="0">
                <a:latin typeface="+mj-lt"/>
              </a:rPr>
              <a:t> : install the second shielding just before QD517 (needs also a to exchange the vacuum chamber)</a:t>
            </a:r>
            <a:endParaRPr lang="en-US" dirty="0" smtClean="0">
              <a:latin typeface="+mj-lt"/>
            </a:endParaRPr>
          </a:p>
          <a:p>
            <a:pPr marL="274320" indent="-274320" fontAlgn="auto">
              <a:spcAft>
                <a:spcPts val="0"/>
              </a:spcAft>
              <a:buClr>
                <a:schemeClr val="accent3"/>
              </a:buClr>
              <a:buFont typeface="Wingdings 2"/>
              <a:buNone/>
              <a:defRPr/>
            </a:pPr>
            <a:r>
              <a:rPr lang="en-GB" dirty="0" smtClean="0">
                <a:latin typeface="+mj-lt"/>
              </a:rPr>
              <a:t> </a:t>
            </a:r>
            <a:endParaRPr lang="en-US" dirty="0" smtClean="0">
              <a:latin typeface="+mj-lt"/>
            </a:endParaRPr>
          </a:p>
          <a:p>
            <a:pPr marL="274320" indent="-274320" fontAlgn="auto">
              <a:spcAft>
                <a:spcPts val="0"/>
              </a:spcAft>
              <a:buClr>
                <a:schemeClr val="accent3"/>
              </a:buClr>
              <a:buFont typeface="Wingdings 2"/>
              <a:buChar char=""/>
              <a:defRPr/>
            </a:pPr>
            <a:r>
              <a:rPr lang="en-GB" dirty="0" smtClean="0">
                <a:latin typeface="+mj-lt"/>
              </a:rPr>
              <a:t>SPS Ring and </a:t>
            </a:r>
            <a:r>
              <a:rPr lang="en-GB" dirty="0" err="1" smtClean="0">
                <a:latin typeface="+mj-lt"/>
              </a:rPr>
              <a:t>Tranfer</a:t>
            </a:r>
            <a:r>
              <a:rPr lang="en-GB" dirty="0" smtClean="0">
                <a:latin typeface="+mj-lt"/>
              </a:rPr>
              <a:t> Lines:</a:t>
            </a:r>
            <a:endParaRPr lang="en-US" dirty="0" smtClean="0">
              <a:latin typeface="+mj-lt"/>
            </a:endParaRPr>
          </a:p>
          <a:p>
            <a:pPr marL="640080" lvl="1" indent="-246888" fontAlgn="auto">
              <a:spcAft>
                <a:spcPts val="0"/>
              </a:spcAft>
              <a:buFont typeface="Wingdings 2"/>
              <a:buChar char=""/>
              <a:defRPr/>
            </a:pPr>
            <a:r>
              <a:rPr lang="en-GB" dirty="0" smtClean="0">
                <a:latin typeface="+mj-lt"/>
              </a:rPr>
              <a:t>RF Maintenance and inspection (Dampers, cavities, etc.)</a:t>
            </a:r>
            <a:endParaRPr lang="en-US" dirty="0" smtClean="0">
              <a:latin typeface="+mj-lt"/>
            </a:endParaRPr>
          </a:p>
          <a:p>
            <a:pPr marL="640080" lvl="1" indent="-246888" fontAlgn="auto">
              <a:spcAft>
                <a:spcPts val="0"/>
              </a:spcAft>
              <a:buFont typeface="Wingdings 2"/>
              <a:buChar char=""/>
              <a:defRPr/>
            </a:pPr>
            <a:r>
              <a:rPr lang="en-GB" dirty="0" smtClean="0">
                <a:latin typeface="+mj-lt"/>
              </a:rPr>
              <a:t>Magnet Patrol for inspections (water leaks, etc.).</a:t>
            </a:r>
            <a:endParaRPr lang="en-US" dirty="0" smtClean="0">
              <a:latin typeface="+mj-lt"/>
            </a:endParaRPr>
          </a:p>
          <a:p>
            <a:pPr marL="640080" lvl="1" indent="-246888" fontAlgn="auto">
              <a:spcAft>
                <a:spcPts val="0"/>
              </a:spcAft>
              <a:buFont typeface="Wingdings 2"/>
              <a:buChar char=""/>
              <a:defRPr/>
            </a:pPr>
            <a:r>
              <a:rPr lang="en-GB" dirty="0" smtClean="0">
                <a:latin typeface="+mj-lt"/>
              </a:rPr>
              <a:t>Safety Inspections (EN/GMS).</a:t>
            </a:r>
            <a:endParaRPr lang="en-US" dirty="0" smtClean="0">
              <a:latin typeface="+mj-lt"/>
            </a:endParaRPr>
          </a:p>
          <a:p>
            <a:pPr marL="640080" lvl="1" indent="-246888" fontAlgn="auto">
              <a:spcAft>
                <a:spcPts val="0"/>
              </a:spcAft>
              <a:buFont typeface="Wingdings 2"/>
              <a:buChar char=""/>
              <a:defRPr/>
            </a:pPr>
            <a:r>
              <a:rPr lang="en-GB" dirty="0" smtClean="0">
                <a:latin typeface="+mj-lt"/>
              </a:rPr>
              <a:t>Lifts Inspections.</a:t>
            </a:r>
            <a:endParaRPr lang="en-US" dirty="0" smtClean="0">
              <a:latin typeface="+mj-lt"/>
            </a:endParaRPr>
          </a:p>
          <a:p>
            <a:pPr marL="274320" indent="-274320" fontAlgn="auto">
              <a:spcAft>
                <a:spcPts val="0"/>
              </a:spcAft>
              <a:buClr>
                <a:schemeClr val="accent3"/>
              </a:buClr>
              <a:buFont typeface="Wingdings 2"/>
              <a:buNone/>
              <a:defRPr/>
            </a:pPr>
            <a:r>
              <a:rPr lang="en-GB" dirty="0" smtClean="0">
                <a:latin typeface="+mj-lt"/>
              </a:rPr>
              <a:t> </a:t>
            </a:r>
            <a:endParaRPr lang="en-US" dirty="0" smtClean="0">
              <a:latin typeface="+mj-lt"/>
            </a:endParaRPr>
          </a:p>
          <a:p>
            <a:pPr marL="274320" indent="-274320" fontAlgn="auto">
              <a:spcAft>
                <a:spcPts val="0"/>
              </a:spcAft>
              <a:buClr>
                <a:schemeClr val="accent3"/>
              </a:buClr>
              <a:buFont typeface="Wingdings 2"/>
              <a:buChar char=""/>
              <a:defRPr/>
            </a:pPr>
            <a:r>
              <a:rPr lang="en-GB" dirty="0" err="1" smtClean="0">
                <a:latin typeface="+mj-lt"/>
              </a:rPr>
              <a:t>HiradMat</a:t>
            </a:r>
            <a:r>
              <a:rPr lang="en-GB" dirty="0" smtClean="0">
                <a:latin typeface="+mj-lt"/>
              </a:rPr>
              <a:t> (for  details ask S. Evrard):</a:t>
            </a:r>
            <a:endParaRPr lang="en-US" dirty="0" smtClean="0">
              <a:latin typeface="+mj-lt"/>
            </a:endParaRPr>
          </a:p>
          <a:p>
            <a:pPr marL="640080" lvl="1" indent="-246888" fontAlgn="auto">
              <a:spcAft>
                <a:spcPts val="0"/>
              </a:spcAft>
              <a:buFont typeface="Wingdings 2"/>
              <a:buChar char=""/>
              <a:defRPr/>
            </a:pPr>
            <a:r>
              <a:rPr lang="en-GB" dirty="0" smtClean="0">
                <a:latin typeface="+mj-lt"/>
              </a:rPr>
              <a:t>Water leak cooling cable TCC6</a:t>
            </a:r>
            <a:endParaRPr lang="en-US" dirty="0" smtClean="0">
              <a:latin typeface="+mj-lt"/>
            </a:endParaRPr>
          </a:p>
          <a:p>
            <a:pPr marL="640080" lvl="1" indent="-246888" fontAlgn="auto">
              <a:spcAft>
                <a:spcPts val="0"/>
              </a:spcAft>
              <a:buFont typeface="Wingdings 2"/>
              <a:buChar char=""/>
              <a:defRPr/>
            </a:pPr>
            <a:r>
              <a:rPr lang="en-GB" dirty="0" smtClean="0">
                <a:latin typeface="+mj-lt"/>
              </a:rPr>
              <a:t>Cabling works</a:t>
            </a:r>
            <a:endParaRPr lang="en-US" dirty="0" smtClean="0">
              <a:latin typeface="+mj-lt"/>
            </a:endParaRPr>
          </a:p>
          <a:p>
            <a:pPr marL="640080" lvl="1" indent="-246888" fontAlgn="auto">
              <a:spcAft>
                <a:spcPts val="0"/>
              </a:spcAft>
              <a:buFont typeface="Wingdings 2"/>
              <a:buChar char=""/>
              <a:defRPr/>
            </a:pPr>
            <a:r>
              <a:rPr lang="en-GB" dirty="0" smtClean="0">
                <a:latin typeface="+mj-lt"/>
              </a:rPr>
              <a:t>Vacuum works</a:t>
            </a:r>
            <a:endParaRPr lang="en-US" dirty="0" smtClean="0">
              <a:latin typeface="+mj-lt"/>
            </a:endParaRPr>
          </a:p>
          <a:p>
            <a:pPr marL="274320" indent="-274320" fontAlgn="auto">
              <a:spcAft>
                <a:spcPts val="0"/>
              </a:spcAft>
              <a:buClr>
                <a:schemeClr val="accent3"/>
              </a:buClr>
              <a:buFont typeface="Wingdings 2"/>
              <a:buChar char=""/>
              <a:defRPr/>
            </a:pP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ED136383408F148BF9251BF3534085B" ma:contentTypeVersion="0" ma:contentTypeDescription="Create a new document." ma:contentTypeScope="" ma:versionID="527539a67a15db469bf18b38d76d2d81">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824A0EA2-760F-4150-A36C-66746A198B65}"/>
</file>

<file path=customXml/itemProps2.xml><?xml version="1.0" encoding="utf-8"?>
<ds:datastoreItem xmlns:ds="http://schemas.openxmlformats.org/officeDocument/2006/customXml" ds:itemID="{889BA8F3-CE73-4B6B-823B-C1A91E79C1B5}"/>
</file>

<file path=customXml/itemProps3.xml><?xml version="1.0" encoding="utf-8"?>
<ds:datastoreItem xmlns:ds="http://schemas.openxmlformats.org/officeDocument/2006/customXml" ds:itemID="{591681B6-0CA6-4448-9492-7662A83FA214}"/>
</file>

<file path=docProps/app.xml><?xml version="1.0" encoding="utf-8"?>
<Properties xmlns="http://schemas.openxmlformats.org/officeDocument/2006/extended-properties" xmlns:vt="http://schemas.openxmlformats.org/officeDocument/2006/docPropsVTypes">
  <Template>Flow</Template>
  <TotalTime>1053</TotalTime>
  <Words>384</Words>
  <Application>Microsoft Office PowerPoint</Application>
  <PresentationFormat>On-screen Show (4:3)</PresentationFormat>
  <Paragraphs>98</Paragraphs>
  <Slides>4</Slides>
  <Notes>0</Notes>
  <HiddenSlides>0</HiddenSlides>
  <MMClips>0</MMClips>
  <ScaleCrop>false</ScaleCrop>
  <HeadingPairs>
    <vt:vector size="6" baseType="variant">
      <vt:variant>
        <vt:lpstr>Fonts Used</vt:lpstr>
      </vt:variant>
      <vt:variant>
        <vt:i4>6</vt:i4>
      </vt:variant>
      <vt:variant>
        <vt:lpstr>Design Template</vt:lpstr>
      </vt:variant>
      <vt:variant>
        <vt:i4>4</vt:i4>
      </vt:variant>
      <vt:variant>
        <vt:lpstr>Slide Titles</vt:lpstr>
      </vt:variant>
      <vt:variant>
        <vt:i4>4</vt:i4>
      </vt:variant>
    </vt:vector>
  </HeadingPairs>
  <TitlesOfParts>
    <vt:vector size="14" baseType="lpstr">
      <vt:lpstr>Constantia</vt:lpstr>
      <vt:lpstr>Arial</vt:lpstr>
      <vt:lpstr>Calibri</vt:lpstr>
      <vt:lpstr>Wingdings 2</vt:lpstr>
      <vt:lpstr>Times New Roman</vt:lpstr>
      <vt:lpstr>Symbol</vt:lpstr>
      <vt:lpstr>Flow</vt:lpstr>
      <vt:lpstr>Flow</vt:lpstr>
      <vt:lpstr>Flow</vt:lpstr>
      <vt:lpstr>Flow</vt:lpstr>
      <vt:lpstr>Slide 1</vt:lpstr>
      <vt:lpstr>PS Booster (1) David MCFARLANE</vt:lpstr>
      <vt:lpstr>PS Booster (2)  David MCFARLANE</vt:lpstr>
      <vt:lpstr>SPS (information provided by Jerome Axensalva)</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Technical Stop 25/05/09</dc:title>
  <dc:creator>jocksoft</dc:creator>
  <cp:lastModifiedBy>abconf</cp:lastModifiedBy>
  <cp:revision>83</cp:revision>
  <dcterms:created xsi:type="dcterms:W3CDTF">2009-05-11T07:05:35Z</dcterms:created>
  <dcterms:modified xsi:type="dcterms:W3CDTF">2010-05-18T09:40:35Z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0x0101009ED136383408F148BF9251BF3534085B</vt:lpwstr>
  </property>
</Properties>
</file>