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8"/>
  </p:notesMasterIdLst>
  <p:handoutMasterIdLst>
    <p:handoutMasterId r:id="rId9"/>
  </p:handoutMasterIdLst>
  <p:sldIdLst>
    <p:sldId id="919" r:id="rId2"/>
    <p:sldId id="920" r:id="rId3"/>
    <p:sldId id="915" r:id="rId4"/>
    <p:sldId id="916" r:id="rId5"/>
    <p:sldId id="918" r:id="rId6"/>
    <p:sldId id="917" r:id="rId7"/>
  </p:sldIdLst>
  <p:sldSz cx="9144000" cy="6858000" type="screen4x3"/>
  <p:notesSz cx="7010400" cy="92964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99FF99"/>
    <a:srgbClr val="0000FF"/>
    <a:srgbClr val="FFCCCC"/>
    <a:srgbClr val="9FCAFF"/>
    <a:srgbClr val="DDDDDD"/>
    <a:srgbClr val="99FFCC"/>
    <a:srgbClr val="33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1" autoAdjust="0"/>
    <p:restoredTop sz="95262" autoAdjust="0"/>
  </p:normalViewPr>
  <p:slideViewPr>
    <p:cSldViewPr>
      <p:cViewPr>
        <p:scale>
          <a:sx n="100" d="100"/>
          <a:sy n="100" d="100"/>
        </p:scale>
        <p:origin x="-132" y="192"/>
      </p:cViewPr>
      <p:guideLst>
        <p:guide orient="horz" pos="2160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6/15/2010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15-06-10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LHC schedule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15-06-10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LHC schedule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15-06-10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4594" name="Picture 18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Revised 2010 accelerator complex schedules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Mike Lamont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572164"/>
          </a:xfrm>
        </p:spPr>
        <p:txBody>
          <a:bodyPr/>
          <a:lstStyle/>
          <a:p>
            <a:r>
              <a:rPr lang="en-US" dirty="0" smtClean="0"/>
              <a:t>Increase distance between technical stops</a:t>
            </a:r>
          </a:p>
          <a:p>
            <a:pPr lvl="1"/>
            <a:r>
              <a:rPr lang="en-US" dirty="0" smtClean="0"/>
              <a:t>less technical stops</a:t>
            </a:r>
          </a:p>
          <a:p>
            <a:pPr lvl="1"/>
            <a:r>
              <a:rPr lang="en-US" dirty="0" smtClean="0"/>
              <a:t>less disturbance to LHC operations</a:t>
            </a:r>
          </a:p>
          <a:p>
            <a:r>
              <a:rPr lang="en-US" dirty="0" smtClean="0"/>
              <a:t>Increase length of stops from 3 to 4 days</a:t>
            </a:r>
          </a:p>
          <a:p>
            <a:pPr lvl="1"/>
            <a:r>
              <a:rPr lang="en-US" dirty="0" smtClean="0"/>
              <a:t>reduce impact of edge effects</a:t>
            </a:r>
          </a:p>
          <a:p>
            <a:pPr lvl="2"/>
            <a:r>
              <a:rPr lang="en-US" dirty="0" smtClean="0"/>
              <a:t>removable of RP veto, access, guardians etc</a:t>
            </a:r>
          </a:p>
          <a:p>
            <a:pPr lvl="1"/>
            <a:r>
              <a:rPr lang="en-US" dirty="0" smtClean="0"/>
              <a:t>more effective time for maintenance work</a:t>
            </a:r>
          </a:p>
          <a:p>
            <a:r>
              <a:rPr lang="en-US" dirty="0" smtClean="0"/>
              <a:t>Cryogenics</a:t>
            </a:r>
          </a:p>
          <a:p>
            <a:pPr lvl="1"/>
            <a:r>
              <a:rPr lang="en-US" dirty="0" smtClean="0"/>
              <a:t>At present have around 23 days autonomy with regard to filters and need ~24 hours per stop </a:t>
            </a:r>
          </a:p>
          <a:p>
            <a:r>
              <a:rPr lang="en-US" dirty="0" smtClean="0">
                <a:sym typeface="Mathematica1"/>
              </a:rPr>
              <a:t> three 4 day technical stops between now and the Christmas stop, count one for recovery, tests and validation.</a:t>
            </a:r>
          </a:p>
          <a:p>
            <a:pPr lvl="1"/>
            <a:r>
              <a:rPr lang="en-US" dirty="0" smtClean="0">
                <a:sym typeface="Mathematica1"/>
              </a:rPr>
              <a:t>5 -6 weeks between stops, 24 hours for </a:t>
            </a:r>
            <a:r>
              <a:rPr lang="en-US" dirty="0" err="1" smtClean="0">
                <a:sym typeface="Mathematica1"/>
              </a:rPr>
              <a:t>cryo</a:t>
            </a:r>
            <a:r>
              <a:rPr lang="en-US" dirty="0" smtClean="0">
                <a:sym typeface="Mathematica1"/>
              </a:rPr>
              <a:t> at the midpoint</a:t>
            </a:r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schedule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15-06-10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schedule 1/2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15-06-10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8501122" cy="572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000892" y="2857496"/>
            <a:ext cx="121444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21 days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5786454"/>
            <a:ext cx="121444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24 days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5786454"/>
            <a:ext cx="121444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17 days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357554" y="5786454"/>
            <a:ext cx="121444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 days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357950" y="250030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Now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00364" y="3643314"/>
            <a:ext cx="2786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day technical stop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rot="5400000">
            <a:off x="2893207" y="4179099"/>
            <a:ext cx="857256" cy="50006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5429256" y="4000504"/>
            <a:ext cx="1285884" cy="78581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500958" y="5786454"/>
            <a:ext cx="121444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24 days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schedule 2/2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15-06-10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883698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5111750"/>
          </a:xfrm>
        </p:spPr>
        <p:txBody>
          <a:bodyPr/>
          <a:lstStyle/>
          <a:p>
            <a:r>
              <a:rPr lang="en-US" dirty="0" smtClean="0"/>
              <a:t>LHC beam delivery has priority</a:t>
            </a:r>
          </a:p>
          <a:p>
            <a:r>
              <a:rPr lang="en-US" dirty="0" smtClean="0"/>
              <a:t>However a full program of machine development and programmed technical stops have to be accommodated</a:t>
            </a:r>
          </a:p>
          <a:p>
            <a:r>
              <a:rPr lang="en-US" dirty="0" smtClean="0"/>
              <a:t>Technical stops and machine development programmed in shadow of LHC technical stops</a:t>
            </a:r>
          </a:p>
          <a:p>
            <a:r>
              <a:rPr lang="en-US" dirty="0" smtClean="0"/>
              <a:t>Also take advantage of LHC cryogenics stops</a:t>
            </a:r>
          </a:p>
          <a:p>
            <a:r>
              <a:rPr lang="en-US" dirty="0" smtClean="0"/>
              <a:t>Plus “floating MD”, taking advantage of either unforeseen LHC down-time or long periods of stable beam (here we have an effective 2 hour warning of needing beam again).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15-06-10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 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15-06-10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98777"/>
            <a:ext cx="9144000" cy="536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D136383408F148BF9251BF3534085B" ma:contentTypeVersion="0" ma:contentTypeDescription="Create a new document." ma:contentTypeScope="" ma:versionID="527539a67a15db469bf18b38d76d2d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573E1E0-0E39-47A3-B0AD-0F6B84D5A709}"/>
</file>

<file path=customXml/itemProps2.xml><?xml version="1.0" encoding="utf-8"?>
<ds:datastoreItem xmlns:ds="http://schemas.openxmlformats.org/officeDocument/2006/customXml" ds:itemID="{BC8C3345-240F-4CCD-B175-8B3234D1E7BF}"/>
</file>

<file path=customXml/itemProps3.xml><?xml version="1.0" encoding="utf-8"?>
<ds:datastoreItem xmlns:ds="http://schemas.openxmlformats.org/officeDocument/2006/customXml" ds:itemID="{9D0020E2-4804-42F5-B7E9-A3FABBFAF1C9}"/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36137</TotalTime>
  <Words>214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Pixel</vt:lpstr>
      <vt:lpstr>Revised 2010 accelerator complex schedules</vt:lpstr>
      <vt:lpstr>Motivation</vt:lpstr>
      <vt:lpstr>Revised schedule 1/2</vt:lpstr>
      <vt:lpstr>Revised schedule 2/2</vt:lpstr>
      <vt:lpstr>Injectors</vt:lpstr>
      <vt:lpstr>Injectors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Lamont</cp:lastModifiedBy>
  <cp:revision>1791</cp:revision>
  <dcterms:created xsi:type="dcterms:W3CDTF">2010-05-29T20:11:28Z</dcterms:created>
  <dcterms:modified xsi:type="dcterms:W3CDTF">2010-06-15T08:01:21Z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0x0101009ED136383408F148BF9251BF3534085B</vt:lpwstr>
  </property>
</Properties>
</file>