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customXml/itemProps1.xml" ContentType="application/vnd.openxmlformats-officedocument.customXmlPropertie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customXml/itemProps2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7"/>
  </p:notesMasterIdLst>
  <p:sldIdLst>
    <p:sldId id="256" r:id="rId2"/>
    <p:sldId id="271" r:id="rId3"/>
    <p:sldId id="257" r:id="rId4"/>
    <p:sldId id="270" r:id="rId5"/>
    <p:sldId id="272" r:id="rId6"/>
  </p:sldIdLst>
  <p:sldSz cx="9144000" cy="6858000" type="screen4x3"/>
  <p:notesSz cx="6775450" cy="9906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9" d="100"/>
          <a:sy n="99" d="100"/>
        </p:scale>
        <p:origin x="-24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13" Type="http://schemas.openxmlformats.org/officeDocument/2006/relationships/customXml" Target="../customXml/item2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customXml" Target="../customXml/item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Relationship Id="rId14" Type="http://schemas.openxmlformats.org/officeDocument/2006/relationships/customXml" Target="../customXml/item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36028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37854" y="0"/>
            <a:ext cx="2936028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40F79F-7E6A-4014-B12B-5830C34D741B}" type="datetimeFigureOut">
              <a:rPr lang="en-US" smtClean="0"/>
              <a:pPr/>
              <a:t>7/6/2010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1225" y="742950"/>
            <a:ext cx="4953000" cy="3714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7545" y="4705350"/>
            <a:ext cx="5420360" cy="44577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08981"/>
            <a:ext cx="2936028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37854" y="9408981"/>
            <a:ext cx="2936028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163F632-5550-4685-AD5A-F41582D39E5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B2A2C3-FE96-4EAA-A3B1-8E62807EBC35}" type="datetime1">
              <a:rPr lang="en-US" smtClean="0"/>
              <a:pPr/>
              <a:t>7/6/2010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David Mcfarlane (EN-MEF-ABA)</a:t>
            </a:r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3CA307-D8DF-4F8D-A8EA-8D2DCA9ACF8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34217-7F1A-4ABA-A1CC-A4A786E7C170}" type="datetime1">
              <a:rPr lang="en-US" smtClean="0"/>
              <a:pPr/>
              <a:t>7/6/2010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David Mcfarlane (EN-MEF-ABA)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3CA307-D8DF-4F8D-A8EA-8D2DCA9ACF8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C42720-125C-4E65-8272-3130D99FB732}" type="datetime1">
              <a:rPr lang="en-US" smtClean="0"/>
              <a:pPr/>
              <a:t>7/6/2010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David Mcfarlane (EN-MEF-ABA)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3CA307-D8DF-4F8D-A8EA-8D2DCA9ACF8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7EC1CB-1DF4-458B-B9DF-2E7B982C00D6}" type="datetime1">
              <a:rPr lang="en-US" smtClean="0"/>
              <a:pPr/>
              <a:t>7/6/2010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David Mcfarlane (EN-MEF-ABA)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3CA307-D8DF-4F8D-A8EA-8D2DCA9ACF8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B74E85-F742-41E1-BFCE-A7CE0AB96613}" type="datetime1">
              <a:rPr lang="en-US" smtClean="0"/>
              <a:pPr/>
              <a:t>7/6/2010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David Mcfarlane (EN-MEF-ABA)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3CA307-D8DF-4F8D-A8EA-8D2DCA9ACF8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EB85B5-CB1A-4F90-97FB-20D283AF40F8}" type="datetime1">
              <a:rPr lang="en-US" smtClean="0"/>
              <a:pPr/>
              <a:t>7/6/2010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David Mcfarlane (EN-MEF-ABA)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3CA307-D8DF-4F8D-A8EA-8D2DCA9ACF8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742F53-07DF-4E50-81CE-0BDFF7F3FE95}" type="datetime1">
              <a:rPr lang="en-US" smtClean="0"/>
              <a:pPr/>
              <a:t>7/6/2010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David Mcfarlane (EN-MEF-ABA)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3CA307-D8DF-4F8D-A8EA-8D2DCA9ACF8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D1EE3C-F51D-47B2-9648-DD1F932A73EF}" type="datetime1">
              <a:rPr lang="en-US" smtClean="0"/>
              <a:pPr/>
              <a:t>7/6/2010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David Mcfarlane (EN-MEF-ABA)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3CA307-D8DF-4F8D-A8EA-8D2DCA9ACF8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E3A1E2-519C-46C0-B762-B10FF905F6B2}" type="datetime1">
              <a:rPr lang="en-US" smtClean="0"/>
              <a:pPr/>
              <a:t>7/6/2010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David Mcfarlane (EN-MEF-ABA)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3CA307-D8DF-4F8D-A8EA-8D2DCA9ACF8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318DC-C230-42B6-816B-0A253E27E021}" type="datetime1">
              <a:rPr lang="en-US" smtClean="0"/>
              <a:pPr/>
              <a:t>7/6/2010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David Mcfarlane (EN-MEF-ABA)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3CA307-D8DF-4F8D-A8EA-8D2DCA9ACF8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025C7-F50A-4BEA-83C4-8675813617D8}" type="datetime1">
              <a:rPr lang="en-US" smtClean="0"/>
              <a:pPr/>
              <a:t>7/6/2010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David Mcfarlane (EN-MEF-ABA)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5B3CA307-D8DF-4F8D-A8EA-8D2DCA9ACF8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F1C8A5B0-63FD-4FC1-BD92-A6813E278401}" type="datetime1">
              <a:rPr lang="en-US" smtClean="0"/>
              <a:pPr/>
              <a:t>7/6/2010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r>
              <a:rPr lang="en-US" smtClean="0"/>
              <a:t>David Mcfarlane (EN-MEF-ABA)</a:t>
            </a:r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3CA307-D8DF-4F8D-A8EA-8D2DCA9ACF81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00034" y="1785926"/>
            <a:ext cx="7851648" cy="1828800"/>
          </a:xfrm>
        </p:spPr>
        <p:txBody>
          <a:bodyPr>
            <a:normAutofit fontScale="90000"/>
          </a:bodyPr>
          <a:lstStyle/>
          <a:p>
            <a:pPr algn="ctr"/>
            <a:r>
              <a:rPr lang="en-GB" dirty="0" smtClean="0"/>
              <a:t>Technical Stop</a:t>
            </a:r>
            <a:br>
              <a:rPr lang="en-GB" dirty="0" smtClean="0"/>
            </a:br>
            <a:r>
              <a:rPr lang="en-GB" dirty="0" smtClean="0"/>
              <a:t>LINAC 2 / PS Booster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sz="4800" dirty="0" smtClean="0"/>
              <a:t>Monday 19</a:t>
            </a:r>
            <a:r>
              <a:rPr lang="en-GB" sz="4800" baseline="30000" dirty="0" smtClean="0"/>
              <a:t>th</a:t>
            </a:r>
            <a:r>
              <a:rPr lang="en-GB" sz="4800" dirty="0" smtClean="0"/>
              <a:t> July  2010</a:t>
            </a:r>
            <a:endParaRPr lang="en-US" sz="4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3857628"/>
            <a:ext cx="7854696" cy="1123508"/>
          </a:xfrm>
        </p:spPr>
        <p:txBody>
          <a:bodyPr>
            <a:normAutofit/>
          </a:bodyPr>
          <a:lstStyle/>
          <a:p>
            <a:pPr algn="ctr"/>
            <a:r>
              <a:rPr lang="en-GB" dirty="0" smtClean="0"/>
              <a:t>EN-MEF-ABA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n-US" dirty="0" smtClean="0"/>
              <a:t>David Mcfarlane (EN-MEF-ABA)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4F3F8A-2EE3-4229-92DD-F27AD856912A}" type="datetime1">
              <a:rPr lang="en-US" smtClean="0"/>
              <a:pPr/>
              <a:t>7/6/2010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3CA307-D8DF-4F8D-A8EA-8D2DCA9ACF81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/>
              <a:t>LINAC 2</a:t>
            </a:r>
            <a:endParaRPr lang="en-US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</p:nvPr>
        </p:nvGraphicFramePr>
        <p:xfrm>
          <a:off x="457200" y="1935163"/>
          <a:ext cx="8229600" cy="3032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r>
                        <a:rPr kumimoji="0" lang="en-GB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Activities: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GB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Names: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0" lang="en-GB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Move BLM L2+PS</a:t>
                      </a:r>
                      <a:endParaRPr lang="en-US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0" lang="en-GB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R. Scrivens</a:t>
                      </a:r>
                      <a:endParaRPr lang="en-US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0" lang="en-GB" sz="1800" kern="120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Inspection </a:t>
                      </a:r>
                      <a:r>
                        <a:rPr kumimoji="0" lang="en-GB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of </a:t>
                      </a:r>
                      <a:r>
                        <a:rPr kumimoji="0" lang="en-GB" sz="1800" kern="120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magnets + intervention if needed</a:t>
                      </a:r>
                      <a:endParaRPr kumimoji="0" lang="en-US" sz="18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0" lang="en-GB" sz="1800" kern="120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A. Newborough + team</a:t>
                      </a:r>
                      <a:endParaRPr lang="en-US"/>
                    </a:p>
                  </a:txBody>
                  <a:tcPr>
                    <a:solidFill>
                      <a:srgbClr val="92D05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0" lang="en-GB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Maintenance HV column inspection source</a:t>
                      </a:r>
                      <a:endParaRPr kumimoji="0" lang="en-US" sz="18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0" lang="en-GB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C. Mastrostefano</a:t>
                      </a:r>
                      <a:endParaRPr lang="en-US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0" lang="en-GB" sz="1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Linac</a:t>
                      </a:r>
                      <a:r>
                        <a:rPr kumimoji="0" lang="en-GB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demineralised</a:t>
                      </a:r>
                      <a:r>
                        <a:rPr kumimoji="0" lang="en-U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GB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w</a:t>
                      </a:r>
                      <a:r>
                        <a:rPr kumimoji="0" lang="en-GB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ater station OFF</a:t>
                      </a:r>
                      <a:endParaRPr kumimoji="0" lang="en-US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0" lang="en-GB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S. Deleval</a:t>
                      </a:r>
                      <a:endParaRPr lang="en-US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0" lang="en-GB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Mechanical Measurements</a:t>
                      </a:r>
                      <a:r>
                        <a:rPr kumimoji="0" lang="en-U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GB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Girders (drift tubes)</a:t>
                      </a:r>
                      <a:endParaRPr kumimoji="0" lang="en-US" sz="18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0" lang="en-GB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C. Mastrostefano</a:t>
                      </a:r>
                      <a:endParaRPr lang="en-US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</a:tr>
            </a:tbl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7EC1CB-1DF4-458B-B9DF-2E7B982C00D6}" type="datetime1">
              <a:rPr lang="en-US" smtClean="0"/>
              <a:pPr/>
              <a:t>7/6/2010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27784" y="6309320"/>
            <a:ext cx="3352800" cy="365125"/>
          </a:xfrm>
        </p:spPr>
        <p:txBody>
          <a:bodyPr/>
          <a:lstStyle/>
          <a:p>
            <a:pPr algn="ctr"/>
            <a:r>
              <a:rPr lang="en-US" dirty="0" smtClean="0"/>
              <a:t>David Mcfarlane (EN-MEF-ABA)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3CA307-D8DF-4F8D-A8EA-8D2DCA9ACF81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683568" y="5517232"/>
            <a:ext cx="51359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Information provided by </a:t>
            </a:r>
            <a:r>
              <a:rPr lang="en-GB" dirty="0" smtClean="0"/>
              <a:t>Cristiano Mastrostefano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0034" y="142852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en-GB" dirty="0" smtClean="0"/>
              <a:t>PS Booster </a:t>
            </a:r>
            <a:r>
              <a:rPr lang="en-GB" sz="2000" dirty="0" smtClean="0"/>
              <a:t>(1)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sz="2000" dirty="0" smtClean="0"/>
              <a:t>David MCFARLANE</a:t>
            </a:r>
            <a:endParaRPr lang="en-US" sz="20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28596" y="1357298"/>
          <a:ext cx="8229600" cy="517894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42966"/>
                <a:gridCol w="671546"/>
                <a:gridCol w="971528"/>
                <a:gridCol w="2028868"/>
                <a:gridCol w="3514692"/>
              </a:tblGrid>
              <a:tr h="37084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 u="sng" dirty="0" smtClean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Request made by:</a:t>
                      </a:r>
                      <a:endParaRPr lang="en-US" sz="11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 u="sng" dirty="0" smtClean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Phone number</a:t>
                      </a:r>
                      <a:endParaRPr lang="en-US" sz="11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 u="sng" dirty="0" smtClean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Day of work</a:t>
                      </a:r>
                      <a:endParaRPr lang="en-US" sz="11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 u="sng" dirty="0" smtClean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Names of people requiring access</a:t>
                      </a:r>
                      <a:endParaRPr lang="en-US" sz="11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 u="sng" dirty="0" smtClean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Work to be done</a:t>
                      </a:r>
                      <a:endParaRPr lang="en-US" sz="11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Thierry </a:t>
                      </a:r>
                      <a:r>
                        <a:rPr lang="en-GB" sz="1200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MASSON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(TE/ABT/SE)</a:t>
                      </a:r>
                      <a:endParaRPr lang="en-US" sz="11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164527</a:t>
                      </a:r>
                      <a:endParaRPr lang="en-US" sz="11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19</a:t>
                      </a:r>
                      <a:r>
                        <a:rPr lang="en-GB" sz="1200" baseline="30000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th</a:t>
                      </a:r>
                      <a:r>
                        <a:rPr lang="en-GB" sz="1200" baseline="0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 July</a:t>
                      </a:r>
                      <a:endParaRPr lang="en-US" sz="11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GB" sz="1100" b="1" baseline="0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T. MASSON</a:t>
                      </a:r>
                      <a:endParaRPr lang="en-US" sz="1100" b="1" baseline="0" dirty="0" smtClean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marR="0" lvl="0" indent="-3429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GB" sz="1200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A</a:t>
                      </a:r>
                      <a:r>
                        <a:rPr lang="en-GB" sz="1200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. </a:t>
                      </a:r>
                      <a:r>
                        <a:rPr lang="en-GB" sz="1200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PROST</a:t>
                      </a:r>
                    </a:p>
                    <a:p>
                      <a:pPr marL="342900" marR="0" lvl="0" indent="-3429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kumimoji="0" lang="fr-CH" sz="1200" b="0" kern="1200" cap="all" baseline="0" dirty="0" smtClean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R. Bonthond</a:t>
                      </a:r>
                      <a:endParaRPr lang="en-US" sz="1200" b="0" cap="all" baseline="0" dirty="0">
                        <a:solidFill>
                          <a:schemeClr val="tx1"/>
                        </a:solidFill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solidFill>
                            <a:schemeClr val="tx1"/>
                          </a:solidFill>
                          <a:latin typeface="+mj-lt"/>
                          <a:ea typeface="Calibri"/>
                          <a:cs typeface="Times New Roman"/>
                        </a:rPr>
                        <a:t>Visual inspection of </a:t>
                      </a:r>
                      <a:r>
                        <a:rPr lang="en-GB" sz="1200" dirty="0" err="1">
                          <a:solidFill>
                            <a:schemeClr val="tx1"/>
                          </a:solidFill>
                          <a:latin typeface="+mj-lt"/>
                          <a:ea typeface="Calibri"/>
                          <a:cs typeface="Times New Roman"/>
                        </a:rPr>
                        <a:t>striplines</a:t>
                      </a:r>
                      <a:r>
                        <a:rPr lang="en-GB" sz="1200" dirty="0">
                          <a:solidFill>
                            <a:schemeClr val="tx1"/>
                          </a:solidFill>
                          <a:latin typeface="+mj-lt"/>
                          <a:ea typeface="Calibri"/>
                          <a:cs typeface="Times New Roman"/>
                        </a:rPr>
                        <a:t> on septa magnets </a:t>
                      </a:r>
                      <a:r>
                        <a:rPr lang="en-US" sz="1200" b="1" dirty="0" smtClean="0">
                          <a:solidFill>
                            <a:schemeClr val="tx1"/>
                          </a:solidFill>
                          <a:latin typeface="+mj-lt"/>
                          <a:ea typeface="Times New Roman"/>
                          <a:cs typeface="Arial"/>
                        </a:rPr>
                        <a:t>BT.SMV10</a:t>
                      </a:r>
                      <a:r>
                        <a:rPr lang="en-US" sz="1200" dirty="0" smtClean="0">
                          <a:solidFill>
                            <a:schemeClr val="tx1"/>
                          </a:solidFill>
                          <a:latin typeface="+mj-lt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latin typeface="+mj-lt"/>
                          <a:ea typeface="Times New Roman"/>
                          <a:cs typeface="Arial"/>
                        </a:rPr>
                        <a:t>and </a:t>
                      </a:r>
                      <a:r>
                        <a:rPr lang="en-US" sz="1200" b="1" dirty="0">
                          <a:solidFill>
                            <a:schemeClr val="tx1"/>
                          </a:solidFill>
                          <a:latin typeface="+mj-lt"/>
                          <a:ea typeface="Times New Roman"/>
                          <a:cs typeface="Arial"/>
                        </a:rPr>
                        <a:t>BT.SMV20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latin typeface="+mj-lt"/>
                          <a:ea typeface="Times New Roman"/>
                          <a:cs typeface="Arial"/>
                        </a:rPr>
                        <a:t>. Replace if </a:t>
                      </a:r>
                      <a:r>
                        <a:rPr lang="en-US" sz="1200" dirty="0" smtClean="0">
                          <a:solidFill>
                            <a:schemeClr val="tx1"/>
                          </a:solidFill>
                          <a:latin typeface="+mj-lt"/>
                          <a:ea typeface="Times New Roman"/>
                          <a:cs typeface="Arial"/>
                        </a:rPr>
                        <a:t>necessary.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solidFill>
                          <a:schemeClr val="tx1"/>
                        </a:solidFill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B05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0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Karsten</a:t>
                      </a:r>
                      <a:r>
                        <a:rPr lang="en-GB" sz="1200" b="0" baseline="0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 KAHLE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0" baseline="0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(TE-EPC)</a:t>
                      </a:r>
                      <a:endParaRPr lang="en-US" sz="1100" b="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0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163619</a:t>
                      </a:r>
                      <a:endParaRPr lang="en-US" sz="1100" b="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0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08:00 to 17:00</a:t>
                      </a:r>
                      <a:endParaRPr lang="en-US" sz="1100" b="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GB" sz="1200" b="0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J-M.</a:t>
                      </a:r>
                      <a:r>
                        <a:rPr lang="en-GB" sz="1200" b="0" baseline="0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 BERNAL</a:t>
                      </a:r>
                    </a:p>
                    <a:p>
                      <a:pPr marL="342900" marR="0" lvl="0" indent="-3429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GB" sz="1200" b="0" baseline="0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L. GERMAON-BONNE</a:t>
                      </a:r>
                      <a:endParaRPr lang="en-US" sz="1100" b="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0" lang="en-US" sz="1200" kern="1200" dirty="0" err="1" smtClean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Thyristor</a:t>
                      </a:r>
                      <a:r>
                        <a:rPr kumimoji="0" lang="en-US" sz="1200" kern="1200" dirty="0" smtClean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 Controlled Reactors (SVC) 18kV for Booster: Stop in the morning, and re-start in the evening. Painting of TCR reactors. </a:t>
                      </a:r>
                    </a:p>
                    <a:p>
                      <a:r>
                        <a:rPr kumimoji="0" lang="en-US" sz="1200" kern="1200" dirty="0" smtClean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Job finished by 16:30h, installation back in service by 17:00. </a:t>
                      </a:r>
                    </a:p>
                    <a:p>
                      <a:r>
                        <a:rPr kumimoji="0" lang="en-US" sz="1200" kern="1200" dirty="0" smtClean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Reminder: This Static </a:t>
                      </a:r>
                      <a:r>
                        <a:rPr kumimoji="0" lang="en-US" sz="1200" kern="1200" dirty="0" err="1" smtClean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Var</a:t>
                      </a:r>
                      <a:r>
                        <a:rPr kumimoji="0" lang="en-US" sz="1200" kern="1200" dirty="0" smtClean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 Compensator is required to run the Mains of the Booster.</a:t>
                      </a:r>
                      <a:endParaRPr kumimoji="0" lang="en-US" sz="1200" kern="1200" dirty="0">
                        <a:solidFill>
                          <a:schemeClr val="tx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68580" marR="68580" marT="0" marB="0">
                    <a:solidFill>
                      <a:srgbClr val="92D050"/>
                    </a:solidFill>
                  </a:tcPr>
                </a:tc>
              </a:tr>
              <a:tr h="670956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Matthias</a:t>
                      </a:r>
                      <a:r>
                        <a:rPr lang="en-GB" sz="1200" baseline="0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 HAASE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aseline="0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(BE-RF)</a:t>
                      </a:r>
                      <a:endParaRPr lang="en-US" sz="11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163090</a:t>
                      </a:r>
                      <a:endParaRPr lang="en-US" sz="11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Start</a:t>
                      </a:r>
                      <a:r>
                        <a:rPr lang="en-GB" sz="1200" baseline="0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 08:30</a:t>
                      </a:r>
                      <a:endParaRPr lang="en-US" sz="11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Symbol"/>
                        <a:buChar char=""/>
                        <a:tabLst/>
                        <a:defRPr/>
                      </a:pPr>
                      <a:r>
                        <a:rPr lang="en-GB" sz="1100" b="1" cap="all" baseline="0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M. HAASE</a:t>
                      </a: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Symbol"/>
                        <a:buChar char=""/>
                        <a:tabLst/>
                        <a:defRPr/>
                      </a:pPr>
                      <a:r>
                        <a:rPr lang="en-GB" sz="1100" b="0" cap="all" baseline="0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K. Richardson</a:t>
                      </a: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Symbol"/>
                        <a:buChar char=""/>
                        <a:tabLst/>
                        <a:defRPr/>
                      </a:pPr>
                      <a:r>
                        <a:rPr lang="en-GB" sz="1100" b="0" cap="all" baseline="0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G. </a:t>
                      </a:r>
                      <a:r>
                        <a:rPr lang="en-GB" sz="1100" b="0" cap="all" baseline="0" dirty="0" err="1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lobeau</a:t>
                      </a:r>
                      <a:endParaRPr lang="en-US" sz="1050" b="0" cap="all" dirty="0" smtClean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en-GB" sz="1200" dirty="0" smtClean="0">
                          <a:solidFill>
                            <a:schemeClr val="tx1"/>
                          </a:solidFill>
                          <a:latin typeface="+mj-lt"/>
                          <a:ea typeface="Calibri"/>
                          <a:cs typeface="Arial"/>
                        </a:rPr>
                        <a:t>In the BRF1 (begin</a:t>
                      </a:r>
                      <a:r>
                        <a:rPr lang="en-GB" sz="1200" baseline="0" dirty="0" smtClean="0">
                          <a:solidFill>
                            <a:schemeClr val="tx1"/>
                          </a:solidFill>
                          <a:latin typeface="+mj-lt"/>
                          <a:ea typeface="Calibri"/>
                          <a:cs typeface="Arial"/>
                        </a:rPr>
                        <a:t> around 08:30): Tuning repairing   and test for the Cavity C04, Estimated time 8 hours.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en-GB" sz="1200" b="0" baseline="0" dirty="0" smtClean="0">
                          <a:solidFill>
                            <a:schemeClr val="tx1"/>
                          </a:solidFill>
                          <a:latin typeface="+mj-lt"/>
                          <a:ea typeface="Calibri"/>
                          <a:cs typeface="Arial"/>
                        </a:rPr>
                        <a:t>In the Ring (begin around 10:00): Control of the heat exchanger for the Cavities and control of the Cavity C02 section 7, estimated time 1 hour.</a:t>
                      </a:r>
                      <a:endParaRPr lang="en-GB" sz="1200" b="0" dirty="0" smtClean="0">
                        <a:solidFill>
                          <a:schemeClr val="tx1"/>
                        </a:solidFill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B050"/>
                    </a:solidFill>
                  </a:tcPr>
                </a:tc>
              </a:tr>
              <a:tr h="670956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GB" sz="1200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Jean-Marc CRAVERO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GB" sz="1200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(TE-EPC)</a:t>
                      </a:r>
                      <a:endParaRPr lang="en-US" sz="1200" dirty="0">
                        <a:solidFill>
                          <a:schemeClr val="tx1"/>
                        </a:solidFill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163574</a:t>
                      </a:r>
                      <a:endParaRPr lang="en-US" sz="11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Symbol"/>
                        <a:buChar char=""/>
                        <a:tabLst/>
                        <a:defRPr/>
                      </a:pPr>
                      <a:r>
                        <a:rPr lang="en-GB" sz="1200" b="0" cap="all" dirty="0" smtClean="0">
                          <a:solidFill>
                            <a:schemeClr val="tx1"/>
                          </a:solidFill>
                          <a:latin typeface="+mj-lt"/>
                          <a:ea typeface="Calibri"/>
                          <a:cs typeface="Times New Roman"/>
                        </a:rPr>
                        <a:t>No access to tunnel required</a:t>
                      </a:r>
                      <a:endParaRPr lang="en-US" sz="1200" b="0" cap="all" dirty="0" smtClean="0">
                        <a:solidFill>
                          <a:schemeClr val="tx1"/>
                        </a:solidFill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0" lang="en-GB" sz="1200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BTY.DVT212: </a:t>
                      </a:r>
                    </a:p>
                    <a:p>
                      <a:r>
                        <a:rPr kumimoji="0" lang="en-GB" sz="1200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alimentation </a:t>
                      </a:r>
                      <a:r>
                        <a:rPr kumimoji="0" lang="en-GB" sz="1200" kern="1200" dirty="0" err="1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est</a:t>
                      </a:r>
                      <a:r>
                        <a:rPr kumimoji="0" lang="en-GB" sz="1200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GB" sz="1200" kern="1200" dirty="0" err="1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reparée</a:t>
                      </a:r>
                      <a:r>
                        <a:rPr kumimoji="0" lang="en-GB" sz="1200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, </a:t>
                      </a:r>
                      <a:r>
                        <a:rPr kumimoji="0" lang="en-GB" sz="1200" kern="1200" dirty="0" err="1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il</a:t>
                      </a:r>
                      <a:r>
                        <a:rPr kumimoji="0" lang="en-GB" sz="1200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GB" sz="1200" kern="1200" dirty="0" err="1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s'agissait</a:t>
                      </a:r>
                      <a:r>
                        <a:rPr kumimoji="0" lang="en-GB" sz="1200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 d'un circuit RC </a:t>
                      </a:r>
                      <a:r>
                        <a:rPr kumimoji="0" lang="en-GB" sz="1200" kern="1200" dirty="0" err="1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sur</a:t>
                      </a:r>
                      <a:r>
                        <a:rPr kumimoji="0" lang="en-GB" sz="1200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GB" sz="1200" kern="1200" dirty="0" err="1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l'inverseur</a:t>
                      </a:r>
                      <a:r>
                        <a:rPr kumimoji="0" lang="en-GB" sz="1200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 de </a:t>
                      </a:r>
                      <a:r>
                        <a:rPr kumimoji="0" lang="en-GB" sz="1200" kern="1200" dirty="0" err="1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polarite</a:t>
                      </a:r>
                      <a:r>
                        <a:rPr kumimoji="0" lang="en-GB" sz="1200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 qui </a:t>
                      </a:r>
                      <a:r>
                        <a:rPr kumimoji="0" lang="en-GB" sz="1200" kern="1200" dirty="0" err="1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etait</a:t>
                      </a:r>
                      <a:r>
                        <a:rPr kumimoji="0" lang="en-GB" sz="1200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GB" sz="1200" kern="1200" dirty="0" err="1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defectueux</a:t>
                      </a:r>
                      <a:r>
                        <a:rPr kumimoji="0" lang="en-GB" sz="1200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.</a:t>
                      </a:r>
                      <a:endParaRPr kumimoji="0" lang="en-US" sz="1200" kern="1200" dirty="0" smtClean="0">
                        <a:solidFill>
                          <a:schemeClr val="dk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  <a:p>
                      <a:r>
                        <a:rPr kumimoji="0" lang="en-GB" sz="1200" kern="1200" dirty="0" err="1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Lors</a:t>
                      </a:r>
                      <a:r>
                        <a:rPr kumimoji="0" lang="en-GB" sz="1200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 du prochain </a:t>
                      </a:r>
                      <a:r>
                        <a:rPr kumimoji="0" lang="en-GB" sz="1200" kern="1200" dirty="0" err="1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arret</a:t>
                      </a:r>
                      <a:r>
                        <a:rPr kumimoji="0" lang="en-GB" sz="1200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 technique du 19.07 je </a:t>
                      </a:r>
                      <a:r>
                        <a:rPr kumimoji="0" lang="en-GB" sz="1200" kern="1200" dirty="0" err="1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remettrai</a:t>
                      </a:r>
                      <a:r>
                        <a:rPr kumimoji="0" lang="en-GB" sz="1200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GB" sz="1200" kern="1200" dirty="0" err="1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l'alimentation</a:t>
                      </a:r>
                      <a:r>
                        <a:rPr kumimoji="0" lang="en-GB" sz="1200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 en </a:t>
                      </a:r>
                      <a:r>
                        <a:rPr kumimoji="0" lang="en-GB" sz="1200" kern="1200" dirty="0" err="1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fonctionnement</a:t>
                      </a:r>
                      <a:r>
                        <a:rPr kumimoji="0" lang="en-GB" sz="1200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 normal.</a:t>
                      </a:r>
                      <a:endParaRPr kumimoji="0" lang="en-US" sz="1200" kern="1200" dirty="0" smtClean="0">
                        <a:solidFill>
                          <a:schemeClr val="dk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endParaRPr lang="en-GB" sz="1200" b="0" dirty="0" smtClean="0">
                        <a:solidFill>
                          <a:schemeClr val="tx1"/>
                        </a:solidFill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92D050"/>
                    </a:solidFill>
                  </a:tcPr>
                </a:tc>
              </a:tr>
              <a:tr h="670956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solidFill>
                            <a:schemeClr val="tx1"/>
                          </a:solidFill>
                          <a:latin typeface="+mj-lt"/>
                          <a:ea typeface="Calibri"/>
                          <a:cs typeface="Times New Roman"/>
                        </a:rPr>
                        <a:t>Jean-Michel</a:t>
                      </a:r>
                      <a:r>
                        <a:rPr lang="en-US" sz="1200" baseline="0" dirty="0" smtClean="0">
                          <a:solidFill>
                            <a:schemeClr val="tx1"/>
                          </a:solidFill>
                          <a:latin typeface="+mj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200" dirty="0" smtClean="0">
                          <a:solidFill>
                            <a:schemeClr val="tx1"/>
                          </a:solidFill>
                          <a:latin typeface="+mj-lt"/>
                          <a:ea typeface="Calibri"/>
                          <a:cs typeface="Times New Roman"/>
                        </a:rPr>
                        <a:t>LACROIX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 smtClean="0">
                          <a:solidFill>
                            <a:schemeClr val="tx1"/>
                          </a:solidFill>
                          <a:latin typeface="+mj-lt"/>
                          <a:ea typeface="Calibri"/>
                          <a:cs typeface="Times New Roman"/>
                        </a:rPr>
                        <a:t>(EN-MEF)</a:t>
                      </a:r>
                      <a:endParaRPr lang="en-US" sz="1200" dirty="0">
                        <a:solidFill>
                          <a:schemeClr val="tx1"/>
                        </a:solidFill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163477</a:t>
                      </a:r>
                      <a:endParaRPr lang="en-US" sz="11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About 30 minutes</a:t>
                      </a:r>
                      <a:endParaRPr lang="en-US" sz="11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Symbol"/>
                        <a:buChar char=""/>
                        <a:tabLst/>
                        <a:defRPr/>
                      </a:pPr>
                      <a:r>
                        <a:rPr lang="en-GB" sz="1200" b="0" cap="all" dirty="0" smtClean="0">
                          <a:solidFill>
                            <a:schemeClr val="tx1"/>
                          </a:solidFill>
                          <a:latin typeface="+mj-lt"/>
                          <a:ea typeface="Calibri"/>
                          <a:cs typeface="Times New Roman"/>
                        </a:rPr>
                        <a:t>JM. LACROIX</a:t>
                      </a:r>
                      <a:endParaRPr lang="en-US" sz="1200" b="0" cap="all" dirty="0" smtClean="0">
                        <a:solidFill>
                          <a:schemeClr val="tx1"/>
                        </a:solidFill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itchFamily="34" charset="0"/>
                        <a:buNone/>
                      </a:pPr>
                      <a:r>
                        <a:rPr kumimoji="0" lang="fr-FR" sz="1200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Vérifier la configuration de la section droite 05</a:t>
                      </a:r>
                      <a:endParaRPr lang="en-GB" sz="1200" b="0" dirty="0" smtClean="0">
                        <a:solidFill>
                          <a:schemeClr val="tx1"/>
                        </a:solidFill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B050"/>
                    </a:solidFill>
                  </a:tcPr>
                </a:tc>
              </a:tr>
            </a:tbl>
          </a:graphicData>
        </a:graphic>
      </p:graphicFrame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0EB569-6A25-4D55-ADAB-4C6CFBDF98F1}" type="datetime1">
              <a:rPr lang="en-US" smtClean="0"/>
              <a:pPr/>
              <a:t>7/6/2010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3CA307-D8DF-4F8D-A8EA-8D2DCA9ACF81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n-US" dirty="0" smtClean="0"/>
              <a:t>David Mcfarlane (EN-MEF-ABA)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0034" y="214290"/>
            <a:ext cx="8229600" cy="1000132"/>
          </a:xfrm>
        </p:spPr>
        <p:txBody>
          <a:bodyPr>
            <a:normAutofit fontScale="90000"/>
          </a:bodyPr>
          <a:lstStyle/>
          <a:p>
            <a:pPr algn="ctr"/>
            <a:r>
              <a:rPr lang="en-GB" dirty="0" smtClean="0"/>
              <a:t>PS Booster </a:t>
            </a:r>
            <a:r>
              <a:rPr lang="en-GB" sz="2000" dirty="0" smtClean="0"/>
              <a:t>(2)</a:t>
            </a:r>
            <a:r>
              <a:rPr lang="en-GB" sz="1800" dirty="0" smtClean="0"/>
              <a:t> 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sz="2000" dirty="0" smtClean="0"/>
              <a:t>David MCFARLANE</a:t>
            </a:r>
            <a:endParaRPr lang="en-US" sz="20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500034" y="1214422"/>
          <a:ext cx="8229600" cy="476231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42966"/>
                <a:gridCol w="671546"/>
                <a:gridCol w="1071570"/>
                <a:gridCol w="2000264"/>
                <a:gridCol w="3443254"/>
              </a:tblGrid>
              <a:tr h="37084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 u="sng" dirty="0" smtClean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Request made by:</a:t>
                      </a:r>
                      <a:endParaRPr lang="en-US" sz="11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 u="sng" dirty="0" smtClean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Phone number</a:t>
                      </a:r>
                      <a:endParaRPr lang="en-US" sz="11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 u="sng" dirty="0" smtClean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Day of work</a:t>
                      </a:r>
                      <a:endParaRPr lang="en-US" sz="11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 u="sng" dirty="0" smtClean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Names of people requiring access</a:t>
                      </a:r>
                      <a:endParaRPr lang="en-US" sz="11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 u="sng" dirty="0" smtClean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Work to be done</a:t>
                      </a:r>
                      <a:endParaRPr lang="en-US" sz="11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586042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 smtClean="0">
                          <a:solidFill>
                            <a:schemeClr val="tx1"/>
                          </a:solidFill>
                          <a:latin typeface="+mj-lt"/>
                          <a:ea typeface="Calibri"/>
                          <a:cs typeface="Times New Roman"/>
                        </a:rPr>
                        <a:t>Antony Newborough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 smtClean="0">
                          <a:solidFill>
                            <a:schemeClr val="tx1"/>
                          </a:solidFill>
                          <a:latin typeface="+mj-lt"/>
                          <a:ea typeface="Calibri"/>
                          <a:cs typeface="Times New Roman"/>
                        </a:rPr>
                        <a:t>(TE-MSC)</a:t>
                      </a:r>
                      <a:endParaRPr lang="en-GB" sz="1200" dirty="0">
                        <a:solidFill>
                          <a:schemeClr val="tx1"/>
                        </a:solidFill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160429</a:t>
                      </a:r>
                      <a:endParaRPr lang="en-GB" sz="12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aseline="0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Several hours</a:t>
                      </a:r>
                      <a:endParaRPr lang="en-GB" sz="12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GB" sz="1200" b="1" cap="all" baseline="0" dirty="0" smtClean="0">
                          <a:solidFill>
                            <a:schemeClr val="tx1"/>
                          </a:solidFill>
                          <a:latin typeface="+mj-lt"/>
                          <a:ea typeface="Calibri"/>
                          <a:cs typeface="Times New Roman"/>
                        </a:rPr>
                        <a:t>A.Newborough</a:t>
                      </a: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Symbol"/>
                        <a:buChar char=""/>
                        <a:tabLst/>
                        <a:defRPr/>
                      </a:pPr>
                      <a:r>
                        <a:rPr kumimoji="0" lang="en-GB" sz="1200" kern="1200" cap="all" dirty="0" smtClean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M.</a:t>
                      </a:r>
                      <a:r>
                        <a:rPr kumimoji="0" lang="en-GB" sz="1200" kern="1200" cap="all" baseline="0" dirty="0" smtClean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 STRUIK</a:t>
                      </a:r>
                      <a:endParaRPr kumimoji="0" lang="en-US" sz="1200" kern="1200" cap="all" dirty="0" smtClean="0">
                        <a:solidFill>
                          <a:schemeClr val="tx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Symbol"/>
                        <a:buChar char=""/>
                        <a:tabLst/>
                        <a:defRPr/>
                      </a:pPr>
                      <a:r>
                        <a:rPr kumimoji="0" lang="en-US" sz="1200" kern="1200" cap="all" dirty="0" smtClean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G.</a:t>
                      </a:r>
                      <a:r>
                        <a:rPr kumimoji="0" lang="en-US" sz="1200" kern="1200" cap="all" baseline="0" dirty="0" smtClean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 Perrin Bonnet</a:t>
                      </a: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Symbol"/>
                        <a:buChar char=""/>
                        <a:tabLst/>
                        <a:defRPr/>
                      </a:pPr>
                      <a:r>
                        <a:rPr kumimoji="0" lang="en-US" sz="1200" kern="1200" cap="all" baseline="0" dirty="0" smtClean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D.Tommasini</a:t>
                      </a: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Symbol"/>
                        <a:buChar char=""/>
                        <a:tabLst/>
                        <a:defRPr/>
                      </a:pPr>
                      <a:r>
                        <a:rPr kumimoji="0" lang="en-US" sz="1200" kern="1200" cap="all" dirty="0" smtClean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L. Moreno</a:t>
                      </a: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Symbol"/>
                        <a:buChar char=""/>
                        <a:tabLst/>
                        <a:defRPr/>
                      </a:pPr>
                      <a:r>
                        <a:rPr kumimoji="0" lang="en-US" sz="1200" kern="1200" cap="all" dirty="0" smtClean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P.</a:t>
                      </a:r>
                      <a:r>
                        <a:rPr kumimoji="0" lang="en-US" sz="1200" kern="1200" cap="all" baseline="0" dirty="0" smtClean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US" sz="1200" kern="1200" cap="all" dirty="0" err="1" smtClean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Vidales</a:t>
                      </a:r>
                      <a:endParaRPr kumimoji="0" lang="en-US" sz="1200" kern="1200" cap="all" dirty="0" smtClean="0">
                        <a:solidFill>
                          <a:schemeClr val="tx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Symbol"/>
                        <a:buChar char=""/>
                        <a:tabLst/>
                        <a:defRPr/>
                      </a:pPr>
                      <a:r>
                        <a:rPr kumimoji="0" lang="en-US" sz="1200" kern="1200" cap="all" dirty="0" smtClean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J. Charles </a:t>
                      </a:r>
                      <a:r>
                        <a:rPr kumimoji="0" lang="en-US" sz="1200" kern="1200" cap="all" dirty="0" err="1" smtClean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Duffay</a:t>
                      </a:r>
                      <a:endParaRPr kumimoji="0" lang="en-US" sz="1200" kern="1200" cap="all" dirty="0" smtClean="0">
                        <a:solidFill>
                          <a:schemeClr val="tx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Symbol"/>
                        <a:buChar char=""/>
                        <a:tabLst/>
                        <a:defRPr/>
                      </a:pPr>
                      <a:r>
                        <a:rPr kumimoji="0" lang="en-GB" sz="1200" kern="1200" cap="all" dirty="0" smtClean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D.</a:t>
                      </a:r>
                      <a:r>
                        <a:rPr kumimoji="0" lang="en-GB" sz="1200" kern="1200" cap="all" baseline="0" dirty="0" smtClean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 BODART</a:t>
                      </a: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Symbol"/>
                        <a:buChar char=""/>
                        <a:tabLst/>
                        <a:defRPr/>
                      </a:pPr>
                      <a:r>
                        <a:rPr kumimoji="0" lang="en-GB" sz="1200" kern="1200" cap="all" baseline="0" dirty="0" smtClean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K. SAQI</a:t>
                      </a: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Symbol"/>
                        <a:buChar char=""/>
                        <a:tabLst/>
                        <a:defRPr/>
                      </a:pPr>
                      <a:r>
                        <a:rPr kumimoji="0" lang="en-GB" sz="1200" kern="1200" cap="all" baseline="0" dirty="0" smtClean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V. PRIETO</a:t>
                      </a: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Symbol"/>
                        <a:buChar char=""/>
                        <a:tabLst/>
                        <a:defRPr/>
                      </a:pPr>
                      <a:r>
                        <a:rPr kumimoji="0" lang="en-GB" sz="1200" kern="1200" cap="all" baseline="0" dirty="0" smtClean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P. </a:t>
                      </a:r>
                      <a:r>
                        <a:rPr kumimoji="0" lang="en-GB" sz="1200" kern="1200" cap="all" baseline="0" dirty="0" err="1" smtClean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Thonet</a:t>
                      </a:r>
                      <a:endParaRPr kumimoji="0" lang="en-GB" sz="1200" kern="1200" cap="all" baseline="0" dirty="0" smtClean="0">
                        <a:solidFill>
                          <a:schemeClr val="tx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Symbol"/>
                        <a:buChar char=""/>
                        <a:tabLst/>
                        <a:defRPr/>
                      </a:pPr>
                      <a:r>
                        <a:rPr kumimoji="0" lang="en-GB" sz="1200" kern="1200" cap="all" baseline="0" dirty="0" smtClean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M. </a:t>
                      </a:r>
                      <a:r>
                        <a:rPr kumimoji="0" lang="en-GB" sz="1200" kern="1200" cap="all" baseline="0" dirty="0" err="1" smtClean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ebbeni</a:t>
                      </a:r>
                      <a:endParaRPr kumimoji="0" lang="en-US" sz="1200" kern="1200" cap="all" dirty="0" smtClean="0">
                        <a:solidFill>
                          <a:schemeClr val="tx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68580" marR="68580" marT="0" marB="0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 smtClean="0">
                          <a:solidFill>
                            <a:schemeClr val="tx1"/>
                          </a:solidFill>
                          <a:latin typeface="+mj-lt"/>
                          <a:ea typeface="Calibri"/>
                          <a:cs typeface="Times New Roman"/>
                        </a:rPr>
                        <a:t>Inspection</a:t>
                      </a:r>
                      <a:r>
                        <a:rPr lang="en-GB" sz="1200" baseline="0" dirty="0" smtClean="0">
                          <a:solidFill>
                            <a:schemeClr val="tx1"/>
                          </a:solidFill>
                          <a:latin typeface="+mj-lt"/>
                          <a:ea typeface="Calibri"/>
                          <a:cs typeface="Times New Roman"/>
                        </a:rPr>
                        <a:t> of the magnets and interventions if needed.</a:t>
                      </a:r>
                      <a:endParaRPr lang="en-GB" sz="1200" b="1" dirty="0">
                        <a:solidFill>
                          <a:schemeClr val="tx1"/>
                        </a:solidFill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92D05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Delphine</a:t>
                      </a:r>
                      <a:r>
                        <a:rPr lang="en-GB" sz="1200" baseline="0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 GERARD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aseline="0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(BE-BI)</a:t>
                      </a:r>
                      <a:endParaRPr lang="en-GB" sz="12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164146</a:t>
                      </a:r>
                      <a:endParaRPr lang="en-GB" sz="12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kumimoji="0" lang="fr-FR" sz="12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 h30 max devant le tank</a:t>
                      </a:r>
                      <a:r>
                        <a:rPr kumimoji="0" lang="fr-FR" sz="12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fr-FR" sz="12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des FWS .</a:t>
                      </a:r>
                      <a:endParaRPr kumimoji="0" lang="en-US" sz="12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lvl="0" algn="l">
                        <a:buFont typeface="Arial" pitchFamily="34" charset="0"/>
                        <a:buChar char="•"/>
                      </a:pPr>
                      <a:r>
                        <a:rPr kumimoji="0" lang="fr-FR" sz="12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1h30 max dans le couloir d’entrée du Booster .</a:t>
                      </a:r>
                      <a:endParaRPr kumimoji="0" lang="en-US" sz="12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GB" sz="1200" b="1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G.</a:t>
                      </a:r>
                      <a:r>
                        <a:rPr lang="en-GB" sz="1200" b="1" baseline="0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 DELPHINE</a:t>
                      </a:r>
                    </a:p>
                    <a:p>
                      <a:pPr marL="342900" marR="0" lvl="0" indent="-3429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GB" sz="1200" baseline="0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W. ANDREAZZA</a:t>
                      </a:r>
                    </a:p>
                    <a:p>
                      <a:pPr marL="342900" marR="0" lvl="0" indent="-3429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GB" sz="1200" baseline="0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R. SAUTIER</a:t>
                      </a:r>
                    </a:p>
                    <a:p>
                      <a:pPr marL="342900" marR="0" lvl="0" indent="-3429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GB" sz="1200" baseline="0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J. EMERY</a:t>
                      </a:r>
                    </a:p>
                    <a:p>
                      <a:pPr marL="342900" marR="0" lvl="0" indent="-3429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GB" sz="1200" baseline="0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S. LEBLANC</a:t>
                      </a:r>
                      <a:endParaRPr lang="en-US" sz="1100" dirty="0" smtClean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kumimoji="0" lang="fr-FR" sz="1200" kern="1200" dirty="0" smtClean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Booster FWS remplacement PM :</a:t>
                      </a:r>
                      <a:endParaRPr kumimoji="0" lang="en-US" sz="1200" kern="1200" dirty="0" smtClean="0">
                        <a:solidFill>
                          <a:schemeClr val="tx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  <a:p>
                      <a:pPr lvl="0">
                        <a:buFont typeface="Arial" pitchFamily="34" charset="0"/>
                        <a:buChar char="•"/>
                      </a:pPr>
                      <a:r>
                        <a:rPr kumimoji="0" lang="fr-FR" sz="1200" kern="1200" dirty="0" smtClean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Démontage des 4 ensembles PM boite à filtre guide lumière scintillateur de leur support</a:t>
                      </a:r>
                      <a:endParaRPr kumimoji="0" lang="en-US" sz="1200" kern="1200" dirty="0" smtClean="0">
                        <a:solidFill>
                          <a:schemeClr val="tx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  <a:p>
                      <a:pPr lvl="0">
                        <a:buFont typeface="Arial" pitchFamily="34" charset="0"/>
                        <a:buChar char="•"/>
                      </a:pPr>
                      <a:r>
                        <a:rPr kumimoji="0" lang="fr-FR" sz="1200" kern="1200" dirty="0" smtClean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Remplacement de la partie PM de l’ensemble à l’entrée du Booster</a:t>
                      </a:r>
                      <a:endParaRPr kumimoji="0" lang="en-US" sz="1200" kern="1200" dirty="0" smtClean="0">
                        <a:solidFill>
                          <a:schemeClr val="tx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  <a:p>
                      <a:pPr lvl="0">
                        <a:buFont typeface="Arial" pitchFamily="34" charset="0"/>
                        <a:buChar char="•"/>
                      </a:pPr>
                      <a:r>
                        <a:rPr kumimoji="0" lang="fr-FR" sz="1200" kern="1200" dirty="0" smtClean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Remontage et raccordement des 4 ensembles dans la machine</a:t>
                      </a:r>
                      <a:endParaRPr kumimoji="0" lang="en-US" sz="1200" kern="1200" dirty="0" smtClean="0">
                        <a:solidFill>
                          <a:schemeClr val="tx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68580" marR="68580" marT="0" marB="0">
                    <a:solidFill>
                      <a:srgbClr val="00B050"/>
                    </a:solidFill>
                  </a:tcPr>
                </a:tc>
              </a:tr>
            </a:tbl>
          </a:graphicData>
        </a:graphic>
      </p:graphicFrame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1008E2-E165-43C2-96DE-C619A9BF661C}" type="datetime1">
              <a:rPr lang="en-US" smtClean="0"/>
              <a:pPr/>
              <a:t>7/6/2010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3CA307-D8DF-4F8D-A8EA-8D2DCA9ACF81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n-US" dirty="0" smtClean="0"/>
              <a:t>David Mcfarlane (EN-MEF-ABA)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648072"/>
          </a:xfrm>
        </p:spPr>
        <p:txBody>
          <a:bodyPr>
            <a:normAutofit fontScale="90000"/>
          </a:bodyPr>
          <a:lstStyle/>
          <a:p>
            <a:pPr algn="ctr"/>
            <a:r>
              <a:rPr lang="en-GB" dirty="0" smtClean="0"/>
              <a:t>CV </a:t>
            </a:r>
            <a:r>
              <a:rPr lang="en-GB" sz="2700" dirty="0" smtClean="0"/>
              <a:t>(Serge Deleval)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487888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fr-FR" sz="1000" b="1" u="sng" dirty="0" smtClean="0"/>
              <a:t>Station de refroidissement (bat. 234) LINAC 2,3 et LEIR :</a:t>
            </a:r>
            <a:endParaRPr lang="en-US" sz="1000" dirty="0" smtClean="0"/>
          </a:p>
          <a:p>
            <a:pPr lvl="0">
              <a:buNone/>
            </a:pPr>
            <a:r>
              <a:rPr lang="fr-FR" sz="1000" dirty="0" smtClean="0"/>
              <a:t>Nettoyage des tours de refroidissement +  mise en service du circuit </a:t>
            </a:r>
            <a:r>
              <a:rPr lang="fr-FR" sz="1000" dirty="0" smtClean="0"/>
              <a:t>LEIR:</a:t>
            </a:r>
            <a:r>
              <a:rPr lang="fr-FR" sz="1000" dirty="0" smtClean="0"/>
              <a:t> </a:t>
            </a:r>
            <a:r>
              <a:rPr lang="fr-FR" sz="1000" b="1" dirty="0" smtClean="0">
                <a:solidFill>
                  <a:srgbClr val="FF0000"/>
                </a:solidFill>
              </a:rPr>
              <a:t>Conséquences</a:t>
            </a:r>
            <a:r>
              <a:rPr lang="fr-FR" sz="1000" b="1" dirty="0" smtClean="0">
                <a:solidFill>
                  <a:srgbClr val="FF0000"/>
                </a:solidFill>
              </a:rPr>
              <a:t> : </a:t>
            </a:r>
            <a:r>
              <a:rPr lang="fr-FR" sz="1000" dirty="0" smtClean="0">
                <a:solidFill>
                  <a:srgbClr val="FF0000"/>
                </a:solidFill>
              </a:rPr>
              <a:t>Coupure d’eau déminéralisée pendant 4h (matin</a:t>
            </a:r>
            <a:r>
              <a:rPr lang="fr-FR" sz="1000" dirty="0" smtClean="0">
                <a:solidFill>
                  <a:srgbClr val="FF0000"/>
                </a:solidFill>
              </a:rPr>
              <a:t>)</a:t>
            </a:r>
            <a:r>
              <a:rPr lang="fr-FR" sz="1000" b="1" dirty="0" smtClean="0">
                <a:solidFill>
                  <a:srgbClr val="FF0000"/>
                </a:solidFill>
              </a:rPr>
              <a:t>     </a:t>
            </a:r>
            <a:r>
              <a:rPr lang="fr-FR" sz="1000" b="1" dirty="0" smtClean="0"/>
              <a:t>     </a:t>
            </a:r>
            <a:endParaRPr lang="en-US" sz="1000" dirty="0" smtClean="0"/>
          </a:p>
          <a:p>
            <a:pPr>
              <a:buNone/>
            </a:pPr>
            <a:r>
              <a:rPr lang="fr-FR" sz="1000" b="1" dirty="0" smtClean="0"/>
              <a:t> </a:t>
            </a:r>
            <a:endParaRPr lang="en-US" sz="1000" dirty="0" smtClean="0"/>
          </a:p>
          <a:p>
            <a:pPr>
              <a:buNone/>
            </a:pPr>
            <a:r>
              <a:rPr lang="fr-FR" sz="1000" b="1" u="sng" dirty="0" smtClean="0"/>
              <a:t>Ventilation </a:t>
            </a:r>
            <a:r>
              <a:rPr lang="fr-FR" sz="1000" b="1" u="sng" dirty="0" err="1" smtClean="0"/>
              <a:t>Linac</a:t>
            </a:r>
            <a:r>
              <a:rPr lang="fr-FR" sz="1000" b="1" u="sng" dirty="0" smtClean="0"/>
              <a:t> 2 ;</a:t>
            </a:r>
            <a:endParaRPr lang="en-US" sz="1000" dirty="0" smtClean="0"/>
          </a:p>
          <a:p>
            <a:pPr lvl="0">
              <a:buNone/>
            </a:pPr>
            <a:r>
              <a:rPr lang="fr-FR" sz="1000" dirty="0" smtClean="0"/>
              <a:t>Inspection des filtres et remplacement si nécessaire </a:t>
            </a:r>
            <a:endParaRPr lang="en-US" sz="1000" dirty="0" smtClean="0"/>
          </a:p>
          <a:p>
            <a:pPr lvl="0">
              <a:buNone/>
            </a:pPr>
            <a:r>
              <a:rPr lang="fr-FR" sz="1000" dirty="0" smtClean="0"/>
              <a:t>Coupure de l’eau glacée du PS </a:t>
            </a:r>
            <a:r>
              <a:rPr lang="fr-FR" sz="1000" dirty="0" smtClean="0"/>
              <a:t>: </a:t>
            </a:r>
            <a:r>
              <a:rPr lang="fr-FR" sz="1000" b="1" dirty="0" smtClean="0">
                <a:solidFill>
                  <a:srgbClr val="FF0000"/>
                </a:solidFill>
              </a:rPr>
              <a:t>Conséquences</a:t>
            </a:r>
            <a:r>
              <a:rPr lang="fr-FR" sz="1000" b="1" dirty="0" smtClean="0">
                <a:solidFill>
                  <a:srgbClr val="FF0000"/>
                </a:solidFill>
              </a:rPr>
              <a:t> : </a:t>
            </a:r>
            <a:r>
              <a:rPr lang="fr-FR" sz="1000" dirty="0" smtClean="0">
                <a:solidFill>
                  <a:srgbClr val="FF0000"/>
                </a:solidFill>
              </a:rPr>
              <a:t>Perturbations de la ventilation du </a:t>
            </a:r>
            <a:r>
              <a:rPr lang="fr-FR" sz="1000" dirty="0" err="1" smtClean="0">
                <a:solidFill>
                  <a:srgbClr val="FF0000"/>
                </a:solidFill>
              </a:rPr>
              <a:t>Linac</a:t>
            </a:r>
            <a:r>
              <a:rPr lang="fr-FR" sz="1000" dirty="0" smtClean="0">
                <a:solidFill>
                  <a:srgbClr val="FF0000"/>
                </a:solidFill>
              </a:rPr>
              <a:t> 2 et température trop haute</a:t>
            </a:r>
            <a:endParaRPr lang="en-US" sz="1000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fr-FR" sz="1000" dirty="0" smtClean="0"/>
              <a:t> </a:t>
            </a:r>
            <a:endParaRPr lang="en-US" sz="1000" dirty="0" smtClean="0"/>
          </a:p>
          <a:p>
            <a:pPr>
              <a:buNone/>
            </a:pPr>
            <a:r>
              <a:rPr lang="fr-FR" sz="1000" b="1" u="sng" dirty="0" err="1" smtClean="0"/>
              <a:t>Linac</a:t>
            </a:r>
            <a:r>
              <a:rPr lang="fr-FR" sz="1000" b="1" u="sng" dirty="0" smtClean="0"/>
              <a:t> 3 </a:t>
            </a:r>
            <a:r>
              <a:rPr lang="fr-FR" sz="1000" b="1" u="sng" dirty="0" smtClean="0"/>
              <a:t>:</a:t>
            </a:r>
            <a:r>
              <a:rPr lang="en-US" sz="1000" dirty="0" smtClean="0"/>
              <a:t>    </a:t>
            </a:r>
            <a:r>
              <a:rPr lang="fr-FR" sz="1000" b="1" u="sng" dirty="0" smtClean="0"/>
              <a:t>Source </a:t>
            </a:r>
            <a:r>
              <a:rPr lang="fr-FR" sz="1000" b="1" u="sng" dirty="0" smtClean="0"/>
              <a:t>et station de refroidissement FTEF :</a:t>
            </a:r>
            <a:endParaRPr lang="en-US" sz="1000" dirty="0" smtClean="0"/>
          </a:p>
          <a:p>
            <a:pPr lvl="0">
              <a:buNone/>
            </a:pPr>
            <a:r>
              <a:rPr lang="fr-FR" sz="1000" dirty="0" smtClean="0"/>
              <a:t>Coupure de l’ eau glacée du PS.  (possibilité de basculement sur l’eau brute si nécessaire</a:t>
            </a:r>
            <a:r>
              <a:rPr lang="fr-FR" sz="1000" dirty="0" smtClean="0"/>
              <a:t>): </a:t>
            </a:r>
            <a:r>
              <a:rPr lang="fr-FR" sz="1000" b="1" dirty="0" smtClean="0">
                <a:solidFill>
                  <a:srgbClr val="FF0000"/>
                </a:solidFill>
              </a:rPr>
              <a:t>Conséquences</a:t>
            </a:r>
            <a:r>
              <a:rPr lang="fr-FR" sz="1000" b="1" dirty="0" smtClean="0">
                <a:solidFill>
                  <a:srgbClr val="FF0000"/>
                </a:solidFill>
              </a:rPr>
              <a:t> :</a:t>
            </a:r>
            <a:r>
              <a:rPr lang="fr-FR" sz="1000" dirty="0" smtClean="0">
                <a:solidFill>
                  <a:srgbClr val="FF0000"/>
                </a:solidFill>
              </a:rPr>
              <a:t> température trop haute</a:t>
            </a:r>
            <a:endParaRPr lang="en-US" sz="1000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fr-FR" sz="1000" dirty="0" smtClean="0"/>
              <a:t> </a:t>
            </a:r>
            <a:endParaRPr lang="en-US" sz="1000" dirty="0" smtClean="0"/>
          </a:p>
          <a:p>
            <a:pPr>
              <a:buNone/>
            </a:pPr>
            <a:r>
              <a:rPr lang="fr-FR" sz="1000" b="1" dirty="0" smtClean="0"/>
              <a:t>               </a:t>
            </a:r>
            <a:r>
              <a:rPr lang="fr-FR" sz="1000" b="1" dirty="0" smtClean="0"/>
              <a:t>     </a:t>
            </a:r>
            <a:r>
              <a:rPr lang="fr-FR" sz="1000" b="1" u="sng" dirty="0" smtClean="0"/>
              <a:t>Ventilation </a:t>
            </a:r>
            <a:r>
              <a:rPr lang="fr-FR" sz="1000" b="1" u="sng" dirty="0" err="1" smtClean="0"/>
              <a:t>Linac</a:t>
            </a:r>
            <a:r>
              <a:rPr lang="fr-FR" sz="1000" b="1" u="sng" dirty="0" smtClean="0"/>
              <a:t> 3 :</a:t>
            </a:r>
            <a:endParaRPr lang="en-US" sz="1000" dirty="0" smtClean="0"/>
          </a:p>
          <a:p>
            <a:pPr lvl="0">
              <a:buNone/>
            </a:pPr>
            <a:r>
              <a:rPr lang="fr-FR" sz="1000" dirty="0" smtClean="0"/>
              <a:t>Coupure de l’eau glacée du PS </a:t>
            </a:r>
            <a:r>
              <a:rPr lang="fr-FR" sz="1000" dirty="0" smtClean="0"/>
              <a:t>: </a:t>
            </a:r>
            <a:r>
              <a:rPr lang="fr-FR" sz="1000" b="1" dirty="0" smtClean="0">
                <a:solidFill>
                  <a:srgbClr val="FF0000"/>
                </a:solidFill>
              </a:rPr>
              <a:t>Conséquences</a:t>
            </a:r>
            <a:r>
              <a:rPr lang="fr-FR" sz="1000" b="1" dirty="0" smtClean="0">
                <a:solidFill>
                  <a:srgbClr val="FF0000"/>
                </a:solidFill>
              </a:rPr>
              <a:t> :</a:t>
            </a:r>
            <a:r>
              <a:rPr lang="fr-FR" sz="1000" dirty="0" smtClean="0">
                <a:solidFill>
                  <a:srgbClr val="FF0000"/>
                </a:solidFill>
              </a:rPr>
              <a:t>  Perturbations de la ventilation du </a:t>
            </a:r>
            <a:r>
              <a:rPr lang="fr-FR" sz="1000" dirty="0" err="1" smtClean="0">
                <a:solidFill>
                  <a:srgbClr val="FF0000"/>
                </a:solidFill>
              </a:rPr>
              <a:t>Linac</a:t>
            </a:r>
            <a:r>
              <a:rPr lang="fr-FR" sz="1000" dirty="0" smtClean="0">
                <a:solidFill>
                  <a:srgbClr val="FF0000"/>
                </a:solidFill>
              </a:rPr>
              <a:t> 3 et température plus haute</a:t>
            </a:r>
            <a:endParaRPr lang="en-US" sz="1000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fr-FR" sz="1000" b="1" dirty="0" smtClean="0"/>
              <a:t> </a:t>
            </a:r>
            <a:endParaRPr lang="en-US" sz="1000" dirty="0" smtClean="0"/>
          </a:p>
          <a:p>
            <a:pPr>
              <a:buNone/>
            </a:pPr>
            <a:r>
              <a:rPr lang="fr-FR" sz="1000" b="1" u="sng" dirty="0" smtClean="0"/>
              <a:t>PS : </a:t>
            </a:r>
            <a:endParaRPr lang="en-US" sz="1000" dirty="0" smtClean="0"/>
          </a:p>
          <a:p>
            <a:pPr>
              <a:buNone/>
            </a:pPr>
            <a:r>
              <a:rPr lang="fr-FR" sz="1000" b="1" u="sng" dirty="0" smtClean="0"/>
              <a:t>Ventilations du PS : </a:t>
            </a:r>
            <a:endParaRPr lang="en-US" sz="1000" dirty="0" smtClean="0"/>
          </a:p>
          <a:p>
            <a:pPr lvl="0">
              <a:buNone/>
            </a:pPr>
            <a:r>
              <a:rPr lang="fr-FR" sz="1000" dirty="0" smtClean="0"/>
              <a:t>Une tournée de vérification et refaire l’appoint d huile sur toutes les stations</a:t>
            </a:r>
            <a:endParaRPr lang="en-US" sz="1000" dirty="0" smtClean="0"/>
          </a:p>
          <a:p>
            <a:pPr lvl="0">
              <a:buNone/>
            </a:pPr>
            <a:r>
              <a:rPr lang="fr-FR" sz="1000" dirty="0" smtClean="0"/>
              <a:t>Investigation pour manque de circulation d’eau sur la centrale n°2</a:t>
            </a:r>
            <a:endParaRPr lang="en-US" sz="1000" dirty="0" smtClean="0"/>
          </a:p>
          <a:p>
            <a:pPr lvl="0">
              <a:buNone/>
            </a:pPr>
            <a:r>
              <a:rPr lang="fr-FR" sz="1000" dirty="0" smtClean="0"/>
              <a:t>Coupure du refroidissement en eau glacée </a:t>
            </a:r>
            <a:endParaRPr lang="fr-FR" sz="1000" dirty="0" smtClean="0"/>
          </a:p>
          <a:p>
            <a:pPr lvl="0">
              <a:buNone/>
            </a:pPr>
            <a:r>
              <a:rPr lang="fr-FR" sz="1000" b="1" dirty="0" smtClean="0">
                <a:solidFill>
                  <a:srgbClr val="FF0000"/>
                </a:solidFill>
              </a:rPr>
              <a:t>Conséquences</a:t>
            </a:r>
            <a:r>
              <a:rPr lang="fr-FR" sz="1000" b="1" dirty="0" smtClean="0">
                <a:solidFill>
                  <a:srgbClr val="FF0000"/>
                </a:solidFill>
              </a:rPr>
              <a:t> :</a:t>
            </a:r>
            <a:r>
              <a:rPr lang="fr-FR" sz="1000" dirty="0" smtClean="0">
                <a:solidFill>
                  <a:srgbClr val="FF0000"/>
                </a:solidFill>
              </a:rPr>
              <a:t> Accès nécessaire dans le PS pendant toute la journée et température trop chaude dans le PS</a:t>
            </a:r>
            <a:endParaRPr lang="en-US" sz="1000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fr-FR" sz="1000" dirty="0" smtClean="0"/>
              <a:t> </a:t>
            </a:r>
            <a:endParaRPr lang="en-US" sz="1000" dirty="0" smtClean="0"/>
          </a:p>
          <a:p>
            <a:pPr>
              <a:buNone/>
            </a:pPr>
            <a:r>
              <a:rPr lang="fr-FR" sz="1000" b="1" u="sng" dirty="0" smtClean="0"/>
              <a:t>Station refroidissement cuivre du PS (centre anneau) : </a:t>
            </a:r>
            <a:endParaRPr lang="en-US" sz="1000" dirty="0" smtClean="0"/>
          </a:p>
          <a:p>
            <a:pPr lvl="0">
              <a:buNone/>
            </a:pPr>
            <a:r>
              <a:rPr lang="fr-FR" sz="1000" dirty="0" smtClean="0"/>
              <a:t>Remplacement démarreur de pompe </a:t>
            </a:r>
            <a:r>
              <a:rPr lang="fr-FR" sz="1000" dirty="0" smtClean="0"/>
              <a:t>secondaire: </a:t>
            </a:r>
            <a:r>
              <a:rPr lang="fr-FR" sz="1000" b="1" dirty="0" smtClean="0">
                <a:solidFill>
                  <a:srgbClr val="FF0000"/>
                </a:solidFill>
              </a:rPr>
              <a:t>Conséquences</a:t>
            </a:r>
            <a:r>
              <a:rPr lang="fr-FR" sz="1000" b="1" dirty="0" smtClean="0">
                <a:solidFill>
                  <a:srgbClr val="FF0000"/>
                </a:solidFill>
              </a:rPr>
              <a:t> :</a:t>
            </a:r>
            <a:r>
              <a:rPr lang="fr-FR" sz="1000" dirty="0" smtClean="0">
                <a:solidFill>
                  <a:srgbClr val="FF0000"/>
                </a:solidFill>
              </a:rPr>
              <a:t> coupures brèves de l’eau de refroidissement</a:t>
            </a:r>
            <a:endParaRPr lang="en-US" sz="1000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fr-FR" sz="1000" b="1" dirty="0" smtClean="0"/>
              <a:t> </a:t>
            </a:r>
            <a:endParaRPr lang="en-US" sz="1000" dirty="0" smtClean="0"/>
          </a:p>
          <a:p>
            <a:pPr>
              <a:buNone/>
            </a:pPr>
            <a:r>
              <a:rPr lang="fr-FR" sz="1000" b="1" u="sng" dirty="0" smtClean="0"/>
              <a:t>BOOSTER</a:t>
            </a:r>
            <a:r>
              <a:rPr lang="fr-FR" sz="1000" b="1" dirty="0" smtClean="0"/>
              <a:t> : </a:t>
            </a:r>
            <a:endParaRPr lang="en-US" sz="1000" dirty="0" smtClean="0"/>
          </a:p>
          <a:p>
            <a:pPr>
              <a:buNone/>
            </a:pPr>
            <a:r>
              <a:rPr lang="fr-FR" sz="1000" b="1" u="sng" dirty="0" smtClean="0"/>
              <a:t>Station de refroidissement du Booster  : </a:t>
            </a:r>
            <a:endParaRPr lang="en-US" sz="1000" dirty="0" smtClean="0"/>
          </a:p>
          <a:p>
            <a:pPr lvl="0">
              <a:buNone/>
            </a:pPr>
            <a:r>
              <a:rPr lang="fr-FR" sz="1000" dirty="0" smtClean="0"/>
              <a:t>Remplacement du démarreur sur pompe secondaire et test de </a:t>
            </a:r>
            <a:r>
              <a:rPr lang="fr-FR" sz="1000" dirty="0" smtClean="0"/>
              <a:t>fonctionnement:</a:t>
            </a:r>
            <a:r>
              <a:rPr lang="en-US" sz="1000" dirty="0" smtClean="0"/>
              <a:t> </a:t>
            </a:r>
            <a:r>
              <a:rPr lang="fr-FR" sz="1000" b="1" dirty="0" smtClean="0">
                <a:solidFill>
                  <a:srgbClr val="FF0000"/>
                </a:solidFill>
              </a:rPr>
              <a:t>Conséquences :</a:t>
            </a:r>
            <a:r>
              <a:rPr lang="fr-FR" sz="1000" dirty="0" smtClean="0">
                <a:solidFill>
                  <a:srgbClr val="FF0000"/>
                </a:solidFill>
              </a:rPr>
              <a:t> coupures brèves de l’eau </a:t>
            </a:r>
            <a:endParaRPr lang="en-US" sz="1000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fr-FR" sz="1000" dirty="0" smtClean="0"/>
              <a:t> </a:t>
            </a:r>
            <a:endParaRPr lang="en-US" sz="1000" dirty="0" smtClean="0"/>
          </a:p>
          <a:p>
            <a:pPr>
              <a:buNone/>
            </a:pPr>
            <a:r>
              <a:rPr lang="fr-FR" sz="1000" b="1" u="sng" dirty="0" smtClean="0"/>
              <a:t>TT2</a:t>
            </a:r>
            <a:r>
              <a:rPr lang="fr-FR" sz="1000" b="1" dirty="0" smtClean="0"/>
              <a:t> : </a:t>
            </a:r>
            <a:endParaRPr lang="en-US" sz="1000" dirty="0" smtClean="0"/>
          </a:p>
          <a:p>
            <a:pPr>
              <a:buNone/>
            </a:pPr>
            <a:r>
              <a:rPr lang="fr-FR" sz="1000" b="1" u="sng" dirty="0" smtClean="0"/>
              <a:t>Ventilation du TT2  : </a:t>
            </a:r>
            <a:endParaRPr lang="en-US" sz="1000" dirty="0" smtClean="0"/>
          </a:p>
          <a:p>
            <a:pPr lvl="0">
              <a:buNone/>
            </a:pPr>
            <a:r>
              <a:rPr lang="fr-FR" sz="1000" dirty="0" smtClean="0"/>
              <a:t>Dépannage sur module de </a:t>
            </a:r>
            <a:r>
              <a:rPr lang="fr-FR" sz="1000" dirty="0" smtClean="0"/>
              <a:t>communication:</a:t>
            </a:r>
            <a:r>
              <a:rPr lang="en-US" sz="1000" dirty="0" smtClean="0"/>
              <a:t> </a:t>
            </a:r>
            <a:r>
              <a:rPr lang="fr-FR" sz="1000" b="1" dirty="0" smtClean="0">
                <a:solidFill>
                  <a:srgbClr val="FF0000"/>
                </a:solidFill>
              </a:rPr>
              <a:t>Conséquences</a:t>
            </a:r>
            <a:r>
              <a:rPr lang="fr-FR" sz="1000" b="1" dirty="0" smtClean="0">
                <a:solidFill>
                  <a:srgbClr val="FF0000"/>
                </a:solidFill>
              </a:rPr>
              <a:t> :</a:t>
            </a:r>
            <a:r>
              <a:rPr lang="fr-FR" sz="1000" dirty="0" smtClean="0">
                <a:solidFill>
                  <a:srgbClr val="FF0000"/>
                </a:solidFill>
              </a:rPr>
              <a:t> Accès nécessaire</a:t>
            </a:r>
            <a:endParaRPr lang="en-US" sz="1000" dirty="0" smtClean="0">
              <a:solidFill>
                <a:srgbClr val="FF0000"/>
              </a:solidFill>
            </a:endParaRPr>
          </a:p>
          <a:p>
            <a:pPr>
              <a:buNone/>
            </a:pPr>
            <a:endParaRPr lang="en-US" sz="9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7EC1CB-1DF4-458B-B9DF-2E7B982C00D6}" type="datetime1">
              <a:rPr lang="en-US" smtClean="0"/>
              <a:pPr/>
              <a:t>7/6/2010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n-US" dirty="0" smtClean="0"/>
              <a:t>David Mcfarlane (EN-MEF-ABA)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3CA307-D8DF-4F8D-A8EA-8D2DCA9ACF81}" type="slidenum">
              <a:rPr lang="en-US" smtClean="0"/>
              <a:pPr/>
              <a:t>5</a:t>
            </a:fld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ED136383408F148BF9251BF3534085B" ma:contentTypeVersion="0" ma:contentTypeDescription="Create a new document." ma:contentTypeScope="" ma:versionID="527539a67a15db469bf18b38d76d2d81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1b05d82d297216baf5b26c55225140df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60BCC50B-DC95-4F6C-B80A-AC9047C3B72B}"/>
</file>

<file path=customXml/itemProps2.xml><?xml version="1.0" encoding="utf-8"?>
<ds:datastoreItem xmlns:ds="http://schemas.openxmlformats.org/officeDocument/2006/customXml" ds:itemID="{F90F7B57-398F-43B5-B0FC-7770FD9FD103}"/>
</file>

<file path=customXml/itemProps3.xml><?xml version="1.0" encoding="utf-8"?>
<ds:datastoreItem xmlns:ds="http://schemas.openxmlformats.org/officeDocument/2006/customXml" ds:itemID="{3F6980C1-F9C1-4FE9-909D-35269B2B0F31}"/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4101</TotalTime>
  <Words>481</Words>
  <Application>Microsoft Office PowerPoint</Application>
  <PresentationFormat>On-screen Show (4:3)</PresentationFormat>
  <Paragraphs>144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Flow</vt:lpstr>
      <vt:lpstr>Technical Stop LINAC 2 / PS Booster Monday 19th July  2010</vt:lpstr>
      <vt:lpstr>LINAC 2</vt:lpstr>
      <vt:lpstr>PS Booster (1) David MCFARLANE</vt:lpstr>
      <vt:lpstr>PS Booster (2)  David MCFARLANE</vt:lpstr>
      <vt:lpstr>CV (Serge Deleval)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Technical Stop 25/05/09</dc:title>
  <dc:creator>jocksoft</dc:creator>
  <cp:lastModifiedBy>jocksoft</cp:lastModifiedBy>
  <cp:revision>110</cp:revision>
  <dcterms:created xsi:type="dcterms:W3CDTF">2009-05-11T07:05:35Z</dcterms:created>
  <dcterms:modified xsi:type="dcterms:W3CDTF">2010-07-06T06:33:51Z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0x0101009ED136383408F148BF9251BF3534085B</vt:lpwstr>
  </property>
</Properties>
</file>