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72" r:id="rId2"/>
    <p:sldId id="273" r:id="rId3"/>
    <p:sldId id="274" r:id="rId4"/>
    <p:sldId id="275" r:id="rId5"/>
    <p:sldId id="276" r:id="rId6"/>
    <p:sldId id="256" r:id="rId7"/>
    <p:sldId id="257" r:id="rId8"/>
    <p:sldId id="258" r:id="rId9"/>
    <p:sldId id="259" r:id="rId10"/>
    <p:sldId id="260" r:id="rId11"/>
    <p:sldId id="261" r:id="rId12"/>
    <p:sldId id="270" r:id="rId13"/>
    <p:sldId id="262" r:id="rId14"/>
    <p:sldId id="263" r:id="rId15"/>
    <p:sldId id="264" r:id="rId16"/>
    <p:sldId id="265" r:id="rId17"/>
    <p:sldId id="266" r:id="rId18"/>
    <p:sldId id="269" r:id="rId19"/>
    <p:sldId id="267" r:id="rId20"/>
    <p:sldId id="271" r:id="rId21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602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7854" y="0"/>
            <a:ext cx="293602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BA5B01-3AF0-4F5C-911E-F78F4838EBF0}" type="datetimeFigureOut">
              <a:rPr lang="en-US" smtClean="0"/>
              <a:pPr/>
              <a:t>8/16/2010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545" y="4705350"/>
            <a:ext cx="542036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3602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7854" y="9408981"/>
            <a:ext cx="293602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C548DE-B29E-467B-8B22-5C793A45BB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28AAA-86A5-4234-9A44-E784B02694D8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047A0-0B51-4AB5-A8BF-F4B4F3628DE8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425A-A798-4E43-AFEF-9745C37BA1D2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F908-7516-4D4E-A8D4-F35C2793CD06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484A-8767-40C9-82FE-FFDF16F2F433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575C0-1201-4FC5-B0A9-8ADD6E958EF3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249E0-65BE-4539-B8BA-7474E4706089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1ED1B-4F16-4AA9-A155-9FA9EFD1CCA6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817F3-9132-41F8-B250-4BC4164A7D37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C771-647C-4E01-92E4-2F2644D4BA56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2B3B6-EDD8-4DF7-AA61-2DAE5F4AF2F6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apex.cern.ch/pls/htmldb_edmsdb/f?p=139:112:2045317522705039::NO::P112_FW_ID,P112_PAGE:1270,113" TargetMode="External"/><Relationship Id="rId2" Type="http://schemas.openxmlformats.org/officeDocument/2006/relationships/hyperlink" Target="https://apex.cern.ch/pls/htmldb_edmsdb/f?p=139:112:2045317522705039::NO::P112_FW_ID,P112_PAGE:1062,113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pex.cern.ch/pls/htmldb_edmsdb/f?p=139:112:2045317522705039::NO::P112_FW_ID,P112_PAGE:1257,113" TargetMode="External"/><Relationship Id="rId4" Type="http://schemas.openxmlformats.org/officeDocument/2006/relationships/hyperlink" Target="https://apex.cern.ch/pls/htmldb_edmsdb/f?p=139:112:2045317522705039::NO::P112_FW_ID,P112_PAGE:1298,11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mailto:David.Hay@cern.ch" TargetMode="External"/><Relationship Id="rId7" Type="http://schemas.openxmlformats.org/officeDocument/2006/relationships/image" Target="../media/image3.jpeg"/><Relationship Id="rId2" Type="http://schemas.openxmlformats.org/officeDocument/2006/relationships/hyperlink" Target="mailto:David.Mcfarlane@cern.ch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hyperlink" Target="mailto:Frank.Bais@cern.ch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1785926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Technical Stop</a:t>
            </a:r>
            <a:br>
              <a:rPr lang="en-GB" dirty="0" smtClean="0"/>
            </a:br>
            <a:r>
              <a:rPr lang="en-GB" dirty="0" smtClean="0"/>
              <a:t>LINAC 2 / PS Booster</a:t>
            </a:r>
            <a:br>
              <a:rPr lang="en-GB" dirty="0" smtClean="0"/>
            </a:br>
            <a:r>
              <a:rPr lang="en-GB" sz="4800" dirty="0" smtClean="0"/>
              <a:t>Monday 30</a:t>
            </a:r>
            <a:r>
              <a:rPr lang="en-GB" sz="4800" baseline="30000" dirty="0" smtClean="0"/>
              <a:t>th</a:t>
            </a:r>
            <a:r>
              <a:rPr lang="en-GB" sz="4800" dirty="0" smtClean="0"/>
              <a:t>/31</a:t>
            </a:r>
            <a:r>
              <a:rPr lang="en-GB" sz="4800" baseline="30000" dirty="0" smtClean="0"/>
              <a:t>st</a:t>
            </a:r>
            <a:r>
              <a:rPr lang="en-GB" sz="4800" dirty="0" smtClean="0"/>
              <a:t> August  2010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57628"/>
            <a:ext cx="7854696" cy="1123508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EN-MEF-ABA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David Mcfarlane (EN-MEF-ABA)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0322-5701-4C48-9C6A-408F5E0952EE}" type="datetime1">
              <a:rPr lang="en-GB" smtClean="0"/>
              <a:pPr/>
              <a:t>17/08/2010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A307-D8DF-4F8D-A8EA-8D2DCA9ACF8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 4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456"/>
                <a:gridCol w="720080"/>
                <a:gridCol w="792088"/>
                <a:gridCol w="792088"/>
                <a:gridCol w="2088232"/>
                <a:gridCol w="28186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Person Responsible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Contact Details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Starting when?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Duration of work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Description of work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Other factors to consider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Bruno BALHAN</a:t>
                      </a:r>
                    </a:p>
                    <a:p>
                      <a:pPr algn="ctr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TE-ABT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160059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Monday AM 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minutes if no leak...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Visual inspection of extraction equipment  MST/MSE (Check for water leak ) in LSS4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Jean-Pierre</a:t>
                      </a:r>
                      <a:r>
                        <a:rPr lang="en-GB" sz="1200" baseline="0" dirty="0" smtClean="0"/>
                        <a:t> </a:t>
                      </a:r>
                    </a:p>
                    <a:p>
                      <a:pPr algn="ctr"/>
                      <a:r>
                        <a:rPr lang="en-GB" sz="1200" baseline="0" dirty="0" smtClean="0"/>
                        <a:t>LAPPE</a:t>
                      </a:r>
                    </a:p>
                    <a:p>
                      <a:pPr algn="ctr"/>
                      <a:r>
                        <a:rPr lang="en-GB" sz="1200" dirty="0" smtClean="0"/>
                        <a:t>(EN/HE)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160012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Monday AM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 days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Standard lift maintenance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During</a:t>
                      </a:r>
                      <a:r>
                        <a:rPr lang="en-GB" sz="1200" baseline="0" dirty="0" smtClean="0"/>
                        <a:t> this work the lift will only be out of service for a short period, 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 5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456"/>
                <a:gridCol w="720080"/>
                <a:gridCol w="864096"/>
                <a:gridCol w="936104"/>
                <a:gridCol w="2088232"/>
                <a:gridCol w="26026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Person Responsible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Contact Details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Starting when?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Duration of work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Description of work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Other factors to consider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Jerome LENDARO</a:t>
                      </a:r>
                    </a:p>
                    <a:p>
                      <a:pPr algn="ctr"/>
                      <a:r>
                        <a:rPr lang="en-GB" sz="1200" dirty="0" smtClean="0"/>
                        <a:t>(EN/STI)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163942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Monday morning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12 hours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(UA9</a:t>
                      </a:r>
                      <a:r>
                        <a:rPr lang="en-US" sz="1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Experiment)</a:t>
                      </a:r>
                    </a:p>
                    <a:p>
                      <a:pPr algn="l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Installation of the Roman pot 2, in LSS5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Vacuum work involved</a:t>
                      </a:r>
                      <a:endParaRPr lang="en-US" sz="1200" dirty="0"/>
                    </a:p>
                  </a:txBody>
                  <a:tcPr/>
                </a:tc>
              </a:tr>
              <a:tr h="35268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Jerome</a:t>
                      </a:r>
                      <a:r>
                        <a:rPr lang="en-GB" sz="1200" baseline="0" dirty="0" smtClean="0"/>
                        <a:t> LENDARO</a:t>
                      </a:r>
                    </a:p>
                    <a:p>
                      <a:pPr algn="ctr"/>
                      <a:r>
                        <a:rPr lang="en-GB" sz="1200" baseline="0" dirty="0" smtClean="0"/>
                        <a:t>(EN/STI)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163942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Monday morning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6 hours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(UA9</a:t>
                      </a:r>
                      <a:r>
                        <a:rPr lang="en-US" sz="1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Experiment)</a:t>
                      </a:r>
                      <a:endParaRPr 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Replacement of the crystal 2,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 LSS5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Vacuum work involved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Frederic LOPRETE</a:t>
                      </a:r>
                    </a:p>
                    <a:p>
                      <a:pPr algn="ctr"/>
                      <a:r>
                        <a:rPr lang="en-GB" sz="1200" dirty="0" smtClean="0"/>
                        <a:t>(EN/STI)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164535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Monday</a:t>
                      </a:r>
                      <a:r>
                        <a:rPr lang="en-GB" sz="1200" baseline="0" dirty="0" smtClean="0"/>
                        <a:t> morning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 days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(UA9</a:t>
                      </a:r>
                      <a:r>
                        <a:rPr lang="en-US" sz="1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Experiment)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Installation of pep detectors, in LSS5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This</a:t>
                      </a:r>
                      <a:r>
                        <a:rPr lang="en-GB" sz="1200" baseline="0" dirty="0" smtClean="0"/>
                        <a:t> works includes some cabling work that is being organized by Jerome Axensalva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Jeremie BAUCHE</a:t>
                      </a:r>
                    </a:p>
                    <a:p>
                      <a:pPr algn="ctr"/>
                      <a:r>
                        <a:rPr lang="en-US" sz="1200" dirty="0" smtClean="0"/>
                        <a:t>(TE/MSC)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164332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Monday Morning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 days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Removal</a:t>
                      </a:r>
                      <a:r>
                        <a:rPr lang="en-GB" sz="1200" baseline="0" dirty="0" smtClean="0"/>
                        <a:t> and installation of 3 new coated magnets. (51470, 51530, 51550) and moving of 1 old coated magnet (51490 to 51550)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This</a:t>
                      </a:r>
                      <a:r>
                        <a:rPr lang="en-GB" sz="1200" baseline="0" dirty="0" smtClean="0"/>
                        <a:t> work will involve the cooperation of the Magnet group, Transport, CV, Vacuum and Survey. (Access will be made via BA3 AND BA6)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Jean-Pierre</a:t>
                      </a:r>
                      <a:r>
                        <a:rPr lang="en-GB" sz="1200" baseline="0" dirty="0" smtClean="0"/>
                        <a:t> </a:t>
                      </a:r>
                    </a:p>
                    <a:p>
                      <a:pPr algn="ctr"/>
                      <a:r>
                        <a:rPr lang="en-GB" sz="1200" baseline="0" dirty="0" smtClean="0"/>
                        <a:t>LAPPE</a:t>
                      </a:r>
                    </a:p>
                    <a:p>
                      <a:pPr algn="ctr"/>
                      <a:r>
                        <a:rPr lang="en-GB" sz="1200" dirty="0" smtClean="0"/>
                        <a:t>(EN/HE)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160012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Monday AM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 days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Standard lift maintenance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During</a:t>
                      </a:r>
                      <a:r>
                        <a:rPr lang="en-GB" sz="1200" baseline="0" dirty="0" smtClean="0"/>
                        <a:t> this work the lift will only be out of service for a short period, 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000" y="0"/>
            <a:ext cx="8801488" cy="643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644008" y="332656"/>
            <a:ext cx="331236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3275856" y="2276872"/>
            <a:ext cx="151216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 6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67544" y="1412776"/>
          <a:ext cx="82296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456"/>
                <a:gridCol w="720080"/>
                <a:gridCol w="720080"/>
                <a:gridCol w="792088"/>
                <a:gridCol w="2736304"/>
                <a:gridCol w="22425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Person Responsible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Contact Details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Starting when?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Duration of work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Description of work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Other factors to consider</a:t>
                      </a:r>
                      <a:endParaRPr lang="en-US" sz="1200" dirty="0"/>
                    </a:p>
                  </a:txBody>
                  <a:tcPr anchor="ctr"/>
                </a:tc>
              </a:tr>
              <a:tr h="7235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Alexandre HABERT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Serge CHALAYE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(EN/EL)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 smtClean="0"/>
                    </a:p>
                    <a:p>
                      <a:r>
                        <a:rPr lang="en-GB" sz="1200" dirty="0" smtClean="0"/>
                        <a:t>165661</a:t>
                      </a:r>
                    </a:p>
                    <a:p>
                      <a:endParaRPr lang="en-GB" sz="1200" dirty="0" smtClean="0"/>
                    </a:p>
                    <a:p>
                      <a:r>
                        <a:rPr lang="en-GB" sz="1200" dirty="0" smtClean="0"/>
                        <a:t>164776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Monday</a:t>
                      </a:r>
                      <a:r>
                        <a:rPr lang="en-GB" sz="1200" baseline="0" dirty="0" smtClean="0"/>
                        <a:t> morning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 days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Removing all the cables attached to transformer EMT121/A6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HV cables installation between HV cubicles EMD121/A6, EMD115/A6 and the new location of the transformers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Safety coordinator: Emmanuel Paulat, VIC already done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(Surface works only)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Guillaume GROS</a:t>
                      </a:r>
                    </a:p>
                    <a:p>
                      <a:pPr algn="ctr"/>
                      <a:r>
                        <a:rPr lang="en-GB" sz="1200" dirty="0" smtClean="0"/>
                        <a:t>(EN/EL)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163920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Tuesday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 Hours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 6, la passerelle du TA6 et dans le TT60 afin de finaliser les quelques interrogations que j’ai sur le cheminement des câbles Contrôle que je dois tirer dans ces zones pour </a:t>
                      </a:r>
                      <a:r>
                        <a:rPr lang="fr-FR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Hiradmat</a:t>
                      </a:r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K. Bestmann</a:t>
                      </a:r>
                    </a:p>
                    <a:p>
                      <a:pPr algn="ctr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BE-ABP-SU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160873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day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(TT66 project) </a:t>
                      </a:r>
                      <a:endParaRPr lang="en-GB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Scan of an area of 15 m and marking on the floor of the position of the elements of TT66 in TT60 (15 m before the chicane at the end of TT60)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 by the BA6. Preferably no other people working in the area during the scanning operation.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7160"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Bruno BALHAN</a:t>
                      </a:r>
                    </a:p>
                    <a:p>
                      <a:pPr algn="ctr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TE-ABT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160059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Monday AM 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minutes if no leak...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Visual inspection of extraction equipment  MST/MSE (Check for water leak ) in LSS6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371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Jean-Pierre</a:t>
                      </a:r>
                      <a:r>
                        <a:rPr lang="en-GB" sz="1200" baseline="0" dirty="0" smtClean="0"/>
                        <a:t> </a:t>
                      </a:r>
                    </a:p>
                    <a:p>
                      <a:pPr algn="ctr"/>
                      <a:r>
                        <a:rPr lang="en-GB" sz="1200" baseline="0" dirty="0" smtClean="0"/>
                        <a:t>LAPPE</a:t>
                      </a:r>
                    </a:p>
                    <a:p>
                      <a:pPr algn="ctr"/>
                      <a:r>
                        <a:rPr lang="en-GB" sz="1200" dirty="0" smtClean="0"/>
                        <a:t>(EN/HE)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160012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Tuesday PM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 hours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Standard lift maintenance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During</a:t>
                      </a:r>
                      <a:r>
                        <a:rPr lang="en-GB" sz="1200" baseline="0" dirty="0" smtClean="0"/>
                        <a:t> this work the lift will only be out of service for a short period, 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16/08/2010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SPS.Technical-Coordination@cern.ch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 7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456"/>
                <a:gridCol w="720080"/>
                <a:gridCol w="720080"/>
                <a:gridCol w="792088"/>
                <a:gridCol w="1800200"/>
                <a:gridCol w="31786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Person Responsible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Contact Details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Starting when?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Duration of work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Description of work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Other factors to consider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Jean-Pierre</a:t>
                      </a:r>
                      <a:r>
                        <a:rPr lang="en-GB" sz="1200" baseline="0" dirty="0" smtClean="0"/>
                        <a:t> </a:t>
                      </a:r>
                    </a:p>
                    <a:p>
                      <a:pPr algn="ctr"/>
                      <a:r>
                        <a:rPr lang="en-GB" sz="1200" baseline="0" dirty="0" smtClean="0"/>
                        <a:t>LAPPE</a:t>
                      </a:r>
                    </a:p>
                    <a:p>
                      <a:pPr algn="ctr"/>
                      <a:r>
                        <a:rPr lang="en-GB" sz="1200" dirty="0" smtClean="0"/>
                        <a:t>(EN/HE)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160012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Monday AM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 days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Standard lift maintenance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During</a:t>
                      </a:r>
                      <a:r>
                        <a:rPr lang="en-GB" sz="1200" baseline="0" dirty="0" smtClean="0"/>
                        <a:t> this work the lift will only be out of service for a short period, 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 2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Person Responsible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Contact Details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Starting when?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Duration of work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Description of work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Other factors to consider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 8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Person Responsible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Contact Details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Starting when?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Duration of work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Description of work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Other factors to consider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Areas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79511" y="1196752"/>
          <a:ext cx="8856986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9507"/>
                <a:gridCol w="738083"/>
                <a:gridCol w="811891"/>
                <a:gridCol w="738083"/>
                <a:gridCol w="811891"/>
                <a:gridCol w="2214245"/>
                <a:gridCol w="25832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Person Responsible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Contact Details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Location of Work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Starting when?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Duration of work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Description of work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Other factors to consider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Didier VAXELAIRE</a:t>
                      </a:r>
                    </a:p>
                    <a:p>
                      <a:pPr algn="ctr"/>
                      <a:r>
                        <a:rPr lang="en-GB" sz="1200" dirty="0" smtClean="0"/>
                        <a:t>(GS/ASE)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162498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B-846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30/08/10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 Day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Déplacement des capteurs de portes et de la boite de patrouille du Bat 846 vers l’intérieur du puits et test de </a:t>
                      </a:r>
                      <a:r>
                        <a:rPr lang="fr-CH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fonctionement</a:t>
                      </a:r>
                      <a:r>
                        <a:rPr lang="fr-CH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(validation).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 test de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fonctionnement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(validation)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ainsi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qu’un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test DSO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devront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être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réalisé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avant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la remise en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faisceau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la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chaine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5. </a:t>
                      </a:r>
                      <a:r>
                        <a:rPr lang="fr-CH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Cela représente la contrainte de disposer du BA7 et du TT61 sans personnes à l’intérieur durant environ 3  heures.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Alexandre HABERT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(EN/EL)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165661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TT60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TCC6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TJ7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TNC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r>
                        <a:rPr lang="en-US" sz="12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Aug to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2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nd 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ept included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</a:t>
                      </a:r>
                      <a:r>
                        <a:rPr lang="en-GB" sz="1200" baseline="0" dirty="0" smtClean="0"/>
                        <a:t> Days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200" b="1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HiRadmat</a:t>
                      </a:r>
                      <a:r>
                        <a:rPr lang="en-US" sz="12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project)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Installation of new cables in TT60/TCC6/TJ7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Modification of cable trays in TJ7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Removing of lights system in TNC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Safety coordinator: Emmanuel Paulat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Brian JENSEN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EN/CV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163306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B-855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</a:t>
                      </a:r>
                      <a:r>
                        <a:rPr lang="en-GB" sz="1200" baseline="30000" dirty="0" smtClean="0"/>
                        <a:t>st</a:t>
                      </a:r>
                      <a:r>
                        <a:rPr lang="en-GB" sz="1200" dirty="0" smtClean="0"/>
                        <a:t> Sept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 days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Replacement of control cubicle for TT70 air extraction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(AOC-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4427945)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air extraction from tt70 will be stopped, the supply will continue to run, I expect the impact on the atmosphere in tt70 to be minor. After the 1</a:t>
                      </a:r>
                      <a:r>
                        <a:rPr lang="en-US" sz="12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day the extraction can be started as needed (e.g. in the case of emergency), it will be started over night 1-2 sep and 2-9 sep. I will not e opening the casing for the ventilation so I am not depending on RP.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864096"/>
          </a:xfrm>
        </p:spPr>
        <p:txBody>
          <a:bodyPr>
            <a:noAutofit/>
          </a:bodyPr>
          <a:lstStyle/>
          <a:p>
            <a:r>
              <a:rPr lang="en-GB" dirty="0" smtClean="0"/>
              <a:t>CV works </a:t>
            </a:r>
            <a:r>
              <a:rPr lang="en-GB" sz="2800" dirty="0" smtClean="0"/>
              <a:t>(1)</a:t>
            </a:r>
            <a:endParaRPr lang="en-US" sz="28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251520" y="1628800"/>
          <a:ext cx="8712969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848"/>
                <a:gridCol w="914848"/>
                <a:gridCol w="2439598"/>
                <a:gridCol w="1143561"/>
                <a:gridCol w="923849"/>
                <a:gridCol w="576064"/>
                <a:gridCol w="576064"/>
                <a:gridCol w="1224137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Group responsible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Person responsible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Description of the work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Location of the work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Duration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Date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Time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Other information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EN/CV/OP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B.Bannister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Entretien annuel puisard FTDP-00544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EHN1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 j.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8:00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EN/CV/OP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A.Avian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fr-FR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UACW2-00239 remplacement paliers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EHN2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 j.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8:00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EN/CV/OP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A.Avian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Réparation volets d'air frais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EHN2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 j.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8:00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EN/CV/OP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J.Lehtinen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Modification programme SUI8 EG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CNGS / SUI8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 j.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31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8:00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EN/CV/OP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J.Lehtinen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Changement vannes SUI8 EG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CNGS / SUI8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 j.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8:00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L’arret ventilation CNGS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EN/CV/OP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J.Lehtinen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Modification pates de l’armoire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CNGS / TCV4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 j.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31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8:00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EN/CV/OP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J.Lehtinen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Vérification courroies extraction TCC4 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CNGS / SUI8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½ j.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31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8:00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EN/CV/OP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J.Lehtinen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Mesure Dp  filtres UUW1-00124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CNGS / SUI8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½ j.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31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8:00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EN/CV/OP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J.Lehtinen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Vérification boosters ventilation BA5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BA5 tunnel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 j.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8:00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792088"/>
          </a:xfrm>
        </p:spPr>
        <p:txBody>
          <a:bodyPr>
            <a:noAutofit/>
          </a:bodyPr>
          <a:lstStyle/>
          <a:p>
            <a:r>
              <a:rPr lang="en-GB" dirty="0" smtClean="0"/>
              <a:t>CV works </a:t>
            </a:r>
            <a:r>
              <a:rPr lang="en-GB" sz="2800" dirty="0" smtClean="0"/>
              <a:t>(2)</a:t>
            </a:r>
            <a:endParaRPr lang="en-US" sz="28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251520" y="1556792"/>
          <a:ext cx="8712969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848"/>
                <a:gridCol w="1173384"/>
                <a:gridCol w="2181062"/>
                <a:gridCol w="1143561"/>
                <a:gridCol w="851841"/>
                <a:gridCol w="648072"/>
                <a:gridCol w="504056"/>
                <a:gridCol w="1296145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Group responsible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Person responsible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Description of the work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Location of the work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Duration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Date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Time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Other information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EN/CV/OP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B.Bannister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Réparation fuite ED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BEQ2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 j.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8:00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EN/CV/OP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B.Bannister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Nettoyage filtres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BE/BEQ2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½ j.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8:00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EN/CV/OP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B.Bannister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Réparation fuite auto purgeur station de pompage ED 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BA82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 j.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8:00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EN/CV/OP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B.Bannister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Changement débitmètre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TE80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½ j.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8:00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EN/CV/OP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B.Bannister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Changement soupape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TE80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½ j.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8:00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EN/CV/BE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R.MOLLAY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CLIMATISATION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UJ56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  J.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30/31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8:00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EN/CV/BE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R.MOLLAY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COOLING NTOF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375-I75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 J.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9:00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EN/CV/BE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R.MOLLAY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NTOF CLASSE 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803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 J.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9:00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EN CV/BE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B.DEDOBBELER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Tuyauteries 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CNGS TAG 41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 J.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31/08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8:00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Finition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de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chantier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/>
          <a:p>
            <a:pPr algn="ctr"/>
            <a:r>
              <a:rPr lang="en-GB" dirty="0" smtClean="0"/>
              <a:t>LINAC 2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866632"/>
          <a:ext cx="8229600" cy="2593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0864"/>
                <a:gridCol w="1944216"/>
                <a:gridCol w="1594520"/>
              </a:tblGrid>
              <a:tr h="343876"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Activities: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Names: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j-lt"/>
                        </a:rPr>
                        <a:t>Duration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</a:tr>
              <a:tr h="343876">
                <a:tc>
                  <a:txBody>
                    <a:bodyPr/>
                    <a:lstStyle/>
                    <a:p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Maintenance </a:t>
                      </a:r>
                      <a:r>
                        <a:rPr kumimoji="0" lang="en-GB" sz="14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colonne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HT</a:t>
                      </a:r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nspection source</a:t>
                      </a:r>
                      <a:endParaRPr kumimoji="0" lang="en-US" sz="14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S.BERTOLO 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 </a:t>
                      </a:r>
                      <a:r>
                        <a:rPr kumimoji="0" lang="en-GB" sz="14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Heures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423957">
                <a:tc>
                  <a:txBody>
                    <a:bodyPr/>
                    <a:lstStyle/>
                    <a:p>
                      <a:r>
                        <a:rPr kumimoji="0" lang="en-GB" sz="14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Contrôle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des circuits de </a:t>
                      </a:r>
                      <a:r>
                        <a:rPr kumimoji="0" lang="en-GB" sz="14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refroidissement</a:t>
                      </a:r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Linac2 et zone </a:t>
                      </a:r>
                      <a:r>
                        <a:rPr kumimoji="0" lang="en-GB" sz="14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inflecteur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"PS"</a:t>
                      </a:r>
                      <a:endParaRPr kumimoji="0" lang="en-US" sz="14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S.BERTOLO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 </a:t>
                      </a:r>
                      <a:r>
                        <a:rPr kumimoji="0" lang="en-GB" sz="14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Heures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423957">
                <a:tc>
                  <a:txBody>
                    <a:bodyPr/>
                    <a:lstStyle/>
                    <a:p>
                      <a:r>
                        <a:rPr kumimoji="0" lang="en-GB" sz="14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Remplacement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des </a:t>
                      </a:r>
                      <a:r>
                        <a:rPr kumimoji="0" lang="en-GB" sz="14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filtres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Ventilation </a:t>
                      </a:r>
                      <a:r>
                        <a:rPr kumimoji="0" lang="en-GB" sz="14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Linac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2 </a:t>
                      </a:r>
                      <a:endParaRPr kumimoji="0" lang="en-US" sz="14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4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S.Deleval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 </a:t>
                      </a:r>
                      <a:r>
                        <a:rPr kumimoji="0" lang="en-GB" sz="14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Heures</a:t>
                      </a:r>
                      <a:endParaRPr lang="en-US" sz="1400" dirty="0" smtClean="0">
                        <a:latin typeface="+mj-lt"/>
                      </a:endParaRPr>
                    </a:p>
                    <a:p>
                      <a:endParaRPr lang="en-US" sz="1400" dirty="0">
                        <a:latin typeface="+mj-lt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254374">
                <a:tc>
                  <a:txBody>
                    <a:bodyPr/>
                    <a:lstStyle/>
                    <a:p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Perturbation de </a:t>
                      </a:r>
                      <a:r>
                        <a:rPr kumimoji="0" lang="en-GB" sz="14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l’eau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4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glacée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du PS </a:t>
                      </a:r>
                      <a:endParaRPr kumimoji="0" lang="en-US" sz="14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4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S.Deleval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36 </a:t>
                      </a:r>
                      <a:r>
                        <a:rPr kumimoji="0" lang="en-GB" sz="14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Heures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564415">
                <a:tc>
                  <a:txBody>
                    <a:bodyPr/>
                    <a:lstStyle/>
                    <a:p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Installation d'un Pepper Pot </a:t>
                      </a:r>
                      <a:r>
                        <a:rPr kumimoji="0" lang="en-GB" sz="14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sur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la </a:t>
                      </a:r>
                      <a:r>
                        <a:rPr kumimoji="0" lang="en-GB" sz="14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ligne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LTE </a:t>
                      </a:r>
                      <a:endParaRPr kumimoji="0" lang="en-US" sz="14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R.SCRIVEN +</a:t>
                      </a:r>
                      <a:endParaRPr kumimoji="0" lang="en-US" sz="14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(ABP, VSC, HE)</a:t>
                      </a:r>
                      <a:endParaRPr kumimoji="0" lang="en-US" sz="14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36 </a:t>
                      </a:r>
                      <a:r>
                        <a:rPr kumimoji="0" lang="en-GB" sz="14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Heures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0E1C7-EB1D-4B9A-981A-610AB4B1C59D}" type="datetime1">
              <a:rPr lang="en-GB" smtClean="0"/>
              <a:pPr/>
              <a:t>17/08/2010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7784" y="6309320"/>
            <a:ext cx="3352800" cy="365125"/>
          </a:xfrm>
        </p:spPr>
        <p:txBody>
          <a:bodyPr/>
          <a:lstStyle/>
          <a:p>
            <a:pPr algn="ctr"/>
            <a:r>
              <a:rPr lang="en-US" dirty="0" smtClean="0"/>
              <a:t>David Mcfarlane (EN-MEF-ABA)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A307-D8DF-4F8D-A8EA-8D2DCA9ACF8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67544" y="5733256"/>
            <a:ext cx="4420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Information provided by Sebastien </a:t>
            </a:r>
            <a:r>
              <a:rPr lang="en-GB" dirty="0" err="1" smtClean="0"/>
              <a:t>Bertolo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EN/EL works</a:t>
            </a:r>
            <a:br>
              <a:rPr lang="en-GB" dirty="0" smtClean="0"/>
            </a:br>
            <a:r>
              <a:rPr lang="en-GB" sz="2200" dirty="0" smtClean="0"/>
              <a:t>(Surface works only)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19252" cy="248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203"/>
                <a:gridCol w="704277"/>
                <a:gridCol w="1080120"/>
                <a:gridCol w="648072"/>
                <a:gridCol w="648072"/>
                <a:gridCol w="1728192"/>
                <a:gridCol w="864096"/>
                <a:gridCol w="720080"/>
                <a:gridCol w="648072"/>
                <a:gridCol w="648068"/>
              </a:tblGrid>
              <a:tr h="7416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sng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Id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Category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Title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Group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Location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Concerned equipment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Comments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FFFFFF"/>
                          </a:solidFill>
                          <a:latin typeface="Calibri"/>
                        </a:rPr>
                        <a:t>Alarms to TI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Start date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FFFFFF"/>
                          </a:solidFill>
                          <a:latin typeface="Calibri"/>
                        </a:rPr>
                        <a:t>End Date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2"/>
                        </a:rPr>
                        <a:t>1062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 work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Deconnexion transfo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EN/EL/OP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BA7 - BA1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Secours 3.3 kV reserve BA7, coupure 3.3 kV BA1 !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R.Grimand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31-Aug-10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31-Aug-10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3"/>
                        </a:rPr>
                        <a:t>1270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 work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Tirage de câbles HT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EN/EL/OP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Tirage de câbles HT entre EMD121/A6 et EMt121/A6, et tirage câble contrôles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 Chalaye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30-Aug-10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02-Sep-10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4"/>
                        </a:rPr>
                        <a:t>1298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 work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Adjonction de départs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EN/EL/OP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Adjonction de départs GSM &amp; ramses , tirage de câbles et raccordements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J.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Gomes,</a:t>
                      </a: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 Grimand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30-Aug-10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02-Sep-10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5"/>
                        </a:rPr>
                        <a:t>1257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Preventive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Basculements des chargeurs 48V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EN/EL/OP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Basculements des chargeurs 48V MEP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 DELARUE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30-Aug-10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31-Aug-10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-27384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PS Booster </a:t>
            </a:r>
            <a:r>
              <a:rPr lang="en-GB" sz="2000" dirty="0" smtClean="0"/>
              <a:t>(1)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764704"/>
          <a:ext cx="8229600" cy="5724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2966"/>
                <a:gridCol w="671546"/>
                <a:gridCol w="916724"/>
                <a:gridCol w="1440160"/>
                <a:gridCol w="4158204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sng" dirty="0" smtClean="0">
                          <a:solidFill>
                            <a:schemeClr val="bg1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Request made by: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sng" dirty="0" smtClean="0">
                          <a:solidFill>
                            <a:schemeClr val="bg1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Phone number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sng" dirty="0" smtClean="0">
                          <a:solidFill>
                            <a:schemeClr val="bg1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Day of work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sng" dirty="0" smtClean="0">
                          <a:solidFill>
                            <a:schemeClr val="bg1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Names of people requiring access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sng" dirty="0" smtClean="0">
                          <a:solidFill>
                            <a:schemeClr val="bg1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Work to be done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j-lt"/>
                        </a:rPr>
                        <a:t>Matthias Haase</a:t>
                      </a:r>
                    </a:p>
                    <a:p>
                      <a:pPr algn="ctr"/>
                      <a:r>
                        <a:rPr lang="en-GB" sz="1200" dirty="0" smtClean="0">
                          <a:latin typeface="+mj-lt"/>
                        </a:rPr>
                        <a:t>(BE/RF)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+mj-lt"/>
                        </a:rPr>
                        <a:t>163090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+mj-lt"/>
                        </a:rPr>
                        <a:t>Monday</a:t>
                      </a:r>
                      <a:r>
                        <a:rPr lang="en-GB" sz="1200" baseline="0" dirty="0" smtClean="0">
                          <a:latin typeface="+mj-lt"/>
                        </a:rPr>
                        <a:t> Afternoon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Matthias Haase</a:t>
                      </a:r>
                    </a:p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Keith Richardson</a:t>
                      </a:r>
                    </a:p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Gerard </a:t>
                      </a:r>
                      <a:r>
                        <a:rPr kumimoji="0"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Lobeau</a:t>
                      </a: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</a:br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Repair and check the Tuning Transistor Bank C04 perhaps we can also change one bank with a modified Transistor Bank for higher reliability.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In the ring: Check off the water system and air system.</a:t>
                      </a:r>
                      <a:b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Time estimated 1 hour.</a:t>
                      </a: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67095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j-lt"/>
                        </a:rPr>
                        <a:t>Thierry Masson</a:t>
                      </a:r>
                    </a:p>
                    <a:p>
                      <a:pPr algn="ctr"/>
                      <a:r>
                        <a:rPr lang="en-GB" sz="1200" dirty="0" smtClean="0">
                          <a:latin typeface="+mj-lt"/>
                        </a:rPr>
                        <a:t>(TE/ABT)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+mj-lt"/>
                        </a:rPr>
                        <a:t>164527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+mj-lt"/>
                        </a:rPr>
                        <a:t>Monday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CH" sz="1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Thierry MASSON  </a:t>
                      </a:r>
                    </a:p>
                    <a:p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Patrick</a:t>
                      </a:r>
                      <a:r>
                        <a:rPr kumimoji="0" lang="fr-CH" sz="1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BLAISE  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Robert</a:t>
                      </a:r>
                      <a:r>
                        <a:rPr kumimoji="0" lang="fr-CH" sz="1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BONTHOND  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Inspection visuelle des </a:t>
                      </a:r>
                      <a:r>
                        <a:rPr kumimoji="0" lang="fr-CH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striplines</a:t>
                      </a:r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des </a:t>
                      </a:r>
                      <a:r>
                        <a:rPr kumimoji="0" lang="fr-CH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septa</a:t>
                      </a:r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BT.SMV10 et BT.SMV20</a:t>
                      </a:r>
                      <a:r>
                        <a:rPr kumimoji="0" lang="fr-CH" sz="1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 minute/aimant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 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Remplacement si nécessaire des </a:t>
                      </a:r>
                      <a:r>
                        <a:rPr kumimoji="0" lang="fr-CH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striplines</a:t>
                      </a:r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des aimants BT.SMV10 et BT.SMV20 </a:t>
                      </a:r>
                    </a:p>
                    <a:p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 heure/aimant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67095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+mj-lt"/>
                        </a:rPr>
                        <a:t>Jan</a:t>
                      </a:r>
                      <a:r>
                        <a:rPr lang="en-GB" sz="1200" baseline="0" dirty="0" smtClean="0">
                          <a:latin typeface="+mj-lt"/>
                        </a:rPr>
                        <a:t> Hansen</a:t>
                      </a:r>
                    </a:p>
                    <a:p>
                      <a:pPr algn="ctr"/>
                      <a:r>
                        <a:rPr lang="en-GB" sz="1200" baseline="0" dirty="0" smtClean="0">
                          <a:latin typeface="+mj-lt"/>
                        </a:rPr>
                        <a:t>(TE/VSC)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+mj-lt"/>
                        </a:rPr>
                        <a:t>163779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+mj-lt"/>
                        </a:rPr>
                        <a:t>Tuesday</a:t>
                      </a:r>
                      <a:r>
                        <a:rPr lang="en-GB" sz="1200" baseline="0" dirty="0" smtClean="0">
                          <a:latin typeface="+mj-lt"/>
                        </a:rPr>
                        <a:t> morning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1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Jan Hansen </a:t>
                      </a:r>
                      <a:endParaRPr kumimoji="0" lang="en-US" sz="1200" b="1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kumimoji="0" lang="fr-FR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Sophie Meunier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kumimoji="0" lang="fr-FR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Daniel Allard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kumimoji="0" lang="fr-FR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Esa </a:t>
                      </a:r>
                      <a:r>
                        <a:rPr kumimoji="0" lang="fr-FR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Paju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kumimoji="0" lang="da-DK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Berthold Jenninger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kumimoji="0" lang="da-DK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Chistophe Jarrige 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kumimoji="0" lang="da-DK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Gael Girardot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kumimoji="0" lang="fr-FR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Robert </a:t>
                      </a:r>
                      <a:r>
                        <a:rPr kumimoji="0" lang="fr-FR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Nambotin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kumimoji="0" lang="da-DK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Damien Anderegg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kumimoji="0" lang="da-DK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Henrik Vestergaard 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 would like to enter the PSB to make a general inspection of our material.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Advance on the new database for the transfer lines during the technical stop.</a:t>
                      </a:r>
                      <a:endParaRPr kumimoji="0" lang="en-US" sz="1200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67095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j-lt"/>
                        </a:rPr>
                        <a:t>Delphine Gerard</a:t>
                      </a:r>
                    </a:p>
                    <a:p>
                      <a:pPr algn="ctr"/>
                      <a:r>
                        <a:rPr lang="en-GB" sz="1200" dirty="0" smtClean="0">
                          <a:latin typeface="+mj-lt"/>
                        </a:rPr>
                        <a:t>(BE/BI)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+mj-lt"/>
                        </a:rPr>
                        <a:t>164146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+mj-lt"/>
                        </a:rPr>
                        <a:t>Monday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Delphine GERARD</a:t>
                      </a:r>
                    </a:p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Frederic  CAMBA</a:t>
                      </a:r>
                    </a:p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Sylvain LEBLANC</a:t>
                      </a:r>
                    </a:p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William ANDREAZZA</a:t>
                      </a:r>
                    </a:p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Roland SAUTIER</a:t>
                      </a:r>
                    </a:p>
                    <a:p>
                      <a:r>
                        <a:rPr kumimoji="0"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Morad</a:t>
                      </a: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HAMANI</a:t>
                      </a:r>
                    </a:p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Jonathan EMERY</a:t>
                      </a: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Remplacement du FWS position 4 horizontal.</a:t>
                      </a:r>
                    </a:p>
                    <a:p>
                      <a:r>
                        <a:rPr kumimoji="0" lang="fr-FR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Cette intervention nécessite l’intervention du groupe vide.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kumimoji="0" lang="fr-FR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Temps estimé : pour BE/BI : 15 min pour le démonter et 15 minutes pour remonter donc 30 minute au total.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FDDB4-18F3-4894-985D-3C0DC3D778FB}" type="datetime1">
              <a:rPr lang="en-GB" smtClean="0"/>
              <a:pPr/>
              <a:t>17/08/2010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A307-D8DF-4F8D-A8EA-8D2DCA9ACF8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David Mcfarlane (EN-MEF-ABA)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PS Booster </a:t>
            </a:r>
            <a:r>
              <a:rPr lang="en-GB" sz="2000" dirty="0" smtClean="0"/>
              <a:t>(2)</a:t>
            </a:r>
            <a:r>
              <a:rPr lang="en-GB" sz="1800" dirty="0" smtClean="0"/>
              <a:t> 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9552" y="1268760"/>
          <a:ext cx="8229600" cy="5138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2966"/>
                <a:gridCol w="671546"/>
                <a:gridCol w="1071570"/>
                <a:gridCol w="2000264"/>
                <a:gridCol w="3443254"/>
              </a:tblGrid>
              <a:tr h="37286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sng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Request made by: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sng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Phone number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sng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Day of work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sng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Names of people requiring access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sng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Work to be done</a:t>
                      </a:r>
                      <a:endParaRPr lang="en-US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934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Antony Newborough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(TE-MSC)</a:t>
                      </a:r>
                      <a:endParaRPr lang="en-GB" sz="1200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160429</a:t>
                      </a:r>
                      <a:endParaRPr lang="en-GB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Several hours</a:t>
                      </a:r>
                      <a:endParaRPr lang="en-GB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n-GB" sz="1200" b="1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A.Newborough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kumimoji="0" lang="en-GB" sz="1200" kern="1200" cap="all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M.</a:t>
                      </a:r>
                      <a:r>
                        <a:rPr kumimoji="0" lang="en-GB" sz="120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STRUIK</a:t>
                      </a:r>
                      <a:endParaRPr kumimoji="0" lang="en-US" sz="1200" kern="1200" cap="all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kumimoji="0" lang="en-US" sz="1200" kern="1200" cap="all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G.</a:t>
                      </a:r>
                      <a:r>
                        <a:rPr kumimoji="0" lang="en-US" sz="120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Perrin Bonnet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kumimoji="0" lang="en-US" sz="120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D.Tommasini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kumimoji="0" lang="en-US" sz="1200" kern="1200" cap="all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L. Moreno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kumimoji="0" lang="en-US" sz="1200" kern="1200" cap="all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P.</a:t>
                      </a:r>
                      <a:r>
                        <a:rPr kumimoji="0" lang="en-US" sz="120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200" kern="1200" cap="all" dirty="0" err="1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Vidales</a:t>
                      </a:r>
                      <a:endParaRPr kumimoji="0" lang="en-US" sz="1200" kern="1200" cap="all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kumimoji="0" lang="en-US" sz="1200" kern="1200" cap="all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J. Charles </a:t>
                      </a:r>
                      <a:r>
                        <a:rPr kumimoji="0" lang="en-US" sz="1200" kern="1200" cap="all" dirty="0" err="1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Duffay</a:t>
                      </a:r>
                      <a:endParaRPr kumimoji="0" lang="en-US" sz="1200" kern="1200" cap="all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kumimoji="0" lang="en-GB" sz="1200" kern="1200" cap="all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D.</a:t>
                      </a:r>
                      <a:r>
                        <a:rPr kumimoji="0" lang="en-GB" sz="120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BODART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kumimoji="0" lang="en-GB" sz="120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K. SAQI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kumimoji="0" lang="en-GB" sz="120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V. PRIETO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kumimoji="0" lang="en-GB" sz="120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P. </a:t>
                      </a:r>
                      <a:r>
                        <a:rPr kumimoji="0" lang="en-GB" sz="1200" kern="1200" cap="all" baseline="0" dirty="0" err="1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Thonet</a:t>
                      </a:r>
                      <a:endParaRPr kumimoji="0" lang="en-GB" sz="1200" kern="1200" cap="all" baseline="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kumimoji="0" lang="en-GB" sz="120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M. </a:t>
                      </a:r>
                      <a:r>
                        <a:rPr kumimoji="0" lang="en-GB" sz="1200" kern="1200" cap="all" baseline="0" dirty="0" err="1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ebbeni</a:t>
                      </a:r>
                      <a:endParaRPr kumimoji="0" lang="en-US" sz="1200" kern="1200" cap="all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Inspection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 of the magnets and interventions if needed.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5120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Jocelyn Tan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(BE/BI)</a:t>
                      </a:r>
                      <a:endParaRPr lang="en-GB" sz="1200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+mj-lt"/>
                        </a:rPr>
                        <a:t>163812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+mj-lt"/>
                        </a:rPr>
                        <a:t>Tuesday morning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+mj-lt"/>
                        </a:rPr>
                        <a:t>Jocelyn Tan</a:t>
                      </a:r>
                      <a:endParaRPr lang="en-US" sz="1200" b="1" dirty="0">
                        <a:latin typeface="+mj-lt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The head amplifier of the Pick-up BT.UES30 needs to be replaced.</a:t>
                      </a:r>
                    </a:p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Duration of the intervention 20mn.</a:t>
                      </a: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6460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Tobias Dobers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(BE/ABP)</a:t>
                      </a:r>
                      <a:endParaRPr lang="en-GB" sz="1200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+mj-lt"/>
                        </a:rPr>
                        <a:t>160826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Tuesday morning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Tobias DOBERS,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Alexandre BEYNEL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Laure SANDRI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Elisabeth LACROIX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Michel TRILLET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Intervention on the BT-Line (Booster Hall), on demand of Simone </a:t>
                      </a:r>
                      <a:r>
                        <a:rPr kumimoji="0" lang="en-US" sz="12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Gilardoni</a:t>
                      </a: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-Measure some distances between magnets (quads 10, 30, 40 and dipole BHZ 10)</a:t>
                      </a:r>
                    </a:p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-will take 1hour</a:t>
                      </a: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6460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Serge Pittet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(TE/EPC)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alibri" pitchFamily="34" charset="0"/>
                        </a:rPr>
                        <a:t>165205</a:t>
                      </a:r>
                      <a:endParaRPr lang="en-US" sz="1200" dirty="0">
                        <a:latin typeface="Calibri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Monday 8AM-5PM, Tuesday 8AM-11AM</a:t>
                      </a: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Vincent Barbet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Benoit Favre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Gerard </a:t>
                      </a:r>
                      <a:r>
                        <a:rPr kumimoji="0" lang="en-US" sz="1200" kern="1200" dirty="0" err="1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Calegari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Jacky Spiller</a:t>
                      </a: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Canada power converter cooling improvement.</a:t>
                      </a: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39A6-F6FB-4FDE-BD8E-5D5CFC354736}" type="datetime1">
              <a:rPr lang="en-GB" smtClean="0"/>
              <a:pPr/>
              <a:t>17/08/2010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A307-D8DF-4F8D-A8EA-8D2DCA9ACF8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David Mcfarlane (EN-MEF-ABA)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CV </a:t>
            </a:r>
            <a:r>
              <a:rPr lang="en-GB" sz="2700" dirty="0" smtClean="0"/>
              <a:t>(Serge Deleval)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Autofit/>
          </a:bodyPr>
          <a:lstStyle/>
          <a:p>
            <a:r>
              <a:rPr lang="fr-FR" sz="1100" b="1" u="sng" dirty="0" smtClean="0"/>
              <a:t>Réseau d’eau potable Meyrin et </a:t>
            </a:r>
            <a:r>
              <a:rPr lang="fr-FR" sz="1100" b="1" u="sng" dirty="0" err="1" smtClean="0"/>
              <a:t>Prévessin</a:t>
            </a:r>
            <a:r>
              <a:rPr lang="fr-FR" sz="1100" b="1" u="sng" dirty="0" smtClean="0"/>
              <a:t> </a:t>
            </a:r>
            <a:endParaRPr lang="en-US" sz="1100" dirty="0" smtClean="0"/>
          </a:p>
          <a:p>
            <a:pPr lvl="0">
              <a:buNone/>
            </a:pPr>
            <a:r>
              <a:rPr lang="fr-FR" sz="1100" dirty="0" smtClean="0"/>
              <a:t>Chantier du TRAM : connexion de la nouvelle conduite d’alimentation en eau potable. (2 jours)</a:t>
            </a:r>
            <a:endParaRPr lang="en-US" sz="1100" dirty="0" smtClean="0"/>
          </a:p>
          <a:p>
            <a:pPr>
              <a:buNone/>
            </a:pPr>
            <a:r>
              <a:rPr lang="fr-FR" sz="1100" b="1" dirty="0" smtClean="0"/>
              <a:t>Conséquences : </a:t>
            </a:r>
            <a:r>
              <a:rPr lang="fr-FR" sz="1100" dirty="0" smtClean="0"/>
              <a:t>Réduction de la pression générale du réseau d’eau potable et incendie d’environ 0.5 bar. La génératrice du PS peut être perturbée.</a:t>
            </a:r>
            <a:endParaRPr lang="en-US" sz="1100" dirty="0" smtClean="0"/>
          </a:p>
          <a:p>
            <a:pPr>
              <a:buNone/>
            </a:pPr>
            <a:r>
              <a:rPr lang="fr-FR" sz="1100" b="1" dirty="0" smtClean="0"/>
              <a:t>   </a:t>
            </a:r>
            <a:endParaRPr lang="en-US" sz="1100" dirty="0" smtClean="0"/>
          </a:p>
          <a:p>
            <a:pPr>
              <a:buNone/>
            </a:pPr>
            <a:r>
              <a:rPr lang="fr-FR" sz="1100" b="1" u="sng" dirty="0" smtClean="0"/>
              <a:t>Ventilation </a:t>
            </a:r>
            <a:r>
              <a:rPr lang="fr-FR" sz="1100" b="1" u="sng" dirty="0" err="1" smtClean="0"/>
              <a:t>Linac</a:t>
            </a:r>
            <a:r>
              <a:rPr lang="fr-FR" sz="1100" b="1" u="sng" dirty="0" smtClean="0"/>
              <a:t> 2 ;</a:t>
            </a:r>
            <a:endParaRPr lang="en-US" sz="1100" dirty="0" smtClean="0"/>
          </a:p>
          <a:p>
            <a:pPr lvl="0">
              <a:buNone/>
            </a:pPr>
            <a:r>
              <a:rPr lang="fr-FR" sz="1100" dirty="0" smtClean="0"/>
              <a:t>Remplacement des filtres  (2 heures )</a:t>
            </a:r>
            <a:endParaRPr lang="en-US" sz="1100" dirty="0" smtClean="0"/>
          </a:p>
          <a:p>
            <a:pPr lvl="0">
              <a:buNone/>
            </a:pPr>
            <a:r>
              <a:rPr lang="fr-FR" sz="1100" dirty="0" smtClean="0"/>
              <a:t>Perturbation de l’eau glacée du PS (2 jours) </a:t>
            </a:r>
            <a:endParaRPr lang="en-US" sz="1100" dirty="0" smtClean="0"/>
          </a:p>
          <a:p>
            <a:pPr>
              <a:buNone/>
            </a:pPr>
            <a:r>
              <a:rPr lang="fr-FR" sz="1100" b="1" dirty="0" smtClean="0"/>
              <a:t>               Conséquences : </a:t>
            </a:r>
            <a:r>
              <a:rPr lang="fr-FR" sz="1100" dirty="0" smtClean="0"/>
              <a:t>Perturbations de la ventilation du </a:t>
            </a:r>
            <a:r>
              <a:rPr lang="fr-FR" sz="1100" dirty="0" err="1" smtClean="0"/>
              <a:t>Linac</a:t>
            </a:r>
            <a:r>
              <a:rPr lang="fr-FR" sz="1100" dirty="0" smtClean="0"/>
              <a:t> 2 </a:t>
            </a:r>
            <a:endParaRPr lang="en-US" sz="1100" dirty="0" smtClean="0"/>
          </a:p>
          <a:p>
            <a:pPr>
              <a:buNone/>
            </a:pPr>
            <a:r>
              <a:rPr lang="fr-FR" sz="1100" dirty="0" smtClean="0"/>
              <a:t> </a:t>
            </a:r>
            <a:endParaRPr lang="en-US" sz="1100" dirty="0" smtClean="0"/>
          </a:p>
          <a:p>
            <a:r>
              <a:rPr lang="fr-FR" sz="1100" b="1" u="sng" dirty="0" err="1" smtClean="0"/>
              <a:t>Linac</a:t>
            </a:r>
            <a:r>
              <a:rPr lang="fr-FR" sz="1100" b="1" u="sng" dirty="0" smtClean="0"/>
              <a:t> 3 :</a:t>
            </a:r>
            <a:endParaRPr lang="en-US" sz="1100" dirty="0" smtClean="0"/>
          </a:p>
          <a:p>
            <a:pPr>
              <a:buNone/>
            </a:pPr>
            <a:r>
              <a:rPr lang="fr-FR" sz="1100" b="1" dirty="0" smtClean="0"/>
              <a:t>                </a:t>
            </a:r>
            <a:r>
              <a:rPr lang="fr-FR" sz="1100" b="1" u="sng" dirty="0" smtClean="0"/>
              <a:t>Source et station de refroidissement FTEF :</a:t>
            </a:r>
            <a:endParaRPr lang="en-US" sz="1100" dirty="0" smtClean="0"/>
          </a:p>
          <a:p>
            <a:pPr lvl="0">
              <a:buNone/>
            </a:pPr>
            <a:r>
              <a:rPr lang="fr-FR" sz="1100" dirty="0" smtClean="0"/>
              <a:t>Perturbation de l’ eau glacée du PS.  (2 jours ) Il y a la possibilité de basculement sur l’eau brute pour éviter les perturbations. </a:t>
            </a:r>
            <a:endParaRPr lang="en-US" sz="1100" dirty="0" smtClean="0"/>
          </a:p>
          <a:p>
            <a:pPr>
              <a:buNone/>
            </a:pPr>
            <a:r>
              <a:rPr lang="fr-FR" sz="1100" dirty="0" smtClean="0"/>
              <a:t>                </a:t>
            </a:r>
            <a:r>
              <a:rPr lang="fr-FR" sz="1100" b="1" dirty="0" smtClean="0"/>
              <a:t>Conséquences :</a:t>
            </a:r>
            <a:r>
              <a:rPr lang="fr-FR" sz="1100" dirty="0" smtClean="0"/>
              <a:t> Variation de température sur le refroidissement</a:t>
            </a:r>
            <a:endParaRPr lang="en-US" sz="1100" dirty="0" smtClean="0"/>
          </a:p>
          <a:p>
            <a:pPr>
              <a:buNone/>
            </a:pPr>
            <a:r>
              <a:rPr lang="fr-FR" sz="1100" dirty="0" smtClean="0"/>
              <a:t> </a:t>
            </a:r>
            <a:endParaRPr lang="en-US" sz="1100" dirty="0" smtClean="0"/>
          </a:p>
          <a:p>
            <a:pPr>
              <a:buNone/>
            </a:pPr>
            <a:r>
              <a:rPr lang="fr-FR" sz="1100" b="1" dirty="0" smtClean="0"/>
              <a:t>                </a:t>
            </a:r>
            <a:r>
              <a:rPr lang="fr-FR" sz="1100" b="1" u="sng" dirty="0" smtClean="0"/>
              <a:t>Ventilation </a:t>
            </a:r>
            <a:r>
              <a:rPr lang="fr-FR" sz="1100" b="1" u="sng" dirty="0" err="1" smtClean="0"/>
              <a:t>Linac</a:t>
            </a:r>
            <a:r>
              <a:rPr lang="fr-FR" sz="1100" b="1" u="sng" dirty="0" smtClean="0"/>
              <a:t> 3 :</a:t>
            </a:r>
            <a:endParaRPr lang="en-US" sz="1100" dirty="0" smtClean="0"/>
          </a:p>
          <a:p>
            <a:pPr lvl="0">
              <a:buNone/>
            </a:pPr>
            <a:r>
              <a:rPr lang="fr-FR" sz="1100" dirty="0" smtClean="0"/>
              <a:t>Perturbation de l’eau glacée du PS (2 jours)</a:t>
            </a:r>
            <a:endParaRPr lang="en-US" sz="1100" dirty="0" smtClean="0"/>
          </a:p>
          <a:p>
            <a:pPr>
              <a:buNone/>
            </a:pPr>
            <a:r>
              <a:rPr lang="fr-FR" sz="1100" b="1" dirty="0" smtClean="0"/>
              <a:t>               Conséquences :</a:t>
            </a:r>
            <a:r>
              <a:rPr lang="fr-FR" sz="1100" dirty="0" smtClean="0"/>
              <a:t>  Perturbations de la ventilation du </a:t>
            </a:r>
            <a:r>
              <a:rPr lang="fr-FR" sz="1100" dirty="0" err="1" smtClean="0"/>
              <a:t>Linac</a:t>
            </a:r>
            <a:r>
              <a:rPr lang="fr-FR" sz="1100" dirty="0" smtClean="0"/>
              <a:t> 3 et température plus haute</a:t>
            </a:r>
            <a:endParaRPr lang="en-US" sz="1100" dirty="0" smtClean="0"/>
          </a:p>
          <a:p>
            <a:pPr>
              <a:buNone/>
            </a:pPr>
            <a:r>
              <a:rPr lang="fr-FR" sz="1100" b="1" dirty="0" smtClean="0"/>
              <a:t>  </a:t>
            </a:r>
            <a:endParaRPr lang="en-US" sz="1100" dirty="0" smtClean="0"/>
          </a:p>
          <a:p>
            <a:r>
              <a:rPr lang="fr-FR" sz="1100" b="1" u="sng" dirty="0" smtClean="0"/>
              <a:t>BOOSTER</a:t>
            </a:r>
            <a:r>
              <a:rPr lang="fr-FR" sz="1100" b="1" dirty="0" smtClean="0"/>
              <a:t> : </a:t>
            </a:r>
            <a:endParaRPr lang="en-US" sz="1100" dirty="0" smtClean="0"/>
          </a:p>
          <a:p>
            <a:pPr>
              <a:buNone/>
            </a:pPr>
            <a:r>
              <a:rPr lang="fr-FR" sz="1100" b="1" u="sng" dirty="0" smtClean="0"/>
              <a:t>Station de refroidissement du Booster  : </a:t>
            </a:r>
            <a:endParaRPr lang="en-US" sz="1100" dirty="0" smtClean="0"/>
          </a:p>
          <a:p>
            <a:pPr lvl="0">
              <a:buNone/>
            </a:pPr>
            <a:r>
              <a:rPr lang="fr-FR" sz="1100" dirty="0" smtClean="0"/>
              <a:t>Remplacement du démarreur sur pompe secondaire et test de fonctionnement. (maximum 3h)</a:t>
            </a:r>
            <a:endParaRPr lang="en-US" sz="1100" dirty="0" smtClean="0"/>
          </a:p>
          <a:p>
            <a:pPr>
              <a:buNone/>
            </a:pPr>
            <a:r>
              <a:rPr lang="fr-FR" sz="1100" b="1" dirty="0" smtClean="0"/>
              <a:t>Conséquences :</a:t>
            </a:r>
            <a:r>
              <a:rPr lang="fr-FR" sz="1100" dirty="0" smtClean="0"/>
              <a:t> coupures brèves de l’eau </a:t>
            </a:r>
            <a:endParaRPr lang="en-US" sz="1100" dirty="0" smtClean="0"/>
          </a:p>
          <a:p>
            <a:pPr>
              <a:buNone/>
            </a:pPr>
            <a:r>
              <a:rPr lang="fr-FR" sz="1100" dirty="0" smtClean="0"/>
              <a:t>                </a:t>
            </a:r>
            <a:endParaRPr lang="en-US" sz="1100" dirty="0" smtClean="0"/>
          </a:p>
          <a:p>
            <a:pPr>
              <a:buNone/>
            </a:pPr>
            <a:r>
              <a:rPr lang="fr-FR" sz="1100" b="1" u="sng" dirty="0" smtClean="0"/>
              <a:t>Station de refroidissement du compensateur du Booster</a:t>
            </a:r>
            <a:endParaRPr lang="en-US" sz="1100" dirty="0" smtClean="0"/>
          </a:p>
          <a:p>
            <a:pPr lvl="0">
              <a:buNone/>
            </a:pPr>
            <a:r>
              <a:rPr lang="fr-FR" sz="1100" dirty="0" smtClean="0"/>
              <a:t>Prise de mesure sur les pompes (2 heures)</a:t>
            </a:r>
            <a:endParaRPr lang="en-US" sz="1100" dirty="0" smtClean="0"/>
          </a:p>
          <a:p>
            <a:pPr>
              <a:buNone/>
            </a:pPr>
            <a:r>
              <a:rPr lang="fr-FR" sz="1100" b="1" dirty="0" smtClean="0"/>
              <a:t>Conséquences :</a:t>
            </a:r>
            <a:r>
              <a:rPr lang="fr-FR" sz="1100" dirty="0" smtClean="0"/>
              <a:t> Arrêt du compensateur du Booster </a:t>
            </a:r>
            <a:endParaRPr lang="en-US" sz="1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48B4F-89DC-4058-8A66-6BE466A1E63C}" type="datetime1">
              <a:rPr lang="en-GB" smtClean="0"/>
              <a:pPr/>
              <a:t>17/08/2010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David Mcfarlane (EN-MEF-ABA)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CA307-D8DF-4F8D-A8EA-8D2DCA9ACF81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en-GB" dirty="0" smtClean="0"/>
              <a:t>SPS Technical Stop</a:t>
            </a:r>
            <a:br>
              <a:rPr lang="en-GB" dirty="0" smtClean="0"/>
            </a:br>
            <a:r>
              <a:rPr lang="en-GB" dirty="0" smtClean="0"/>
              <a:t>30</a:t>
            </a:r>
            <a:r>
              <a:rPr lang="en-GB" baseline="30000" dirty="0" smtClean="0"/>
              <a:t>th</a:t>
            </a:r>
            <a:r>
              <a:rPr lang="en-GB" dirty="0" smtClean="0"/>
              <a:t>/31</a:t>
            </a:r>
            <a:r>
              <a:rPr lang="en-GB" baseline="30000" dirty="0" smtClean="0"/>
              <a:t>st</a:t>
            </a:r>
            <a:r>
              <a:rPr lang="en-GB" dirty="0" smtClean="0"/>
              <a:t> August 2010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944816" cy="4608512"/>
          </a:xfrm>
        </p:spPr>
        <p:txBody>
          <a:bodyPr/>
          <a:lstStyle/>
          <a:p>
            <a:r>
              <a:rPr lang="en-GB" dirty="0" smtClean="0"/>
              <a:t>The New Technical Coordination Team.</a:t>
            </a:r>
          </a:p>
          <a:p>
            <a:endParaRPr lang="en-GB" sz="600" dirty="0" smtClean="0"/>
          </a:p>
          <a:p>
            <a:pPr algn="l"/>
            <a:r>
              <a:rPr lang="en-GB" dirty="0" smtClean="0"/>
              <a:t>  </a:t>
            </a:r>
            <a:r>
              <a:rPr lang="en-GB" dirty="0" smtClean="0"/>
              <a:t> David Mcfarlane</a:t>
            </a:r>
          </a:p>
          <a:p>
            <a:pPr algn="l"/>
            <a:r>
              <a:rPr lang="en-GB" sz="1600" dirty="0" smtClean="0">
                <a:solidFill>
                  <a:schemeClr val="tx1"/>
                </a:solidFill>
              </a:rPr>
              <a:t>     (</a:t>
            </a:r>
            <a:r>
              <a:rPr lang="en-GB" sz="1600" dirty="0" smtClean="0">
                <a:solidFill>
                  <a:schemeClr val="tx1"/>
                </a:solidFill>
                <a:hlinkClick r:id="rId2"/>
              </a:rPr>
              <a:t>David.Mcfarlane@cern.ch</a:t>
            </a:r>
            <a:r>
              <a:rPr lang="en-GB" sz="1600" dirty="0" smtClean="0">
                <a:solidFill>
                  <a:schemeClr val="tx1"/>
                </a:solidFill>
              </a:rPr>
              <a:t>)</a:t>
            </a:r>
          </a:p>
          <a:p>
            <a:pPr algn="l"/>
            <a:endParaRPr lang="en-GB" sz="2000" dirty="0" smtClean="0">
              <a:solidFill>
                <a:schemeClr val="tx1"/>
              </a:solidFill>
            </a:endParaRPr>
          </a:p>
          <a:p>
            <a:pPr algn="l"/>
            <a:r>
              <a:rPr lang="en-GB" dirty="0" smtClean="0"/>
              <a:t>   </a:t>
            </a:r>
            <a:r>
              <a:rPr lang="en-GB" dirty="0" smtClean="0"/>
              <a:t>David Hay</a:t>
            </a:r>
          </a:p>
          <a:p>
            <a:pPr algn="l"/>
            <a:r>
              <a:rPr lang="en-GB" sz="1600" dirty="0" smtClean="0"/>
              <a:t>     (</a:t>
            </a:r>
            <a:r>
              <a:rPr lang="en-GB" sz="1600" dirty="0" smtClean="0">
                <a:hlinkClick r:id="rId3"/>
              </a:rPr>
              <a:t>David.Hay@cern.ch</a:t>
            </a:r>
            <a:r>
              <a:rPr lang="en-GB" sz="1600" dirty="0" smtClean="0"/>
              <a:t>)</a:t>
            </a:r>
          </a:p>
          <a:p>
            <a:pPr algn="l"/>
            <a:endParaRPr lang="en-GB" sz="2400" dirty="0" smtClean="0"/>
          </a:p>
          <a:p>
            <a:pPr algn="l"/>
            <a:r>
              <a:rPr lang="en-GB" dirty="0" smtClean="0"/>
              <a:t>  </a:t>
            </a:r>
            <a:r>
              <a:rPr lang="en-GB" dirty="0" smtClean="0"/>
              <a:t> Franck </a:t>
            </a:r>
            <a:r>
              <a:rPr lang="en-GB" dirty="0" err="1" smtClean="0"/>
              <a:t>Baïs</a:t>
            </a:r>
            <a:endParaRPr lang="en-GB" dirty="0" smtClean="0"/>
          </a:p>
          <a:p>
            <a:pPr algn="l"/>
            <a:r>
              <a:rPr lang="en-GB" sz="1600" dirty="0" smtClean="0"/>
              <a:t> </a:t>
            </a:r>
            <a:r>
              <a:rPr lang="en-GB" sz="1600" dirty="0" smtClean="0"/>
              <a:t>    (</a:t>
            </a:r>
            <a:r>
              <a:rPr lang="en-GB" sz="1600" dirty="0" smtClean="0">
                <a:hlinkClick r:id="rId4"/>
              </a:rPr>
              <a:t>Frank.Bais@cern.ch</a:t>
            </a:r>
            <a:r>
              <a:rPr lang="en-GB" sz="1600" dirty="0" smtClean="0"/>
              <a:t>)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A96E-AC30-4ED3-853E-0B0C6872F354}" type="datetime1">
              <a:rPr lang="en-GB" smtClean="0"/>
              <a:pPr/>
              <a:t>17/08/2010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pic>
        <p:nvPicPr>
          <p:cNvPr id="7" name="Picture 6" descr="Mcfarlan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2204864"/>
            <a:ext cx="1080120" cy="1350150"/>
          </a:xfrm>
          <a:prstGeom prst="rect">
            <a:avLst/>
          </a:prstGeom>
        </p:spPr>
      </p:pic>
      <p:pic>
        <p:nvPicPr>
          <p:cNvPr id="8" name="Picture 7" descr="Hay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9552" y="3501008"/>
            <a:ext cx="1080120" cy="1350150"/>
          </a:xfrm>
          <a:prstGeom prst="rect">
            <a:avLst/>
          </a:prstGeom>
        </p:spPr>
      </p:pic>
      <p:pic>
        <p:nvPicPr>
          <p:cNvPr id="9" name="Picture 8" descr="Bai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9552" y="4797152"/>
            <a:ext cx="1080120" cy="135015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13411" y="6093296"/>
            <a:ext cx="8717195" cy="76944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SPS.Technical</a:t>
            </a:r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-Coordination@cern.ch</a:t>
            </a:r>
            <a:endParaRPr lang="en-US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15616" y="1628800"/>
            <a:ext cx="6624736" cy="4845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4499992" y="1916832"/>
            <a:ext cx="2448272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635896" y="3356992"/>
            <a:ext cx="936104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 1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456"/>
                <a:gridCol w="720080"/>
                <a:gridCol w="720080"/>
                <a:gridCol w="792088"/>
                <a:gridCol w="1728192"/>
                <a:gridCol w="32507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Person Responsible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Contact Details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Starting when?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Duration of work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Description of work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Other factors to consider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Jean-Pierre</a:t>
                      </a:r>
                      <a:r>
                        <a:rPr lang="en-GB" sz="1200" baseline="0" dirty="0" smtClean="0"/>
                        <a:t> </a:t>
                      </a:r>
                    </a:p>
                    <a:p>
                      <a:pPr algn="ctr"/>
                      <a:r>
                        <a:rPr lang="en-GB" sz="1200" baseline="0" dirty="0" smtClean="0"/>
                        <a:t>LAPPE</a:t>
                      </a:r>
                    </a:p>
                    <a:p>
                      <a:pPr algn="ctr"/>
                      <a:r>
                        <a:rPr lang="en-GB" sz="1200" dirty="0" smtClean="0"/>
                        <a:t>(EN/HE)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160012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Monday AM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 days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Standard lift maintenance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During</a:t>
                      </a:r>
                      <a:r>
                        <a:rPr lang="en-GB" sz="1200" baseline="0" dirty="0" smtClean="0"/>
                        <a:t> this work the lift will only be out of service for a short period, 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17/08/2010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 2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456"/>
                <a:gridCol w="720080"/>
                <a:gridCol w="720080"/>
                <a:gridCol w="792088"/>
                <a:gridCol w="2232248"/>
                <a:gridCol w="27466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Person Responsible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Contact Details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Starting when?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Duration of work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Description of work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Other factors to consider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Eric Montesinos</a:t>
                      </a:r>
                    </a:p>
                    <a:p>
                      <a:pPr algn="ctr"/>
                      <a:r>
                        <a:rPr lang="en-GB" sz="1200" dirty="0" smtClean="0"/>
                        <a:t>(BE/RF/SR)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164235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Monday morning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 hour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 to LSS2, to check SPS Dampers and possibly amplifier exchange (4 to 6 hours)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 have to wait the radiation cooling delay (Christophe Tromel)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before access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Usually our activities do not have impact to other teams.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Otherwise we will inform you.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Daniel Valuch </a:t>
                      </a:r>
                    </a:p>
                    <a:p>
                      <a:pPr algn="ctr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(BE/RF/FB)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162080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Tuesday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</a:t>
                      </a:r>
                      <a:r>
                        <a:rPr lang="en-GB" sz="1200" baseline="0" dirty="0" smtClean="0"/>
                        <a:t> Day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Modification of the transverse damper low-level system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If the intervention is not successful could be reverted to the old scheme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Bruno BALHAN</a:t>
                      </a:r>
                    </a:p>
                    <a:p>
                      <a:pPr algn="ctr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TE-ABT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160059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Monday PM 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minutes if no leak...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Visual inspection of extraction equipment  MST/MSE (Check for water leak ) in LSS2/4/6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Jean-Pierre</a:t>
                      </a:r>
                      <a:r>
                        <a:rPr lang="en-GB" sz="1200" baseline="0" dirty="0" smtClean="0"/>
                        <a:t> </a:t>
                      </a:r>
                    </a:p>
                    <a:p>
                      <a:pPr algn="ctr"/>
                      <a:r>
                        <a:rPr lang="en-GB" sz="1200" baseline="0" dirty="0" smtClean="0"/>
                        <a:t>LAPPE</a:t>
                      </a:r>
                    </a:p>
                    <a:p>
                      <a:pPr algn="ctr"/>
                      <a:r>
                        <a:rPr lang="en-GB" sz="1200" dirty="0" smtClean="0"/>
                        <a:t>(EN/HE)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160012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Monday AM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 days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Standard lift maintenance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During</a:t>
                      </a:r>
                      <a:r>
                        <a:rPr lang="en-GB" sz="1200" baseline="0" dirty="0" smtClean="0"/>
                        <a:t> this work the lift will only be out of service for a short period, 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 3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16/08/2010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SPS.Technical-Coordination@cern.ch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8" name="Content Placeholder 6"/>
          <p:cNvGraphicFramePr>
            <a:graphicFrameLocks noGrp="1"/>
          </p:cNvGraphicFramePr>
          <p:nvPr>
            <p:ph idx="1"/>
          </p:nvPr>
        </p:nvGraphicFramePr>
        <p:xfrm>
          <a:off x="467544" y="1556792"/>
          <a:ext cx="8291262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472"/>
                <a:gridCol w="720080"/>
                <a:gridCol w="936104"/>
                <a:gridCol w="792088"/>
                <a:gridCol w="2509936"/>
                <a:gridCol w="2170582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Person Responsible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Contact Details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Starting when?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Duration of work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Description of work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Other factors to consider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Thomas BOHL</a:t>
                      </a:r>
                    </a:p>
                    <a:p>
                      <a:pPr algn="ctr"/>
                      <a:r>
                        <a:rPr lang="en-GB" sz="1200" dirty="0" smtClean="0"/>
                        <a:t>(BE/RF)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/>
                        <a:t>160365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Monday 30th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 hours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Preparations in view of the I-LHC beam.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Urs WEHRLE &amp; Thomas BOHL</a:t>
                      </a:r>
                    </a:p>
                    <a:p>
                      <a:pPr algn="ctr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(BE/RF)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164348 160365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09:00 (Monday)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 hours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Test of RADIAL Pick-Ups in LSS3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Eric Montesinos</a:t>
                      </a:r>
                    </a:p>
                    <a:p>
                      <a:r>
                        <a:rPr lang="en-GB" sz="1200" dirty="0" smtClean="0"/>
                        <a:t>(BE/RF/SR)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164235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Monday morning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 hour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Check 200 MHz and 800 MHz cavities and possibly blower exchange (1 to 2 hours).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Usually our activities do not have impact to other teams.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Otherwise we will inform you.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Jean-Pierre</a:t>
                      </a:r>
                      <a:r>
                        <a:rPr lang="en-GB" sz="1200" baseline="0" dirty="0" smtClean="0"/>
                        <a:t> </a:t>
                      </a:r>
                    </a:p>
                    <a:p>
                      <a:pPr algn="ctr"/>
                      <a:r>
                        <a:rPr lang="en-GB" sz="1200" baseline="0" dirty="0" smtClean="0"/>
                        <a:t>LAPPE</a:t>
                      </a:r>
                    </a:p>
                    <a:p>
                      <a:pPr algn="ctr"/>
                      <a:r>
                        <a:rPr lang="en-GB" sz="1200" dirty="0" smtClean="0"/>
                        <a:t>(EN/HE)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160012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Tuesday</a:t>
                      </a:r>
                      <a:r>
                        <a:rPr lang="en-GB" sz="1200" baseline="0" dirty="0" smtClean="0"/>
                        <a:t> PM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 hours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Standard lift maintenance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During</a:t>
                      </a:r>
                      <a:r>
                        <a:rPr lang="en-GB" sz="1200" baseline="0" dirty="0" smtClean="0"/>
                        <a:t> this work the lift will only be out of service for a short period, 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D136383408F148BF9251BF3534085B" ma:contentTypeVersion="0" ma:contentTypeDescription="Create a new document." ma:contentTypeScope="" ma:versionID="527539a67a15db469bf18b38d76d2d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10FBB109-CB47-4C8F-A937-5945FEEAEA64}"/>
</file>

<file path=customXml/itemProps2.xml><?xml version="1.0" encoding="utf-8"?>
<ds:datastoreItem xmlns:ds="http://schemas.openxmlformats.org/officeDocument/2006/customXml" ds:itemID="{3EAB35EA-14A9-48E3-B0D1-643C97442ED3}"/>
</file>

<file path=customXml/itemProps3.xml><?xml version="1.0" encoding="utf-8"?>
<ds:datastoreItem xmlns:ds="http://schemas.openxmlformats.org/officeDocument/2006/customXml" ds:itemID="{9BE9E638-581F-4EF3-B42A-10D2A69EAC9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6668</TotalTime>
  <Words>2088</Words>
  <Application>Microsoft Office PowerPoint</Application>
  <PresentationFormat>On-screen Show (4:3)</PresentationFormat>
  <Paragraphs>715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Technical Stop LINAC 2 / PS Booster Monday 30th/31st August  2010</vt:lpstr>
      <vt:lpstr>LINAC 2</vt:lpstr>
      <vt:lpstr>PS Booster (1)</vt:lpstr>
      <vt:lpstr>PS Booster (2) </vt:lpstr>
      <vt:lpstr>CV (Serge Deleval)</vt:lpstr>
      <vt:lpstr>SPS Technical Stop 30th/31st August 2010</vt:lpstr>
      <vt:lpstr>BA 1</vt:lpstr>
      <vt:lpstr>BA 2</vt:lpstr>
      <vt:lpstr>BA 3</vt:lpstr>
      <vt:lpstr>BA 4</vt:lpstr>
      <vt:lpstr>BA 5</vt:lpstr>
      <vt:lpstr>Slide 12</vt:lpstr>
      <vt:lpstr>BA 6</vt:lpstr>
      <vt:lpstr>BA 7</vt:lpstr>
      <vt:lpstr>TI 2</vt:lpstr>
      <vt:lpstr>TI 8</vt:lpstr>
      <vt:lpstr>Other Areas</vt:lpstr>
      <vt:lpstr>CV works (1)</vt:lpstr>
      <vt:lpstr>CV works (2)</vt:lpstr>
      <vt:lpstr>EN/EL works (Surface works only)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 Technical Stop 30th/31st August 2010</dc:title>
  <dc:creator>jocksoft</dc:creator>
  <cp:lastModifiedBy>jocksoft</cp:lastModifiedBy>
  <cp:revision>85</cp:revision>
  <dcterms:created xsi:type="dcterms:W3CDTF">2010-08-05T07:21:49Z</dcterms:created>
  <dcterms:modified xsi:type="dcterms:W3CDTF">2010-08-17T06:48:39Z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0x0101009ED136383408F148BF9251BF3534085B</vt:lpwstr>
  </property>
</Properties>
</file>