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vsd" ContentType="application/vnd.visio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83" r:id="rId2"/>
    <p:sldId id="706" r:id="rId3"/>
    <p:sldId id="705" r:id="rId4"/>
    <p:sldId id="715" r:id="rId5"/>
    <p:sldId id="716" r:id="rId6"/>
    <p:sldId id="717" r:id="rId7"/>
    <p:sldId id="718" r:id="rId8"/>
    <p:sldId id="719" r:id="rId9"/>
    <p:sldId id="720" r:id="rId10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ICE" initials="N" lastIdx="39" clrIdx="0"/>
  <p:cmAuthor id="1" name="Eckhard Elsen" initials="EE" lastIdx="7" clrIdx="1"/>
  <p:cmAuthor id="2" name="Tobias Bär" initials="TB" lastIdx="22" clrIdx="2"/>
  <p:cmAuthor id="3" name="tbaer" initials="t" lastIdx="13" clrIdx="3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FF0000"/>
    <a:srgbClr val="FFFFCC"/>
    <a:srgbClr val="00FF00"/>
    <a:srgbClr val="2863AA"/>
    <a:srgbClr val="255997"/>
    <a:srgbClr val="193D69"/>
    <a:srgbClr val="0A20F0"/>
    <a:srgbClr val="0F23B5"/>
    <a:srgbClr val="1670D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90" autoAdjust="0"/>
    <p:restoredTop sz="94388" autoAdjust="0"/>
  </p:normalViewPr>
  <p:slideViewPr>
    <p:cSldViewPr>
      <p:cViewPr varScale="1">
        <p:scale>
          <a:sx n="106" d="100"/>
          <a:sy n="106" d="100"/>
        </p:scale>
        <p:origin x="1902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862" y="0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12511-00C4-42D4-8BDB-C10FA4CD4A8E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862" y="9429779"/>
            <a:ext cx="2946275" cy="49675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67348FE-F4C4-4889-9AFF-382C7F947F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0028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02B44916-2D89-44BD-9332-59A9AE37353D}" type="datetimeFigureOut">
              <a:rPr lang="en-US" smtClean="0"/>
              <a:pPr/>
              <a:t>3/4/2016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0172F1A8-F109-49EE-8B5D-9421602F56C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1012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172F1A8-F109-49EE-8B5D-9421602F56C8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953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3" hasCustomPrompt="1"/>
          </p:nvPr>
        </p:nvSpPr>
        <p:spPr>
          <a:xfrm>
            <a:off x="152400" y="2809875"/>
            <a:ext cx="7105650" cy="1409700"/>
          </a:xfrm>
          <a:prstGeom prst="rect">
            <a:avLst/>
          </a:prstGeom>
        </p:spPr>
        <p:txBody>
          <a:bodyPr/>
          <a:lstStyle>
            <a:lvl1pPr>
              <a:defRPr b="1" spc="300">
                <a:solidFill>
                  <a:schemeClr val="tx2"/>
                </a:solidFill>
                <a:latin typeface="Cambria" pitchFamily="18" charset="0"/>
              </a:defRPr>
            </a:lvl1pPr>
            <a:lvl2pPr>
              <a:defRPr b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1">
                <a:solidFill>
                  <a:schemeClr val="accent5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Title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11" name="Text Placeholder 9"/>
          <p:cNvSpPr>
            <a:spLocks noGrp="1"/>
          </p:cNvSpPr>
          <p:nvPr>
            <p:ph type="body" sz="quarter" idx="14" hasCustomPrompt="1"/>
          </p:nvPr>
        </p:nvSpPr>
        <p:spPr>
          <a:xfrm>
            <a:off x="2638424" y="4295775"/>
            <a:ext cx="6353175" cy="1924050"/>
          </a:xfrm>
          <a:prstGeom prst="rect">
            <a:avLst/>
          </a:prstGeom>
        </p:spPr>
        <p:txBody>
          <a:bodyPr/>
          <a:lstStyle>
            <a:lvl1pPr>
              <a:defRPr sz="2400" b="1" baseline="0">
                <a:solidFill>
                  <a:schemeClr val="accent1"/>
                </a:solidFill>
                <a:latin typeface="Cambria" pitchFamily="18" charset="0"/>
              </a:defRPr>
            </a:lvl1pPr>
            <a:lvl2pPr>
              <a:defRPr sz="2400" b="0" i="1">
                <a:solidFill>
                  <a:schemeClr val="accent1"/>
                </a:solidFill>
                <a:latin typeface="Cambria" pitchFamily="18" charset="0"/>
              </a:defRPr>
            </a:lvl2pPr>
            <a:lvl3pPr>
              <a:defRPr b="0" i="0">
                <a:solidFill>
                  <a:schemeClr val="tx1"/>
                </a:solidFill>
                <a:latin typeface="Cambria" pitchFamily="18" charset="0"/>
              </a:defRPr>
            </a:lvl3pPr>
          </a:lstStyle>
          <a:p>
            <a:pPr lvl="0"/>
            <a:r>
              <a:rPr lang="en-US" dirty="0" smtClean="0"/>
              <a:t>Subtitle and Name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itle 13"/>
          <p:cNvSpPr>
            <a:spLocks noGrp="1"/>
          </p:cNvSpPr>
          <p:nvPr>
            <p:ph type="title" hasCustomPrompt="1"/>
          </p:nvPr>
        </p:nvSpPr>
        <p:spPr>
          <a:xfrm>
            <a:off x="1010093" y="93476"/>
            <a:ext cx="7123814" cy="680483"/>
          </a:xfrm>
          <a:prstGeom prst="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chemeClr val="bg1"/>
              </a:gs>
              <a:gs pos="72000">
                <a:schemeClr val="bg1"/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none"/>
        </p:style>
        <p:txBody>
          <a:bodyPr anchor="ctr"/>
          <a:lstStyle>
            <a:lvl1pPr>
              <a:defRPr sz="3200" b="1">
                <a:solidFill>
                  <a:schemeClr val="tx2"/>
                </a:solidFill>
                <a:latin typeface="Cambria" pitchFamily="18" charset="0"/>
              </a:defRPr>
            </a:lvl1pPr>
          </a:lstStyle>
          <a:p>
            <a:r>
              <a:rPr lang="en-US" dirty="0" smtClean="0"/>
              <a:t>Master title style</a:t>
            </a:r>
            <a:endParaRPr lang="en-US" dirty="0"/>
          </a:p>
        </p:txBody>
      </p:sp>
      <p:sp>
        <p:nvSpPr>
          <p:cNvPr id="5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0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withou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 bwMode="auto">
          <a:xfrm>
            <a:off x="0" y="877824"/>
            <a:ext cx="9144000" cy="1482604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4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8869680" cy="5212080"/>
          </a:xfrm>
          <a:prstGeom prst="rect">
            <a:avLst/>
          </a:prstGeom>
        </p:spPr>
        <p:txBody>
          <a:bodyPr/>
          <a:lstStyle>
            <a:lvl1pPr>
              <a:tabLst>
                <a:tab pos="693738" algn="l"/>
              </a:tabLst>
              <a:defRPr sz="2800"/>
            </a:lvl1pPr>
            <a:lvl2pPr>
              <a:defRPr sz="2400"/>
            </a:lvl2pPr>
            <a:lvl3pPr>
              <a:defRPr sz="200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jpe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Blue-banner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6" descr="LOGO-BE-60x60b.jpg"/>
          <p:cNvPicPr>
            <a:picLocks noChangeAspect="1"/>
          </p:cNvPicPr>
          <p:nvPr/>
        </p:nvPicPr>
        <p:blipFill>
          <a:blip r:embed="rId6" cstate="print"/>
          <a:srcRect l="3149" t="3149" r="3149" b="3149"/>
          <a:stretch>
            <a:fillRect/>
          </a:stretch>
        </p:blipFill>
        <p:spPr bwMode="auto">
          <a:xfrm>
            <a:off x="8286750" y="0"/>
            <a:ext cx="857250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62937" y="0"/>
            <a:ext cx="881063" cy="86771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</p:spPr>
      </p:pic>
      <p:cxnSp>
        <p:nvCxnSpPr>
          <p:cNvPr id="13" name="Straight Connector 12"/>
          <p:cNvCxnSpPr/>
          <p:nvPr/>
        </p:nvCxnSpPr>
        <p:spPr bwMode="auto">
          <a:xfrm rot="16200000" flipV="1">
            <a:off x="7830541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4" name="Straight Connector 13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pic>
        <p:nvPicPr>
          <p:cNvPr id="15" name="Picture 7" descr="banner-bleu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0" y="0"/>
            <a:ext cx="91440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9" name="Straight Connector 18"/>
          <p:cNvCxnSpPr/>
          <p:nvPr/>
        </p:nvCxnSpPr>
        <p:spPr bwMode="auto">
          <a:xfrm rot="16200000" flipV="1">
            <a:off x="391516" y="430772"/>
            <a:ext cx="866830" cy="5286"/>
          </a:xfrm>
          <a:prstGeom prst="line">
            <a:avLst/>
          </a:prstGeom>
          <a:solidFill>
            <a:schemeClr val="accent1"/>
          </a:solidFill>
          <a:ln w="1905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24" name="TextBox 23"/>
          <p:cNvSpPr txBox="1"/>
          <p:nvPr userDrawn="1"/>
        </p:nvSpPr>
        <p:spPr>
          <a:xfrm>
            <a:off x="2886000" y="6400800"/>
            <a:ext cx="3372001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de-DE" sz="1400" b="1" dirty="0" smtClean="0">
                <a:solidFill>
                  <a:schemeClr val="bg1">
                    <a:lumMod val="50000"/>
                  </a:schemeClr>
                </a:solidFill>
              </a:rPr>
              <a:t>Hugues</a:t>
            </a:r>
            <a:r>
              <a:rPr lang="de-DE" sz="1400" b="1" baseline="0" dirty="0" smtClean="0">
                <a:solidFill>
                  <a:schemeClr val="bg1">
                    <a:lumMod val="50000"/>
                  </a:schemeClr>
                </a:solidFill>
              </a:rPr>
              <a:t> Thiesen</a:t>
            </a:r>
            <a:endParaRPr lang="de-DE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5" name="TextBox 24"/>
          <p:cNvSpPr txBox="1"/>
          <p:nvPr userDrawn="1"/>
        </p:nvSpPr>
        <p:spPr>
          <a:xfrm>
            <a:off x="137160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l"/>
            <a:r>
              <a:rPr lang="en-US" sz="1400" b="1" baseline="0" dirty="0" smtClean="0">
                <a:solidFill>
                  <a:schemeClr val="bg1">
                    <a:lumMod val="50000"/>
                  </a:schemeClr>
                </a:solidFill>
              </a:rPr>
              <a:t>March 4</a:t>
            </a:r>
            <a:r>
              <a:rPr lang="en-US" sz="1400" b="1" baseline="30000" dirty="0" smtClean="0">
                <a:solidFill>
                  <a:schemeClr val="bg1">
                    <a:lumMod val="50000"/>
                  </a:schemeClr>
                </a:solidFill>
              </a:rPr>
              <a:t>th</a:t>
            </a:r>
            <a:r>
              <a:rPr lang="en-US" sz="1400" b="1" baseline="0" dirty="0" smtClean="0">
                <a:solidFill>
                  <a:schemeClr val="bg1">
                    <a:lumMod val="50000"/>
                  </a:schemeClr>
                </a:solidFill>
              </a:rPr>
              <a:t> 2016</a:t>
            </a:r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/>
          <p:cNvSpPr txBox="1"/>
          <p:nvPr userDrawn="1"/>
        </p:nvSpPr>
        <p:spPr>
          <a:xfrm>
            <a:off x="6144768" y="6400800"/>
            <a:ext cx="28601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fld id="{236B1D4F-E6E4-470A-A144-E2C6DC4DDB67}" type="slidenum">
              <a:rPr lang="en-US" sz="1400" b="1" smtClean="0">
                <a:solidFill>
                  <a:schemeClr val="bg1">
                    <a:lumMod val="50000"/>
                  </a:schemeClr>
                </a:solidFill>
              </a:rPr>
              <a:pPr algn="r"/>
              <a:t>‹#›</a:t>
            </a:fld>
            <a:endParaRPr lang="en-US" sz="1400" b="1" dirty="0" smtClean="0">
              <a:solidFill>
                <a:schemeClr val="bg1">
                  <a:lumMod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-112" charset="0"/>
          <a:ea typeface="ＭＳ Ｐゴシック" pitchFamily="-112" charset="-128"/>
          <a:cs typeface="ＭＳ Ｐゴシック" pitchFamily="-112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  <a:cs typeface="ＭＳ Ｐゴシック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  <a:cs typeface="ＭＳ Ｐゴシック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  <a:cs typeface="ＭＳ Ｐゴシック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  <a:cs typeface="ＭＳ Ｐゴシック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Visio_2003-2010_Drawing1.vsd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2.emf"/><Relationship Id="rId4" Type="http://schemas.openxmlformats.org/officeDocument/2006/relationships/oleObject" Target="../embeddings/Microsoft_Visio_2003-2010_Drawing2.vsd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831273" y="2438400"/>
            <a:ext cx="8084127" cy="1135350"/>
          </a:xfrm>
        </p:spPr>
        <p:txBody>
          <a:bodyPr/>
          <a:lstStyle/>
          <a:p>
            <a:pPr marL="0" lvl="0" indent="0"/>
            <a:r>
              <a:rPr lang="de-DE" sz="3100" dirty="0" smtClean="0"/>
              <a:t>Replacement of RD1/RD34 power converters for increased rejection of network perturbations</a:t>
            </a:r>
            <a:endParaRPr lang="de-DE" sz="2800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4940135" y="3827923"/>
            <a:ext cx="4051464" cy="1424541"/>
          </a:xfrm>
          <a:prstGeom prst="rect">
            <a:avLst/>
          </a:prstGeom>
        </p:spPr>
        <p:txBody>
          <a:bodyPr/>
          <a:lstStyle/>
          <a:p>
            <a:endParaRPr lang="en-US" dirty="0" smtClean="0"/>
          </a:p>
          <a:p>
            <a:r>
              <a:rPr lang="en-US" dirty="0" smtClean="0"/>
              <a:t>Hugues Thiesen</a:t>
            </a:r>
          </a:p>
          <a:p>
            <a:pPr marL="285750" lvl="1">
              <a:buNone/>
            </a:pPr>
            <a:r>
              <a:rPr lang="de-DE" sz="2000" i="0" dirty="0" smtClean="0"/>
              <a:t>LHC-MPP Meeting</a:t>
            </a:r>
            <a:endParaRPr lang="en-US" sz="2000" i="0" dirty="0" smtClean="0"/>
          </a:p>
          <a:p>
            <a:pPr marL="285750" lvl="1">
              <a:buNone/>
            </a:pPr>
            <a:r>
              <a:rPr lang="en-US" sz="2000" i="0" dirty="0" smtClean="0"/>
              <a:t>March, 4</a:t>
            </a:r>
            <a:r>
              <a:rPr lang="en-US" sz="2000" i="0" baseline="30000" dirty="0" smtClean="0"/>
              <a:t>th</a:t>
            </a:r>
            <a:r>
              <a:rPr lang="en-US" sz="2000" i="0" dirty="0" smtClean="0"/>
              <a:t> 2016</a:t>
            </a:r>
          </a:p>
          <a:p>
            <a:endParaRPr lang="en-US" dirty="0"/>
          </a:p>
        </p:txBody>
      </p:sp>
      <p:sp>
        <p:nvSpPr>
          <p:cNvPr id="4" name="Text Placeholder 5"/>
          <p:cNvSpPr txBox="1">
            <a:spLocks/>
          </p:cNvSpPr>
          <p:nvPr/>
        </p:nvSpPr>
        <p:spPr>
          <a:xfrm>
            <a:off x="228600" y="5415148"/>
            <a:ext cx="8686800" cy="901427"/>
          </a:xfrm>
          <a:prstGeom prst="rect">
            <a:avLst/>
          </a:prstGeom>
        </p:spPr>
        <p:txBody>
          <a:bodyPr/>
          <a:lstStyle/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endParaRPr lang="en-US" sz="1600" i="1" kern="0" dirty="0" smtClean="0">
              <a:solidFill>
                <a:schemeClr val="tx2"/>
              </a:solidFill>
              <a:latin typeface="Cambria" pitchFamily="18" charset="0"/>
            </a:endParaRPr>
          </a:p>
          <a:p>
            <a:pPr marL="342900" indent="-342900" algn="ctr" eaLnBrk="0" fontAlgn="base" hangingPunct="0">
              <a:spcBef>
                <a:spcPct val="20000"/>
              </a:spcBef>
              <a:spcAft>
                <a:spcPct val="0"/>
              </a:spcAft>
              <a:defRPr/>
            </a:pPr>
            <a:r>
              <a:rPr lang="en-US" sz="1600" i="1" kern="0" dirty="0" smtClean="0">
                <a:solidFill>
                  <a:schemeClr val="tx2"/>
                </a:solidFill>
                <a:latin typeface="Cambria" pitchFamily="18" charset="0"/>
              </a:rPr>
              <a:t>Acknowledgements</a:t>
            </a:r>
            <a:r>
              <a:rPr kumimoji="0" lang="en-US" sz="160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</a:rPr>
              <a:t>:</a:t>
            </a:r>
            <a:r>
              <a:rPr kumimoji="0" lang="en-US" sz="1600" i="1" u="none" strike="noStrike" kern="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mbria" pitchFamily="18" charset="0"/>
              </a:rPr>
              <a:t>    M. Zerlauth, I. Romera Ramirez,</a:t>
            </a:r>
            <a:r>
              <a:rPr lang="en-US" sz="1600" i="1" kern="0" dirty="0" smtClean="0">
                <a:solidFill>
                  <a:schemeClr val="tx2"/>
                </a:solidFill>
                <a:latin typeface="Cambria" pitchFamily="18" charset="0"/>
              </a:rPr>
              <a:t> G. Le Godec, I. Josifovic</a:t>
            </a: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chemeClr val="accent1"/>
              </a:solidFill>
              <a:effectLst/>
              <a:uLnTx/>
              <a:uFillTx/>
              <a:latin typeface="Cambria" pitchFamily="18" charset="0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network perturbations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7863840" cy="548640"/>
          </a:xfrm>
        </p:spPr>
        <p:txBody>
          <a:bodyPr/>
          <a:lstStyle/>
          <a:p>
            <a:pPr marL="0" indent="0"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Perturbations are &lt; 100 ms and &lt; 15%: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1724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Placeholder 2"/>
          <p:cNvSpPr txBox="1">
            <a:spLocks/>
          </p:cNvSpPr>
          <p:nvPr/>
        </p:nvSpPr>
        <p:spPr>
          <a:xfrm>
            <a:off x="1295400" y="5334000"/>
            <a:ext cx="6477000" cy="12954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86200" y="5257800"/>
            <a:ext cx="158889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2011</a:t>
            </a:r>
            <a:endParaRPr lang="en-US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43400" y="3429000"/>
            <a:ext cx="4648200" cy="326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4648200" cy="3264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RPTG power converter</a:t>
            </a:r>
            <a:endParaRPr lang="en-US" dirty="0"/>
          </a:p>
        </p:txBody>
      </p:sp>
      <p:sp>
        <p:nvSpPr>
          <p:cNvPr id="20" name="TextBox 4"/>
          <p:cNvSpPr txBox="1">
            <a:spLocks noChangeArrowheads="1"/>
          </p:cNvSpPr>
          <p:nvPr/>
        </p:nvSpPr>
        <p:spPr bwMode="auto">
          <a:xfrm>
            <a:off x="5181600" y="2286000"/>
            <a:ext cx="3276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∆</a:t>
            </a:r>
            <a:r>
              <a:rPr lang="en-US" sz="2000" dirty="0">
                <a:solidFill>
                  <a:srgbClr val="FF0000"/>
                </a:solidFill>
                <a:latin typeface="Calibri" pitchFamily="34" charset="0"/>
              </a:rPr>
              <a:t>I /I = </a:t>
            </a:r>
            <a:r>
              <a:rPr lang="en-US" sz="2000" dirty="0" smtClean="0">
                <a:solidFill>
                  <a:srgbClr val="FF0000"/>
                </a:solidFill>
                <a:latin typeface="Calibri" pitchFamily="34" charset="0"/>
              </a:rPr>
              <a:t>0.3 A/ 335 A = 8.95 E-4</a:t>
            </a:r>
          </a:p>
          <a:p>
            <a:r>
              <a:rPr lang="en-US" sz="2000" dirty="0" smtClean="0">
                <a:latin typeface="Calibri" pitchFamily="34" charset="0"/>
              </a:rPr>
              <a:t>(FMCM threshold  = 3.5 E-4)</a:t>
            </a:r>
          </a:p>
        </p:txBody>
      </p:sp>
      <p:sp>
        <p:nvSpPr>
          <p:cNvPr id="21" name="TextBox 10"/>
          <p:cNvSpPr txBox="1">
            <a:spLocks noChangeArrowheads="1"/>
          </p:cNvSpPr>
          <p:nvPr/>
        </p:nvSpPr>
        <p:spPr bwMode="auto">
          <a:xfrm>
            <a:off x="228600" y="4941888"/>
            <a:ext cx="3694112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00"/>
                </a:solidFill>
              </a:rPr>
              <a:t>FMCM</a:t>
            </a:r>
            <a:r>
              <a:rPr lang="en-US" dirty="0" smtClean="0">
                <a:solidFill>
                  <a:srgbClr val="000000"/>
                </a:solidFill>
              </a:rPr>
              <a:t>: RD1.LR1 27/07/2011 at 06:03</a:t>
            </a:r>
          </a:p>
          <a:p>
            <a:r>
              <a:rPr lang="en-US" sz="2000" dirty="0" smtClean="0">
                <a:solidFill>
                  <a:srgbClr val="000000"/>
                </a:solidFill>
                <a:latin typeface="Calibri" pitchFamily="34" charset="0"/>
              </a:rPr>
              <a:t>E = 3.5 </a:t>
            </a:r>
            <a:r>
              <a:rPr lang="en-US" sz="2000" dirty="0" err="1" smtClean="0">
                <a:solidFill>
                  <a:srgbClr val="000000"/>
                </a:solidFill>
                <a:latin typeface="Calibri" pitchFamily="34" charset="0"/>
              </a:rPr>
              <a:t>TeV</a:t>
            </a:r>
            <a:endParaRPr lang="en-US" sz="2000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7863840" cy="548640"/>
          </a:xfrm>
        </p:spPr>
        <p:txBody>
          <a:bodyPr/>
          <a:lstStyle/>
          <a:p>
            <a:pPr marL="0" indent="0"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Today most sensitive circuits are supplied RPTG  power converters</a:t>
            </a:r>
            <a:endParaRPr lang="en-US" sz="2000" i="1" dirty="0">
              <a:solidFill>
                <a:schemeClr val="tx2"/>
              </a:solidFill>
            </a:endParaRPr>
          </a:p>
        </p:txBody>
      </p:sp>
      <p:sp>
        <p:nvSpPr>
          <p:cNvPr id="15" name="Text Placeholder 2"/>
          <p:cNvSpPr txBox="1">
            <a:spLocks/>
          </p:cNvSpPr>
          <p:nvPr/>
        </p:nvSpPr>
        <p:spPr>
          <a:xfrm>
            <a:off x="1905000" y="2514600"/>
            <a:ext cx="1828800" cy="381000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20 ms between 2 points</a:t>
            </a:r>
            <a:endParaRPr kumimoji="0" lang="en-US" sz="1200" b="1" i="1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10" name="Straight Arrow Connector 9"/>
          <p:cNvCxnSpPr/>
          <p:nvPr/>
        </p:nvCxnSpPr>
        <p:spPr bwMode="auto">
          <a:xfrm>
            <a:off x="6248400" y="4038600"/>
            <a:ext cx="0" cy="9906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4" name="TextBox 13"/>
          <p:cNvSpPr txBox="1"/>
          <p:nvPr/>
        </p:nvSpPr>
        <p:spPr>
          <a:xfrm>
            <a:off x="6248400" y="4267200"/>
            <a:ext cx="5501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10V</a:t>
            </a:r>
          </a:p>
        </p:txBody>
      </p:sp>
      <p:cxnSp>
        <p:nvCxnSpPr>
          <p:cNvPr id="16" name="Straight Arrow Connector 15"/>
          <p:cNvCxnSpPr/>
          <p:nvPr/>
        </p:nvCxnSpPr>
        <p:spPr bwMode="auto">
          <a:xfrm>
            <a:off x="1600200" y="2133600"/>
            <a:ext cx="0" cy="190500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2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17" name="TextBox 16"/>
          <p:cNvSpPr txBox="1"/>
          <p:nvPr/>
        </p:nvSpPr>
        <p:spPr>
          <a:xfrm>
            <a:off x="990738" y="2743200"/>
            <a:ext cx="6094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tx2"/>
                </a:solidFill>
              </a:rPr>
              <a:t>0.3A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581400" y="2895600"/>
            <a:ext cx="9605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75000"/>
                  </a:schemeClr>
                </a:solidFill>
              </a:rPr>
              <a:t>335.35A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600200" y="4355068"/>
            <a:ext cx="16503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</a:rPr>
              <a:t>I_ref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and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</a:rPr>
              <a:t>I_out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867400" y="6324600"/>
            <a:ext cx="18544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err="1" smtClean="0">
                <a:solidFill>
                  <a:schemeClr val="accent2">
                    <a:lumMod val="75000"/>
                  </a:schemeClr>
                </a:solidFill>
              </a:rPr>
              <a:t>V_ref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and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  <a:r>
              <a:rPr lang="en-US" b="1" i="1" dirty="0" err="1" smtClean="0">
                <a:solidFill>
                  <a:schemeClr val="accent1">
                    <a:lumMod val="75000"/>
                  </a:schemeClr>
                </a:solidFill>
              </a:rPr>
              <a:t>V_out</a:t>
            </a:r>
            <a:r>
              <a:rPr lang="en-US" b="1" i="1" dirty="0" smtClean="0">
                <a:solidFill>
                  <a:srgbClr val="C00000"/>
                </a:solidFill>
              </a:rPr>
              <a:t> </a:t>
            </a:r>
          </a:p>
        </p:txBody>
      </p:sp>
      <p:cxnSp>
        <p:nvCxnSpPr>
          <p:cNvPr id="25" name="Straight Arrow Connector 24"/>
          <p:cNvCxnSpPr/>
          <p:nvPr/>
        </p:nvCxnSpPr>
        <p:spPr bwMode="auto">
          <a:xfrm flipH="1">
            <a:off x="7391400" y="4267200"/>
            <a:ext cx="1295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7" name="TextBox 26"/>
          <p:cNvSpPr txBox="1"/>
          <p:nvPr/>
        </p:nvSpPr>
        <p:spPr>
          <a:xfrm>
            <a:off x="7772400" y="419100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1s</a:t>
            </a:r>
          </a:p>
        </p:txBody>
      </p:sp>
      <p:cxnSp>
        <p:nvCxnSpPr>
          <p:cNvPr id="28" name="Straight Arrow Connector 27"/>
          <p:cNvCxnSpPr/>
          <p:nvPr/>
        </p:nvCxnSpPr>
        <p:spPr bwMode="auto">
          <a:xfrm flipH="1">
            <a:off x="3200400" y="2286000"/>
            <a:ext cx="1295400" cy="0"/>
          </a:xfrm>
          <a:prstGeom prst="straightConnector1">
            <a:avLst/>
          </a:prstGeom>
          <a:solidFill>
            <a:schemeClr val="accent1"/>
          </a:solidFill>
          <a:ln w="19050" cap="flat" cmpd="sng" algn="ctr">
            <a:solidFill>
              <a:schemeClr val="tx1"/>
            </a:solidFill>
            <a:prstDash val="solid"/>
            <a:round/>
            <a:headEnd type="triangle" w="med" len="med"/>
            <a:tailEnd type="triangle" w="med" len="med"/>
          </a:ln>
          <a:effectLst/>
        </p:spPr>
      </p:cxnSp>
      <p:sp>
        <p:nvSpPr>
          <p:cNvPr id="29" name="TextBox 28"/>
          <p:cNvSpPr txBox="1"/>
          <p:nvPr/>
        </p:nvSpPr>
        <p:spPr>
          <a:xfrm>
            <a:off x="3733800" y="2209800"/>
            <a:ext cx="391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RPTG power converter</a:t>
            </a:r>
            <a:endParaRPr lang="en-US" dirty="0"/>
          </a:p>
        </p:txBody>
      </p:sp>
      <p:pic>
        <p:nvPicPr>
          <p:cNvPr id="2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988840"/>
            <a:ext cx="2679639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6" name="Right Arrow 25"/>
          <p:cNvSpPr/>
          <p:nvPr/>
        </p:nvSpPr>
        <p:spPr>
          <a:xfrm>
            <a:off x="3275856" y="2924944"/>
            <a:ext cx="864096" cy="504056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Rectangle 29"/>
          <p:cNvSpPr/>
          <p:nvPr/>
        </p:nvSpPr>
        <p:spPr>
          <a:xfrm>
            <a:off x="827584" y="1239788"/>
            <a:ext cx="193781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Current RPTG Thyristor Power Converters</a:t>
            </a:r>
          </a:p>
        </p:txBody>
      </p:sp>
      <p:sp>
        <p:nvSpPr>
          <p:cNvPr id="31" name="Rectangle 30"/>
          <p:cNvSpPr/>
          <p:nvPr/>
        </p:nvSpPr>
        <p:spPr>
          <a:xfrm>
            <a:off x="4211960" y="1249596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New RPTG </a:t>
            </a:r>
          </a:p>
          <a:p>
            <a:pPr algn="ctr"/>
            <a:r>
              <a:rPr lang="en-US" sz="1400" b="1" dirty="0" smtClean="0"/>
              <a:t>Switch Mode Power Converters (Based on B8 Type)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37957" y="4725144"/>
            <a:ext cx="30963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Main characteristics: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dirty="0"/>
              <a:t>Max Output voltage:	700V</a:t>
            </a:r>
          </a:p>
          <a:p>
            <a:pPr lvl="0"/>
            <a:r>
              <a:rPr lang="en-GB" sz="1200" dirty="0"/>
              <a:t>Max Output current:	810A</a:t>
            </a:r>
          </a:p>
          <a:p>
            <a:pPr lvl="0"/>
            <a:r>
              <a:rPr lang="en-GB" sz="1200" dirty="0"/>
              <a:t>Max RMS current:	810A</a:t>
            </a:r>
          </a:p>
          <a:p>
            <a:pPr lvl="0"/>
            <a:r>
              <a:rPr lang="en-GB" sz="1200" dirty="0"/>
              <a:t>Output Power:		</a:t>
            </a:r>
            <a:r>
              <a:rPr lang="en-GB" sz="1200" dirty="0" smtClean="0"/>
              <a:t>567kW</a:t>
            </a:r>
            <a:endParaRPr lang="en-GB" sz="1200" dirty="0"/>
          </a:p>
          <a:p>
            <a:pPr lvl="0"/>
            <a:r>
              <a:rPr lang="en-GB" sz="1200" dirty="0"/>
              <a:t>Input voltage:		</a:t>
            </a:r>
            <a:r>
              <a:rPr lang="en-GB" sz="1200" dirty="0" smtClean="0"/>
              <a:t>3x18kV/50Hz</a:t>
            </a:r>
          </a:p>
        </p:txBody>
      </p:sp>
      <p:sp>
        <p:nvSpPr>
          <p:cNvPr id="34" name="Rectangle 33"/>
          <p:cNvSpPr/>
          <p:nvPr/>
        </p:nvSpPr>
        <p:spPr>
          <a:xfrm>
            <a:off x="486594" y="4725144"/>
            <a:ext cx="2952327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Main characteristics: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dirty="0"/>
              <a:t>Max Output voltage:	</a:t>
            </a:r>
            <a:r>
              <a:rPr lang="en-GB" sz="1200" dirty="0" smtClean="0"/>
              <a:t>950V</a:t>
            </a:r>
            <a:endParaRPr lang="en-GB" sz="1200" dirty="0"/>
          </a:p>
          <a:p>
            <a:pPr lvl="0"/>
            <a:r>
              <a:rPr lang="en-GB" sz="1200" dirty="0"/>
              <a:t>Max Output current:	810A</a:t>
            </a:r>
          </a:p>
          <a:p>
            <a:pPr lvl="0"/>
            <a:r>
              <a:rPr lang="en-GB" sz="1200" dirty="0"/>
              <a:t>Max RMS current:	810A</a:t>
            </a:r>
          </a:p>
          <a:p>
            <a:pPr lvl="0"/>
            <a:r>
              <a:rPr lang="en-GB" sz="1200" dirty="0"/>
              <a:t>Output Power:		</a:t>
            </a:r>
            <a:r>
              <a:rPr lang="en-GB" sz="1200" dirty="0" smtClean="0"/>
              <a:t>769.5kW</a:t>
            </a:r>
            <a:endParaRPr lang="en-US" sz="1200" dirty="0"/>
          </a:p>
          <a:p>
            <a:pPr lvl="0"/>
            <a:r>
              <a:rPr lang="en-GB" sz="1200" dirty="0" smtClean="0"/>
              <a:t>Input </a:t>
            </a:r>
            <a:r>
              <a:rPr lang="en-GB" sz="1200" dirty="0"/>
              <a:t>voltage:		</a:t>
            </a:r>
            <a:r>
              <a:rPr lang="en-GB" sz="1200" dirty="0" smtClean="0"/>
              <a:t>3x18kV/50Hz</a:t>
            </a:r>
          </a:p>
        </p:txBody>
      </p:sp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12" y="1942421"/>
            <a:ext cx="4830688" cy="262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21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RPTG power converter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211960" y="1249596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New RPTG </a:t>
            </a:r>
          </a:p>
          <a:p>
            <a:pPr algn="ctr"/>
            <a:r>
              <a:rPr lang="en-US" sz="1400" b="1" dirty="0" smtClean="0"/>
              <a:t>Switch Mode Power Converters (Based on B8 Type)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37957" y="4725144"/>
            <a:ext cx="30963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Main characteristics: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dirty="0"/>
              <a:t>Max Output voltage:	700V</a:t>
            </a:r>
          </a:p>
          <a:p>
            <a:pPr lvl="0"/>
            <a:r>
              <a:rPr lang="en-GB" sz="1200" dirty="0"/>
              <a:t>Max Output current:	810A</a:t>
            </a:r>
          </a:p>
          <a:p>
            <a:pPr lvl="0"/>
            <a:r>
              <a:rPr lang="en-GB" sz="1200" dirty="0"/>
              <a:t>Max RMS current:	810A</a:t>
            </a:r>
          </a:p>
          <a:p>
            <a:pPr lvl="0"/>
            <a:r>
              <a:rPr lang="en-GB" sz="1200" dirty="0"/>
              <a:t>Output Power:		</a:t>
            </a:r>
            <a:r>
              <a:rPr lang="en-GB" sz="1200" dirty="0" smtClean="0"/>
              <a:t>567kW</a:t>
            </a:r>
            <a:endParaRPr lang="en-GB" sz="1200" dirty="0"/>
          </a:p>
          <a:p>
            <a:pPr lvl="0"/>
            <a:r>
              <a:rPr lang="en-GB" sz="1200" dirty="0"/>
              <a:t>Input voltage:		</a:t>
            </a:r>
            <a:r>
              <a:rPr lang="en-GB" sz="1200" dirty="0" smtClean="0"/>
              <a:t>3x18kV/50Hz</a:t>
            </a:r>
          </a:p>
        </p:txBody>
      </p:sp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12" y="1942421"/>
            <a:ext cx="4830688" cy="262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2438400" y="3048000"/>
            <a:ext cx="228600" cy="609600"/>
            <a:chOff x="2209800" y="3070860"/>
            <a:chExt cx="228600" cy="609600"/>
          </a:xfrm>
        </p:grpSpPr>
        <p:sp>
          <p:nvSpPr>
            <p:cNvPr id="4" name="Isosceles Triangle 3"/>
            <p:cNvSpPr/>
            <p:nvPr/>
          </p:nvSpPr>
          <p:spPr bwMode="auto">
            <a:xfrm>
              <a:off x="2209800" y="3276600"/>
              <a:ext cx="228600" cy="228600"/>
            </a:xfrm>
            <a:prstGeom prst="triangle">
              <a:avLst/>
            </a:prstGeom>
            <a:solidFill>
              <a:schemeClr val="tx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6" name="Straight Connector 5"/>
            <p:cNvCxnSpPr/>
            <p:nvPr/>
          </p:nvCxnSpPr>
          <p:spPr bwMode="auto">
            <a:xfrm>
              <a:off x="2209800" y="3276600"/>
              <a:ext cx="228600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32" name="Straight Connector 31"/>
            <p:cNvCxnSpPr/>
            <p:nvPr/>
          </p:nvCxnSpPr>
          <p:spPr bwMode="auto">
            <a:xfrm flipV="1">
              <a:off x="2324100" y="3070860"/>
              <a:ext cx="0" cy="6096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36" name="Oval 35"/>
          <p:cNvSpPr/>
          <p:nvPr/>
        </p:nvSpPr>
        <p:spPr bwMode="auto">
          <a:xfrm>
            <a:off x="2133600" y="2743200"/>
            <a:ext cx="838200" cy="1219200"/>
          </a:xfrm>
          <a:prstGeom prst="ellipse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7" name="Curved Down Arrow 36"/>
          <p:cNvSpPr/>
          <p:nvPr/>
        </p:nvSpPr>
        <p:spPr bwMode="auto">
          <a:xfrm>
            <a:off x="2438400" y="1905000"/>
            <a:ext cx="6553200" cy="762000"/>
          </a:xfrm>
          <a:prstGeom prst="curvedDownArrow">
            <a:avLst/>
          </a:prstGeom>
          <a:solidFill>
            <a:srgbClr val="C00000"/>
          </a:solidFill>
          <a:ln w="95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itchFamily="-112" charset="0"/>
              <a:ea typeface="ＭＳ Ｐゴシック" pitchFamily="-112" charset="-128"/>
              <a:cs typeface="ＭＳ Ｐゴシック" pitchFamily="-112" charset="-128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2133600" y="4583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FWD</a:t>
            </a:r>
          </a:p>
        </p:txBody>
      </p:sp>
      <p:grpSp>
        <p:nvGrpSpPr>
          <p:cNvPr id="60" name="Group 59"/>
          <p:cNvGrpSpPr/>
          <p:nvPr/>
        </p:nvGrpSpPr>
        <p:grpSpPr>
          <a:xfrm>
            <a:off x="685800" y="2438400"/>
            <a:ext cx="658056" cy="1828800"/>
            <a:chOff x="472244" y="2743200"/>
            <a:chExt cx="658056" cy="1828800"/>
          </a:xfrm>
        </p:grpSpPr>
        <p:grpSp>
          <p:nvGrpSpPr>
            <p:cNvPr id="39" name="Group 38"/>
            <p:cNvGrpSpPr/>
            <p:nvPr/>
          </p:nvGrpSpPr>
          <p:grpSpPr>
            <a:xfrm>
              <a:off x="472244" y="3048000"/>
              <a:ext cx="228600" cy="609600"/>
              <a:chOff x="2209800" y="3070860"/>
              <a:chExt cx="228600" cy="609600"/>
            </a:xfrm>
          </p:grpSpPr>
          <p:sp>
            <p:nvSpPr>
              <p:cNvPr id="40" name="Isosceles Triangle 39"/>
              <p:cNvSpPr/>
              <p:nvPr/>
            </p:nvSpPr>
            <p:spPr bwMode="auto">
              <a:xfrm>
                <a:off x="2209800" y="3276600"/>
                <a:ext cx="228600" cy="228600"/>
              </a:xfrm>
              <a:prstGeom prst="triangle">
                <a:avLst/>
              </a:prstGeom>
              <a:solidFill>
                <a:schemeClr val="tx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GB" sz="24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-112" charset="0"/>
                  <a:ea typeface="ＭＳ Ｐゴシック" pitchFamily="-112" charset="-128"/>
                  <a:cs typeface="ＭＳ Ｐゴシック" pitchFamily="-112" charset="-128"/>
                </a:endParaRPr>
              </a:p>
            </p:txBody>
          </p:sp>
          <p:cxnSp>
            <p:nvCxnSpPr>
              <p:cNvPr id="41" name="Straight Connector 40"/>
              <p:cNvCxnSpPr/>
              <p:nvPr/>
            </p:nvCxnSpPr>
            <p:spPr bwMode="auto">
              <a:xfrm>
                <a:off x="2209800" y="3276600"/>
                <a:ext cx="228600" cy="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42" name="Straight Connector 41"/>
              <p:cNvCxnSpPr/>
              <p:nvPr/>
            </p:nvCxnSpPr>
            <p:spPr bwMode="auto">
              <a:xfrm flipV="1">
                <a:off x="2324100" y="3070860"/>
                <a:ext cx="0" cy="60960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sp>
          <p:nvSpPr>
            <p:cNvPr id="43" name="Rectangle 42"/>
            <p:cNvSpPr/>
            <p:nvPr/>
          </p:nvSpPr>
          <p:spPr bwMode="auto">
            <a:xfrm>
              <a:off x="746956" y="3810000"/>
              <a:ext cx="91244" cy="544592"/>
            </a:xfrm>
            <a:prstGeom prst="rect">
              <a:avLst/>
            </a:prstGeom>
            <a:solidFill>
              <a:schemeClr val="tx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itchFamily="-112" charset="0"/>
                <a:ea typeface="ＭＳ Ｐゴシック" pitchFamily="-112" charset="-128"/>
                <a:cs typeface="ＭＳ Ｐゴシック" pitchFamily="-112" charset="-128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 bwMode="auto">
            <a:xfrm flipV="1">
              <a:off x="792935" y="3657600"/>
              <a:ext cx="0" cy="9144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45" name="Straight Connector 44"/>
            <p:cNvCxnSpPr/>
            <p:nvPr/>
          </p:nvCxnSpPr>
          <p:spPr bwMode="auto">
            <a:xfrm flipV="1">
              <a:off x="589606" y="3154679"/>
              <a:ext cx="94306" cy="9906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grpSp>
          <p:nvGrpSpPr>
            <p:cNvPr id="52" name="Group 51"/>
            <p:cNvGrpSpPr/>
            <p:nvPr/>
          </p:nvGrpSpPr>
          <p:grpSpPr>
            <a:xfrm rot="10800000">
              <a:off x="901700" y="3048000"/>
              <a:ext cx="228600" cy="609600"/>
              <a:chOff x="624644" y="3200400"/>
              <a:chExt cx="228600" cy="609600"/>
            </a:xfrm>
          </p:grpSpPr>
          <p:grpSp>
            <p:nvGrpSpPr>
              <p:cNvPr id="47" name="Group 46"/>
              <p:cNvGrpSpPr/>
              <p:nvPr/>
            </p:nvGrpSpPr>
            <p:grpSpPr>
              <a:xfrm>
                <a:off x="624644" y="3200400"/>
                <a:ext cx="228600" cy="609600"/>
                <a:chOff x="2209800" y="3070860"/>
                <a:chExt cx="228600" cy="609600"/>
              </a:xfrm>
            </p:grpSpPr>
            <p:sp>
              <p:nvSpPr>
                <p:cNvPr id="48" name="Isosceles Triangle 47"/>
                <p:cNvSpPr/>
                <p:nvPr/>
              </p:nvSpPr>
              <p:spPr bwMode="auto">
                <a:xfrm>
                  <a:off x="2209800" y="3276600"/>
                  <a:ext cx="228600" cy="228600"/>
                </a:xfrm>
                <a:prstGeom prst="triangl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l" defTabSz="914400" rtl="0" eaLnBrk="0" fontAlgn="base" latinLnBrk="0" hangingPunct="0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pitchFamily="-112" charset="0"/>
                    <a:ea typeface="ＭＳ Ｐゴシック" pitchFamily="-112" charset="-128"/>
                    <a:cs typeface="ＭＳ Ｐゴシック" pitchFamily="-112" charset="-128"/>
                  </a:endParaRPr>
                </a:p>
              </p:txBody>
            </p:sp>
            <p:cxnSp>
              <p:nvCxnSpPr>
                <p:cNvPr id="49" name="Straight Connector 48"/>
                <p:cNvCxnSpPr/>
                <p:nvPr/>
              </p:nvCxnSpPr>
              <p:spPr bwMode="auto">
                <a:xfrm>
                  <a:off x="2209800" y="3276600"/>
                  <a:ext cx="228600" cy="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  <p:cxnSp>
              <p:nvCxnSpPr>
                <p:cNvPr id="50" name="Straight Connector 49"/>
                <p:cNvCxnSpPr/>
                <p:nvPr/>
              </p:nvCxnSpPr>
              <p:spPr bwMode="auto">
                <a:xfrm flipV="1">
                  <a:off x="2324100" y="3070860"/>
                  <a:ext cx="0" cy="609600"/>
                </a:xfrm>
                <a:prstGeom prst="line">
                  <a:avLst/>
                </a:prstGeom>
                <a:solidFill>
                  <a:schemeClr val="accent1"/>
                </a:solidFill>
                <a:ln w="127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</p:cxnSp>
          </p:grpSp>
          <p:cxnSp>
            <p:nvCxnSpPr>
              <p:cNvPr id="51" name="Straight Connector 50"/>
              <p:cNvCxnSpPr/>
              <p:nvPr/>
            </p:nvCxnSpPr>
            <p:spPr bwMode="auto">
              <a:xfrm flipV="1">
                <a:off x="742006" y="3307079"/>
                <a:ext cx="94306" cy="99060"/>
              </a:xfrm>
              <a:prstGeom prst="line">
                <a:avLst/>
              </a:prstGeom>
              <a:solidFill>
                <a:schemeClr val="accent1"/>
              </a:solidFill>
              <a:ln w="12700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cxnSp>
          <p:nvCxnSpPr>
            <p:cNvPr id="53" name="Straight Connector 52"/>
            <p:cNvCxnSpPr/>
            <p:nvPr/>
          </p:nvCxnSpPr>
          <p:spPr bwMode="auto">
            <a:xfrm>
              <a:off x="586544" y="3048000"/>
              <a:ext cx="4390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6" name="Straight Connector 55"/>
            <p:cNvCxnSpPr/>
            <p:nvPr/>
          </p:nvCxnSpPr>
          <p:spPr bwMode="auto">
            <a:xfrm>
              <a:off x="586544" y="3657600"/>
              <a:ext cx="439094" cy="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58" name="Straight Connector 57"/>
            <p:cNvCxnSpPr/>
            <p:nvPr/>
          </p:nvCxnSpPr>
          <p:spPr bwMode="auto">
            <a:xfrm flipH="1" flipV="1">
              <a:off x="792578" y="2743200"/>
              <a:ext cx="357" cy="304800"/>
            </a:xfrm>
            <a:prstGeom prst="line">
              <a:avLst/>
            </a:prstGeom>
            <a:solidFill>
              <a:schemeClr val="accent1"/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</p:grpSp>
      <p:sp>
        <p:nvSpPr>
          <p:cNvPr id="61" name="TextBox 60"/>
          <p:cNvSpPr txBox="1"/>
          <p:nvPr/>
        </p:nvSpPr>
        <p:spPr>
          <a:xfrm>
            <a:off x="609600" y="458366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CB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1371600" y="32004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/>
              <a:t>or</a:t>
            </a:r>
          </a:p>
        </p:txBody>
      </p:sp>
    </p:spTree>
    <p:extLst>
      <p:ext uri="{BB962C8B-B14F-4D97-AF65-F5344CB8AC3E}">
        <p14:creationId xmlns:p14="http://schemas.microsoft.com/office/powerpoint/2010/main" val="36044051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RPTG power converter</a:t>
            </a:r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4211960" y="1249596"/>
            <a:ext cx="489654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/>
              <a:t>New RPTG </a:t>
            </a:r>
          </a:p>
          <a:p>
            <a:pPr algn="ctr"/>
            <a:r>
              <a:rPr lang="en-US" sz="1400" b="1" dirty="0" smtClean="0"/>
              <a:t>Switch Mode Power Converters (Based on B8 Type)</a:t>
            </a:r>
          </a:p>
        </p:txBody>
      </p:sp>
      <p:sp>
        <p:nvSpPr>
          <p:cNvPr id="33" name="Rectangle 32"/>
          <p:cNvSpPr/>
          <p:nvPr/>
        </p:nvSpPr>
        <p:spPr>
          <a:xfrm>
            <a:off x="5037957" y="4725144"/>
            <a:ext cx="30963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b="1" dirty="0"/>
              <a:t>Main characteristics:</a:t>
            </a:r>
            <a:endParaRPr lang="en-GB" sz="1200" dirty="0"/>
          </a:p>
          <a:p>
            <a:r>
              <a:rPr lang="en-GB" sz="1200" dirty="0"/>
              <a:t> </a:t>
            </a:r>
          </a:p>
          <a:p>
            <a:pPr lvl="0"/>
            <a:r>
              <a:rPr lang="en-GB" sz="1200" dirty="0"/>
              <a:t>Max Output voltage:	700V</a:t>
            </a:r>
          </a:p>
          <a:p>
            <a:pPr lvl="0"/>
            <a:r>
              <a:rPr lang="en-GB" sz="1200" dirty="0"/>
              <a:t>Max Output current:	810A</a:t>
            </a:r>
          </a:p>
          <a:p>
            <a:pPr lvl="0"/>
            <a:r>
              <a:rPr lang="en-GB" sz="1200" dirty="0"/>
              <a:t>Max RMS current:	810A</a:t>
            </a:r>
          </a:p>
          <a:p>
            <a:pPr lvl="0"/>
            <a:r>
              <a:rPr lang="en-GB" sz="1200" dirty="0"/>
              <a:t>Output Power:		</a:t>
            </a:r>
            <a:r>
              <a:rPr lang="en-GB" sz="1200" dirty="0" smtClean="0"/>
              <a:t>567kW</a:t>
            </a:r>
            <a:endParaRPr lang="en-GB" sz="1200" dirty="0"/>
          </a:p>
          <a:p>
            <a:pPr lvl="0"/>
            <a:r>
              <a:rPr lang="en-GB" sz="1200" dirty="0"/>
              <a:t>Input voltage:		</a:t>
            </a:r>
            <a:r>
              <a:rPr lang="en-GB" sz="1200" dirty="0" smtClean="0"/>
              <a:t>3x18kV/50Hz</a:t>
            </a:r>
          </a:p>
        </p:txBody>
      </p:sp>
      <p:pic>
        <p:nvPicPr>
          <p:cNvPr id="35" name="Picture 1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7112" y="1942421"/>
            <a:ext cx="4830688" cy="26295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76200" y="2182868"/>
            <a:ext cx="3986077" cy="2542276"/>
            <a:chOff x="2511351" y="2965858"/>
            <a:chExt cx="3986077" cy="254227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3"/>
            <a:srcRect l="23836" t="6024" r="7901" b="7698"/>
            <a:stretch/>
          </p:blipFill>
          <p:spPr>
            <a:xfrm>
              <a:off x="2724499" y="2965858"/>
              <a:ext cx="3772929" cy="2314832"/>
            </a:xfrm>
            <a:prstGeom prst="rect">
              <a:avLst/>
            </a:prstGeom>
          </p:spPr>
        </p:pic>
        <p:sp>
          <p:nvSpPr>
            <p:cNvPr id="15" name="TextBox 14"/>
            <p:cNvSpPr txBox="1"/>
            <p:nvPr/>
          </p:nvSpPr>
          <p:spPr>
            <a:xfrm>
              <a:off x="4239444" y="5277302"/>
              <a:ext cx="85953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frequency [Hz]</a:t>
              </a:r>
              <a:endParaRPr lang="en-GB" sz="900" i="1" dirty="0"/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2119256" y="4000762"/>
              <a:ext cx="1015021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Amplitude [</a:t>
              </a:r>
              <a:r>
                <a:rPr lang="en-US" sz="900" i="1" dirty="0" err="1"/>
                <a:t>dBµV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32386" y="3670864"/>
              <a:ext cx="785793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92 [40mV</a:t>
              </a:r>
              <a:r>
                <a:rPr lang="en-US" sz="900" i="1" baseline="-25000" dirty="0"/>
                <a:t>rms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550818" y="3421970"/>
              <a:ext cx="9012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101 [110mV</a:t>
              </a:r>
              <a:r>
                <a:rPr lang="en-US" sz="900" i="1" baseline="-25000" dirty="0"/>
                <a:t>rms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73305" y="4079713"/>
              <a:ext cx="7816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i="1" dirty="0"/>
                <a:t>78 [8mV</a:t>
              </a:r>
              <a:r>
                <a:rPr lang="en-US" sz="900" i="1" baseline="-25000" dirty="0"/>
                <a:t>rms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472569" y="4398099"/>
              <a:ext cx="76090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i="1" dirty="0"/>
                <a:t>66 [2mV</a:t>
              </a:r>
              <a:r>
                <a:rPr lang="en-US" sz="900" i="1" baseline="-25000" dirty="0"/>
                <a:t>rms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641248" y="4558234"/>
              <a:ext cx="81921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i="1" dirty="0"/>
                <a:t>60 [1mV</a:t>
              </a:r>
              <a:r>
                <a:rPr lang="en-US" sz="900" i="1" baseline="-25000" dirty="0"/>
                <a:t>rms</a:t>
              </a:r>
              <a:r>
                <a:rPr lang="en-US" sz="900" i="1" dirty="0"/>
                <a:t>]</a:t>
              </a:r>
              <a:endParaRPr lang="en-GB" sz="900" i="1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169246" y="3885347"/>
              <a:ext cx="417102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50Hz</a:t>
              </a:r>
              <a:endParaRPr lang="en-GB" sz="900" i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391993" y="3907398"/>
              <a:ext cx="470000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10kHz</a:t>
              </a:r>
              <a:endParaRPr lang="en-GB" sz="900" i="1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5027506" y="4628931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150kHz</a:t>
              </a:r>
              <a:endParaRPr lang="en-GB" sz="900" i="1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36196" y="4792554"/>
              <a:ext cx="527709" cy="2308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i="1" dirty="0"/>
                <a:t>500kHz</a:t>
              </a:r>
              <a:endParaRPr lang="en-GB" sz="900" i="1" dirty="0"/>
            </a:p>
          </p:txBody>
        </p:sp>
      </p:grpSp>
      <p:sp>
        <p:nvSpPr>
          <p:cNvPr id="28" name="TextBox 27"/>
          <p:cNvSpPr txBox="1"/>
          <p:nvPr/>
        </p:nvSpPr>
        <p:spPr>
          <a:xfrm>
            <a:off x="457200" y="4891093"/>
            <a:ext cx="157286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FF0000"/>
                </a:solidFill>
              </a:rPr>
              <a:t>--- 1 mA peak-peak constraint</a:t>
            </a:r>
            <a:endParaRPr lang="en-GB" sz="900" dirty="0">
              <a:solidFill>
                <a:srgbClr val="FF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457200" y="5142683"/>
            <a:ext cx="18245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900" dirty="0" smtClean="0">
                <a:solidFill>
                  <a:srgbClr val="0000FF"/>
                </a:solidFill>
              </a:rPr>
              <a:t>--- Output voltage ripple constraint</a:t>
            </a:r>
            <a:endParaRPr lang="en-GB" sz="9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4752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450859" y="886273"/>
            <a:ext cx="8403959" cy="4752527"/>
            <a:chOff x="450859" y="1137960"/>
            <a:chExt cx="8403959" cy="4752527"/>
          </a:xfrm>
        </p:grpSpPr>
        <p:pic>
          <p:nvPicPr>
            <p:cNvPr id="22" name="Picture 8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0859" y="1137960"/>
              <a:ext cx="8403959" cy="47525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26" name="Rectangle 25"/>
            <p:cNvSpPr/>
            <p:nvPr/>
          </p:nvSpPr>
          <p:spPr>
            <a:xfrm>
              <a:off x="1264395" y="2010271"/>
              <a:ext cx="688305" cy="520312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r>
                <a:rPr lang="en-GB" sz="1000" dirty="0" smtClean="0">
                  <a:latin typeface="Verdana"/>
                  <a:ea typeface="Times New Roman"/>
                  <a:cs typeface="Times New Roman"/>
                </a:rPr>
                <a:t>18kV TRAS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2843808" y="1550760"/>
              <a:ext cx="360040" cy="228405"/>
            </a:xfrm>
            <a:prstGeom prst="rect">
              <a:avLst/>
            </a:prstGeom>
            <a:solidFill>
              <a:srgbClr val="00B0F0"/>
            </a:solidFill>
            <a:ln>
              <a:solidFill>
                <a:srgbClr val="00B0F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endParaRPr lang="en-GB" sz="8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080146" y="2256138"/>
              <a:ext cx="152847" cy="228406"/>
            </a:xfrm>
            <a:prstGeom prst="rect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1974402" y="2035036"/>
              <a:ext cx="1085430" cy="444589"/>
            </a:xfrm>
            <a:prstGeom prst="rect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r>
                <a:rPr lang="en-GB" sz="1000" dirty="0" smtClean="0">
                  <a:effectLst/>
                  <a:latin typeface="Verdana"/>
                  <a:ea typeface="Times New Roman"/>
                  <a:cs typeface="Times New Roman"/>
                </a:rPr>
                <a:t>CVS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sp>
          <p:nvSpPr>
            <p:cNvPr id="37" name="Rectangle 36"/>
            <p:cNvSpPr/>
            <p:nvPr/>
          </p:nvSpPr>
          <p:spPr>
            <a:xfrm>
              <a:off x="3223467" y="1529803"/>
              <a:ext cx="688305" cy="520312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r>
                <a:rPr lang="en-GB" sz="1000" dirty="0" smtClean="0">
                  <a:latin typeface="Verdana"/>
                  <a:ea typeface="Times New Roman"/>
                  <a:cs typeface="Times New Roman"/>
                </a:rPr>
                <a:t>18kV TRAS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  <p:sp>
          <p:nvSpPr>
            <p:cNvPr id="38" name="Rectangle 37"/>
            <p:cNvSpPr/>
            <p:nvPr/>
          </p:nvSpPr>
          <p:spPr>
            <a:xfrm>
              <a:off x="3933474" y="1564093"/>
              <a:ext cx="1085430" cy="444589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>
                <a:lnSpc>
                  <a:spcPct val="110000"/>
                </a:lnSpc>
                <a:spcAft>
                  <a:spcPts val="0"/>
                </a:spcAft>
              </a:pPr>
              <a:r>
                <a:rPr lang="en-GB" sz="1000" dirty="0" smtClean="0">
                  <a:effectLst/>
                  <a:latin typeface="Verdana"/>
                  <a:ea typeface="Times New Roman"/>
                  <a:cs typeface="Times New Roman"/>
                </a:rPr>
                <a:t>CVS</a:t>
              </a:r>
              <a:endParaRPr lang="en-GB" sz="1000" dirty="0">
                <a:effectLst/>
                <a:latin typeface="Verdana"/>
                <a:ea typeface="Times New Roman"/>
                <a:cs typeface="Times New Roman"/>
              </a:endParaRPr>
            </a:p>
          </p:txBody>
        </p:sp>
      </p:grpSp>
      <p:sp>
        <p:nvSpPr>
          <p:cNvPr id="34" name="Rectangle 33"/>
          <p:cNvSpPr/>
          <p:nvPr/>
        </p:nvSpPr>
        <p:spPr>
          <a:xfrm>
            <a:off x="475252" y="5410200"/>
            <a:ext cx="24965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b="1" dirty="0" smtClean="0">
                <a:solidFill>
                  <a:srgbClr val="FFC000"/>
                </a:solidFill>
              </a:rPr>
              <a:t>Interface Rack</a:t>
            </a:r>
          </a:p>
          <a:p>
            <a:r>
              <a:rPr lang="fr-FR" sz="1400" b="1" dirty="0" smtClean="0">
                <a:solidFill>
                  <a:srgbClr val="00B0F0"/>
                </a:solidFill>
              </a:rPr>
              <a:t>Switch 18kV</a:t>
            </a:r>
          </a:p>
          <a:p>
            <a:r>
              <a:rPr lang="fr-FR" sz="1400" b="1" dirty="0" smtClean="0">
                <a:solidFill>
                  <a:srgbClr val="00B050"/>
                </a:solidFill>
              </a:rPr>
              <a:t>Old_RPTG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New_RPTG</a:t>
            </a:r>
          </a:p>
        </p:txBody>
      </p:sp>
    </p:spTree>
    <p:extLst>
      <p:ext uri="{BB962C8B-B14F-4D97-AF65-F5344CB8AC3E}">
        <p14:creationId xmlns:p14="http://schemas.microsoft.com/office/powerpoint/2010/main" val="3336024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Installation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82393368"/>
              </p:ext>
            </p:extLst>
          </p:nvPr>
        </p:nvGraphicFramePr>
        <p:xfrm>
          <a:off x="2235200" y="2438400"/>
          <a:ext cx="5765800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Visio" r:id="rId4" imgW="21745702" imgH="9420300" progId="Visio.Drawing.11">
                  <p:embed/>
                </p:oleObj>
              </mc:Choice>
              <mc:Fallback>
                <p:oleObj name="Visio" r:id="rId4" imgW="21745702" imgH="94203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35200" y="2438400"/>
                        <a:ext cx="5765800" cy="246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762000" y="2931636"/>
            <a:ext cx="109677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FMCM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WIC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EIS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CCC</a:t>
            </a:r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en-GB" dirty="0" smtClean="0"/>
              <a:t>EL</a:t>
            </a:r>
          </a:p>
        </p:txBody>
      </p:sp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7863840" cy="548640"/>
          </a:xfrm>
        </p:spPr>
        <p:txBody>
          <a:bodyPr/>
          <a:lstStyle/>
          <a:p>
            <a:pPr marL="0" indent="0"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Interfaces with the safety systems</a:t>
            </a:r>
          </a:p>
        </p:txBody>
      </p:sp>
    </p:spTree>
    <p:extLst>
      <p:ext uri="{BB962C8B-B14F-4D97-AF65-F5344CB8AC3E}">
        <p14:creationId xmlns:p14="http://schemas.microsoft.com/office/powerpoint/2010/main" val="856495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Planning</a:t>
            </a:r>
            <a:endParaRPr lang="en-US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92692436"/>
              </p:ext>
            </p:extLst>
          </p:nvPr>
        </p:nvGraphicFramePr>
        <p:xfrm>
          <a:off x="1701800" y="3733800"/>
          <a:ext cx="5765800" cy="2463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4" name="Visio" r:id="rId4" imgW="21745702" imgH="9420300" progId="Visio.Drawing.11">
                  <p:embed/>
                </p:oleObj>
              </mc:Choice>
              <mc:Fallback>
                <p:oleObj name="Visio" r:id="rId4" imgW="21745702" imgH="9420300" progId="Visio.Drawing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01800" y="3733800"/>
                        <a:ext cx="5765800" cy="24638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5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137160" y="1051560"/>
            <a:ext cx="7863840" cy="3596640"/>
          </a:xfrm>
        </p:spPr>
        <p:txBody>
          <a:bodyPr/>
          <a:lstStyle/>
          <a:p>
            <a:pPr marL="0" indent="0"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LS1</a:t>
            </a:r>
          </a:p>
          <a:p>
            <a:pPr>
              <a:buFont typeface="Wingdings" panose="05000000000000000000" pitchFamily="2" charset="2"/>
              <a:buChar char="ü"/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18 kV switch</a:t>
            </a:r>
            <a:endParaRPr lang="en-US" sz="2000" i="1" dirty="0">
              <a:solidFill>
                <a:schemeClr val="tx2"/>
              </a:solidFill>
            </a:endParaRPr>
          </a:p>
          <a:p>
            <a:pPr marL="0" indent="0">
              <a:spcBef>
                <a:spcPts val="1800"/>
              </a:spcBef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2016</a:t>
            </a:r>
          </a:p>
          <a:p>
            <a:pPr>
              <a:buFont typeface="Wingdings" panose="05000000000000000000" pitchFamily="2" charset="2"/>
              <a:buChar char="ü"/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Production of the load switches </a:t>
            </a:r>
            <a:r>
              <a:rPr lang="en-US" sz="2000" i="1" dirty="0" err="1" smtClean="0">
                <a:solidFill>
                  <a:schemeClr val="tx2"/>
                </a:solidFill>
              </a:rPr>
              <a:t>abd</a:t>
            </a:r>
            <a:r>
              <a:rPr lang="en-US" sz="2000" i="1" dirty="0" smtClean="0">
                <a:solidFill>
                  <a:schemeClr val="tx2"/>
                </a:solidFill>
              </a:rPr>
              <a:t> power converters</a:t>
            </a:r>
            <a:endParaRPr lang="en-US" sz="2000" i="1" dirty="0">
              <a:solidFill>
                <a:schemeClr val="tx2"/>
              </a:solidFill>
            </a:endParaRPr>
          </a:p>
          <a:p>
            <a:pPr marL="0" indent="0">
              <a:spcBef>
                <a:spcPts val="1800"/>
              </a:spcBef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EYTS</a:t>
            </a:r>
          </a:p>
          <a:p>
            <a:pPr>
              <a:buFont typeface="Wingdings" panose="05000000000000000000" pitchFamily="2" charset="2"/>
              <a:buChar char="ü"/>
              <a:tabLst/>
            </a:pPr>
            <a:r>
              <a:rPr lang="en-US" sz="2000" i="1" dirty="0" smtClean="0">
                <a:solidFill>
                  <a:schemeClr val="tx2"/>
                </a:solidFill>
              </a:rPr>
              <a:t>Installation and commissioning</a:t>
            </a:r>
            <a:endParaRPr lang="en-US" sz="2000" i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94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6">
  <a:themeElements>
    <a:clrScheme name="Custom 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DADEFE"/>
      </a:accent4>
      <a:accent5>
        <a:srgbClr val="1F497D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pitchFamily="-112" charset="0"/>
            <a:ea typeface="ＭＳ Ｐゴシック" pitchFamily="-112" charset="-128"/>
            <a:cs typeface="ＭＳ Ｐゴシック" pitchFamily="-112" charset="-128"/>
          </a:defRPr>
        </a:defPPr>
      </a:lstStyle>
    </a:lnDef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>
    <a:extraClrScheme>
      <a:clrScheme name="Template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mplate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mplate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865</TotalTime>
  <Words>262</Words>
  <Application>Microsoft Office PowerPoint</Application>
  <PresentationFormat>On-screen Show (4:3)</PresentationFormat>
  <Paragraphs>102</Paragraphs>
  <Slides>9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8" baseType="lpstr">
      <vt:lpstr>ＭＳ Ｐゴシック</vt:lpstr>
      <vt:lpstr>Arial</vt:lpstr>
      <vt:lpstr>Calibri</vt:lpstr>
      <vt:lpstr>Cambria</vt:lpstr>
      <vt:lpstr>Times New Roman</vt:lpstr>
      <vt:lpstr>Verdana</vt:lpstr>
      <vt:lpstr>Wingdings</vt:lpstr>
      <vt:lpstr>Template6</vt:lpstr>
      <vt:lpstr>Visio</vt:lpstr>
      <vt:lpstr>PowerPoint Presentation</vt:lpstr>
      <vt:lpstr>AC network perturbations</vt:lpstr>
      <vt:lpstr>RPTG power converter</vt:lpstr>
      <vt:lpstr>New RPTG power converter</vt:lpstr>
      <vt:lpstr>New RPTG power converter</vt:lpstr>
      <vt:lpstr>New RPTG power converter</vt:lpstr>
      <vt:lpstr>Installation</vt:lpstr>
      <vt:lpstr>Installation</vt:lpstr>
      <vt:lpstr>Planning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Tobias Baer</dc:creator>
  <cp:lastModifiedBy>Hugues Thiesen</cp:lastModifiedBy>
  <cp:revision>1838</cp:revision>
  <dcterms:created xsi:type="dcterms:W3CDTF">2010-02-06T14:40:52Z</dcterms:created>
  <dcterms:modified xsi:type="dcterms:W3CDTF">2016-03-04T08:29:05Z</dcterms:modified>
</cp:coreProperties>
</file>