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64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B51D"/>
    <a:srgbClr val="CCFF99"/>
    <a:srgbClr val="FF9900"/>
    <a:srgbClr val="CCCCFF"/>
    <a:srgbClr val="FFCC00"/>
    <a:srgbClr val="FFFF99"/>
    <a:srgbClr val="6699FF"/>
    <a:srgbClr val="66CCFF"/>
    <a:srgbClr val="CCE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82003" autoAdjust="0"/>
  </p:normalViewPr>
  <p:slideViewPr>
    <p:cSldViewPr snapToGrid="0">
      <p:cViewPr>
        <p:scale>
          <a:sx n="112" d="100"/>
          <a:sy n="112" d="100"/>
        </p:scale>
        <p:origin x="-690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7EF78-F130-47EE-AA50-0DB121BF6C5F}" type="datetimeFigureOut">
              <a:rPr lang="de-DE" smtClean="0"/>
              <a:pPr/>
              <a:t>15.03.2016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498C3-6083-4F12-8EE8-47340212689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3831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Infos im Überblick, nicht allzu detailliert</a:t>
            </a:r>
          </a:p>
          <a:p>
            <a:r>
              <a:rPr lang="de-DE" dirty="0" smtClean="0"/>
              <a:t>detaillierterer Blick im Einzelfall</a:t>
            </a:r>
          </a:p>
          <a:p>
            <a:r>
              <a:rPr lang="de-DE" dirty="0" smtClean="0"/>
              <a:t>Zeit für Gespräche in kleineren Gruppen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498C3-6083-4F12-8EE8-47340212689B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2104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498C3-6083-4F12-8EE8-47340212689B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6339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Deutsche Sprachprüfung für den Hochschulzugang ausländischer Studienbewerber (DSH)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Test Deutsch als Fremdsprache (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TestDaF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de-DE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498C3-6083-4F12-8EE8-47340212689B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7850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498C3-6083-4F12-8EE8-47340212689B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5568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498C3-6083-4F12-8EE8-47340212689B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468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6DCF0-5A7A-41B4-88A4-7B5DFDB09212}" type="datetime1">
              <a:rPr lang="de-DE" smtClean="0"/>
              <a:pPr/>
              <a:t>15.03.2016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F1181-5E5F-4EC7-BC6F-13FBF755501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528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C17DE-55E5-4EA7-9FA8-AC4DF9EA7556}" type="datetime1">
              <a:rPr lang="de-DE" smtClean="0"/>
              <a:pPr/>
              <a:t>15.03.2016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F1181-5E5F-4EC7-BC6F-13FBF755501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547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D0D42-4C5A-4D54-891E-8A3DC4DF3291}" type="datetime1">
              <a:rPr lang="de-DE" smtClean="0"/>
              <a:pPr/>
              <a:t>15.03.2016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F1181-5E5F-4EC7-BC6F-13FBF755501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2814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5C3FC-D793-4126-85E4-0FE2371AEA9A}" type="datetime1">
              <a:rPr lang="de-DE" smtClean="0"/>
              <a:pPr/>
              <a:t>15.03.2016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F1181-5E5F-4EC7-BC6F-13FBF755501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7814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D4D98-1C03-4434-B5A7-66D9D22A8D60}" type="datetime1">
              <a:rPr lang="de-DE" smtClean="0"/>
              <a:pPr/>
              <a:t>15.03.2016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F1181-5E5F-4EC7-BC6F-13FBF755501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021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557FA-1A54-4D4B-88CA-BFEB310150ED}" type="datetime1">
              <a:rPr lang="de-DE" smtClean="0"/>
              <a:pPr/>
              <a:t>15.03.2016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F1181-5E5F-4EC7-BC6F-13FBF755501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041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4F130-7A90-43AC-BB28-CD6F418B0DB7}" type="datetime1">
              <a:rPr lang="de-DE" smtClean="0"/>
              <a:pPr/>
              <a:t>15.03.2016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F1181-5E5F-4EC7-BC6F-13FBF755501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8740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D9965-4014-4988-9021-46BF6E513090}" type="datetime1">
              <a:rPr lang="de-DE" smtClean="0"/>
              <a:pPr/>
              <a:t>15.03.2016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F1181-5E5F-4EC7-BC6F-13FBF755501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726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46B0-F9DE-43F2-8706-919965A6C676}" type="datetime1">
              <a:rPr lang="de-DE" smtClean="0"/>
              <a:pPr/>
              <a:t>15.03.2016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F1181-5E5F-4EC7-BC6F-13FBF755501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9621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81EB1-EF69-4743-BAE1-3C37D79ECF96}" type="datetime1">
              <a:rPr lang="de-DE" smtClean="0"/>
              <a:pPr/>
              <a:t>15.03.2016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F1181-5E5F-4EC7-BC6F-13FBF755501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7399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EF9E-4609-4B8B-B777-1DE496EAC940}" type="datetime1">
              <a:rPr lang="de-DE" smtClean="0"/>
              <a:pPr/>
              <a:t>15.03.2016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F1181-5E5F-4EC7-BC6F-13FBF755501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3390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07B82-44F3-42D5-9E82-F4075DDCB8E3}" type="datetime1">
              <a:rPr lang="de-DE" smtClean="0"/>
              <a:pPr/>
              <a:t>15.03.2016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F1181-5E5F-4EC7-BC6F-13FBF755501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806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6252" y="0"/>
            <a:ext cx="3469777" cy="1491343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0" y="5943601"/>
            <a:ext cx="9144000" cy="914400"/>
          </a:xfrm>
          <a:prstGeom prst="rect">
            <a:avLst/>
          </a:prstGeom>
          <a:solidFill>
            <a:srgbClr val="7AB51D"/>
          </a:solidFill>
          <a:ln>
            <a:solidFill>
              <a:srgbClr val="7AB5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r Verbinder 11"/>
          <p:cNvCxnSpPr/>
          <p:nvPr/>
        </p:nvCxnSpPr>
        <p:spPr>
          <a:xfrm>
            <a:off x="0" y="1317172"/>
            <a:ext cx="5509035" cy="0"/>
          </a:xfrm>
          <a:prstGeom prst="line">
            <a:avLst/>
          </a:prstGeom>
          <a:ln w="47625">
            <a:solidFill>
              <a:srgbClr val="7AB5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1621971" y="2416629"/>
            <a:ext cx="60415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DE" sz="3200" b="1" smtClean="0">
                <a:solidFill>
                  <a:schemeClr val="accent1">
                    <a:lumMod val="50000"/>
                  </a:schemeClr>
                </a:solidFill>
              </a:rPr>
              <a:t>Kurzüberblick</a:t>
            </a:r>
            <a:endParaRPr lang="de-DE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de-DE" sz="3200" b="1" smtClean="0">
                <a:solidFill>
                  <a:srgbClr val="7AB51D"/>
                </a:solidFill>
              </a:rPr>
              <a:t>Erfahrungen der Ehrenamtlichen</a:t>
            </a:r>
            <a:endParaRPr lang="de-DE" sz="3200" b="1" dirty="0">
              <a:solidFill>
                <a:srgbClr val="7AB51D"/>
              </a:solidFill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6762750" y="6218238"/>
            <a:ext cx="2057400" cy="365125"/>
          </a:xfrm>
        </p:spPr>
        <p:txBody>
          <a:bodyPr/>
          <a:lstStyle/>
          <a:p>
            <a:fld id="{D37F1181-5E5F-4EC7-BC6F-13FBF7555010}" type="slidenum">
              <a:rPr lang="de-DE" sz="2800">
                <a:solidFill>
                  <a:schemeClr val="tx1"/>
                </a:solidFill>
              </a:rPr>
              <a:pPr/>
              <a:t>1</a:t>
            </a:fld>
            <a:endParaRPr lang="de-DE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63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25343" y="1"/>
            <a:ext cx="2220686" cy="954472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0" y="5943601"/>
            <a:ext cx="9144000" cy="914400"/>
          </a:xfrm>
          <a:prstGeom prst="rect">
            <a:avLst/>
          </a:prstGeom>
          <a:solidFill>
            <a:srgbClr val="7AB51D"/>
          </a:solidFill>
          <a:ln>
            <a:solidFill>
              <a:srgbClr val="7AB5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r Verbinder 11"/>
          <p:cNvCxnSpPr/>
          <p:nvPr/>
        </p:nvCxnSpPr>
        <p:spPr>
          <a:xfrm flipV="1">
            <a:off x="0" y="870857"/>
            <a:ext cx="6683829" cy="10886"/>
          </a:xfrm>
          <a:prstGeom prst="line">
            <a:avLst/>
          </a:prstGeom>
          <a:ln w="34925">
            <a:solidFill>
              <a:srgbClr val="7AB5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/>
          <p:cNvSpPr txBox="1"/>
          <p:nvPr/>
        </p:nvSpPr>
        <p:spPr>
          <a:xfrm>
            <a:off x="457200" y="249917"/>
            <a:ext cx="5417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Grundsätzliches</a:t>
            </a:r>
            <a:endParaRPr lang="de-DE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9" name="Textfeld 78"/>
          <p:cNvSpPr txBox="1"/>
          <p:nvPr/>
        </p:nvSpPr>
        <p:spPr>
          <a:xfrm>
            <a:off x="537210" y="1394460"/>
            <a:ext cx="80695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Gruppe der Geflüchteten sehr heterogen </a:t>
            </a:r>
          </a:p>
          <a:p>
            <a:endParaRPr lang="de-DE" sz="2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dementsprechend Erfahrungswerte sehr unterschiedlich und Patenschaften in unterschiedlichster Weise entwickelt</a:t>
            </a:r>
          </a:p>
          <a:p>
            <a:endParaRPr lang="de-DE" sz="20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trifft auch für Geflüchtete gleicher Herrkunft zu</a:t>
            </a:r>
          </a:p>
          <a:p>
            <a:endParaRPr lang="de-DE" sz="20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letzendlich sind sowohl die Persönlichkeit als auch die jeweiligen Hintergründe ausschlaggebend für das Gelingen der Patenschaft und der Vermittlung</a:t>
            </a:r>
            <a:endParaRPr lang="de-DE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6736837" y="6218238"/>
            <a:ext cx="2057400" cy="365125"/>
          </a:xfrm>
        </p:spPr>
        <p:txBody>
          <a:bodyPr/>
          <a:lstStyle/>
          <a:p>
            <a:fld id="{D37F1181-5E5F-4EC7-BC6F-13FBF7555010}" type="slidenum">
              <a:rPr lang="de-DE" sz="2800">
                <a:solidFill>
                  <a:schemeClr val="tx1"/>
                </a:solidFill>
              </a:rPr>
              <a:pPr/>
              <a:t>2</a:t>
            </a:fld>
            <a:endParaRPr lang="de-DE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32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25343" y="1"/>
            <a:ext cx="2220686" cy="954472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0" y="5943601"/>
            <a:ext cx="9144000" cy="914400"/>
          </a:xfrm>
          <a:prstGeom prst="rect">
            <a:avLst/>
          </a:prstGeom>
          <a:solidFill>
            <a:srgbClr val="7AB51D"/>
          </a:solidFill>
          <a:ln>
            <a:solidFill>
              <a:srgbClr val="7AB5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r Verbinder 11"/>
          <p:cNvCxnSpPr/>
          <p:nvPr/>
        </p:nvCxnSpPr>
        <p:spPr>
          <a:xfrm flipV="1">
            <a:off x="0" y="870857"/>
            <a:ext cx="6683829" cy="10886"/>
          </a:xfrm>
          <a:prstGeom prst="line">
            <a:avLst/>
          </a:prstGeom>
          <a:ln w="34925">
            <a:solidFill>
              <a:srgbClr val="7AB5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/>
          <p:cNvSpPr txBox="1"/>
          <p:nvPr/>
        </p:nvSpPr>
        <p:spPr>
          <a:xfrm>
            <a:off x="457200" y="249917"/>
            <a:ext cx="5417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Verständigung</a:t>
            </a:r>
            <a:endParaRPr lang="de-DE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6683829" y="6218238"/>
            <a:ext cx="2057400" cy="365125"/>
          </a:xfrm>
        </p:spPr>
        <p:txBody>
          <a:bodyPr/>
          <a:lstStyle/>
          <a:p>
            <a:fld id="{D37F1181-5E5F-4EC7-BC6F-13FBF7555010}" type="slidenum">
              <a:rPr lang="de-DE" sz="2800">
                <a:solidFill>
                  <a:schemeClr val="tx1"/>
                </a:solidFill>
              </a:rPr>
              <a:pPr/>
              <a:t>3</a:t>
            </a:fld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533400" y="1278468"/>
            <a:ext cx="755226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 Wesentlichen läuft die Verständigung, auch durch die gegenseitige Unterstützung zwischen den Geflüchteten, sehr gut</a:t>
            </a:r>
          </a:p>
          <a:p>
            <a:endParaRPr lang="de-DE" sz="20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Schulbildung als ein entscheidener Faktor</a:t>
            </a:r>
          </a:p>
          <a:p>
            <a:endParaRPr lang="de-DE" sz="20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das Finden von Treffpunkten bereitet mitunter Schwierigkeiten, erschwert wird dies mitunter durch fehlende SIM-Karten bzw. fehlendes Datenvolumen</a:t>
            </a:r>
          </a:p>
          <a:p>
            <a:endParaRPr lang="de-DE" sz="20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zum Teil wird sich nicht getraut Nachfragen zu stellen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mitunter sehr spontane bzw. sporadische Kontaktaufnahme sowie Kontaktabbruch zum Paten oder zur Patin</a:t>
            </a:r>
            <a:endParaRPr lang="de-DE" sz="2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7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25343" y="1"/>
            <a:ext cx="2220686" cy="954472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0" y="5943601"/>
            <a:ext cx="9144000" cy="914400"/>
          </a:xfrm>
          <a:prstGeom prst="rect">
            <a:avLst/>
          </a:prstGeom>
          <a:solidFill>
            <a:srgbClr val="7AB51D"/>
          </a:solidFill>
          <a:ln>
            <a:solidFill>
              <a:srgbClr val="7AB5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r Verbinder 11"/>
          <p:cNvCxnSpPr/>
          <p:nvPr/>
        </p:nvCxnSpPr>
        <p:spPr>
          <a:xfrm flipV="1">
            <a:off x="0" y="870857"/>
            <a:ext cx="6683829" cy="10886"/>
          </a:xfrm>
          <a:prstGeom prst="line">
            <a:avLst/>
          </a:prstGeom>
          <a:ln w="34925">
            <a:solidFill>
              <a:srgbClr val="7AB5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/>
          <p:cNvSpPr txBox="1"/>
          <p:nvPr/>
        </p:nvSpPr>
        <p:spPr>
          <a:xfrm>
            <a:off x="457200" y="249917"/>
            <a:ext cx="5417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Arbeitssuche/Bewerbungsprozess</a:t>
            </a:r>
            <a:endParaRPr lang="de-DE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6683829" y="6218238"/>
            <a:ext cx="2057400" cy="365125"/>
          </a:xfrm>
        </p:spPr>
        <p:txBody>
          <a:bodyPr/>
          <a:lstStyle/>
          <a:p>
            <a:fld id="{D37F1181-5E5F-4EC7-BC6F-13FBF7555010}" type="slidenum">
              <a:rPr lang="de-DE" sz="2800">
                <a:solidFill>
                  <a:schemeClr val="tx1"/>
                </a:solidFill>
              </a:rPr>
              <a:pPr/>
              <a:t>4</a:t>
            </a:fld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550333" y="1159933"/>
            <a:ext cx="76961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Unterstützung durch die Mitarbeiter*innen von Behörden, Organisationen und durch andere Ehrenamtliche gut</a:t>
            </a:r>
          </a:p>
          <a:p>
            <a:endParaRPr lang="de-DE" sz="20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aufgrund fehlender Ressourcen läuft vieles dennoch eher unbefriedigend (bsp. Wartezeiten auf Arbeitserlaubnis, kostenlose Rechtsberatung, knapper Wohnraum,etc.)</a:t>
            </a:r>
          </a:p>
          <a:p>
            <a:endParaRPr lang="de-DE" sz="20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Bewerbungs-/</a:t>
            </a:r>
            <a:r>
              <a:rPr lang="de-D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Auswahlprozess in unserem Stil </a:t>
            </a: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ist weitgehend unbekannt (Lebenslauf mit genauen Angaben, Anschreiben, genaue Vorbereitung auf Vorstellungsgespräche)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Übersetzung/Beglaubigung von Urkunden sowie manche Weiterbildungsangebote (bsp. Sprachkurse ab B2) sind mit hohen Kosten verbunden</a:t>
            </a:r>
            <a:endParaRPr lang="de-DE" sz="2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45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25343" y="1"/>
            <a:ext cx="2220686" cy="954472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0" y="5943601"/>
            <a:ext cx="9144000" cy="914400"/>
          </a:xfrm>
          <a:prstGeom prst="rect">
            <a:avLst/>
          </a:prstGeom>
          <a:solidFill>
            <a:srgbClr val="7AB51D"/>
          </a:solidFill>
          <a:ln>
            <a:solidFill>
              <a:srgbClr val="7AB5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r Verbinder 11"/>
          <p:cNvCxnSpPr/>
          <p:nvPr/>
        </p:nvCxnSpPr>
        <p:spPr>
          <a:xfrm flipV="1">
            <a:off x="0" y="870857"/>
            <a:ext cx="6683829" cy="10886"/>
          </a:xfrm>
          <a:prstGeom prst="line">
            <a:avLst/>
          </a:prstGeom>
          <a:ln w="34925">
            <a:solidFill>
              <a:srgbClr val="7AB5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/>
          <p:cNvSpPr txBox="1"/>
          <p:nvPr/>
        </p:nvSpPr>
        <p:spPr>
          <a:xfrm>
            <a:off x="457200" y="249917"/>
            <a:ext cx="560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Die deutsche Arbeitswelt</a:t>
            </a:r>
            <a:endParaRPr lang="de-DE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690634"/>
              </p:ext>
            </p:extLst>
          </p:nvPr>
        </p:nvGraphicFramePr>
        <p:xfrm>
          <a:off x="457198" y="1062531"/>
          <a:ext cx="858883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4415"/>
                <a:gridCol w="4294415"/>
              </a:tblGrid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alpha val="7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bg1">
                        <a:alpha val="7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6683829" y="6218238"/>
            <a:ext cx="2057400" cy="365125"/>
          </a:xfrm>
        </p:spPr>
        <p:txBody>
          <a:bodyPr/>
          <a:lstStyle/>
          <a:p>
            <a:fld id="{D37F1181-5E5F-4EC7-BC6F-13FBF7555010}" type="slidenum">
              <a:rPr lang="de-DE" sz="2800">
                <a:solidFill>
                  <a:schemeClr val="tx1"/>
                </a:solidFill>
              </a:rPr>
              <a:pPr/>
              <a:t>5</a:t>
            </a:fld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14865" y="1059120"/>
            <a:ext cx="8314267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mitunter schwierig, Spezifika </a:t>
            </a:r>
            <a:r>
              <a:rPr lang="de-D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des deutschen Arbeitsmarktes </a:t>
            </a: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den Geflüchteten wirklich nahezubringen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de-DE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bei vielen Unverständnis über schwierige und lange Arbeitssuche trotz großer Bereitschaft/Willen zur Arbeit</a:t>
            </a:r>
            <a:endParaRPr lang="de-DE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0"/>
            <a:endParaRPr lang="de-DE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manche bringen (kleinere) Erfahrungen in vielen Berufen mit; keinen konkreten Berufswunsch oder Ausbildung</a:t>
            </a:r>
            <a:endParaRPr lang="de-DE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0"/>
            <a:endParaRPr lang="de-DE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Regeln der deutschen Arbeitswelt oftmals unbekannt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Pünktlichkeit</a:t>
            </a:r>
            <a:r>
              <a:rPr lang="de-D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Unverzügliches </a:t>
            </a:r>
            <a:r>
              <a:rPr lang="de-D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Benachrichtigen bei </a:t>
            </a: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Fernbleiben, Vorkehrungen </a:t>
            </a:r>
            <a:r>
              <a:rPr lang="de-D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für den Notfall (</a:t>
            </a: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Telefonnummern, Emailadressen, etc.)</a:t>
            </a:r>
            <a:endParaRPr lang="de-DE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Konsequenzen </a:t>
            </a:r>
            <a:r>
              <a:rPr lang="de-D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von Regelverstößen werden </a:t>
            </a: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unterschätzt</a:t>
            </a:r>
          </a:p>
          <a:p>
            <a:pPr lvl="1"/>
            <a:r>
              <a:rPr lang="de-DE" sz="70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</a:rPr>
              <a:t> </a:t>
            </a:r>
            <a:endParaRPr lang="de-DE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3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25343" y="1"/>
            <a:ext cx="2220686" cy="954472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0" y="6048175"/>
            <a:ext cx="9144000" cy="809826"/>
          </a:xfrm>
          <a:prstGeom prst="rect">
            <a:avLst/>
          </a:prstGeom>
          <a:solidFill>
            <a:srgbClr val="7AB51D"/>
          </a:solidFill>
          <a:ln>
            <a:solidFill>
              <a:srgbClr val="7AB5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r Verbinder 11"/>
          <p:cNvCxnSpPr/>
          <p:nvPr/>
        </p:nvCxnSpPr>
        <p:spPr>
          <a:xfrm flipV="1">
            <a:off x="0" y="870857"/>
            <a:ext cx="6683829" cy="10886"/>
          </a:xfrm>
          <a:prstGeom prst="line">
            <a:avLst/>
          </a:prstGeom>
          <a:ln w="34925">
            <a:solidFill>
              <a:srgbClr val="7AB51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/>
          <p:cNvSpPr txBox="1"/>
          <p:nvPr/>
        </p:nvSpPr>
        <p:spPr>
          <a:xfrm>
            <a:off x="457200" y="249917"/>
            <a:ext cx="5417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Wahrnehmung der Patenschaften</a:t>
            </a:r>
            <a:endParaRPr lang="de-DE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6663690" y="6218238"/>
            <a:ext cx="2057400" cy="365125"/>
          </a:xfrm>
        </p:spPr>
        <p:txBody>
          <a:bodyPr/>
          <a:lstStyle/>
          <a:p>
            <a:fld id="{D37F1181-5E5F-4EC7-BC6F-13FBF7555010}" type="slidenum">
              <a:rPr lang="de-DE" sz="2800">
                <a:solidFill>
                  <a:schemeClr val="tx1"/>
                </a:solidFill>
              </a:rPr>
              <a:pPr/>
              <a:t>6</a:t>
            </a:fld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554565" y="1039139"/>
            <a:ext cx="8034867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für die Geflüchteten ist eine Unterstützung bei Behördengängen zunächst oftmals </a:t>
            </a: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von grundlegender Bedeutung</a:t>
            </a:r>
            <a:endParaRPr lang="de-DE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langfristige Begleitung </a:t>
            </a:r>
            <a:r>
              <a:rPr lang="de-D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des gesamten Prozesses und die </a:t>
            </a: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Sichtbarkeit </a:t>
            </a:r>
            <a:r>
              <a:rPr lang="de-D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der </a:t>
            </a: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Paten*innen für pot</a:t>
            </a:r>
            <a:r>
              <a:rPr lang="de-D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Ausbilder*innen </a:t>
            </a:r>
            <a:r>
              <a:rPr lang="de-D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/ </a:t>
            </a: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Arbeitgeber*innen  sowie bei Behördengängen scheint hilfreich</a:t>
            </a:r>
          </a:p>
          <a:p>
            <a:endParaRPr lang="de-DE" sz="20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Paten*innen </a:t>
            </a:r>
            <a:r>
              <a:rPr lang="de-D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werden von einigen pot. </a:t>
            </a: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Arbeitgeber*innen </a:t>
            </a:r>
            <a:r>
              <a:rPr lang="de-D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für Unterstützung bei der burokratischen Abwicklung (z.B. Arbeitsgenehmigung) </a:t>
            </a: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de-D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Anspruch </a:t>
            </a: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genommen</a:t>
            </a:r>
          </a:p>
          <a:p>
            <a:endParaRPr lang="de-DE" sz="2000" u="sng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000" u="sng">
                <a:solidFill>
                  <a:schemeClr val="tx1">
                    <a:lumMod val="75000"/>
                    <a:lumOff val="25000"/>
                  </a:schemeClr>
                </a:solidFill>
              </a:rPr>
              <a:t>Aber</a:t>
            </a:r>
            <a:r>
              <a:rPr lang="de-D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pot. Ausbilder*innen/Arbeitnehmer*innen ist die Selbstständigkeit der Bewerber*innen selbstverstädnlich wichtig 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200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gieren im Hintergurnd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de-DE" sz="2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trotzdem eigene Verfügbarkeit vermitteln</a:t>
            </a:r>
            <a:endParaRPr lang="de-DE" sz="2000" u="sng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9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381</Words>
  <Application>Microsoft Office PowerPoint</Application>
  <PresentationFormat>Bildschirmpräsentation (4:3)</PresentationFormat>
  <Paragraphs>65</Paragraphs>
  <Slides>6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Lang</dc:creator>
  <cp:lastModifiedBy>Gesine</cp:lastModifiedBy>
  <cp:revision>378</cp:revision>
  <dcterms:created xsi:type="dcterms:W3CDTF">2015-04-29T11:19:50Z</dcterms:created>
  <dcterms:modified xsi:type="dcterms:W3CDTF">2016-03-15T15:14:23Z</dcterms:modified>
</cp:coreProperties>
</file>