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handoutMasterIdLst>
    <p:handoutMasterId r:id="rId13"/>
  </p:handoutMasterIdLst>
  <p:sldIdLst>
    <p:sldId id="353" r:id="rId2"/>
    <p:sldId id="354" r:id="rId3"/>
    <p:sldId id="359" r:id="rId4"/>
    <p:sldId id="360" r:id="rId5"/>
    <p:sldId id="357" r:id="rId6"/>
    <p:sldId id="361" r:id="rId7"/>
    <p:sldId id="362" r:id="rId8"/>
    <p:sldId id="265" r:id="rId9"/>
    <p:sldId id="339" r:id="rId10"/>
    <p:sldId id="330" r:id="rId11"/>
  </p:sldIdLst>
  <p:sldSz cx="9144000" cy="6858000" type="screen4x3"/>
  <p:notesSz cx="6858000" cy="9144000"/>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17">
          <p15:clr>
            <a:srgbClr val="A4A3A4"/>
          </p15:clr>
        </p15:guide>
        <p15:guide id="2" orient="horz" pos="206">
          <p15:clr>
            <a:srgbClr val="A4A3A4"/>
          </p15:clr>
        </p15:guide>
        <p15:guide id="3" orient="horz" pos="3834">
          <p15:clr>
            <a:srgbClr val="A4A3A4"/>
          </p15:clr>
        </p15:guide>
        <p15:guide id="4" orient="horz" pos="1065">
          <p15:clr>
            <a:srgbClr val="A4A3A4"/>
          </p15:clr>
        </p15:guide>
        <p15:guide id="5" orient="horz" pos="777">
          <p15:clr>
            <a:srgbClr val="A4A3A4"/>
          </p15:clr>
        </p15:guide>
        <p15:guide id="6" pos="5556">
          <p15:clr>
            <a:srgbClr val="A4A3A4"/>
          </p15:clr>
        </p15:guide>
        <p15:guide id="7" pos="206">
          <p15:clr>
            <a:srgbClr val="A4A3A4"/>
          </p15:clr>
        </p15:guide>
        <p15:guide id="8" pos="2886">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FF5050"/>
    <a:srgbClr val="003283"/>
    <a:srgbClr val="FF0000"/>
    <a:srgbClr val="666666"/>
    <a:srgbClr val="2B3F7B"/>
    <a:srgbClr val="9C277B"/>
    <a:srgbClr val="D4652D"/>
    <a:srgbClr val="9E3039"/>
    <a:srgbClr val="99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199" autoAdjust="0"/>
    <p:restoredTop sz="69444" autoAdjust="0"/>
  </p:normalViewPr>
  <p:slideViewPr>
    <p:cSldViewPr snapToGrid="0" showGuides="1">
      <p:cViewPr>
        <p:scale>
          <a:sx n="75" d="100"/>
          <a:sy n="75" d="100"/>
        </p:scale>
        <p:origin x="2952" y="144"/>
      </p:cViewPr>
      <p:guideLst>
        <p:guide orient="horz" pos="4117"/>
        <p:guide orient="horz" pos="206"/>
        <p:guide orient="horz" pos="3834"/>
        <p:guide orient="horz" pos="1065"/>
        <p:guide orient="horz" pos="777"/>
        <p:guide pos="5556"/>
        <p:guide pos="206"/>
        <p:guide pos="2886"/>
      </p:guideLst>
    </p:cSldViewPr>
  </p:slideViewPr>
  <p:notesTextViewPr>
    <p:cViewPr>
      <p:scale>
        <a:sx n="100" d="100"/>
        <a:sy n="100" d="100"/>
      </p:scale>
      <p:origin x="0" y="0"/>
    </p:cViewPr>
  </p:notesTextViewPr>
  <p:sorterViewPr>
    <p:cViewPr>
      <p:scale>
        <a:sx n="125" d="100"/>
        <a:sy n="125" d="100"/>
      </p:scale>
      <p:origin x="0" y="0"/>
    </p:cViewPr>
  </p:sorterViewPr>
  <p:notesViewPr>
    <p:cSldViewPr snapToGrid="0" showGuides="1">
      <p:cViewPr>
        <p:scale>
          <a:sx n="75" d="100"/>
          <a:sy n="75" d="100"/>
        </p:scale>
        <p:origin x="-4402" y="-56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handoutMaster" Target="handoutMasters/handoutMaster1.xml"/><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‹Nr.›</a:t>
            </a:fld>
            <a:endParaRPr lang="de-DE" sz="1000" dirty="0"/>
          </a:p>
        </p:txBody>
      </p:sp>
    </p:spTree>
    <p:extLst>
      <p:ext uri="{BB962C8B-B14F-4D97-AF65-F5344CB8AC3E}">
        <p14:creationId xmlns:p14="http://schemas.microsoft.com/office/powerpoint/2010/main" val="37806701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‹Nr.›</a:t>
            </a:fld>
            <a:endParaRPr lang="de-DE" dirty="0"/>
          </a:p>
        </p:txBody>
      </p:sp>
    </p:spTree>
    <p:extLst>
      <p:ext uri="{BB962C8B-B14F-4D97-AF65-F5344CB8AC3E}">
        <p14:creationId xmlns:p14="http://schemas.microsoft.com/office/powerpoint/2010/main" val="1908748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180975" indent="-180975" algn="l" defTabSz="914400" rtl="0" eaLnBrk="1" latinLnBrk="0" hangingPunct="1">
      <a:buClr>
        <a:schemeClr val="accent1"/>
      </a:buClr>
      <a:buSzPct val="100000"/>
      <a:buFont typeface="Wingdings" pitchFamily="2" charset="2"/>
      <a:buChar char=""/>
      <a:defRPr sz="1100" kern="1200">
        <a:solidFill>
          <a:schemeClr val="tx1"/>
        </a:solidFill>
        <a:latin typeface="+mn-lt"/>
        <a:ea typeface="+mn-ea"/>
        <a:cs typeface="+mn-cs"/>
      </a:defRPr>
    </a:lvl2pPr>
    <a:lvl3pPr marL="357188" indent="-17621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en-US" smtClean="0"/>
              <a:pPr/>
              <a:t>1</a:t>
            </a:fld>
            <a:endParaRPr lang="en-US" dirty="0"/>
          </a:p>
        </p:txBody>
      </p:sp>
    </p:spTree>
    <p:extLst>
      <p:ext uri="{BB962C8B-B14F-4D97-AF65-F5344CB8AC3E}">
        <p14:creationId xmlns:p14="http://schemas.microsoft.com/office/powerpoint/2010/main" val="14386230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en-US" smtClean="0"/>
              <a:pPr/>
              <a:t>10</a:t>
            </a:fld>
            <a:endParaRPr lang="en-US" dirty="0"/>
          </a:p>
        </p:txBody>
      </p:sp>
    </p:spTree>
    <p:extLst>
      <p:ext uri="{BB962C8B-B14F-4D97-AF65-F5344CB8AC3E}">
        <p14:creationId xmlns:p14="http://schemas.microsoft.com/office/powerpoint/2010/main" val="19682631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de-DE" sz="1200" kern="1200" dirty="0" smtClean="0">
                <a:solidFill>
                  <a:schemeClr val="tx1"/>
                </a:solidFill>
                <a:effectLst/>
                <a:latin typeface="+mn-lt"/>
                <a:ea typeface="+mn-ea"/>
                <a:cs typeface="+mn-cs"/>
              </a:rPr>
              <a:t>Kunden: BMW,</a:t>
            </a:r>
            <a:r>
              <a:rPr lang="de-DE" sz="1200" kern="1200" baseline="0" dirty="0" smtClean="0">
                <a:solidFill>
                  <a:schemeClr val="tx1"/>
                </a:solidFill>
                <a:effectLst/>
                <a:latin typeface="+mn-lt"/>
                <a:ea typeface="+mn-ea"/>
                <a:cs typeface="+mn-cs"/>
              </a:rPr>
              <a:t> </a:t>
            </a:r>
            <a:r>
              <a:rPr lang="de-DE" sz="1200" kern="1200" dirty="0" smtClean="0">
                <a:solidFill>
                  <a:schemeClr val="tx1"/>
                </a:solidFill>
                <a:effectLst/>
                <a:latin typeface="+mn-lt"/>
                <a:ea typeface="+mn-ea"/>
                <a:cs typeface="+mn-cs"/>
              </a:rPr>
              <a:t>VW, Edeka, TU Dresden, Shell, Nestle, DFB, Krebsforschung</a:t>
            </a:r>
            <a:r>
              <a:rPr lang="de-DE" dirty="0" smtClean="0">
                <a:effectLst/>
              </a:rPr>
              <a:t> </a:t>
            </a:r>
          </a:p>
          <a:p>
            <a:pPr marL="171450" indent="-171450">
              <a:buFont typeface="Arial"/>
              <a:buChar char="•"/>
            </a:pPr>
            <a:r>
              <a:rPr lang="de-DE" dirty="0" smtClean="0">
                <a:effectLst/>
              </a:rPr>
              <a:t>Über 75.000 Mitarbeiter weltweit, ca. 700 in Dresden</a:t>
            </a:r>
          </a:p>
          <a:p>
            <a:pPr marL="171450" indent="-171450">
              <a:buFont typeface="Arial"/>
              <a:buChar char="•"/>
            </a:pPr>
            <a:r>
              <a:rPr lang="de-DE" dirty="0" smtClean="0">
                <a:effectLst/>
              </a:rPr>
              <a:t>Duales Studium der Wirtschaftsinformatik in</a:t>
            </a:r>
            <a:r>
              <a:rPr lang="de-DE" baseline="0" dirty="0" smtClean="0">
                <a:effectLst/>
              </a:rPr>
              <a:t> Dresden seit 2015 </a:t>
            </a:r>
            <a:r>
              <a:rPr lang="de-DE" baseline="0" dirty="0" smtClean="0">
                <a:effectLst/>
                <a:sym typeface="Wingdings"/>
              </a:rPr>
              <a:t> Ausbildungsthema</a:t>
            </a:r>
            <a:endParaRPr lang="en-US" dirty="0" smtClean="0"/>
          </a:p>
          <a:p>
            <a:endParaRPr lang="de-DE"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Tree>
    <p:extLst>
      <p:ext uri="{BB962C8B-B14F-4D97-AF65-F5344CB8AC3E}">
        <p14:creationId xmlns:p14="http://schemas.microsoft.com/office/powerpoint/2010/main" val="13680949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a:t>
            </a:r>
            <a:r>
              <a:rPr lang="en-US" dirty="0" err="1" smtClean="0"/>
              <a:t>Englisch</a:t>
            </a:r>
            <a:r>
              <a:rPr lang="en-US" dirty="0" smtClean="0"/>
              <a:t> </a:t>
            </a:r>
            <a:r>
              <a:rPr lang="en-US" dirty="0" err="1" smtClean="0"/>
              <a:t>ist</a:t>
            </a:r>
            <a:r>
              <a:rPr lang="en-US" dirty="0" smtClean="0"/>
              <a:t> </a:t>
            </a:r>
            <a:r>
              <a:rPr lang="en-US" dirty="0" err="1" smtClean="0"/>
              <a:t>wichtig</a:t>
            </a:r>
            <a:r>
              <a:rPr lang="en-US" dirty="0" smtClean="0"/>
              <a:t>.</a:t>
            </a:r>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en-US" smtClean="0"/>
              <a:pPr/>
              <a:t>3</a:t>
            </a:fld>
            <a:endParaRPr lang="en-US" dirty="0"/>
          </a:p>
        </p:txBody>
      </p:sp>
    </p:spTree>
    <p:extLst>
      <p:ext uri="{BB962C8B-B14F-4D97-AF65-F5344CB8AC3E}">
        <p14:creationId xmlns:p14="http://schemas.microsoft.com/office/powerpoint/2010/main" val="20364992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en-US" smtClean="0"/>
              <a:pPr/>
              <a:t>4</a:t>
            </a:fld>
            <a:endParaRPr lang="en-US" dirty="0"/>
          </a:p>
        </p:txBody>
      </p:sp>
    </p:spTree>
    <p:extLst>
      <p:ext uri="{BB962C8B-B14F-4D97-AF65-F5344CB8AC3E}">
        <p14:creationId xmlns:p14="http://schemas.microsoft.com/office/powerpoint/2010/main" val="14098477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Radio: Radio Dresden, PSR</a:t>
            </a:r>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en-US" smtClean="0"/>
              <a:pPr/>
              <a:t>5</a:t>
            </a:fld>
            <a:endParaRPr lang="en-US" dirty="0"/>
          </a:p>
        </p:txBody>
      </p:sp>
    </p:spTree>
    <p:extLst>
      <p:ext uri="{BB962C8B-B14F-4D97-AF65-F5344CB8AC3E}">
        <p14:creationId xmlns:p14="http://schemas.microsoft.com/office/powerpoint/2010/main" val="6289848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Radio: Radio Dresden, PSR</a:t>
            </a:r>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en-US" smtClean="0"/>
              <a:pPr/>
              <a:t>6</a:t>
            </a:fld>
            <a:endParaRPr lang="en-US" dirty="0"/>
          </a:p>
        </p:txBody>
      </p:sp>
    </p:spTree>
    <p:extLst>
      <p:ext uri="{BB962C8B-B14F-4D97-AF65-F5344CB8AC3E}">
        <p14:creationId xmlns:p14="http://schemas.microsoft.com/office/powerpoint/2010/main" val="20028691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en-US" smtClean="0"/>
              <a:pPr/>
              <a:t>7</a:t>
            </a:fld>
            <a:endParaRPr lang="en-US" dirty="0"/>
          </a:p>
        </p:txBody>
      </p:sp>
    </p:spTree>
    <p:extLst>
      <p:ext uri="{BB962C8B-B14F-4D97-AF65-F5344CB8AC3E}">
        <p14:creationId xmlns:p14="http://schemas.microsoft.com/office/powerpoint/2010/main" val="9793675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en-US" smtClean="0"/>
              <a:pPr/>
              <a:t>8</a:t>
            </a:fld>
            <a:endParaRPr lang="en-US" dirty="0"/>
          </a:p>
        </p:txBody>
      </p:sp>
      <p:sp>
        <p:nvSpPr>
          <p:cNvPr id="15" name="Slide Image Placeholder 14"/>
          <p:cNvSpPr>
            <a:spLocks noGrp="1" noRot="1" noChangeAspect="1"/>
          </p:cNvSpPr>
          <p:nvPr>
            <p:ph type="sldImg"/>
          </p:nvPr>
        </p:nvSpPr>
        <p:spPr/>
      </p:sp>
      <p:sp>
        <p:nvSpPr>
          <p:cNvPr id="16" name="Notes Placeholder 15"/>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10903408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en-US" smtClean="0"/>
              <a:pPr/>
              <a:t>9</a:t>
            </a:fld>
            <a:endParaRPr lang="en-US" dirty="0"/>
          </a:p>
        </p:txBody>
      </p:sp>
    </p:spTree>
    <p:extLst>
      <p:ext uri="{BB962C8B-B14F-4D97-AF65-F5344CB8AC3E}">
        <p14:creationId xmlns:p14="http://schemas.microsoft.com/office/powerpoint/2010/main" val="8802186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global12.sap.com/corporate-en/legal/copyright/index.epx" TargetMode="Externa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global.sap.com/corporate-de/legal/copyright/index.epx" TargetMode="Externa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short">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smtClean="0"/>
              <a:t>Short Presentation Title</a:t>
            </a:r>
            <a:endParaRPr lang="en-US" dirty="0"/>
          </a:p>
        </p:txBody>
      </p:sp>
      <p:pic>
        <p:nvPicPr>
          <p:cNvPr id="4" name="Picture 3" descr="SAP_grad_R_pref.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2015</a:t>
            </a:r>
          </a:p>
        </p:txBody>
      </p:sp>
      <p:sp>
        <p:nvSpPr>
          <p:cNvPr id="7" name="TextBox 6"/>
          <p:cNvSpPr txBox="1"/>
          <p:nvPr userDrawn="1"/>
        </p:nvSpPr>
        <p:spPr>
          <a:xfrm rot="21360000">
            <a:off x="2896863" y="3808216"/>
            <a:ext cx="3350276" cy="246221"/>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600" kern="0" dirty="0" smtClean="0">
                <a:solidFill>
                  <a:schemeClr val="tx1"/>
                </a:solidFill>
                <a:ea typeface="Arial Unicode MS" pitchFamily="34" charset="-128"/>
                <a:cs typeface="Arial Unicode MS" pitchFamily="34" charset="-128"/>
              </a:rPr>
              <a:t>Use this title slide only with an</a:t>
            </a:r>
            <a:r>
              <a:rPr lang="en-US" sz="1600" kern="0" baseline="0" dirty="0" smtClean="0">
                <a:solidFill>
                  <a:schemeClr val="tx1"/>
                </a:solidFill>
                <a:ea typeface="Arial Unicode MS" pitchFamily="34" charset="-128"/>
                <a:cs typeface="Arial Unicode MS" pitchFamily="34" charset="-128"/>
              </a:rPr>
              <a:t> image</a:t>
            </a:r>
            <a:endParaRPr lang="en-US" sz="1600" kern="0" dirty="0" smtClean="0">
              <a:solidFill>
                <a:schemeClr val="tx1"/>
              </a:solidFill>
              <a:ea typeface="Arial Unicode MS" pitchFamily="34" charset="-128"/>
              <a:cs typeface="Arial Unicode MS" pitchFamily="34" charset="-128"/>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el u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en-US"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de-DE" smtClean="0"/>
              <a:t>Bild auf Platzhalter ziehen oder durch Klicken auf Symbol hinzufügen</a:t>
            </a:r>
            <a:endParaRPr lang="en-US"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en-US"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de-DE" smtClean="0"/>
              <a:t>Bild auf Platzhalter ziehen oder durch Klicken auf Symbol hinzufügen</a:t>
            </a:r>
            <a:endParaRPr lang="en-US"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en-US"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de-DE" smtClean="0"/>
              <a:t>Bild auf Platzhalter ziehen oder durch Klicken auf Symbol hinzufügen</a:t>
            </a:r>
            <a:endParaRPr lang="en-US"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smtClean="0"/>
              <a:t>First level</a:t>
            </a:r>
          </a:p>
          <a:p>
            <a:pPr lvl="1"/>
            <a:r>
              <a:rPr lang="en-US" dirty="0" smtClean="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smtClean="0"/>
              <a:t>First level</a:t>
            </a:r>
          </a:p>
          <a:p>
            <a:pPr lvl="1"/>
            <a:r>
              <a:rPr lang="en-US" dirty="0" smtClean="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de-DE" smtClean="0"/>
              <a:t>Bild auf Platzhalter ziehen oder durch Klicken auf Symbol hinzufügen</a:t>
            </a:r>
            <a:endParaRPr lang="en-US"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de-DE" smtClean="0"/>
              <a:t>Bild auf Platzhalter ziehen oder durch Klicken auf Symbol hinzufügen</a:t>
            </a:r>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5" name="Content Placeholder 4"/>
          <p:cNvSpPr>
            <a:spLocks noGrp="1"/>
          </p:cNvSpPr>
          <p:nvPr>
            <p:ph sz="quarter" idx="10" hasCustomPrompt="1"/>
          </p:nvPr>
        </p:nvSpPr>
        <p:spPr>
          <a:xfrm>
            <a:off x="327024" y="1690688"/>
            <a:ext cx="8493125" cy="4395787"/>
          </a:xfrm>
        </p:spPr>
        <p:txBody>
          <a:bodyPr/>
          <a:lstStyle>
            <a:lvl1pPr>
              <a:defRPr/>
            </a:lvl1pPr>
          </a:lstStyle>
          <a:p>
            <a:pPr lvl="0"/>
            <a:r>
              <a:rPr lang="en-US" noProof="0" dirty="0" smtClean="0"/>
              <a:t>Click to add content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2" name="Title 1"/>
          <p:cNvSpPr>
            <a:spLocks noGrp="1"/>
          </p:cNvSpPr>
          <p:nvPr>
            <p:ph type="title" hasCustomPrompt="1"/>
          </p:nvPr>
        </p:nvSpPr>
        <p:spPr/>
        <p:txBody>
          <a:bodyPr/>
          <a:lstStyle/>
          <a:p>
            <a:r>
              <a:rPr lang="en-US" noProof="0" dirty="0" smtClean="0"/>
              <a:t>Insert page title</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Discussion panel</a:t>
            </a:r>
            <a:endParaRPr lang="en-US" dirty="0"/>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smtClean="0"/>
              <a:t>Title of discussion panel</a:t>
            </a:r>
          </a:p>
          <a:p>
            <a:r>
              <a:rPr lang="en-US" b="0" dirty="0" smtClean="0"/>
              <a:t>Speaker Name, Company 1</a:t>
            </a:r>
          </a:p>
          <a:p>
            <a:r>
              <a:rPr lang="en-US" b="0" dirty="0" smtClean="0"/>
              <a:t>Speaker Name, Company 2</a:t>
            </a:r>
          </a:p>
          <a:p>
            <a:r>
              <a:rPr lang="en-US" b="0" dirty="0" smtClean="0"/>
              <a:t>Speaker Name, Company 3</a:t>
            </a:r>
          </a:p>
          <a:p>
            <a:r>
              <a:rPr lang="en-US" b="0" dirty="0" smtClean="0"/>
              <a:t>Speaker Name, Company 4</a:t>
            </a:r>
          </a:p>
          <a:p>
            <a:r>
              <a:rPr lang="en-US" b="0" dirty="0" smtClean="0"/>
              <a:t>Speaker Name, Company 5</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1">
    <p:spTree>
      <p:nvGrpSpPr>
        <p:cNvPr id="1" name=""/>
        <p:cNvGrpSpPr/>
        <p:nvPr/>
      </p:nvGrpSpPr>
      <p:grpSpPr>
        <a:xfrm>
          <a:off x="0" y="0"/>
          <a:ext cx="0" cy="0"/>
          <a:chOff x="0" y="0"/>
          <a:chExt cx="0" cy="0"/>
        </a:xfrm>
      </p:grpSpPr>
      <p:sp>
        <p:nvSpPr>
          <p:cNvPr id="3" name="Rectangle 2"/>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4" name="Rectangle 3"/>
          <p:cNvSpPr/>
          <p:nvPr userDrawn="1"/>
        </p:nvSpPr>
        <p:spPr bwMode="white">
          <a:xfrm>
            <a:off x="324000" y="6535738"/>
            <a:ext cx="8496000" cy="324000"/>
          </a:xfrm>
          <a:prstGeom prst="rect">
            <a:avLst/>
          </a:prstGeom>
          <a:solidFill>
            <a:schemeClr val="tx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5" name="TextBox 4"/>
          <p:cNvSpPr txBox="1"/>
          <p:nvPr userDrawn="1"/>
        </p:nvSpPr>
        <p:spPr bwMode="black">
          <a:xfrm>
            <a:off x="324000" y="6636183"/>
            <a:ext cx="3054289" cy="123111"/>
          </a:xfrm>
          <a:prstGeom prst="rect">
            <a:avLst/>
          </a:prstGeom>
          <a:noFill/>
        </p:spPr>
        <p:txBody>
          <a:bodyPr wrap="none" lIns="72000" tIns="0" rIns="0" bIns="0" rtlCol="0">
            <a:spAutoFit/>
          </a:bodyPr>
          <a:lstStyle/>
          <a:p>
            <a:pPr marL="133350" indent="-133350" algn="l">
              <a:buClr>
                <a:schemeClr val="bg1"/>
              </a:buClr>
              <a:buFont typeface="Arial" pitchFamily="34" charset="0"/>
              <a:buChar char="©"/>
              <a:tabLst/>
            </a:pPr>
            <a:r>
              <a:rPr lang="en-US" sz="800" noProof="0" dirty="0" smtClean="0">
                <a:solidFill>
                  <a:schemeClr val="bg1"/>
                </a:solidFill>
              </a:rPr>
              <a:t>2015 SAP SE or an SAP affiliate company. All rights reserved.</a:t>
            </a:r>
          </a:p>
        </p:txBody>
      </p:sp>
      <p:sp>
        <p:nvSpPr>
          <p:cNvPr id="6" name="TextBox 5"/>
          <p:cNvSpPr txBox="1"/>
          <p:nvPr userDrawn="1"/>
        </p:nvSpPr>
        <p:spPr bwMode="black">
          <a:xfrm>
            <a:off x="8625588" y="6636183"/>
            <a:ext cx="197737" cy="123111"/>
          </a:xfrm>
          <a:prstGeom prst="rect">
            <a:avLst/>
          </a:prstGeom>
          <a:noFill/>
        </p:spPr>
        <p:txBody>
          <a:bodyPr wrap="none" lIns="0" tIns="0" rIns="72000" bIns="0" rtlCol="0">
            <a:spAutoFit/>
          </a:bodyPr>
          <a:lstStyle/>
          <a:p>
            <a:pPr marL="93663" indent="-93663" algn="r">
              <a:buClr>
                <a:schemeClr val="accent2"/>
              </a:buClr>
              <a:buFont typeface="Arial" pitchFamily="34" charset="0"/>
              <a:buNone/>
            </a:pPr>
            <a:fld id="{0BDC132A-5C91-4078-9777-31DA19A62E0A}" type="slidenum">
              <a:rPr lang="en-US" sz="800" baseline="0" noProof="0" smtClean="0">
                <a:solidFill>
                  <a:schemeClr val="bg1"/>
                </a:solidFill>
              </a:rPr>
              <a:pPr marL="93663" indent="-93663" algn="r">
                <a:buClr>
                  <a:schemeClr val="accent2"/>
                </a:buClr>
                <a:buFont typeface="Arial" pitchFamily="34" charset="0"/>
                <a:buNone/>
              </a:pPr>
              <a:t>‹Nr.›</a:t>
            </a:fld>
            <a:endParaRPr lang="en-US" sz="800" noProof="0" dirty="0" smtClean="0">
              <a:solidFill>
                <a:schemeClr val="bg1"/>
              </a:solidFill>
            </a:endParaRPr>
          </a:p>
        </p:txBody>
      </p:sp>
      <p:sp>
        <p:nvSpPr>
          <p:cNvPr id="7" name="Information_Classification"/>
          <p:cNvSpPr txBox="1"/>
          <p:nvPr userDrawn="1"/>
        </p:nvSpPr>
        <p:spPr>
          <a:xfrm>
            <a:off x="7670800" y="6620293"/>
            <a:ext cx="1905000" cy="153888"/>
          </a:xfrm>
          <a:prstGeom prst="rect">
            <a:avLst/>
          </a:prstGeom>
          <a:noFill/>
        </p:spPr>
        <p:txBody>
          <a:bodyPr vert="horz" wrap="square" lIns="0" tIns="0" rIns="0" bIns="0" rtlCol="0">
            <a:spAutoFit/>
          </a:bodyPr>
          <a:lstStyle/>
          <a:p>
            <a:pPr algn="l" fontAlgn="base">
              <a:spcBef>
                <a:spcPts val="600"/>
              </a:spcBef>
              <a:spcAft>
                <a:spcPct val="0"/>
              </a:spcAft>
              <a:buClr>
                <a:srgbClr val="F0AB00"/>
              </a:buClr>
              <a:buSzPct val="80000"/>
            </a:pPr>
            <a:r>
              <a:rPr kumimoji="0" lang="en-US" sz="1000" b="0" i="0" u="none" kern="0" baseline="0" dirty="0" smtClean="0">
                <a:solidFill>
                  <a:srgbClr val="FFFFFF"/>
                </a:solidFill>
                <a:latin typeface="Arial"/>
                <a:ea typeface="Arial Unicode MS"/>
                <a:cs typeface="Arial Unicode MS" pitchFamily="34" charset="-128"/>
                <a:sym typeface="Arial"/>
              </a:rPr>
              <a:t>Internal</a:t>
            </a:r>
          </a:p>
        </p:txBody>
      </p:sp>
    </p:spTree>
    <p:extLst>
      <p:ext uri="{BB962C8B-B14F-4D97-AF65-F5344CB8AC3E}">
        <p14:creationId xmlns:p14="http://schemas.microsoft.com/office/powerpoint/2010/main" val="12849753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two lines">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2015</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smtClean="0"/>
              <a:t>Alternate Presentation Title</a:t>
            </a:r>
            <a:br>
              <a:rPr lang="en-US" sz="3000" dirty="0" smtClean="0"/>
            </a:br>
            <a:r>
              <a:rPr lang="en-US" sz="3000" dirty="0" smtClean="0"/>
              <a:t>Breaks to Two Lines</a:t>
            </a:r>
            <a:endParaRPr lang="en-US" dirty="0"/>
          </a:p>
        </p:txBody>
      </p:sp>
      <p:sp>
        <p:nvSpPr>
          <p:cNvPr id="10" name="TextBox 9"/>
          <p:cNvSpPr txBox="1"/>
          <p:nvPr userDrawn="1"/>
        </p:nvSpPr>
        <p:spPr>
          <a:xfrm rot="21360000">
            <a:off x="2896863" y="3808216"/>
            <a:ext cx="3350276" cy="246221"/>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600" kern="0" dirty="0" smtClean="0">
                <a:solidFill>
                  <a:schemeClr val="tx1"/>
                </a:solidFill>
                <a:ea typeface="Arial Unicode MS" pitchFamily="34" charset="-128"/>
                <a:cs typeface="Arial Unicode MS" pitchFamily="34" charset="-128"/>
              </a:rPr>
              <a:t>Use this title slide only with an</a:t>
            </a:r>
            <a:r>
              <a:rPr lang="en-US" sz="1600" kern="0" baseline="0" dirty="0" smtClean="0">
                <a:solidFill>
                  <a:schemeClr val="tx1"/>
                </a:solidFill>
                <a:ea typeface="Arial Unicode MS" pitchFamily="34" charset="-128"/>
                <a:cs typeface="Arial Unicode MS" pitchFamily="34" charset="-128"/>
              </a:rPr>
              <a:t> image</a:t>
            </a:r>
            <a:endParaRPr lang="en-US" sz="1600" kern="0" dirty="0" smtClean="0">
              <a:solidFill>
                <a:schemeClr val="tx1"/>
              </a:solidFill>
              <a:ea typeface="Arial Unicode MS" pitchFamily="34" charset="-128"/>
              <a:cs typeface="Arial Unicode MS" pitchFamily="34" charset="-128"/>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Blank 2">
    <p:spTree>
      <p:nvGrpSpPr>
        <p:cNvPr id="1" name=""/>
        <p:cNvGrpSpPr/>
        <p:nvPr/>
      </p:nvGrpSpPr>
      <p:grpSpPr>
        <a:xfrm>
          <a:off x="0" y="0"/>
          <a:ext cx="0" cy="0"/>
          <a:chOff x="0" y="0"/>
          <a:chExt cx="0" cy="0"/>
        </a:xfrm>
      </p:grpSpPr>
      <p:sp>
        <p:nvSpPr>
          <p:cNvPr id="3" name="TextBox 2"/>
          <p:cNvSpPr txBox="1"/>
          <p:nvPr userDrawn="1"/>
        </p:nvSpPr>
        <p:spPr bwMode="black">
          <a:xfrm>
            <a:off x="8698291" y="6636183"/>
            <a:ext cx="125034" cy="123111"/>
          </a:xfrm>
          <a:prstGeom prst="rect">
            <a:avLst/>
          </a:prstGeom>
          <a:noFill/>
        </p:spPr>
        <p:txBody>
          <a:bodyPr wrap="none" lIns="0" tIns="0" rIns="0" bIns="0" rtlCol="0">
            <a:spAutoFit/>
          </a:bodyPr>
          <a:lstStyle/>
          <a:p>
            <a:pPr marL="93663" indent="-93663" algn="r">
              <a:buClr>
                <a:schemeClr val="accent2"/>
              </a:buClr>
              <a:buFont typeface="Arial" pitchFamily="34" charset="0"/>
              <a:buNone/>
            </a:pPr>
            <a:fld id="{0BDC132A-5C91-4078-9777-31DA19A62E0A}" type="slidenum">
              <a:rPr lang="en-US" sz="800" baseline="0" noProof="0" smtClean="0">
                <a:solidFill>
                  <a:schemeClr val="tx1"/>
                </a:solidFill>
              </a:rPr>
              <a:pPr marL="93663" indent="-93663" algn="r">
                <a:buClr>
                  <a:schemeClr val="accent2"/>
                </a:buClr>
                <a:buFont typeface="Arial" pitchFamily="34" charset="0"/>
                <a:buNone/>
              </a:pPr>
              <a:t>‹Nr.›</a:t>
            </a:fld>
            <a:endParaRPr lang="en-US" sz="800" noProof="0" dirty="0" smtClean="0">
              <a:solidFill>
                <a:schemeClr val="tx1"/>
              </a:solidFill>
            </a:endParaRPr>
          </a:p>
        </p:txBody>
      </p:sp>
      <p:sp>
        <p:nvSpPr>
          <p:cNvPr id="4" name="TextBox 3"/>
          <p:cNvSpPr txBox="1"/>
          <p:nvPr userDrawn="1"/>
        </p:nvSpPr>
        <p:spPr bwMode="black">
          <a:xfrm>
            <a:off x="324000" y="6636183"/>
            <a:ext cx="2981585" cy="123111"/>
          </a:xfrm>
          <a:prstGeom prst="rect">
            <a:avLst/>
          </a:prstGeom>
          <a:noFill/>
        </p:spPr>
        <p:txBody>
          <a:bodyPr wrap="none" lIns="0" tIns="0" rIns="0" bIns="0" rtlCol="0">
            <a:spAutoFit/>
          </a:bodyPr>
          <a:lstStyle/>
          <a:p>
            <a:pPr marL="133200" indent="-133200" algn="l">
              <a:buClr>
                <a:schemeClr val="tx1"/>
              </a:buClr>
              <a:buFont typeface="Arial" pitchFamily="34" charset="0"/>
              <a:buChar char="©"/>
              <a:tabLst/>
            </a:pPr>
            <a:r>
              <a:rPr lang="en-US" sz="800" noProof="0" dirty="0" smtClean="0">
                <a:solidFill>
                  <a:schemeClr val="tx1"/>
                </a:solidFill>
              </a:rPr>
              <a:t>2015 SAP SE or an SAP affiliate company. All rights reserved.</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8496150"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US" sz="2400" b="1" kern="1200" noProof="0" dirty="0" smtClean="0">
                <a:solidFill>
                  <a:schemeClr val="accent2"/>
                </a:solidFill>
                <a:latin typeface="+mj-lt"/>
                <a:ea typeface="+mj-ea"/>
                <a:cs typeface="+mj-cs"/>
              </a:rPr>
              <a:t>© 2015 SAP SE or an SAP affiliate company. </a:t>
            </a:r>
            <a:br>
              <a:rPr lang="en-US" sz="2400" b="1" kern="1200" noProof="0" dirty="0" smtClean="0">
                <a:solidFill>
                  <a:schemeClr val="accent2"/>
                </a:solidFill>
                <a:latin typeface="+mj-lt"/>
                <a:ea typeface="+mj-ea"/>
                <a:cs typeface="+mj-cs"/>
              </a:rPr>
            </a:br>
            <a:r>
              <a:rPr lang="en-US" sz="2400" b="1" kern="1200" noProof="0" dirty="0" smtClean="0">
                <a:solidFill>
                  <a:schemeClr val="accent2"/>
                </a:solidFill>
                <a:latin typeface="+mj-lt"/>
                <a:ea typeface="+mj-ea"/>
                <a:cs typeface="+mj-cs"/>
              </a:rPr>
              <a:t>All rights reserved.</a:t>
            </a:r>
          </a:p>
        </p:txBody>
      </p:sp>
      <p:sp>
        <p:nvSpPr>
          <p:cNvPr id="5" name="TextBox 4"/>
          <p:cNvSpPr txBox="1"/>
          <p:nvPr userDrawn="1"/>
        </p:nvSpPr>
        <p:spPr bwMode="gray">
          <a:xfrm>
            <a:off x="324000" y="1692000"/>
            <a:ext cx="8496150" cy="3539430"/>
          </a:xfrm>
          <a:prstGeom prst="rect">
            <a:avLst/>
          </a:prstGeom>
          <a:noFill/>
        </p:spPr>
        <p:txBody>
          <a:bodyPr wrap="square" lIns="0" tIns="0" rIns="0" bIns="0" rtlCol="0">
            <a:spAutoFit/>
          </a:bodyPr>
          <a:lstStyle/>
          <a:p>
            <a:r>
              <a:rPr lang="en-US" sz="1000" kern="1200" dirty="0" smtClean="0">
                <a:solidFill>
                  <a:schemeClr val="tx1"/>
                </a:solidFill>
                <a:latin typeface="Arial"/>
                <a:ea typeface="MS PGothic" pitchFamily="34" charset="-128"/>
                <a:cs typeface="+mn-cs"/>
              </a:rPr>
              <a:t>No part of this publication may be reproduced or transmitted in any form or for any purpose without the express permission of SAP SE or an </a:t>
            </a:r>
          </a:p>
          <a:p>
            <a:r>
              <a:rPr lang="en-US" sz="1000" kern="1200" dirty="0" smtClean="0">
                <a:solidFill>
                  <a:schemeClr val="tx1"/>
                </a:solidFill>
                <a:latin typeface="Arial"/>
                <a:ea typeface="MS PGothic" pitchFamily="34" charset="-128"/>
                <a:cs typeface="+mn-cs"/>
              </a:rPr>
              <a:t>SAP affiliate company.</a:t>
            </a:r>
          </a:p>
          <a:p>
            <a:pPr>
              <a:spcBef>
                <a:spcPts val="1200"/>
              </a:spcBef>
            </a:pPr>
            <a:r>
              <a:rPr lang="en-US" sz="1000" kern="1200" dirty="0" smtClean="0">
                <a:solidFill>
                  <a:schemeClr val="tx1"/>
                </a:solidFill>
                <a:latin typeface="Arial"/>
                <a:ea typeface="MS PGothic" pitchFamily="34" charset="-128"/>
                <a:cs typeface="+mn-cs"/>
              </a:rPr>
              <a:t>SAP and other SAP products and services mentioned herein as well as their respective logos are trademarks or registered trademarks of SAP SE </a:t>
            </a:r>
            <a:br>
              <a:rPr lang="en-US" sz="1000" kern="1200" dirty="0" smtClean="0">
                <a:solidFill>
                  <a:schemeClr val="tx1"/>
                </a:solidFill>
                <a:latin typeface="Arial"/>
                <a:ea typeface="MS PGothic" pitchFamily="34" charset="-128"/>
                <a:cs typeface="+mn-cs"/>
              </a:rPr>
            </a:br>
            <a:r>
              <a:rPr lang="en-US" sz="1000" kern="1200" dirty="0" smtClean="0">
                <a:solidFill>
                  <a:schemeClr val="tx1"/>
                </a:solidFill>
                <a:latin typeface="Arial"/>
                <a:ea typeface="MS PGothic" pitchFamily="34" charset="-128"/>
                <a:cs typeface="+mn-cs"/>
              </a:rPr>
              <a:t>(or an SAP affiliate company) in Germany and other countries. Please see </a:t>
            </a:r>
            <a:r>
              <a:rPr lang="en-US" sz="1000" kern="1200" dirty="0" smtClean="0">
                <a:solidFill>
                  <a:schemeClr val="tx1"/>
                </a:solidFill>
                <a:latin typeface="Arial"/>
                <a:ea typeface="MS PGothic" pitchFamily="34" charset="-128"/>
                <a:cs typeface="+mn-cs"/>
                <a:hlinkClick r:id="rId2"/>
              </a:rPr>
              <a:t>http://global12.sap.com/corporate-en/legal/copyright/index.epx</a:t>
            </a:r>
            <a:r>
              <a:rPr lang="en-US" sz="1000" kern="1200" dirty="0" smtClean="0">
                <a:solidFill>
                  <a:schemeClr val="tx1"/>
                </a:solidFill>
                <a:latin typeface="Arial"/>
                <a:ea typeface="MS PGothic" pitchFamily="34" charset="-128"/>
                <a:cs typeface="+mn-cs"/>
              </a:rPr>
              <a:t> for additional trademark information and notices.</a:t>
            </a:r>
          </a:p>
          <a:p>
            <a:pPr>
              <a:spcBef>
                <a:spcPts val="1200"/>
              </a:spcBef>
            </a:pPr>
            <a:r>
              <a:rPr lang="en-US" sz="1000" kern="1200" dirty="0" smtClean="0">
                <a:solidFill>
                  <a:schemeClr val="tx1"/>
                </a:solidFill>
                <a:latin typeface="Arial"/>
                <a:ea typeface="MS PGothic" pitchFamily="34" charset="-128"/>
                <a:cs typeface="+mn-cs"/>
              </a:rPr>
              <a:t>Some software products marketed by SAP SE and its distributors contain proprietary software components of other software vendors.</a:t>
            </a:r>
          </a:p>
          <a:p>
            <a:pPr>
              <a:spcBef>
                <a:spcPts val="1200"/>
              </a:spcBef>
            </a:pPr>
            <a:r>
              <a:rPr lang="en-US" sz="1000" kern="1200" dirty="0" smtClean="0">
                <a:solidFill>
                  <a:schemeClr val="tx1"/>
                </a:solidFill>
                <a:latin typeface="Arial"/>
                <a:ea typeface="MS PGothic" pitchFamily="34" charset="-128"/>
                <a:cs typeface="+mn-cs"/>
              </a:rPr>
              <a:t>National product specifications may vary.</a:t>
            </a:r>
          </a:p>
          <a:p>
            <a:pPr>
              <a:spcBef>
                <a:spcPts val="1200"/>
              </a:spcBef>
            </a:pPr>
            <a:r>
              <a:rPr lang="en-US" sz="1000" kern="1200" dirty="0" smtClean="0">
                <a:solidFill>
                  <a:schemeClr val="tx1"/>
                </a:solidFill>
                <a:latin typeface="Arial"/>
                <a:ea typeface="MS PGothic" pitchFamily="34" charset="-128"/>
                <a:cs typeface="+mn-cs"/>
              </a:rPr>
              <a:t>These materials are provided by SAP SE or an SAP affiliate company for informational purposes only, without representation or warranty of any kind, and SAP SE or its affiliated companies shall not be liable for errors or omissions with respect to the materials. The only warranties for SAP SE or </a:t>
            </a:r>
            <a:br>
              <a:rPr lang="en-US" sz="1000" kern="1200" dirty="0" smtClean="0">
                <a:solidFill>
                  <a:schemeClr val="tx1"/>
                </a:solidFill>
                <a:latin typeface="Arial"/>
                <a:ea typeface="MS PGothic" pitchFamily="34" charset="-128"/>
                <a:cs typeface="+mn-cs"/>
              </a:rPr>
            </a:br>
            <a:r>
              <a:rPr lang="en-US" sz="1000" kern="1200" dirty="0" smtClean="0">
                <a:solidFill>
                  <a:schemeClr val="tx1"/>
                </a:solidFill>
                <a:latin typeface="Arial"/>
                <a:ea typeface="MS PGothic" pitchFamily="34" charset="-128"/>
                <a:cs typeface="+mn-cs"/>
              </a:rPr>
              <a:t>SAP affiliate company products and services are those that are set forth in the express warranty statements accompanying such products and </a:t>
            </a:r>
            <a:br>
              <a:rPr lang="en-US" sz="1000" kern="1200" dirty="0" smtClean="0">
                <a:solidFill>
                  <a:schemeClr val="tx1"/>
                </a:solidFill>
                <a:latin typeface="Arial"/>
                <a:ea typeface="MS PGothic" pitchFamily="34" charset="-128"/>
                <a:cs typeface="+mn-cs"/>
              </a:rPr>
            </a:br>
            <a:r>
              <a:rPr lang="en-US" sz="1000" kern="1200" dirty="0" smtClean="0">
                <a:solidFill>
                  <a:schemeClr val="tx1"/>
                </a:solidFill>
                <a:latin typeface="Arial"/>
                <a:ea typeface="MS PGothic" pitchFamily="34" charset="-128"/>
                <a:cs typeface="+mn-cs"/>
              </a:rPr>
              <a:t>services, if any. Nothing herein should be construed as constituting an additional warranty. </a:t>
            </a:r>
          </a:p>
          <a:p>
            <a:pPr>
              <a:spcBef>
                <a:spcPts val="1200"/>
              </a:spcBef>
            </a:pPr>
            <a:r>
              <a:rPr lang="en-US" sz="1000" kern="1200" dirty="0" smtClean="0">
                <a:solidFill>
                  <a:schemeClr val="tx1"/>
                </a:solidFill>
                <a:latin typeface="Arial"/>
                <a:ea typeface="MS PGothic" pitchFamily="34" charset="-128"/>
                <a:cs typeface="+mn-cs"/>
              </a:rPr>
              <a:t>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and/or platform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 risks and uncertainties that could cause actual results to differ materially from expectations. Readers are cautioned not to place undue reliance on these forward-looking statements, which speak only as of their dates, and they should not be relied upon in making purchasing decisions.</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849615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de-DE" sz="2400" b="1" kern="1200" noProof="0" dirty="0" smtClean="0">
                <a:solidFill>
                  <a:schemeClr val="accent2"/>
                </a:solidFill>
                <a:latin typeface="+mj-lt"/>
                <a:ea typeface="+mj-ea"/>
                <a:cs typeface="+mj-cs"/>
              </a:rPr>
              <a:t>© 2015 SAP SE oder ein SAP-Konzernunternehmen. </a:t>
            </a:r>
            <a:br>
              <a:rPr lang="de-DE" sz="2400" b="1" kern="1200" noProof="0" dirty="0" smtClean="0">
                <a:solidFill>
                  <a:schemeClr val="accent2"/>
                </a:solidFill>
                <a:latin typeface="+mj-lt"/>
                <a:ea typeface="+mj-ea"/>
                <a:cs typeface="+mj-cs"/>
              </a:rPr>
            </a:br>
            <a:r>
              <a:rPr lang="de-DE" sz="2400" b="1" kern="1200" noProof="0" dirty="0" smtClean="0">
                <a:solidFill>
                  <a:schemeClr val="accent2"/>
                </a:solidFill>
                <a:latin typeface="+mj-lt"/>
                <a:ea typeface="+mj-ea"/>
                <a:cs typeface="+mj-cs"/>
              </a:rPr>
              <a:t>Alle Rechte vorbehalten.</a:t>
            </a:r>
          </a:p>
        </p:txBody>
      </p:sp>
      <p:sp>
        <p:nvSpPr>
          <p:cNvPr id="6" name="TextBox 5"/>
          <p:cNvSpPr txBox="1"/>
          <p:nvPr userDrawn="1"/>
        </p:nvSpPr>
        <p:spPr bwMode="gray">
          <a:xfrm>
            <a:off x="324000" y="1692000"/>
            <a:ext cx="8496150" cy="4001095"/>
          </a:xfrm>
          <a:prstGeom prst="rect">
            <a:avLst/>
          </a:prstGeom>
          <a:noFill/>
        </p:spPr>
        <p:txBody>
          <a:bodyPr wrap="square" lIns="0" tIns="0" rIns="0" bIns="0" rtlCol="0">
            <a:spAutoFit/>
          </a:bodyPr>
          <a:lstStyle/>
          <a:p>
            <a:r>
              <a:rPr lang="de-DE" sz="1000" kern="1200" noProof="0" dirty="0" smtClean="0">
                <a:solidFill>
                  <a:schemeClr val="tx1"/>
                </a:solidFill>
                <a:effectLst/>
                <a:latin typeface="Arial"/>
                <a:ea typeface="+mn-ea"/>
                <a:cs typeface="+mn-cs"/>
              </a:rPr>
              <a:t>Weitergabe und Vervielfältigung dieser Publikation oder von Teilen daraus sind, zu welchem Zweck und in welcher Form auch immer, ohne die ausdrückliche schriftliche Genehmigung durch </a:t>
            </a:r>
            <a:r>
              <a:rPr lang="en-US" sz="1000" kern="1200" dirty="0" smtClean="0">
                <a:solidFill>
                  <a:schemeClr val="tx1"/>
                </a:solidFill>
                <a:latin typeface="Arial"/>
                <a:ea typeface="MS PGothic" pitchFamily="34" charset="-128"/>
                <a:cs typeface="+mn-cs"/>
              </a:rPr>
              <a:t>SAP SE </a:t>
            </a:r>
            <a:r>
              <a:rPr lang="de-DE" sz="1000" kern="1200" noProof="0" dirty="0" smtClean="0">
                <a:solidFill>
                  <a:schemeClr val="tx1"/>
                </a:solidFill>
                <a:effectLst/>
                <a:latin typeface="Arial"/>
                <a:ea typeface="+mn-ea"/>
                <a:cs typeface="+mn-cs"/>
              </a:rPr>
              <a:t>oder ein SAP-Konzernunternehmen nicht gestattet.</a:t>
            </a:r>
          </a:p>
          <a:p>
            <a:pPr>
              <a:spcBef>
                <a:spcPts val="1200"/>
              </a:spcBef>
            </a:pPr>
            <a:r>
              <a:rPr lang="de-DE" sz="1000" kern="1200" noProof="0" dirty="0" smtClean="0">
                <a:solidFill>
                  <a:schemeClr val="tx1"/>
                </a:solidFill>
                <a:effectLst/>
                <a:latin typeface="Arial"/>
                <a:ea typeface="+mn-ea"/>
                <a:cs typeface="+mn-cs"/>
              </a:rPr>
              <a:t>SAP und andere in diesem Dokument erwähnte Produkte und Dienstleistungen von SAP sowie die dazugehörigen Logos sind Marken oder eingetragene Marken der </a:t>
            </a:r>
            <a:r>
              <a:rPr lang="en-US" sz="1000" kern="1200" dirty="0" smtClean="0">
                <a:solidFill>
                  <a:schemeClr val="tx1"/>
                </a:solidFill>
                <a:latin typeface="Arial"/>
                <a:ea typeface="MS PGothic" pitchFamily="34" charset="-128"/>
                <a:cs typeface="+mn-cs"/>
              </a:rPr>
              <a:t>SAP SE </a:t>
            </a:r>
            <a:r>
              <a:rPr lang="de-DE" sz="1000" kern="1200" noProof="0" dirty="0" smtClean="0">
                <a:solidFill>
                  <a:schemeClr val="tx1"/>
                </a:solidFill>
                <a:effectLst/>
                <a:latin typeface="Arial"/>
                <a:ea typeface="+mn-ea"/>
                <a:cs typeface="+mn-cs"/>
              </a:rPr>
              <a:t>(oder von einem SAP-Konzernunternehmen) in Deutschland und verschiedenen anderen Ländern weltweit. </a:t>
            </a:r>
            <a:br>
              <a:rPr lang="de-DE" sz="1000" kern="1200" noProof="0" dirty="0" smtClean="0">
                <a:solidFill>
                  <a:schemeClr val="tx1"/>
                </a:solidFill>
                <a:effectLst/>
                <a:latin typeface="Arial"/>
                <a:ea typeface="+mn-ea"/>
                <a:cs typeface="+mn-cs"/>
              </a:rPr>
            </a:br>
            <a:r>
              <a:rPr lang="de-DE" sz="1000" kern="1200" noProof="0" dirty="0" smtClean="0">
                <a:solidFill>
                  <a:schemeClr val="tx1"/>
                </a:solidFill>
                <a:effectLst/>
                <a:latin typeface="Arial"/>
                <a:ea typeface="+mn-ea"/>
                <a:cs typeface="+mn-cs"/>
              </a:rPr>
              <a:t>Weitere Hinweise und Informationen zum Markenrecht finden Sie unter </a:t>
            </a:r>
            <a:r>
              <a:rPr lang="de-DE" sz="1000" kern="1200" noProof="0" dirty="0" smtClean="0">
                <a:solidFill>
                  <a:schemeClr val="tx1"/>
                </a:solidFill>
                <a:effectLst/>
                <a:latin typeface="Arial"/>
                <a:ea typeface="+mn-ea"/>
                <a:cs typeface="+mn-cs"/>
                <a:hlinkClick r:id="rId2"/>
              </a:rPr>
              <a:t>http://global.sap.com/corporate-de/legal/copyright/index.epx</a:t>
            </a:r>
            <a:r>
              <a:rPr lang="de-DE" sz="1000" kern="1200" noProof="0" dirty="0" smtClean="0">
                <a:solidFill>
                  <a:schemeClr val="tx1"/>
                </a:solidFill>
                <a:effectLst/>
                <a:latin typeface="Arial"/>
                <a:ea typeface="+mn-ea"/>
                <a:cs typeface="+mn-cs"/>
              </a:rPr>
              <a:t>.</a:t>
            </a:r>
          </a:p>
          <a:p>
            <a:pPr>
              <a:spcBef>
                <a:spcPts val="1200"/>
              </a:spcBef>
            </a:pPr>
            <a:r>
              <a:rPr lang="de-DE" sz="1000" kern="1200" noProof="0" dirty="0" smtClean="0">
                <a:solidFill>
                  <a:schemeClr val="tx1"/>
                </a:solidFill>
                <a:effectLst/>
                <a:latin typeface="Arial"/>
                <a:ea typeface="+mn-ea"/>
                <a:cs typeface="+mn-cs"/>
              </a:rPr>
              <a:t>Die von </a:t>
            </a:r>
            <a:r>
              <a:rPr lang="en-US" sz="1000" kern="1200" dirty="0" smtClean="0">
                <a:solidFill>
                  <a:schemeClr val="tx1"/>
                </a:solidFill>
                <a:latin typeface="Arial"/>
                <a:ea typeface="MS PGothic" pitchFamily="34" charset="-128"/>
                <a:cs typeface="+mn-cs"/>
              </a:rPr>
              <a:t>SAP SE </a:t>
            </a:r>
            <a:r>
              <a:rPr lang="de-DE" sz="1000" kern="1200" noProof="0" dirty="0" smtClean="0">
                <a:solidFill>
                  <a:schemeClr val="tx1"/>
                </a:solidFill>
                <a:effectLst/>
                <a:latin typeface="Arial"/>
                <a:ea typeface="+mn-ea"/>
                <a:cs typeface="+mn-cs"/>
              </a:rPr>
              <a:t>oder deren Vertriebsfirmen angebotenen Softwareprodukte können Softwarekomponenten auch anderer Softwarehersteller enthalten.</a:t>
            </a:r>
          </a:p>
          <a:p>
            <a:pPr>
              <a:spcBef>
                <a:spcPts val="1200"/>
              </a:spcBef>
            </a:pPr>
            <a:r>
              <a:rPr lang="de-DE" sz="1000" kern="1200" noProof="0" dirty="0" smtClean="0">
                <a:solidFill>
                  <a:schemeClr val="tx1"/>
                </a:solidFill>
                <a:effectLst/>
                <a:latin typeface="Arial"/>
                <a:ea typeface="+mn-ea"/>
                <a:cs typeface="+mn-cs"/>
              </a:rPr>
              <a:t>Produkte können länderspezifische Unterschiede aufweisen.</a:t>
            </a:r>
          </a:p>
          <a:p>
            <a:pPr>
              <a:spcBef>
                <a:spcPts val="1200"/>
              </a:spcBef>
            </a:pPr>
            <a:r>
              <a:rPr lang="de-DE" sz="1000" kern="1200" noProof="0" dirty="0" smtClean="0">
                <a:solidFill>
                  <a:schemeClr val="tx1"/>
                </a:solidFill>
                <a:effectLst/>
                <a:latin typeface="Arial"/>
                <a:ea typeface="+mn-ea"/>
                <a:cs typeface="+mn-cs"/>
              </a:rPr>
              <a:t>Die vorliegenden Unterlagen werden von der </a:t>
            </a:r>
            <a:r>
              <a:rPr lang="en-US" sz="1000" kern="1200" dirty="0" smtClean="0">
                <a:solidFill>
                  <a:schemeClr val="tx1"/>
                </a:solidFill>
                <a:latin typeface="Arial"/>
                <a:ea typeface="MS PGothic" pitchFamily="34" charset="-128"/>
                <a:cs typeface="+mn-cs"/>
              </a:rPr>
              <a:t>SAP SE </a:t>
            </a:r>
            <a:r>
              <a:rPr lang="de-DE" sz="1000" kern="1200" noProof="0" dirty="0" smtClean="0">
                <a:solidFill>
                  <a:schemeClr val="tx1"/>
                </a:solidFill>
                <a:effectLst/>
                <a:latin typeface="Arial"/>
                <a:ea typeface="+mn-ea"/>
                <a:cs typeface="+mn-cs"/>
              </a:rPr>
              <a:t>oder einem SAP-Konzernunternehmen bereitgestellt und dienen ausschließlich zu Informations-zwecken. Die </a:t>
            </a:r>
            <a:r>
              <a:rPr lang="en-US" sz="1000" kern="1200" dirty="0" smtClean="0">
                <a:solidFill>
                  <a:schemeClr val="tx1"/>
                </a:solidFill>
                <a:latin typeface="Arial"/>
                <a:ea typeface="MS PGothic" pitchFamily="34" charset="-128"/>
                <a:cs typeface="+mn-cs"/>
              </a:rPr>
              <a:t>SAP SE </a:t>
            </a:r>
            <a:r>
              <a:rPr lang="de-DE" sz="1000" kern="1200" noProof="0" dirty="0" smtClean="0">
                <a:solidFill>
                  <a:schemeClr val="tx1"/>
                </a:solidFill>
                <a:effectLst/>
                <a:latin typeface="Arial"/>
                <a:ea typeface="+mn-ea"/>
                <a:cs typeface="+mn-cs"/>
              </a:rPr>
              <a:t>oder ihre Konzernunternehmen übernehmen keinerlei Haftung oder Gewährleistung für Fehler oder Unvollständigkeiten in </a:t>
            </a:r>
            <a:br>
              <a:rPr lang="de-DE" sz="1000" kern="1200" noProof="0" dirty="0" smtClean="0">
                <a:solidFill>
                  <a:schemeClr val="tx1"/>
                </a:solidFill>
                <a:effectLst/>
                <a:latin typeface="Arial"/>
                <a:ea typeface="+mn-ea"/>
                <a:cs typeface="+mn-cs"/>
              </a:rPr>
            </a:br>
            <a:r>
              <a:rPr lang="de-DE" sz="1000" kern="1200" noProof="0" dirty="0" smtClean="0">
                <a:solidFill>
                  <a:schemeClr val="tx1"/>
                </a:solidFill>
                <a:effectLst/>
                <a:latin typeface="Arial"/>
                <a:ea typeface="+mn-ea"/>
                <a:cs typeface="+mn-cs"/>
              </a:rPr>
              <a:t>dieser Publikation. Die </a:t>
            </a:r>
            <a:r>
              <a:rPr lang="en-US" sz="1000" kern="1200" dirty="0" smtClean="0">
                <a:solidFill>
                  <a:schemeClr val="tx1"/>
                </a:solidFill>
                <a:latin typeface="Arial"/>
                <a:ea typeface="MS PGothic" pitchFamily="34" charset="-128"/>
                <a:cs typeface="+mn-cs"/>
              </a:rPr>
              <a:t>SAP SE </a:t>
            </a:r>
            <a:r>
              <a:rPr lang="de-DE" sz="1000" kern="1200" noProof="0" dirty="0" smtClean="0">
                <a:solidFill>
                  <a:schemeClr val="tx1"/>
                </a:solidFill>
                <a:effectLst/>
                <a:latin typeface="Arial"/>
                <a:ea typeface="+mn-ea"/>
                <a:cs typeface="+mn-cs"/>
              </a:rPr>
              <a:t>oder ein SAP-Konzernunternehmen steht lediglich für Produkte und Dienstleistungen nach der Maßgabe ein, die in der Vereinbarung über die jeweiligen Produkte und Dienstleistungen ausdrücklich geregelt ist. Keine der hierin enthaltenen Informationen ist als zusätzliche Garantie zu interpretieren. 	 </a:t>
            </a:r>
          </a:p>
          <a:p>
            <a:pPr>
              <a:spcBef>
                <a:spcPts val="1200"/>
              </a:spcBef>
            </a:pPr>
            <a:r>
              <a:rPr lang="de-DE" sz="1000" kern="1200" noProof="0" dirty="0" smtClean="0">
                <a:solidFill>
                  <a:schemeClr val="tx1"/>
                </a:solidFill>
                <a:effectLst/>
                <a:latin typeface="Arial"/>
                <a:ea typeface="+mn-ea"/>
                <a:cs typeface="+mn-cs"/>
              </a:rPr>
              <a:t>Insbesondere sind die </a:t>
            </a:r>
            <a:r>
              <a:rPr lang="en-US" sz="1000" kern="1200" dirty="0" smtClean="0">
                <a:solidFill>
                  <a:schemeClr val="tx1"/>
                </a:solidFill>
                <a:latin typeface="Arial"/>
                <a:ea typeface="MS PGothic" pitchFamily="34" charset="-128"/>
                <a:cs typeface="+mn-cs"/>
              </a:rPr>
              <a:t>SAP SE </a:t>
            </a:r>
            <a:r>
              <a:rPr lang="de-DE" sz="1000" kern="1200" noProof="0" dirty="0" smtClean="0">
                <a:solidFill>
                  <a:schemeClr val="tx1"/>
                </a:solidFill>
                <a:effectLst/>
                <a:latin typeface="Arial"/>
                <a:ea typeface="+mn-ea"/>
                <a:cs typeface="+mn-cs"/>
              </a:rPr>
              <a:t>oder ihre Konzernunternehmen in keiner Weise verpflichtet, in dieser Publikation oder einer zugehörigen Präsentation dargestellte Geschäftsabläufe zu verfolgen oder hierin wiedergegebene Funktionen zu entwickeln oder zu veröffentlichen. Diese Publikation oder </a:t>
            </a:r>
            <a:br>
              <a:rPr lang="de-DE" sz="1000" kern="1200" noProof="0" dirty="0" smtClean="0">
                <a:solidFill>
                  <a:schemeClr val="tx1"/>
                </a:solidFill>
                <a:effectLst/>
                <a:latin typeface="Arial"/>
                <a:ea typeface="+mn-ea"/>
                <a:cs typeface="+mn-cs"/>
              </a:rPr>
            </a:br>
            <a:r>
              <a:rPr lang="de-DE" sz="1000" kern="1200" noProof="0" dirty="0" smtClean="0">
                <a:solidFill>
                  <a:schemeClr val="tx1"/>
                </a:solidFill>
                <a:effectLst/>
                <a:latin typeface="Arial"/>
                <a:ea typeface="+mn-ea"/>
                <a:cs typeface="+mn-cs"/>
              </a:rPr>
              <a:t>eine zugehörige Präsentation, die Strategie und etwaige künftige Entwicklungen, Produkte und/oder Plattformen der </a:t>
            </a:r>
            <a:r>
              <a:rPr lang="en-US" sz="1000" kern="1200" dirty="0" smtClean="0">
                <a:solidFill>
                  <a:schemeClr val="tx1"/>
                </a:solidFill>
                <a:latin typeface="Arial"/>
                <a:ea typeface="MS PGothic" pitchFamily="34" charset="-128"/>
                <a:cs typeface="+mn-cs"/>
              </a:rPr>
              <a:t>SAP SE </a:t>
            </a:r>
            <a:r>
              <a:rPr lang="de-DE" sz="1000" kern="1200" noProof="0" dirty="0" smtClean="0">
                <a:solidFill>
                  <a:schemeClr val="tx1"/>
                </a:solidFill>
                <a:effectLst/>
                <a:latin typeface="Arial"/>
                <a:ea typeface="+mn-ea"/>
                <a:cs typeface="+mn-cs"/>
              </a:rPr>
              <a:t>oder ihrer Konzern-</a:t>
            </a:r>
            <a:br>
              <a:rPr lang="de-DE" sz="1000" kern="1200" noProof="0" dirty="0" smtClean="0">
                <a:solidFill>
                  <a:schemeClr val="tx1"/>
                </a:solidFill>
                <a:effectLst/>
                <a:latin typeface="Arial"/>
                <a:ea typeface="+mn-ea"/>
                <a:cs typeface="+mn-cs"/>
              </a:rPr>
            </a:br>
            <a:r>
              <a:rPr lang="de-DE" sz="1000" kern="1200" noProof="0" dirty="0" smtClean="0">
                <a:solidFill>
                  <a:schemeClr val="tx1"/>
                </a:solidFill>
                <a:effectLst/>
                <a:latin typeface="Arial"/>
                <a:ea typeface="+mn-ea"/>
                <a:cs typeface="+mn-cs"/>
              </a:rPr>
              <a:t>unternehmen können von der </a:t>
            </a:r>
            <a:r>
              <a:rPr lang="en-US" sz="1000" kern="1200" dirty="0" smtClean="0">
                <a:solidFill>
                  <a:schemeClr val="tx1"/>
                </a:solidFill>
                <a:latin typeface="Arial"/>
                <a:ea typeface="MS PGothic" pitchFamily="34" charset="-128"/>
                <a:cs typeface="+mn-cs"/>
              </a:rPr>
              <a:t>SAP SE </a:t>
            </a:r>
            <a:r>
              <a:rPr lang="de-DE" sz="1000" kern="1200" noProof="0" dirty="0" smtClean="0">
                <a:solidFill>
                  <a:schemeClr val="tx1"/>
                </a:solidFill>
                <a:effectLst/>
                <a:latin typeface="Arial"/>
                <a:ea typeface="+mn-ea"/>
                <a:cs typeface="+mn-cs"/>
              </a:rPr>
              <a:t>oder ihren Konzernunternehmen jederzeit und ohne Angabe von Gründen unangekündigt geändert werden. </a:t>
            </a:r>
            <a:br>
              <a:rPr lang="de-DE" sz="1000" kern="1200" noProof="0" dirty="0" smtClean="0">
                <a:solidFill>
                  <a:schemeClr val="tx1"/>
                </a:solidFill>
                <a:effectLst/>
                <a:latin typeface="Arial"/>
                <a:ea typeface="+mn-ea"/>
                <a:cs typeface="+mn-cs"/>
              </a:rPr>
            </a:br>
            <a:r>
              <a:rPr lang="de-DE" sz="1000" kern="1200" noProof="0" dirty="0" smtClean="0">
                <a:solidFill>
                  <a:schemeClr val="tx1"/>
                </a:solidFill>
                <a:effectLst/>
                <a:latin typeface="Arial"/>
                <a:ea typeface="+mn-ea"/>
                <a:cs typeface="+mn-cs"/>
              </a:rPr>
              <a:t>Die in dieser Publikation enthaltenen Informationen stellen keine Zusage, kein Versprechen und keine rechtliche Verpflichtung zur Lieferung von Material, Code oder Funktionen dar. Sämtliche vorausschauenden Aussagen unterliegen unterschiedlichen Risiken und Unsicherheiten, durch die </a:t>
            </a:r>
            <a:br>
              <a:rPr lang="de-DE" sz="1000" kern="1200" noProof="0" dirty="0" smtClean="0">
                <a:solidFill>
                  <a:schemeClr val="tx1"/>
                </a:solidFill>
                <a:effectLst/>
                <a:latin typeface="Arial"/>
                <a:ea typeface="+mn-ea"/>
                <a:cs typeface="+mn-cs"/>
              </a:rPr>
            </a:br>
            <a:r>
              <a:rPr lang="de-DE" sz="1000" kern="1200" noProof="0" dirty="0" smtClean="0">
                <a:solidFill>
                  <a:schemeClr val="tx1"/>
                </a:solidFill>
                <a:effectLst/>
                <a:latin typeface="Arial"/>
                <a:ea typeface="+mn-ea"/>
                <a:cs typeface="+mn-cs"/>
              </a:rPr>
              <a:t>die tatsächlichen Ergebnisse von den Erwartungen abweichen können. Die vorausschauenden Aussagen geben die Sicht zu dem Zeitpunkt wieder, </a:t>
            </a:r>
            <a:br>
              <a:rPr lang="de-DE" sz="1000" kern="1200" noProof="0" dirty="0" smtClean="0">
                <a:solidFill>
                  <a:schemeClr val="tx1"/>
                </a:solidFill>
                <a:effectLst/>
                <a:latin typeface="Arial"/>
                <a:ea typeface="+mn-ea"/>
                <a:cs typeface="+mn-cs"/>
              </a:rPr>
            </a:br>
            <a:r>
              <a:rPr lang="de-DE" sz="1000" kern="1200" noProof="0" dirty="0" smtClean="0">
                <a:solidFill>
                  <a:schemeClr val="tx1"/>
                </a:solidFill>
                <a:effectLst/>
                <a:latin typeface="Arial"/>
                <a:ea typeface="+mn-ea"/>
                <a:cs typeface="+mn-cs"/>
              </a:rPr>
              <a:t>zu dem sie getätigt wurden. Dem Leser wird empfohlen, diesen Aussagen kein übertriebenes Vertrauen zu schenken und sich bei Kaufentscheidungen nicht auf sie zu stützen.</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de-DE" noProof="0" dirty="0" smtClean="0"/>
              <a:t>Insert </a:t>
            </a:r>
            <a:r>
              <a:rPr lang="de-DE" noProof="0" dirty="0" err="1" smtClean="0"/>
              <a:t>page</a:t>
            </a:r>
            <a:r>
              <a:rPr lang="de-DE" noProof="0" dirty="0" smtClean="0"/>
              <a:t> title</a:t>
            </a:r>
            <a:endParaRPr lang="de-DE"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de-DE" noProof="0" dirty="0" smtClean="0"/>
              <a:t>First </a:t>
            </a:r>
            <a:r>
              <a:rPr lang="de-DE" noProof="0" dirty="0" err="1" smtClean="0"/>
              <a:t>level</a:t>
            </a:r>
            <a:endParaRPr lang="de-DE" noProof="0"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Tree>
    <p:extLst>
      <p:ext uri="{BB962C8B-B14F-4D97-AF65-F5344CB8AC3E}">
        <p14:creationId xmlns:p14="http://schemas.microsoft.com/office/powerpoint/2010/main" val="78470403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 shor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38000"/>
          </a:xfrm>
        </p:spPr>
        <p:txBody>
          <a:bodyPr anchor="t" anchorCtr="0">
            <a:noAutofit/>
          </a:bodyPr>
          <a:lstStyle>
            <a:lvl1pPr>
              <a:defRPr sz="4800">
                <a:solidFill>
                  <a:schemeClr val="tx1"/>
                </a:solidFill>
              </a:defRPr>
            </a:lvl1pPr>
          </a:lstStyle>
          <a:p>
            <a:r>
              <a:rPr lang="en-US" dirty="0" smtClean="0"/>
              <a:t>Short Presentation Title</a:t>
            </a:r>
            <a:endParaRPr lang="en-US" dirty="0"/>
          </a:p>
        </p:txBody>
      </p:sp>
      <p:pic>
        <p:nvPicPr>
          <p:cNvPr id="4" name="Picture 3" descr="SAP_grad_R_pref.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32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2015</a:t>
            </a:r>
          </a:p>
        </p:txBody>
      </p:sp>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 two lines">
    <p:bg>
      <p:bgRef idx="1001">
        <a:schemeClr val="bg1"/>
      </p:bgRef>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24000" y="6081713"/>
            <a:ext cx="916953" cy="454025"/>
          </a:xfrm>
          <a:prstGeom prst="rect">
            <a:avLst/>
          </a:prstGeom>
        </p:spPr>
      </p:pic>
      <p:sp>
        <p:nvSpPr>
          <p:cNvPr id="6" name="Subtitle 2"/>
          <p:cNvSpPr>
            <a:spLocks noGrp="1"/>
          </p:cNvSpPr>
          <p:nvPr>
            <p:ph type="subTitle" idx="1" hasCustomPrompt="1"/>
          </p:nvPr>
        </p:nvSpPr>
        <p:spPr bwMode="gray">
          <a:xfrm>
            <a:off x="32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2015</a:t>
            </a:r>
          </a:p>
        </p:txBody>
      </p:sp>
      <p:sp>
        <p:nvSpPr>
          <p:cNvPr id="9" name="Title 1"/>
          <p:cNvSpPr>
            <a:spLocks noGrp="1"/>
          </p:cNvSpPr>
          <p:nvPr>
            <p:ph type="ctrTitle" hasCustomPrompt="1"/>
          </p:nvPr>
        </p:nvSpPr>
        <p:spPr bwMode="gray">
          <a:xfrm>
            <a:off x="324000" y="324000"/>
            <a:ext cx="8496000" cy="923330"/>
          </a:xfrm>
        </p:spPr>
        <p:txBody>
          <a:bodyPr anchor="t" anchorCtr="0">
            <a:noAutofit/>
          </a:bodyPr>
          <a:lstStyle>
            <a:lvl1pPr>
              <a:defRPr sz="3000">
                <a:solidFill>
                  <a:sysClr val="windowText" lastClr="000000"/>
                </a:solidFill>
                <a:latin typeface="+mj-lt"/>
              </a:defRPr>
            </a:lvl1pPr>
          </a:lstStyle>
          <a:p>
            <a:r>
              <a:rPr lang="en-US" sz="3000" dirty="0" smtClean="0"/>
              <a:t>Alternate Presentation Title</a:t>
            </a:r>
            <a:br>
              <a:rPr lang="en-US" sz="3000" dirty="0" smtClean="0"/>
            </a:br>
            <a:r>
              <a:rPr lang="en-US" sz="3000" dirty="0" smtClean="0"/>
              <a:t>Breaks to Two Lines</a:t>
            </a:r>
            <a:endParaRPr lang="en-US" dirty="0"/>
          </a:p>
        </p:txBody>
      </p:sp>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15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Divider page</a:t>
            </a:r>
            <a:endParaRPr lang="en-US"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smtClean="0"/>
              <a:t>Subtitle if needed</a:t>
            </a:r>
          </a:p>
        </p:txBody>
      </p:sp>
      <p:pic>
        <p:nvPicPr>
          <p:cNvPr id="175" name="Picture 174" descr="SAP_grad_R_pref.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de-DE" smtClean="0"/>
              <a:t>Bild auf Platzhalter ziehen oder durch Klicken auf Symbol hinzufügen</a:t>
            </a:r>
            <a:endParaRPr lang="en-US" dirty="0"/>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Divider page</a:t>
            </a:r>
            <a:endParaRPr lang="en-US"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smtClean="0"/>
              <a:t>Subtitle if needed</a:t>
            </a:r>
          </a:p>
        </p:txBody>
      </p:sp>
      <p:pic>
        <p:nvPicPr>
          <p:cNvPr id="175" name="Picture 174" descr="SAP_grad_R_pref.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Thank you</a:t>
            </a:r>
            <a:endParaRPr lang="en-US"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smtClean="0"/>
              <a:t>Contact information:</a:t>
            </a:r>
          </a:p>
          <a:p>
            <a:endParaRPr lang="en-US" dirty="0" smtClean="0"/>
          </a:p>
          <a:p>
            <a:r>
              <a:rPr lang="en-US" dirty="0" smtClean="0"/>
              <a:t>F name MI. L name</a:t>
            </a:r>
          </a:p>
          <a:p>
            <a:r>
              <a:rPr lang="en-US" dirty="0" smtClean="0"/>
              <a:t>Title</a:t>
            </a:r>
          </a:p>
          <a:p>
            <a:r>
              <a:rPr lang="en-US" dirty="0" smtClean="0"/>
              <a:t>Address</a:t>
            </a:r>
          </a:p>
          <a:p>
            <a:r>
              <a:rPr lang="en-US" dirty="0" smtClean="0"/>
              <a:t>Phone number</a:t>
            </a:r>
          </a:p>
        </p:txBody>
      </p:sp>
      <p:pic>
        <p:nvPicPr>
          <p:cNvPr id="175" name="Picture 174" descr="SAP_grad_R_pref.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24000" y="478631"/>
            <a:ext cx="1832305" cy="907257"/>
          </a:xfrm>
          <a:prstGeom prst="rect">
            <a:avLst/>
          </a:prstGeom>
        </p:spPr>
      </p:pic>
      <p:sp>
        <p:nvSpPr>
          <p:cNvPr id="6" name="TextBox 5"/>
          <p:cNvSpPr txBox="1"/>
          <p:nvPr userDrawn="1"/>
        </p:nvSpPr>
        <p:spPr bwMode="black">
          <a:xfrm>
            <a:off x="324000" y="6626658"/>
            <a:ext cx="3007233" cy="123111"/>
          </a:xfrm>
          <a:prstGeom prst="rect">
            <a:avLst/>
          </a:prstGeom>
          <a:noFill/>
        </p:spPr>
        <p:txBody>
          <a:bodyPr wrap="none" lIns="0" tIns="0" rIns="0" bIns="0" rtlCol="0">
            <a:spAutoFit/>
          </a:bodyPr>
          <a:lstStyle/>
          <a:p>
            <a:pPr marL="133200" indent="-133200" algn="l">
              <a:buClr>
                <a:schemeClr val="tx1"/>
              </a:buClr>
              <a:buFont typeface="Arial" pitchFamily="34" charset="0"/>
              <a:buChar char="©"/>
              <a:tabLst/>
            </a:pPr>
            <a:r>
              <a:rPr lang="en-US" sz="800" noProof="0" dirty="0" smtClean="0">
                <a:solidFill>
                  <a:schemeClr val="tx1"/>
                </a:solidFill>
              </a:rPr>
              <a:t>2015 SAP SE or an SAP affiliate company. All rights reserved.</a:t>
            </a:r>
          </a:p>
        </p:txBody>
      </p:sp>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&lt;Agenda&gt;</a:t>
            </a:r>
            <a:endParaRPr lang="en-US" dirty="0"/>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marL="540000">
              <a:buClr>
                <a:schemeClr val="accent2"/>
              </a:buClr>
              <a:buFont typeface="Courier New" pitchFamily="49" charset="0"/>
              <a:buChar char="o"/>
              <a:defRPr/>
            </a:lvl5pPr>
          </a:lstStyle>
          <a:p>
            <a:pPr lvl="0"/>
            <a:r>
              <a:rPr lang="en-US" dirty="0" smtClean="0"/>
              <a:t>Agenda Item/Divider Headline</a:t>
            </a:r>
          </a:p>
          <a:p>
            <a:pPr lvl="1"/>
            <a:r>
              <a:rPr lang="en-US" dirty="0" smtClean="0"/>
              <a:t>Details</a:t>
            </a:r>
          </a:p>
          <a:p>
            <a:pPr lvl="2"/>
            <a:r>
              <a:rPr lang="en-US" dirty="0" smtClean="0"/>
              <a:t>Third Level</a:t>
            </a:r>
          </a:p>
          <a:p>
            <a:pPr lvl="4"/>
            <a:r>
              <a:rPr lang="en-US" dirty="0" smtClean="0"/>
              <a:t>Fourth Level</a:t>
            </a:r>
          </a:p>
          <a:p>
            <a:endParaRPr lang="en-US" dirty="0" smtClean="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324000"/>
            <a:ext cx="8496000" cy="756000"/>
          </a:xfrm>
          <a:prstGeom prst="rect">
            <a:avLst/>
          </a:prstGeom>
        </p:spPr>
        <p:txBody>
          <a:bodyPr vert="horz" lIns="0" tIns="0" rIns="0" bIns="0" rtlCol="0" anchor="ctr" anchorCtr="0">
            <a:noAutofit/>
          </a:bodyPr>
          <a:lstStyle/>
          <a:p>
            <a:r>
              <a:rPr lang="en-US" noProof="0" dirty="0" smtClean="0"/>
              <a:t>Insert page title</a:t>
            </a:r>
            <a:endParaRPr lang="en-US" noProof="0" dirty="0"/>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smtClean="0"/>
              <a:t>First level</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33" name="Rectangle 32"/>
          <p:cNvSpPr/>
          <p:nvPr/>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cxnSp>
        <p:nvCxnSpPr>
          <p:cNvPr id="8" name="Straight Connector 7"/>
          <p:cNvCxnSpPr/>
          <p:nvPr/>
        </p:nvCxnSpPr>
        <p:spPr>
          <a:xfrm>
            <a:off x="324000" y="12312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95" name="Rectangle 94"/>
          <p:cNvSpPr/>
          <p:nvPr/>
        </p:nvSpPr>
        <p:spPr bwMode="white">
          <a:xfrm>
            <a:off x="324000" y="6535738"/>
            <a:ext cx="8496000" cy="324000"/>
          </a:xfrm>
          <a:prstGeom prst="rect">
            <a:avLst/>
          </a:prstGeom>
          <a:solidFill>
            <a:schemeClr val="tx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10" name="TextBox 9"/>
          <p:cNvSpPr txBox="1"/>
          <p:nvPr/>
        </p:nvSpPr>
        <p:spPr bwMode="black">
          <a:xfrm>
            <a:off x="324000" y="6636183"/>
            <a:ext cx="3054289" cy="123111"/>
          </a:xfrm>
          <a:prstGeom prst="rect">
            <a:avLst/>
          </a:prstGeom>
          <a:noFill/>
        </p:spPr>
        <p:txBody>
          <a:bodyPr wrap="none" lIns="72000" tIns="0" rIns="0" bIns="0" rtlCol="0">
            <a:spAutoFit/>
          </a:bodyPr>
          <a:lstStyle/>
          <a:p>
            <a:pPr marL="133350" indent="-133350" algn="l">
              <a:buClr>
                <a:schemeClr val="bg1"/>
              </a:buClr>
              <a:buFont typeface="Arial" pitchFamily="34" charset="0"/>
              <a:buChar char="©"/>
              <a:tabLst/>
            </a:pPr>
            <a:r>
              <a:rPr lang="en-US" sz="800" noProof="0" dirty="0" smtClean="0">
                <a:solidFill>
                  <a:schemeClr val="bg1"/>
                </a:solidFill>
              </a:rPr>
              <a:t>2015 SAP SE or an SAP affiliate company. All rights reserved.</a:t>
            </a:r>
          </a:p>
        </p:txBody>
      </p:sp>
      <p:sp>
        <p:nvSpPr>
          <p:cNvPr id="34" name="TextBox 33"/>
          <p:cNvSpPr txBox="1"/>
          <p:nvPr/>
        </p:nvSpPr>
        <p:spPr bwMode="black">
          <a:xfrm>
            <a:off x="8625588" y="6636183"/>
            <a:ext cx="197737" cy="123111"/>
          </a:xfrm>
          <a:prstGeom prst="rect">
            <a:avLst/>
          </a:prstGeom>
          <a:noFill/>
        </p:spPr>
        <p:txBody>
          <a:bodyPr wrap="none" lIns="0" tIns="0" rIns="72000" bIns="0" rtlCol="0">
            <a:spAutoFit/>
          </a:bodyPr>
          <a:lstStyle/>
          <a:p>
            <a:pPr marL="93663" indent="-93663" algn="r">
              <a:buClr>
                <a:schemeClr val="accent2"/>
              </a:buClr>
              <a:buFont typeface="Arial" pitchFamily="34" charset="0"/>
              <a:buNone/>
            </a:pPr>
            <a:fld id="{0BDC132A-5C91-4078-9777-31DA19A62E0A}" type="slidenum">
              <a:rPr lang="en-US" sz="800" baseline="0" noProof="0" smtClean="0">
                <a:solidFill>
                  <a:schemeClr val="bg1"/>
                </a:solidFill>
              </a:rPr>
              <a:pPr marL="93663" indent="-93663" algn="r">
                <a:buClr>
                  <a:schemeClr val="accent2"/>
                </a:buClr>
                <a:buFont typeface="Arial" pitchFamily="34" charset="0"/>
                <a:buNone/>
              </a:pPr>
              <a:t>‹Nr.›</a:t>
            </a:fld>
            <a:endParaRPr lang="en-US" sz="800" noProof="0" dirty="0" smtClean="0">
              <a:solidFill>
                <a:schemeClr val="bg1"/>
              </a:solidFill>
            </a:endParaRPr>
          </a:p>
        </p:txBody>
      </p:sp>
      <p:sp>
        <p:nvSpPr>
          <p:cNvPr id="4" name="Information_Classification"/>
          <p:cNvSpPr txBox="1"/>
          <p:nvPr/>
        </p:nvSpPr>
        <p:spPr>
          <a:xfrm>
            <a:off x="7670800" y="6620293"/>
            <a:ext cx="1905000" cy="153888"/>
          </a:xfrm>
          <a:prstGeom prst="rect">
            <a:avLst/>
          </a:prstGeom>
          <a:noFill/>
        </p:spPr>
        <p:txBody>
          <a:bodyPr vert="horz" wrap="square" lIns="0" tIns="0" rIns="0" bIns="0" rtlCol="0">
            <a:spAutoFit/>
          </a:bodyPr>
          <a:lstStyle/>
          <a:p>
            <a:pPr algn="l" fontAlgn="base">
              <a:spcBef>
                <a:spcPts val="600"/>
              </a:spcBef>
              <a:spcAft>
                <a:spcPct val="0"/>
              </a:spcAft>
              <a:buClr>
                <a:srgbClr val="F0AB00"/>
              </a:buClr>
              <a:buSzPct val="80000"/>
            </a:pPr>
            <a:r>
              <a:rPr kumimoji="0" lang="en-US" sz="1000" b="0" i="0" u="none" kern="0" baseline="0" dirty="0" smtClean="0">
                <a:solidFill>
                  <a:srgbClr val="FFFFFF"/>
                </a:solidFill>
                <a:latin typeface="Arial"/>
                <a:ea typeface="Arial Unicode MS"/>
                <a:cs typeface="Arial Unicode MS" pitchFamily="34" charset="-128"/>
                <a:sym typeface="Arial"/>
              </a:rPr>
              <a:t>Internal</a:t>
            </a: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712" r:id="rId19"/>
    <p:sldLayoutId id="2147483692" r:id="rId20"/>
    <p:sldLayoutId id="2147483674" r:id="rId21"/>
    <p:sldLayoutId id="2147483705" r:id="rId22"/>
    <p:sldLayoutId id="2147483713" r:id="rId23"/>
  </p:sldLayoutIdLst>
  <p:hf hdr="0" ftr="0" dt="0"/>
  <p:txStyles>
    <p:titleStyle>
      <a:lvl1pPr algn="l" defTabSz="914400" rtl="0" eaLnBrk="1" latinLnBrk="0" hangingPunct="1">
        <a:spcBef>
          <a:spcPct val="0"/>
        </a:spcBef>
        <a:buNone/>
        <a:defRPr sz="2400" b="1" kern="1200">
          <a:solidFill>
            <a:schemeClr val="accent2"/>
          </a:solidFill>
          <a:latin typeface="+mj-lt"/>
          <a:ea typeface="+mj-ea"/>
          <a:cs typeface="+mj-cs"/>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3" Type="http://schemas.openxmlformats.org/officeDocument/2006/relationships/image" Target="../media/image4.tiff"/><Relationship Id="rId4" Type="http://schemas.openxmlformats.org/officeDocument/2006/relationships/image" Target="../media/image5.png"/><Relationship Id="rId1" Type="http://schemas.openxmlformats.org/officeDocument/2006/relationships/slideLayout" Target="../slideLayouts/slideLayout2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Bild 7"/>
          <p:cNvPicPr>
            <a:picLocks noChangeAspect="1"/>
          </p:cNvPicPr>
          <p:nvPr/>
        </p:nvPicPr>
        <p:blipFill rotWithShape="1">
          <a:blip r:embed="rId3" cstate="print">
            <a:extLst>
              <a:ext uri="{28A0092B-C50C-407E-A947-70E740481C1C}">
                <a14:useLocalDpi xmlns:a14="http://schemas.microsoft.com/office/drawing/2010/main" val="0"/>
              </a:ext>
            </a:extLst>
          </a:blip>
          <a:srcRect l="10790" r="8921" b="9371"/>
          <a:stretch/>
        </p:blipFill>
        <p:spPr>
          <a:xfrm>
            <a:off x="0" y="-21693"/>
            <a:ext cx="9144000" cy="6879693"/>
          </a:xfrm>
          <a:prstGeom prst="rect">
            <a:avLst/>
          </a:prstGeom>
        </p:spPr>
      </p:pic>
      <p:sp>
        <p:nvSpPr>
          <p:cNvPr id="5" name="Rectangle 4"/>
          <p:cNvSpPr/>
          <p:nvPr/>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pic>
        <p:nvPicPr>
          <p:cNvPr id="6" name="Picture 5" descr="SAP_grad_R_pref.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4000" y="6081713"/>
            <a:ext cx="916953" cy="454025"/>
          </a:xfrm>
          <a:prstGeom prst="rect">
            <a:avLst/>
          </a:prstGeom>
        </p:spPr>
      </p:pic>
      <p:sp>
        <p:nvSpPr>
          <p:cNvPr id="7" name="Rectangle 6"/>
          <p:cNvSpPr/>
          <p:nvPr/>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2" name="Title 1"/>
          <p:cNvSpPr>
            <a:spLocks noGrp="1"/>
          </p:cNvSpPr>
          <p:nvPr>
            <p:ph type="title"/>
          </p:nvPr>
        </p:nvSpPr>
        <p:spPr/>
        <p:txBody>
          <a:bodyPr/>
          <a:lstStyle/>
          <a:p>
            <a:r>
              <a:rPr lang="de-DE" sz="4000" dirty="0"/>
              <a:t>Erfahrungen eines Arbeitgebers</a:t>
            </a:r>
            <a:endParaRPr lang="en-US" sz="4000" dirty="0"/>
          </a:p>
        </p:txBody>
      </p:sp>
      <p:sp>
        <p:nvSpPr>
          <p:cNvPr id="3" name="Subtitle 2"/>
          <p:cNvSpPr>
            <a:spLocks noGrp="1"/>
          </p:cNvSpPr>
          <p:nvPr>
            <p:ph type="subTitle" idx="1"/>
          </p:nvPr>
        </p:nvSpPr>
        <p:spPr>
          <a:xfrm>
            <a:off x="414000" y="1499870"/>
            <a:ext cx="6840000" cy="492443"/>
          </a:xfrm>
        </p:spPr>
        <p:txBody>
          <a:bodyPr/>
          <a:lstStyle/>
          <a:p>
            <a:r>
              <a:rPr lang="en-US" dirty="0" err="1" smtClean="0"/>
              <a:t>Nico</a:t>
            </a:r>
            <a:r>
              <a:rPr lang="en-US" dirty="0" smtClean="0"/>
              <a:t> Herzberg – </a:t>
            </a:r>
            <a:r>
              <a:rPr lang="en-US" dirty="0" err="1" smtClean="0"/>
              <a:t>Ausbildungsleiter</a:t>
            </a:r>
            <a:r>
              <a:rPr lang="en-US" dirty="0" smtClean="0"/>
              <a:t> SAP Dresden</a:t>
            </a:r>
          </a:p>
          <a:p>
            <a:r>
              <a:rPr lang="en-US" dirty="0" err="1" smtClean="0"/>
              <a:t>März</a:t>
            </a:r>
            <a:r>
              <a:rPr lang="en-US" dirty="0" smtClean="0"/>
              <a:t> 2016</a:t>
            </a:r>
          </a:p>
        </p:txBody>
      </p:sp>
      <p:sp>
        <p:nvSpPr>
          <p:cNvPr id="4" name="ConfidentialFlag"/>
          <p:cNvSpPr txBox="1"/>
          <p:nvPr/>
        </p:nvSpPr>
        <p:spPr>
          <a:xfrm>
            <a:off x="8009871" y="1744365"/>
            <a:ext cx="694789" cy="246221"/>
          </a:xfrm>
          <a:prstGeom prst="rect">
            <a:avLst/>
          </a:prstGeom>
          <a:noFill/>
        </p:spPr>
        <p:txBody>
          <a:bodyPr vert="horz" wrap="square" lIns="0" tIns="0" rIns="0" bIns="0" rtlCol="0" anchor="b">
            <a:spAutoFit/>
          </a:bodyPr>
          <a:lstStyle/>
          <a:p>
            <a:pPr algn="r" fontAlgn="base">
              <a:spcBef>
                <a:spcPts val="600"/>
              </a:spcBef>
              <a:spcAft>
                <a:spcPct val="0"/>
              </a:spcAft>
              <a:buClr>
                <a:srgbClr val="F0AB00"/>
              </a:buClr>
              <a:buSzPct val="80000"/>
            </a:pPr>
            <a:r>
              <a:rPr lang="en-US" sz="1600" kern="0" dirty="0" smtClean="0">
                <a:solidFill>
                  <a:srgbClr val="000000"/>
                </a:solidFill>
                <a:ea typeface="Arial Unicode MS" pitchFamily="34" charset="-128"/>
                <a:cs typeface="Arial Unicode MS" pitchFamily="34" charset="-128"/>
              </a:rPr>
              <a:t>Public</a:t>
            </a:r>
          </a:p>
        </p:txBody>
      </p:sp>
    </p:spTree>
    <p:extLst>
      <p:ext uri="{BB962C8B-B14F-4D97-AF65-F5344CB8AC3E}">
        <p14:creationId xmlns:p14="http://schemas.microsoft.com/office/powerpoint/2010/main" val="21136600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29" name="Group 28"/>
          <p:cNvGrpSpPr/>
          <p:nvPr/>
        </p:nvGrpSpPr>
        <p:grpSpPr>
          <a:xfrm>
            <a:off x="323999" y="324000"/>
            <a:ext cx="8496000" cy="5761738"/>
            <a:chOff x="323999" y="324000"/>
            <a:chExt cx="8496000" cy="5761738"/>
          </a:xfrm>
        </p:grpSpPr>
        <p:grpSp>
          <p:nvGrpSpPr>
            <p:cNvPr id="5" name="Group 73"/>
            <p:cNvGrpSpPr/>
            <p:nvPr/>
          </p:nvGrpSpPr>
          <p:grpSpPr>
            <a:xfrm>
              <a:off x="1245790" y="325738"/>
              <a:ext cx="163513" cy="5760000"/>
              <a:chOff x="0" y="0"/>
              <a:chExt cx="163513" cy="6858000"/>
            </a:xfrm>
          </p:grpSpPr>
          <p:cxnSp>
            <p:nvCxnSpPr>
              <p:cNvPr id="73" name="Straight Connector 72"/>
              <p:cNvCxnSpPr/>
              <p:nvPr/>
            </p:nvCxnSpPr>
            <p:spPr>
              <a:xfrm rot="5400000">
                <a:off x="-3429000" y="3429000"/>
                <a:ext cx="6858000" cy="0"/>
              </a:xfrm>
              <a:prstGeom prst="line">
                <a:avLst/>
              </a:prstGeom>
              <a:ln w="31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5400000">
                <a:off x="-3265487" y="3429000"/>
                <a:ext cx="6858000" cy="0"/>
              </a:xfrm>
              <a:prstGeom prst="line">
                <a:avLst/>
              </a:prstGeom>
              <a:ln w="3175">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7" name="Group 76"/>
            <p:cNvGrpSpPr/>
            <p:nvPr/>
          </p:nvGrpSpPr>
          <p:grpSpPr>
            <a:xfrm>
              <a:off x="2328068" y="325738"/>
              <a:ext cx="163513" cy="5760000"/>
              <a:chOff x="0" y="0"/>
              <a:chExt cx="163513" cy="6858000"/>
            </a:xfrm>
          </p:grpSpPr>
          <p:cxnSp>
            <p:nvCxnSpPr>
              <p:cNvPr id="71" name="Straight Connector 70"/>
              <p:cNvCxnSpPr/>
              <p:nvPr/>
            </p:nvCxnSpPr>
            <p:spPr>
              <a:xfrm rot="5400000">
                <a:off x="-3429000" y="3429000"/>
                <a:ext cx="6858000" cy="0"/>
              </a:xfrm>
              <a:prstGeom prst="line">
                <a:avLst/>
              </a:prstGeom>
              <a:ln w="31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5400000">
                <a:off x="-3265487" y="3429000"/>
                <a:ext cx="6858000" cy="0"/>
              </a:xfrm>
              <a:prstGeom prst="line">
                <a:avLst/>
              </a:prstGeom>
              <a:ln w="3175">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8" name="Group 79"/>
            <p:cNvGrpSpPr/>
            <p:nvPr/>
          </p:nvGrpSpPr>
          <p:grpSpPr>
            <a:xfrm>
              <a:off x="3410346" y="325738"/>
              <a:ext cx="163513" cy="5760000"/>
              <a:chOff x="0" y="0"/>
              <a:chExt cx="163513" cy="6858000"/>
            </a:xfrm>
          </p:grpSpPr>
          <p:cxnSp>
            <p:nvCxnSpPr>
              <p:cNvPr id="69" name="Straight Connector 68"/>
              <p:cNvCxnSpPr/>
              <p:nvPr/>
            </p:nvCxnSpPr>
            <p:spPr>
              <a:xfrm rot="5400000">
                <a:off x="-3429000" y="3429000"/>
                <a:ext cx="6858000" cy="0"/>
              </a:xfrm>
              <a:prstGeom prst="line">
                <a:avLst/>
              </a:prstGeom>
              <a:ln w="31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3265487" y="3429000"/>
                <a:ext cx="6858000" cy="0"/>
              </a:xfrm>
              <a:prstGeom prst="line">
                <a:avLst/>
              </a:prstGeom>
              <a:ln w="3175">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9" name="Group 82"/>
            <p:cNvGrpSpPr/>
            <p:nvPr/>
          </p:nvGrpSpPr>
          <p:grpSpPr>
            <a:xfrm>
              <a:off x="4492624" y="325738"/>
              <a:ext cx="163513" cy="5760000"/>
              <a:chOff x="0" y="0"/>
              <a:chExt cx="163513" cy="6858000"/>
            </a:xfrm>
          </p:grpSpPr>
          <p:cxnSp>
            <p:nvCxnSpPr>
              <p:cNvPr id="67" name="Straight Connector 66"/>
              <p:cNvCxnSpPr/>
              <p:nvPr/>
            </p:nvCxnSpPr>
            <p:spPr>
              <a:xfrm rot="5400000">
                <a:off x="-3429000" y="3429000"/>
                <a:ext cx="6858000" cy="0"/>
              </a:xfrm>
              <a:prstGeom prst="line">
                <a:avLst/>
              </a:prstGeom>
              <a:ln w="31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5400000">
                <a:off x="-3265487" y="3429000"/>
                <a:ext cx="6858000" cy="0"/>
              </a:xfrm>
              <a:prstGeom prst="line">
                <a:avLst/>
              </a:prstGeom>
              <a:ln w="3175">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10" name="Group 85"/>
            <p:cNvGrpSpPr/>
            <p:nvPr/>
          </p:nvGrpSpPr>
          <p:grpSpPr>
            <a:xfrm>
              <a:off x="5574902" y="325738"/>
              <a:ext cx="163513" cy="5760000"/>
              <a:chOff x="0" y="0"/>
              <a:chExt cx="163513" cy="6858000"/>
            </a:xfrm>
          </p:grpSpPr>
          <p:cxnSp>
            <p:nvCxnSpPr>
              <p:cNvPr id="65" name="Straight Connector 64"/>
              <p:cNvCxnSpPr/>
              <p:nvPr/>
            </p:nvCxnSpPr>
            <p:spPr>
              <a:xfrm rot="5400000">
                <a:off x="-3429000" y="3429000"/>
                <a:ext cx="6858000" cy="0"/>
              </a:xfrm>
              <a:prstGeom prst="line">
                <a:avLst/>
              </a:prstGeom>
              <a:ln w="31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5400000">
                <a:off x="-3265487" y="3429000"/>
                <a:ext cx="6858000" cy="0"/>
              </a:xfrm>
              <a:prstGeom prst="line">
                <a:avLst/>
              </a:prstGeom>
              <a:ln w="3175">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11" name="Group 88"/>
            <p:cNvGrpSpPr/>
            <p:nvPr/>
          </p:nvGrpSpPr>
          <p:grpSpPr>
            <a:xfrm>
              <a:off x="6657180" y="325738"/>
              <a:ext cx="163513" cy="5760000"/>
              <a:chOff x="0" y="0"/>
              <a:chExt cx="163513" cy="6858000"/>
            </a:xfrm>
          </p:grpSpPr>
          <p:cxnSp>
            <p:nvCxnSpPr>
              <p:cNvPr id="63" name="Straight Connector 62"/>
              <p:cNvCxnSpPr/>
              <p:nvPr/>
            </p:nvCxnSpPr>
            <p:spPr>
              <a:xfrm rot="5400000">
                <a:off x="-3429000" y="3429000"/>
                <a:ext cx="6858000" cy="0"/>
              </a:xfrm>
              <a:prstGeom prst="line">
                <a:avLst/>
              </a:prstGeom>
              <a:ln w="31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5400000">
                <a:off x="-3265487" y="3429000"/>
                <a:ext cx="6858000" cy="0"/>
              </a:xfrm>
              <a:prstGeom prst="line">
                <a:avLst/>
              </a:prstGeom>
              <a:ln w="3175">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12" name="Group 91"/>
            <p:cNvGrpSpPr/>
            <p:nvPr/>
          </p:nvGrpSpPr>
          <p:grpSpPr>
            <a:xfrm>
              <a:off x="7739458" y="325738"/>
              <a:ext cx="163513" cy="5760000"/>
              <a:chOff x="0" y="0"/>
              <a:chExt cx="163513" cy="6858000"/>
            </a:xfrm>
          </p:grpSpPr>
          <p:cxnSp>
            <p:nvCxnSpPr>
              <p:cNvPr id="61" name="Straight Connector 60"/>
              <p:cNvCxnSpPr/>
              <p:nvPr/>
            </p:nvCxnSpPr>
            <p:spPr>
              <a:xfrm rot="5400000">
                <a:off x="-3429000" y="3429000"/>
                <a:ext cx="6858000" cy="0"/>
              </a:xfrm>
              <a:prstGeom prst="line">
                <a:avLst/>
              </a:prstGeom>
              <a:ln w="31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5400000">
                <a:off x="-3265487" y="3429000"/>
                <a:ext cx="6858000" cy="0"/>
              </a:xfrm>
              <a:prstGeom prst="line">
                <a:avLst/>
              </a:prstGeom>
              <a:ln w="3175">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28" name="Group 27"/>
            <p:cNvGrpSpPr/>
            <p:nvPr/>
          </p:nvGrpSpPr>
          <p:grpSpPr>
            <a:xfrm>
              <a:off x="323999" y="324000"/>
              <a:ext cx="8496000" cy="5760000"/>
              <a:chOff x="323999" y="324000"/>
              <a:chExt cx="8496000" cy="5760000"/>
            </a:xfrm>
          </p:grpSpPr>
          <p:sp>
            <p:nvSpPr>
              <p:cNvPr id="60" name="Rectangle 59"/>
              <p:cNvSpPr/>
              <p:nvPr/>
            </p:nvSpPr>
            <p:spPr bwMode="gray">
              <a:xfrm>
                <a:off x="324000" y="324000"/>
                <a:ext cx="8494713" cy="912663"/>
              </a:xfrm>
              <a:prstGeom prst="rect">
                <a:avLst/>
              </a:prstGeom>
              <a:solidFill>
                <a:schemeClr val="tx2">
                  <a:lumMod val="20000"/>
                  <a:lumOff val="80000"/>
                  <a:alpha val="40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b="0" i="0" u="none" strike="noStrike" kern="0" cap="none" spc="0" normalizeH="0" baseline="0" noProof="0" dirty="0" smtClean="0">
                    <a:ln>
                      <a:noFill/>
                    </a:ln>
                    <a:solidFill>
                      <a:schemeClr val="tx2"/>
                    </a:solidFill>
                    <a:effectLst/>
                    <a:uLnTx/>
                    <a:uFillTx/>
                    <a:ea typeface="Arial Unicode MS" pitchFamily="34" charset="-128"/>
                    <a:cs typeface="Arial Unicode MS" pitchFamily="34" charset="-128"/>
                  </a:rPr>
                  <a:t>Headline area</a:t>
                </a:r>
              </a:p>
            </p:txBody>
          </p:sp>
          <p:sp>
            <p:nvSpPr>
              <p:cNvPr id="3" name="Rectangle 2"/>
              <p:cNvSpPr/>
              <p:nvPr/>
            </p:nvSpPr>
            <p:spPr bwMode="gray">
              <a:xfrm>
                <a:off x="324000" y="1690688"/>
                <a:ext cx="8494713" cy="4391025"/>
              </a:xfrm>
              <a:prstGeom prst="rect">
                <a:avLst/>
              </a:prstGeom>
              <a:solidFill>
                <a:schemeClr val="tx2">
                  <a:lumMod val="20000"/>
                  <a:lumOff val="80000"/>
                  <a:alpha val="40000"/>
                </a:schemeClr>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en-US" kern="0" dirty="0" smtClean="0">
                    <a:solidFill>
                      <a:schemeClr val="tx2"/>
                    </a:solidFill>
                    <a:ea typeface="Arial Unicode MS" pitchFamily="34" charset="-128"/>
                    <a:cs typeface="Arial Unicode MS" pitchFamily="34" charset="-128"/>
                  </a:rPr>
                  <a:t>Drawing area</a:t>
                </a:r>
              </a:p>
            </p:txBody>
          </p:sp>
          <p:sp>
            <p:nvSpPr>
              <p:cNvPr id="164" name="Rectangle 163"/>
              <p:cNvSpPr/>
              <p:nvPr/>
            </p:nvSpPr>
            <p:spPr bwMode="gray">
              <a:xfrm>
                <a:off x="323999" y="324000"/>
                <a:ext cx="8496000" cy="5760000"/>
              </a:xfrm>
              <a:prstGeom prst="rect">
                <a:avLst/>
              </a:prstGeom>
              <a:noFill/>
              <a:ln w="3175" algn="ctr">
                <a:solidFill>
                  <a:schemeClr val="accent2"/>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83" name="Rectangle 82"/>
              <p:cNvSpPr/>
              <p:nvPr/>
            </p:nvSpPr>
            <p:spPr bwMode="gray">
              <a:xfrm>
                <a:off x="324000" y="1236663"/>
                <a:ext cx="8494712" cy="453600"/>
              </a:xfrm>
              <a:prstGeom prst="rect">
                <a:avLst/>
              </a:prstGeom>
              <a:solidFill>
                <a:schemeClr val="tx2">
                  <a:alpha val="53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b="0" i="0" u="none" strike="noStrike" kern="0" cap="none" spc="0" normalizeH="0" baseline="0" noProof="0" dirty="0" smtClean="0">
                    <a:ln>
                      <a:noFill/>
                    </a:ln>
                    <a:solidFill>
                      <a:schemeClr val="bg1"/>
                    </a:solidFill>
                    <a:effectLst/>
                    <a:uLnTx/>
                    <a:uFillTx/>
                    <a:ea typeface="Arial Unicode MS" pitchFamily="34" charset="-128"/>
                    <a:cs typeface="Arial Unicode MS" pitchFamily="34" charset="-128"/>
                  </a:rPr>
                  <a:t>White space</a:t>
                </a:r>
              </a:p>
            </p:txBody>
          </p:sp>
        </p:grpSp>
      </p:grpSp>
      <p:sp>
        <p:nvSpPr>
          <p:cNvPr id="55" name="Title 54"/>
          <p:cNvSpPr>
            <a:spLocks noGrp="1"/>
          </p:cNvSpPr>
          <p:nvPr>
            <p:ph type="title"/>
          </p:nvPr>
        </p:nvSpPr>
        <p:spPr/>
        <p:txBody>
          <a:bodyPr/>
          <a:lstStyle/>
          <a:p>
            <a:r>
              <a:rPr lang="en-US" dirty="0" smtClean="0"/>
              <a:t>The Grid</a:t>
            </a:r>
            <a:endParaRPr lang="en-US"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Bild 7"/>
          <p:cNvPicPr>
            <a:picLocks noChangeAspect="1"/>
          </p:cNvPicPr>
          <p:nvPr/>
        </p:nvPicPr>
        <p:blipFill rotWithShape="1">
          <a:blip r:embed="rId3"/>
          <a:srcRect b="15627"/>
          <a:stretch/>
        </p:blipFill>
        <p:spPr>
          <a:xfrm>
            <a:off x="9525" y="0"/>
            <a:ext cx="9144000" cy="6858000"/>
          </a:xfrm>
          <a:prstGeom prst="rect">
            <a:avLst/>
          </a:prstGeom>
          <a:ln w="127000" cap="sq">
            <a:noFill/>
            <a:miter lim="800000"/>
          </a:ln>
          <a:effectLst/>
        </p:spPr>
      </p:pic>
      <p:grpSp>
        <p:nvGrpSpPr>
          <p:cNvPr id="3" name="Group 2"/>
          <p:cNvGrpSpPr/>
          <p:nvPr/>
        </p:nvGrpSpPr>
        <p:grpSpPr>
          <a:xfrm>
            <a:off x="334929" y="472440"/>
            <a:ext cx="8496000" cy="1523103"/>
            <a:chOff x="334929" y="472440"/>
            <a:chExt cx="8496000" cy="1523103"/>
          </a:xfrm>
        </p:grpSpPr>
        <p:sp>
          <p:nvSpPr>
            <p:cNvPr id="7" name="Rectangle 6"/>
            <p:cNvSpPr/>
            <p:nvPr/>
          </p:nvSpPr>
          <p:spPr bwMode="gray">
            <a:xfrm>
              <a:off x="334929" y="472440"/>
              <a:ext cx="8496000" cy="1523103"/>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b="0" i="0" u="none" strike="noStrike" kern="0" cap="none" spc="0" normalizeH="0" baseline="0" noProof="0" dirty="0" smtClean="0">
                <a:ln>
                  <a:noFill/>
                </a:ln>
                <a:effectLst/>
                <a:uLnTx/>
                <a:uFillTx/>
                <a:ea typeface="Arial Unicode MS" pitchFamily="34" charset="-128"/>
                <a:cs typeface="Arial Unicode MS" pitchFamily="34" charset="-128"/>
              </a:endParaRPr>
            </a:p>
          </p:txBody>
        </p:sp>
        <p:pic>
          <p:nvPicPr>
            <p:cNvPr id="10" name="Picture 9" descr="SAP_grad_R_pref.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9080" y="702412"/>
              <a:ext cx="2147161" cy="1063157"/>
            </a:xfrm>
            <a:prstGeom prst="rect">
              <a:avLst/>
            </a:prstGeom>
          </p:spPr>
        </p:pic>
        <p:sp>
          <p:nvSpPr>
            <p:cNvPr id="11" name="Rectangle 10"/>
            <p:cNvSpPr/>
            <p:nvPr/>
          </p:nvSpPr>
          <p:spPr>
            <a:xfrm>
              <a:off x="2806241" y="914863"/>
              <a:ext cx="5264356" cy="830997"/>
            </a:xfrm>
            <a:prstGeom prst="rect">
              <a:avLst/>
            </a:prstGeom>
          </p:spPr>
          <p:txBody>
            <a:bodyPr wrap="square">
              <a:spAutoFit/>
            </a:bodyPr>
            <a:lstStyle/>
            <a:p>
              <a:r>
                <a:rPr lang="de-DE" sz="2400" dirty="0" smtClean="0">
                  <a:solidFill>
                    <a:srgbClr val="FFFFFF"/>
                  </a:solidFill>
                  <a:effectLst>
                    <a:glow rad="190500">
                      <a:schemeClr val="tx1">
                        <a:alpha val="72000"/>
                      </a:schemeClr>
                    </a:glow>
                  </a:effectLst>
                  <a:latin typeface="Arial Black" pitchFamily="34" charset="0"/>
                </a:rPr>
                <a:t>WELTMARKTFÜHRER FÜR UNTERNEHMENSSOFTWARE</a:t>
              </a:r>
              <a:endParaRPr lang="de-DE" sz="2400" dirty="0"/>
            </a:p>
          </p:txBody>
        </p:sp>
      </p:grpSp>
    </p:spTree>
    <p:extLst>
      <p:ext uri="{BB962C8B-B14F-4D97-AF65-F5344CB8AC3E}">
        <p14:creationId xmlns:p14="http://schemas.microsoft.com/office/powerpoint/2010/main" val="8237072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SAP Engaging for Refugees</a:t>
            </a:r>
            <a:endParaRPr lang="en-US" dirty="0"/>
          </a:p>
        </p:txBody>
      </p:sp>
      <p:sp>
        <p:nvSpPr>
          <p:cNvPr id="3" name="Text Placeholder 2"/>
          <p:cNvSpPr>
            <a:spLocks noGrp="1"/>
          </p:cNvSpPr>
          <p:nvPr>
            <p:ph type="body" sz="quarter" idx="10"/>
          </p:nvPr>
        </p:nvSpPr>
        <p:spPr/>
        <p:txBody>
          <a:bodyPr/>
          <a:lstStyle/>
          <a:p>
            <a:pPr lvl="0"/>
            <a:r>
              <a:rPr lang="en-US" sz="2800" dirty="0" smtClean="0"/>
              <a:t>100 </a:t>
            </a:r>
            <a:r>
              <a:rPr lang="en-US" sz="2800" dirty="0" err="1" smtClean="0"/>
              <a:t>Praktikanten</a:t>
            </a:r>
            <a:r>
              <a:rPr lang="en-US" sz="2800" dirty="0" smtClean="0"/>
              <a:t>/</a:t>
            </a:r>
            <a:r>
              <a:rPr lang="en-US" sz="2800" dirty="0" err="1" smtClean="0"/>
              <a:t>Praktikantinnen</a:t>
            </a:r>
            <a:r>
              <a:rPr lang="en-US" sz="2800" dirty="0" smtClean="0"/>
              <a:t> </a:t>
            </a:r>
            <a:r>
              <a:rPr lang="en-US" sz="2800" dirty="0" smtClean="0"/>
              <a:t>in </a:t>
            </a:r>
            <a:r>
              <a:rPr lang="en-US" sz="2800" dirty="0" smtClean="0"/>
              <a:t>Deutschland</a:t>
            </a:r>
          </a:p>
          <a:p>
            <a:pPr lvl="2"/>
            <a:r>
              <a:rPr lang="en-US" sz="2400" dirty="0" err="1" smtClean="0"/>
              <a:t>Über</a:t>
            </a:r>
            <a:r>
              <a:rPr lang="en-US" sz="2400" dirty="0" smtClean="0"/>
              <a:t> 150 </a:t>
            </a:r>
            <a:r>
              <a:rPr lang="en-US" sz="2400" dirty="0" err="1" smtClean="0"/>
              <a:t>Stellen</a:t>
            </a:r>
            <a:r>
              <a:rPr lang="en-US" sz="2400" dirty="0" smtClean="0"/>
              <a:t> </a:t>
            </a:r>
            <a:r>
              <a:rPr lang="en-US" sz="2400" dirty="0" err="1" smtClean="0"/>
              <a:t>gemeldet</a:t>
            </a:r>
            <a:endParaRPr lang="en-US" sz="2400" dirty="0" smtClean="0"/>
          </a:p>
          <a:p>
            <a:pPr lvl="2"/>
            <a:r>
              <a:rPr lang="en-US" sz="2400" dirty="0" smtClean="0"/>
              <a:t>50 </a:t>
            </a:r>
            <a:r>
              <a:rPr lang="en-US" sz="2400" dirty="0" err="1" smtClean="0"/>
              <a:t>Geflüchtete</a:t>
            </a:r>
            <a:r>
              <a:rPr lang="en-US" sz="2400" dirty="0" smtClean="0"/>
              <a:t> </a:t>
            </a:r>
            <a:r>
              <a:rPr lang="en-US" sz="2400" dirty="0" err="1" smtClean="0"/>
              <a:t>eingestellt</a:t>
            </a:r>
            <a:endParaRPr lang="en-US" sz="2400" dirty="0" smtClean="0"/>
          </a:p>
          <a:p>
            <a:pPr lvl="2"/>
            <a:r>
              <a:rPr lang="en-US" sz="2400" dirty="0" err="1" smtClean="0"/>
              <a:t>Wir</a:t>
            </a:r>
            <a:r>
              <a:rPr lang="en-US" sz="2400" dirty="0" smtClean="0"/>
              <a:t> </a:t>
            </a:r>
            <a:r>
              <a:rPr lang="en-US" sz="2400" dirty="0" err="1" smtClean="0"/>
              <a:t>achten</a:t>
            </a:r>
            <a:r>
              <a:rPr lang="en-US" sz="2400" dirty="0" smtClean="0"/>
              <a:t> </a:t>
            </a:r>
            <a:r>
              <a:rPr lang="en-US" sz="2400" dirty="0" err="1" smtClean="0"/>
              <a:t>sehr</a:t>
            </a:r>
            <a:r>
              <a:rPr lang="en-US" sz="2400" dirty="0" smtClean="0"/>
              <a:t> auf das </a:t>
            </a:r>
            <a:r>
              <a:rPr lang="en-US" sz="2400" dirty="0" err="1" smtClean="0"/>
              <a:t>Fachliche</a:t>
            </a:r>
            <a:r>
              <a:rPr lang="en-US" sz="2400" dirty="0" smtClean="0"/>
              <a:t> </a:t>
            </a:r>
            <a:r>
              <a:rPr lang="en-US" sz="2400" dirty="0" smtClean="0">
                <a:sym typeface="Wingdings"/>
              </a:rPr>
              <a:t> Deutsch </a:t>
            </a:r>
            <a:r>
              <a:rPr lang="en-US" sz="2400" dirty="0" err="1" smtClean="0">
                <a:sym typeface="Wingdings"/>
              </a:rPr>
              <a:t>ist</a:t>
            </a:r>
            <a:r>
              <a:rPr lang="en-US" sz="2400" dirty="0" smtClean="0">
                <a:sym typeface="Wingdings"/>
              </a:rPr>
              <a:t> in </a:t>
            </a:r>
            <a:r>
              <a:rPr lang="en-US" sz="2400" dirty="0" err="1" smtClean="0">
                <a:sym typeface="Wingdings"/>
              </a:rPr>
              <a:t>unserem</a:t>
            </a:r>
            <a:r>
              <a:rPr lang="en-US" sz="2400" dirty="0" smtClean="0">
                <a:sym typeface="Wingdings"/>
              </a:rPr>
              <a:t> </a:t>
            </a:r>
            <a:r>
              <a:rPr lang="en-US" sz="2400" dirty="0" err="1" smtClean="0">
                <a:sym typeface="Wingdings"/>
              </a:rPr>
              <a:t>zweitrangig</a:t>
            </a:r>
            <a:r>
              <a:rPr lang="en-US" sz="2400" dirty="0" smtClean="0">
                <a:sym typeface="Wingdings"/>
              </a:rPr>
              <a:t>, das </a:t>
            </a:r>
            <a:r>
              <a:rPr lang="en-US" sz="2400" dirty="0" err="1" smtClean="0">
                <a:sym typeface="Wingdings"/>
              </a:rPr>
              <a:t>lernt</a:t>
            </a:r>
            <a:r>
              <a:rPr lang="en-US" sz="2400" dirty="0" smtClean="0">
                <a:sym typeface="Wingdings"/>
              </a:rPr>
              <a:t> man </a:t>
            </a:r>
            <a:r>
              <a:rPr lang="en-US" sz="2400" dirty="0" err="1" smtClean="0">
                <a:sym typeface="Wingdings"/>
              </a:rPr>
              <a:t>während</a:t>
            </a:r>
            <a:r>
              <a:rPr lang="en-US" sz="2400" dirty="0" smtClean="0">
                <a:sym typeface="Wingdings"/>
              </a:rPr>
              <a:t> des </a:t>
            </a:r>
            <a:r>
              <a:rPr lang="en-US" sz="2400" dirty="0" err="1" smtClean="0">
                <a:sym typeface="Wingdings"/>
              </a:rPr>
              <a:t>Praktikums</a:t>
            </a:r>
            <a:r>
              <a:rPr lang="en-US" sz="2400" dirty="0" smtClean="0">
                <a:sym typeface="Wingdings"/>
              </a:rPr>
              <a:t> </a:t>
            </a:r>
            <a:r>
              <a:rPr lang="en-US" sz="2400" dirty="0" err="1" smtClean="0">
                <a:sym typeface="Wingdings"/>
              </a:rPr>
              <a:t>mit</a:t>
            </a:r>
            <a:endParaRPr lang="en-US" sz="2400" dirty="0" smtClean="0">
              <a:sym typeface="Wingdings"/>
            </a:endParaRPr>
          </a:p>
          <a:p>
            <a:pPr lvl="2"/>
            <a:r>
              <a:rPr lang="en-US" sz="2400" dirty="0" err="1" smtClean="0">
                <a:sym typeface="Wingdings"/>
              </a:rPr>
              <a:t>Teilzeit</a:t>
            </a:r>
            <a:r>
              <a:rPr lang="en-US" sz="2400" dirty="0" smtClean="0">
                <a:sym typeface="Wingdings"/>
              </a:rPr>
              <a:t> </a:t>
            </a:r>
            <a:r>
              <a:rPr lang="en-US" sz="2400" dirty="0" err="1" smtClean="0">
                <a:sym typeface="Wingdings"/>
              </a:rPr>
              <a:t>möglich</a:t>
            </a:r>
            <a:r>
              <a:rPr lang="en-US" sz="2400" dirty="0" smtClean="0">
                <a:sym typeface="Wingdings"/>
              </a:rPr>
              <a:t> (um parallel </a:t>
            </a:r>
            <a:r>
              <a:rPr lang="en-US" sz="2400" dirty="0" err="1" smtClean="0">
                <a:sym typeface="Wingdings"/>
              </a:rPr>
              <a:t>Kurse</a:t>
            </a:r>
            <a:r>
              <a:rPr lang="en-US" sz="2400" dirty="0" smtClean="0">
                <a:sym typeface="Wingdings"/>
              </a:rPr>
              <a:t> </a:t>
            </a:r>
            <a:r>
              <a:rPr lang="en-US" sz="2400" dirty="0" err="1" smtClean="0">
                <a:sym typeface="Wingdings"/>
              </a:rPr>
              <a:t>zu</a:t>
            </a:r>
            <a:r>
              <a:rPr lang="en-US" sz="2400" dirty="0" smtClean="0">
                <a:sym typeface="Wingdings"/>
              </a:rPr>
              <a:t> </a:t>
            </a:r>
            <a:r>
              <a:rPr lang="en-US" sz="2400" dirty="0" err="1" smtClean="0">
                <a:sym typeface="Wingdings"/>
              </a:rPr>
              <a:t>belegen</a:t>
            </a:r>
            <a:r>
              <a:rPr lang="en-US" sz="2400" dirty="0" smtClean="0">
                <a:sym typeface="Wingdings"/>
              </a:rPr>
              <a:t>)</a:t>
            </a:r>
            <a:endParaRPr lang="en-US" sz="2400" dirty="0"/>
          </a:p>
          <a:p>
            <a:pPr lvl="2"/>
            <a:endParaRPr lang="en-US" sz="2400" dirty="0" smtClean="0"/>
          </a:p>
          <a:p>
            <a:pPr lvl="0"/>
            <a:r>
              <a:rPr lang="en-US" sz="2800" dirty="0" smtClean="0"/>
              <a:t>10 </a:t>
            </a:r>
            <a:r>
              <a:rPr lang="en-US" sz="2800" dirty="0" err="1" smtClean="0"/>
              <a:t>Studenten</a:t>
            </a:r>
            <a:r>
              <a:rPr lang="en-US" sz="2800" dirty="0" smtClean="0"/>
              <a:t>/</a:t>
            </a:r>
            <a:r>
              <a:rPr lang="en-US" sz="2800" dirty="0" err="1" smtClean="0"/>
              <a:t>Studentinnen</a:t>
            </a:r>
            <a:r>
              <a:rPr lang="en-US" sz="2800" dirty="0" smtClean="0"/>
              <a:t> </a:t>
            </a:r>
            <a:r>
              <a:rPr lang="en-US" sz="2800" dirty="0" err="1" smtClean="0"/>
              <a:t>im</a:t>
            </a:r>
            <a:r>
              <a:rPr lang="en-US" sz="2800" dirty="0" smtClean="0"/>
              <a:t> </a:t>
            </a:r>
            <a:r>
              <a:rPr lang="en-US" sz="2800" dirty="0" err="1" smtClean="0"/>
              <a:t>Walldorf</a:t>
            </a:r>
            <a:endParaRPr lang="en-US" sz="2800" dirty="0" smtClean="0"/>
          </a:p>
          <a:p>
            <a:pPr lvl="2"/>
            <a:r>
              <a:rPr lang="en-US" sz="2400" dirty="0" err="1" smtClean="0"/>
              <a:t>Spezielles</a:t>
            </a:r>
            <a:r>
              <a:rPr lang="en-US" sz="2400" dirty="0" smtClean="0"/>
              <a:t> </a:t>
            </a:r>
            <a:r>
              <a:rPr lang="en-US" sz="2400" dirty="0" err="1" smtClean="0"/>
              <a:t>Programm</a:t>
            </a:r>
            <a:r>
              <a:rPr lang="en-US" sz="2400" dirty="0" smtClean="0"/>
              <a:t> an der DHBW Mannheim (</a:t>
            </a:r>
            <a:r>
              <a:rPr lang="en-US" sz="2400" dirty="0" err="1" smtClean="0"/>
              <a:t>Vorbereitungskurs</a:t>
            </a:r>
            <a:r>
              <a:rPr lang="en-US" sz="2400" dirty="0" smtClean="0"/>
              <a:t>, </a:t>
            </a:r>
            <a:r>
              <a:rPr lang="en-US" sz="2400" dirty="0" err="1" smtClean="0"/>
              <a:t>dann</a:t>
            </a:r>
            <a:r>
              <a:rPr lang="en-US" sz="2400" dirty="0" smtClean="0"/>
              <a:t> WI SC I)</a:t>
            </a:r>
          </a:p>
          <a:p>
            <a:pPr lvl="2"/>
            <a:r>
              <a:rPr lang="en-US" sz="2400" dirty="0" smtClean="0"/>
              <a:t>16 </a:t>
            </a:r>
            <a:r>
              <a:rPr lang="en-US" sz="2400" dirty="0" err="1" smtClean="0"/>
              <a:t>Geflüchtete</a:t>
            </a:r>
            <a:r>
              <a:rPr lang="en-US" sz="2400" dirty="0" smtClean="0"/>
              <a:t> </a:t>
            </a:r>
            <a:r>
              <a:rPr lang="en-US" sz="2400" dirty="0" err="1" smtClean="0"/>
              <a:t>beginnen</a:t>
            </a:r>
            <a:r>
              <a:rPr lang="en-US" sz="2400" dirty="0" smtClean="0"/>
              <a:t> </a:t>
            </a:r>
            <a:r>
              <a:rPr lang="en-US" sz="2400" dirty="0" err="1" smtClean="0"/>
              <a:t>mit</a:t>
            </a:r>
            <a:r>
              <a:rPr lang="en-US" sz="2400" dirty="0" smtClean="0"/>
              <a:t> </a:t>
            </a:r>
            <a:r>
              <a:rPr lang="en-US" sz="2400" dirty="0" err="1" smtClean="0"/>
              <a:t>dem</a:t>
            </a:r>
            <a:r>
              <a:rPr lang="en-US" sz="2400" dirty="0" smtClean="0"/>
              <a:t> </a:t>
            </a:r>
            <a:r>
              <a:rPr lang="en-US" sz="2400" dirty="0" err="1" smtClean="0"/>
              <a:t>Programm</a:t>
            </a:r>
            <a:r>
              <a:rPr lang="en-US" sz="2400" dirty="0" smtClean="0"/>
              <a:t> (14 SAP, 2 ABB)</a:t>
            </a:r>
            <a:endParaRPr lang="en-US" sz="2400" dirty="0"/>
          </a:p>
          <a:p>
            <a:pPr lvl="0"/>
            <a:endParaRPr lang="en-US" dirty="0"/>
          </a:p>
        </p:txBody>
      </p:sp>
    </p:spTree>
    <p:extLst>
      <p:ext uri="{BB962C8B-B14F-4D97-AF65-F5344CB8AC3E}">
        <p14:creationId xmlns:p14="http://schemas.microsoft.com/office/powerpoint/2010/main" val="1055910863"/>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SAP Engaging for Refugees – In Dresden</a:t>
            </a:r>
            <a:endParaRPr lang="en-US" dirty="0"/>
          </a:p>
        </p:txBody>
      </p:sp>
      <p:sp>
        <p:nvSpPr>
          <p:cNvPr id="3" name="Text Placeholder 2"/>
          <p:cNvSpPr>
            <a:spLocks noGrp="1"/>
          </p:cNvSpPr>
          <p:nvPr>
            <p:ph type="body" sz="quarter" idx="10"/>
          </p:nvPr>
        </p:nvSpPr>
        <p:spPr/>
        <p:txBody>
          <a:bodyPr/>
          <a:lstStyle/>
          <a:p>
            <a:pPr lvl="0"/>
            <a:r>
              <a:rPr lang="en-US" sz="2800" dirty="0" err="1" smtClean="0"/>
              <a:t>Praktikanten</a:t>
            </a:r>
            <a:r>
              <a:rPr lang="en-US" sz="2800" dirty="0" smtClean="0"/>
              <a:t>/</a:t>
            </a:r>
            <a:r>
              <a:rPr lang="en-US" sz="2800" dirty="0" err="1" smtClean="0"/>
              <a:t>Praktikantinnen</a:t>
            </a:r>
            <a:endParaRPr lang="en-US" sz="2800" dirty="0" smtClean="0"/>
          </a:p>
          <a:p>
            <a:pPr lvl="2"/>
            <a:r>
              <a:rPr lang="en-US" sz="2400" dirty="0" smtClean="0"/>
              <a:t>5 </a:t>
            </a:r>
            <a:r>
              <a:rPr lang="en-US" sz="2400" dirty="0" err="1" smtClean="0"/>
              <a:t>eingestellt</a:t>
            </a:r>
            <a:r>
              <a:rPr lang="en-US" sz="2400" dirty="0" smtClean="0"/>
              <a:t>, 2 </a:t>
            </a:r>
            <a:r>
              <a:rPr lang="en-US" sz="2400" dirty="0" err="1" smtClean="0"/>
              <a:t>haben</a:t>
            </a:r>
            <a:r>
              <a:rPr lang="en-US" sz="2400" dirty="0" smtClean="0"/>
              <a:t> </a:t>
            </a:r>
            <a:r>
              <a:rPr lang="en-US" sz="2400" dirty="0" err="1" smtClean="0"/>
              <a:t>ihre</a:t>
            </a:r>
            <a:r>
              <a:rPr lang="en-US" sz="2400" dirty="0" smtClean="0"/>
              <a:t> </a:t>
            </a:r>
            <a:r>
              <a:rPr lang="en-US" sz="2400" dirty="0" err="1" smtClean="0"/>
              <a:t>Arbeit</a:t>
            </a:r>
            <a:r>
              <a:rPr lang="en-US" sz="2400" dirty="0" smtClean="0"/>
              <a:t> </a:t>
            </a:r>
            <a:r>
              <a:rPr lang="en-US" sz="2400" dirty="0" err="1" smtClean="0"/>
              <a:t>aufegnommen</a:t>
            </a:r>
            <a:endParaRPr lang="en-US" sz="2400" dirty="0" smtClean="0"/>
          </a:p>
          <a:p>
            <a:pPr lvl="2"/>
            <a:r>
              <a:rPr lang="en-US" sz="2400" dirty="0" smtClean="0"/>
              <a:t>8 </a:t>
            </a:r>
            <a:r>
              <a:rPr lang="en-US" sz="2400" dirty="0" err="1" smtClean="0"/>
              <a:t>Personen</a:t>
            </a:r>
            <a:r>
              <a:rPr lang="en-US" sz="2400" dirty="0" smtClean="0"/>
              <a:t> </a:t>
            </a:r>
            <a:r>
              <a:rPr lang="en-US" sz="2400" dirty="0" err="1" smtClean="0"/>
              <a:t>noch</a:t>
            </a:r>
            <a:r>
              <a:rPr lang="en-US" sz="2400" dirty="0" smtClean="0"/>
              <a:t> </a:t>
            </a:r>
            <a:r>
              <a:rPr lang="en-US" sz="2400" dirty="0" err="1" smtClean="0"/>
              <a:t>im</a:t>
            </a:r>
            <a:r>
              <a:rPr lang="en-US" sz="2400" dirty="0" smtClean="0"/>
              <a:t> </a:t>
            </a:r>
            <a:r>
              <a:rPr lang="en-US" sz="2400" dirty="0" err="1" smtClean="0"/>
              <a:t>Bewerberpool</a:t>
            </a:r>
            <a:endParaRPr lang="en-US" sz="2400" dirty="0" smtClean="0"/>
          </a:p>
          <a:p>
            <a:pPr lvl="0"/>
            <a:r>
              <a:rPr lang="en-US" sz="2800" dirty="0" err="1" smtClean="0"/>
              <a:t>Studenten</a:t>
            </a:r>
            <a:endParaRPr lang="en-US" sz="2800" dirty="0" smtClean="0"/>
          </a:p>
          <a:p>
            <a:pPr lvl="2"/>
            <a:r>
              <a:rPr lang="en-US" sz="2400" dirty="0" err="1" smtClean="0"/>
              <a:t>Zusätzliche</a:t>
            </a:r>
            <a:r>
              <a:rPr lang="en-US" sz="2400" dirty="0" smtClean="0"/>
              <a:t> 3 </a:t>
            </a:r>
            <a:r>
              <a:rPr lang="en-US" sz="2400" dirty="0" err="1" smtClean="0"/>
              <a:t>Stellen</a:t>
            </a:r>
            <a:r>
              <a:rPr lang="en-US" sz="2400" dirty="0" smtClean="0"/>
              <a:t> </a:t>
            </a:r>
            <a:r>
              <a:rPr lang="en-US" sz="2400" dirty="0" err="1" smtClean="0"/>
              <a:t>für</a:t>
            </a:r>
            <a:r>
              <a:rPr lang="en-US" sz="2400" dirty="0" smtClean="0"/>
              <a:t> </a:t>
            </a:r>
            <a:r>
              <a:rPr lang="en-US" sz="2400" dirty="0" err="1" smtClean="0"/>
              <a:t>reguläres</a:t>
            </a:r>
            <a:r>
              <a:rPr lang="en-US" sz="2400" dirty="0" smtClean="0"/>
              <a:t> </a:t>
            </a:r>
            <a:r>
              <a:rPr lang="en-US" sz="2400" dirty="0" err="1" smtClean="0"/>
              <a:t>Ausbildungprogramm</a:t>
            </a:r>
            <a:endParaRPr lang="en-US" sz="2400" dirty="0" smtClean="0"/>
          </a:p>
          <a:p>
            <a:pPr lvl="2"/>
            <a:r>
              <a:rPr lang="en-US" sz="2400" dirty="0" err="1" smtClean="0"/>
              <a:t>Gewisses</a:t>
            </a:r>
            <a:r>
              <a:rPr lang="en-US" sz="2400" dirty="0" smtClean="0"/>
              <a:t> </a:t>
            </a:r>
            <a:r>
              <a:rPr lang="en-US" sz="2400" dirty="0" err="1" smtClean="0"/>
              <a:t>Deutschlevel</a:t>
            </a:r>
            <a:r>
              <a:rPr lang="en-US" sz="2400" dirty="0" smtClean="0"/>
              <a:t> </a:t>
            </a:r>
            <a:r>
              <a:rPr lang="en-US" sz="2400" dirty="0" err="1" smtClean="0"/>
              <a:t>notwendig</a:t>
            </a:r>
            <a:endParaRPr lang="en-US" sz="2400" dirty="0" smtClean="0"/>
          </a:p>
          <a:p>
            <a:pPr lvl="2"/>
            <a:r>
              <a:rPr lang="en-US" sz="2400" dirty="0" smtClean="0"/>
              <a:t>Osman (</a:t>
            </a:r>
            <a:r>
              <a:rPr lang="en-US" sz="2400" dirty="0" err="1" smtClean="0"/>
              <a:t>Libyen</a:t>
            </a:r>
            <a:r>
              <a:rPr lang="en-US" sz="2400" dirty="0" smtClean="0"/>
              <a:t>), </a:t>
            </a:r>
            <a:r>
              <a:rPr lang="en-US" sz="2400" dirty="0" err="1" smtClean="0"/>
              <a:t>Ammar</a:t>
            </a:r>
            <a:r>
              <a:rPr lang="en-US" sz="2400" dirty="0" smtClean="0"/>
              <a:t> &amp; Maher (</a:t>
            </a:r>
            <a:r>
              <a:rPr lang="en-US" sz="2400" dirty="0" err="1" smtClean="0"/>
              <a:t>Syrien</a:t>
            </a:r>
            <a:r>
              <a:rPr lang="en-US" sz="2400" dirty="0" smtClean="0"/>
              <a:t>)</a:t>
            </a:r>
            <a:endParaRPr lang="en-US" sz="2800" dirty="0" smtClean="0"/>
          </a:p>
          <a:p>
            <a:pPr lvl="0"/>
            <a:r>
              <a:rPr lang="en-US" sz="2800" dirty="0" err="1" smtClean="0"/>
              <a:t>Sprachkurse</a:t>
            </a:r>
            <a:endParaRPr lang="en-US" sz="2800" dirty="0"/>
          </a:p>
          <a:p>
            <a:pPr lvl="2"/>
            <a:r>
              <a:rPr lang="en-US" sz="2400" dirty="0" err="1" smtClean="0"/>
              <a:t>Ehrenamtlich</a:t>
            </a:r>
            <a:r>
              <a:rPr lang="en-US" sz="2400" dirty="0" smtClean="0"/>
              <a:t> von SAP-</a:t>
            </a:r>
            <a:r>
              <a:rPr lang="en-US" sz="2400" dirty="0" err="1" smtClean="0"/>
              <a:t>Mitarbeitern</a:t>
            </a:r>
            <a:r>
              <a:rPr lang="en-US" sz="2400" dirty="0" smtClean="0"/>
              <a:t> </a:t>
            </a:r>
            <a:r>
              <a:rPr lang="en-US" sz="2400" dirty="0" err="1" smtClean="0"/>
              <a:t>für</a:t>
            </a:r>
            <a:r>
              <a:rPr lang="en-US" sz="2400" dirty="0" smtClean="0"/>
              <a:t> 12 </a:t>
            </a:r>
            <a:r>
              <a:rPr lang="en-US" sz="2400" dirty="0" err="1" smtClean="0"/>
              <a:t>Teilnehmer</a:t>
            </a:r>
            <a:endParaRPr lang="en-US" sz="2400" dirty="0" smtClean="0"/>
          </a:p>
          <a:p>
            <a:pPr lvl="2"/>
            <a:r>
              <a:rPr lang="en-US" sz="2400" dirty="0" err="1" smtClean="0"/>
              <a:t>Dienstags</a:t>
            </a:r>
            <a:r>
              <a:rPr lang="en-US" sz="2400" dirty="0" smtClean="0"/>
              <a:t>, </a:t>
            </a:r>
            <a:r>
              <a:rPr lang="en-US" sz="2400" dirty="0" err="1" smtClean="0"/>
              <a:t>Donnerstags</a:t>
            </a:r>
            <a:r>
              <a:rPr lang="en-US" sz="2400" dirty="0" smtClean="0"/>
              <a:t>, </a:t>
            </a:r>
            <a:r>
              <a:rPr lang="en-US" sz="2400" dirty="0" err="1" smtClean="0"/>
              <a:t>Freitags</a:t>
            </a:r>
            <a:r>
              <a:rPr lang="en-US" sz="2400" dirty="0" smtClean="0"/>
              <a:t> (</a:t>
            </a:r>
            <a:r>
              <a:rPr lang="en-US" sz="2400" dirty="0" err="1" smtClean="0"/>
              <a:t>seit</a:t>
            </a:r>
            <a:r>
              <a:rPr lang="en-US" sz="2400" dirty="0" smtClean="0"/>
              <a:t> November 2015)</a:t>
            </a:r>
          </a:p>
          <a:p>
            <a:pPr lvl="2"/>
            <a:endParaRPr lang="en-US" dirty="0"/>
          </a:p>
        </p:txBody>
      </p:sp>
    </p:spTree>
    <p:extLst>
      <p:ext uri="{BB962C8B-B14F-4D97-AF65-F5344CB8AC3E}">
        <p14:creationId xmlns:p14="http://schemas.microsoft.com/office/powerpoint/2010/main" val="253330305"/>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Erfahrungen</a:t>
            </a:r>
            <a:r>
              <a:rPr lang="en-US" dirty="0" smtClean="0"/>
              <a:t> (I/II)</a:t>
            </a:r>
            <a:endParaRPr lang="en-US" dirty="0"/>
          </a:p>
        </p:txBody>
      </p:sp>
      <p:sp>
        <p:nvSpPr>
          <p:cNvPr id="3" name="Text Placeholder 2"/>
          <p:cNvSpPr>
            <a:spLocks noGrp="1"/>
          </p:cNvSpPr>
          <p:nvPr>
            <p:ph type="body" sz="quarter" idx="10"/>
          </p:nvPr>
        </p:nvSpPr>
        <p:spPr/>
        <p:txBody>
          <a:bodyPr/>
          <a:lstStyle/>
          <a:p>
            <a:pPr lvl="0"/>
            <a:r>
              <a:rPr lang="en-US" sz="2800" dirty="0" err="1" smtClean="0"/>
              <a:t>Bewerber</a:t>
            </a:r>
            <a:r>
              <a:rPr lang="en-US" sz="2800" dirty="0" smtClean="0"/>
              <a:t>/</a:t>
            </a:r>
            <a:r>
              <a:rPr lang="en-US" sz="2800" dirty="0" err="1" smtClean="0"/>
              <a:t>Bewerberinnen</a:t>
            </a:r>
            <a:endParaRPr lang="en-US" sz="2800" dirty="0"/>
          </a:p>
          <a:p>
            <a:pPr lvl="2"/>
            <a:r>
              <a:rPr lang="en-US" sz="2400" dirty="0" err="1" smtClean="0"/>
              <a:t>Schwer</a:t>
            </a:r>
            <a:r>
              <a:rPr lang="en-US" sz="2400" dirty="0" smtClean="0"/>
              <a:t> </a:t>
            </a:r>
            <a:r>
              <a:rPr lang="en-US" sz="2400" dirty="0" err="1" smtClean="0"/>
              <a:t>zu</a:t>
            </a:r>
            <a:r>
              <a:rPr lang="en-US" sz="2400" dirty="0" smtClean="0"/>
              <a:t> </a:t>
            </a:r>
            <a:r>
              <a:rPr lang="en-US" sz="2400" dirty="0" err="1" smtClean="0"/>
              <a:t>finden</a:t>
            </a:r>
            <a:r>
              <a:rPr lang="en-US" sz="2400" dirty="0" smtClean="0"/>
              <a:t>, oft </a:t>
            </a:r>
            <a:r>
              <a:rPr lang="en-US" sz="2400" dirty="0" err="1" smtClean="0"/>
              <a:t>nur</a:t>
            </a:r>
            <a:r>
              <a:rPr lang="en-US" sz="2400" dirty="0" smtClean="0"/>
              <a:t> </a:t>
            </a:r>
            <a:r>
              <a:rPr lang="en-US" sz="2400" dirty="0" err="1" smtClean="0"/>
              <a:t>durch</a:t>
            </a:r>
            <a:r>
              <a:rPr lang="en-US" sz="2400" dirty="0" smtClean="0"/>
              <a:t> “</a:t>
            </a:r>
            <a:r>
              <a:rPr lang="en-US" sz="2400" dirty="0" err="1" smtClean="0"/>
              <a:t>Zufall</a:t>
            </a:r>
            <a:r>
              <a:rPr lang="en-US" sz="2400" dirty="0" smtClean="0"/>
              <a:t>”</a:t>
            </a:r>
          </a:p>
          <a:p>
            <a:pPr lvl="2"/>
            <a:r>
              <a:rPr lang="en-US" sz="2400" dirty="0" err="1" smtClean="0"/>
              <a:t>Kennen</a:t>
            </a:r>
            <a:r>
              <a:rPr lang="en-US" sz="2400" dirty="0" smtClean="0"/>
              <a:t> </a:t>
            </a:r>
            <a:r>
              <a:rPr lang="en-US" sz="2400" dirty="0" err="1" smtClean="0"/>
              <a:t>unser</a:t>
            </a:r>
            <a:r>
              <a:rPr lang="en-US" sz="2400" dirty="0" smtClean="0"/>
              <a:t> </a:t>
            </a:r>
            <a:r>
              <a:rPr lang="en-US" sz="2400" dirty="0" err="1" smtClean="0"/>
              <a:t>Unternehmen</a:t>
            </a:r>
            <a:r>
              <a:rPr lang="en-US" sz="2400" dirty="0" smtClean="0"/>
              <a:t> </a:t>
            </a:r>
            <a:r>
              <a:rPr lang="en-US" sz="2400" dirty="0" err="1" smtClean="0"/>
              <a:t>nur</a:t>
            </a:r>
            <a:r>
              <a:rPr lang="en-US" sz="2400" dirty="0" smtClean="0"/>
              <a:t> </a:t>
            </a:r>
            <a:r>
              <a:rPr lang="en-US" sz="2400" dirty="0" err="1" smtClean="0"/>
              <a:t>selten</a:t>
            </a:r>
            <a:endParaRPr lang="en-US" sz="2400" dirty="0" smtClean="0"/>
          </a:p>
          <a:p>
            <a:pPr lvl="2"/>
            <a:r>
              <a:rPr lang="en-US" sz="2400" dirty="0" err="1" smtClean="0"/>
              <a:t>Teilweise</a:t>
            </a:r>
            <a:r>
              <a:rPr lang="en-US" sz="2400" dirty="0" smtClean="0"/>
              <a:t> </a:t>
            </a:r>
            <a:r>
              <a:rPr lang="en-US" sz="2400" dirty="0" err="1" smtClean="0"/>
              <a:t>überraschend</a:t>
            </a:r>
            <a:r>
              <a:rPr lang="en-US" sz="2400" dirty="0" smtClean="0"/>
              <a:t> </a:t>
            </a:r>
            <a:r>
              <a:rPr lang="en-US" sz="2400" dirty="0" err="1" smtClean="0"/>
              <a:t>gute</a:t>
            </a:r>
            <a:r>
              <a:rPr lang="en-US" sz="2400" dirty="0" smtClean="0"/>
              <a:t> </a:t>
            </a:r>
            <a:r>
              <a:rPr lang="en-US" sz="2400" dirty="0" err="1" smtClean="0"/>
              <a:t>Deutschkenntnisse</a:t>
            </a:r>
            <a:endParaRPr lang="en-US" sz="2400" dirty="0" smtClean="0"/>
          </a:p>
          <a:p>
            <a:pPr lvl="2"/>
            <a:r>
              <a:rPr lang="en-US" sz="2400" dirty="0" smtClean="0"/>
              <a:t>Gut </a:t>
            </a:r>
            <a:r>
              <a:rPr lang="en-US" sz="2400" dirty="0" err="1" smtClean="0"/>
              <a:t>ausgebildet</a:t>
            </a:r>
            <a:endParaRPr lang="en-US" sz="2400" dirty="0" smtClean="0"/>
          </a:p>
          <a:p>
            <a:pPr lvl="2"/>
            <a:endParaRPr lang="en-US" sz="2400" dirty="0"/>
          </a:p>
          <a:p>
            <a:pPr lvl="0"/>
            <a:r>
              <a:rPr lang="en-US" sz="2800" dirty="0" err="1" smtClean="0"/>
              <a:t>Unterstützung</a:t>
            </a:r>
            <a:r>
              <a:rPr lang="en-US" sz="2800" dirty="0" smtClean="0"/>
              <a:t>/</a:t>
            </a:r>
            <a:r>
              <a:rPr lang="en-US" sz="2800" dirty="0" err="1" smtClean="0"/>
              <a:t>Zusammenarbeit</a:t>
            </a:r>
            <a:r>
              <a:rPr lang="en-US" sz="2800" dirty="0" smtClean="0"/>
              <a:t> </a:t>
            </a:r>
            <a:r>
              <a:rPr lang="en-US" sz="2800" dirty="0" err="1" smtClean="0"/>
              <a:t>mit</a:t>
            </a:r>
            <a:r>
              <a:rPr lang="en-US" sz="2800" dirty="0" smtClean="0"/>
              <a:t> </a:t>
            </a:r>
            <a:r>
              <a:rPr lang="en-US" sz="2800" dirty="0" err="1" smtClean="0"/>
              <a:t>Behörden</a:t>
            </a:r>
            <a:endParaRPr lang="en-US" sz="2800" dirty="0" smtClean="0"/>
          </a:p>
          <a:p>
            <a:pPr lvl="2"/>
            <a:r>
              <a:rPr lang="en-US" sz="2400" dirty="0" err="1" smtClean="0"/>
              <a:t>Ausländerbehörde</a:t>
            </a:r>
            <a:r>
              <a:rPr lang="en-US" sz="2400" dirty="0" smtClean="0"/>
              <a:t> </a:t>
            </a:r>
            <a:r>
              <a:rPr lang="en-US" sz="2400" dirty="0" err="1" smtClean="0"/>
              <a:t>ist</a:t>
            </a:r>
            <a:r>
              <a:rPr lang="en-US" sz="2400" dirty="0" smtClean="0"/>
              <a:t> </a:t>
            </a:r>
            <a:r>
              <a:rPr lang="en-US" sz="2400" dirty="0" err="1" smtClean="0"/>
              <a:t>nicht</a:t>
            </a:r>
            <a:r>
              <a:rPr lang="en-US" sz="2400" dirty="0" smtClean="0"/>
              <a:t> </a:t>
            </a:r>
            <a:r>
              <a:rPr lang="en-US" sz="2400" dirty="0" err="1" smtClean="0"/>
              <a:t>gleich</a:t>
            </a:r>
            <a:r>
              <a:rPr lang="en-US" sz="2400" dirty="0" smtClean="0"/>
              <a:t> </a:t>
            </a:r>
            <a:r>
              <a:rPr lang="en-US" sz="2400" dirty="0" err="1" smtClean="0"/>
              <a:t>Ausländerbehörde</a:t>
            </a:r>
            <a:endParaRPr lang="en-US" sz="2400" dirty="0" smtClean="0"/>
          </a:p>
          <a:p>
            <a:pPr lvl="2"/>
            <a:r>
              <a:rPr lang="en-US" sz="2400" dirty="0" err="1" smtClean="0"/>
              <a:t>Hilfreiche</a:t>
            </a:r>
            <a:r>
              <a:rPr lang="en-US" sz="2400" dirty="0" smtClean="0"/>
              <a:t> </a:t>
            </a:r>
            <a:r>
              <a:rPr lang="en-US" sz="2400" dirty="0" err="1" smtClean="0"/>
              <a:t>Personen</a:t>
            </a:r>
            <a:r>
              <a:rPr lang="en-US" sz="2400" dirty="0" smtClean="0"/>
              <a:t> </a:t>
            </a:r>
            <a:r>
              <a:rPr lang="en-US" sz="2400" dirty="0" smtClean="0">
                <a:sym typeface="Wingdings"/>
              </a:rPr>
              <a:t> </a:t>
            </a:r>
            <a:r>
              <a:rPr lang="en-US" sz="2400" dirty="0" err="1" smtClean="0">
                <a:sym typeface="Wingdings"/>
              </a:rPr>
              <a:t>gutes</a:t>
            </a:r>
            <a:r>
              <a:rPr lang="en-US" sz="2400" dirty="0" smtClean="0">
                <a:sym typeface="Wingdings"/>
              </a:rPr>
              <a:t> </a:t>
            </a:r>
            <a:r>
              <a:rPr lang="en-US" sz="2400" dirty="0" err="1" smtClean="0">
                <a:sym typeface="Wingdings"/>
              </a:rPr>
              <a:t>Kontaktnetzwerk</a:t>
            </a:r>
            <a:r>
              <a:rPr lang="en-US" sz="2400" dirty="0" smtClean="0">
                <a:sym typeface="Wingdings"/>
              </a:rPr>
              <a:t> </a:t>
            </a:r>
            <a:r>
              <a:rPr lang="en-US" sz="2400" dirty="0" err="1" smtClean="0">
                <a:sym typeface="Wingdings"/>
              </a:rPr>
              <a:t>notwendig</a:t>
            </a:r>
            <a:endParaRPr lang="en-US" sz="2400" dirty="0"/>
          </a:p>
          <a:p>
            <a:pPr lvl="0"/>
            <a:endParaRPr lang="en-US" sz="2800" dirty="0" smtClean="0"/>
          </a:p>
          <a:p>
            <a:pPr lvl="0"/>
            <a:endParaRPr lang="en-US" dirty="0"/>
          </a:p>
        </p:txBody>
      </p:sp>
    </p:spTree>
    <p:extLst>
      <p:ext uri="{BB962C8B-B14F-4D97-AF65-F5344CB8AC3E}">
        <p14:creationId xmlns:p14="http://schemas.microsoft.com/office/powerpoint/2010/main" val="175725531"/>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Erfahrungen</a:t>
            </a:r>
            <a:r>
              <a:rPr lang="en-US" dirty="0" smtClean="0"/>
              <a:t> (II/II)</a:t>
            </a:r>
            <a:endParaRPr lang="en-US" dirty="0"/>
          </a:p>
        </p:txBody>
      </p:sp>
      <p:sp>
        <p:nvSpPr>
          <p:cNvPr id="3" name="Text Placeholder 2"/>
          <p:cNvSpPr>
            <a:spLocks noGrp="1"/>
          </p:cNvSpPr>
          <p:nvPr>
            <p:ph type="body" sz="quarter" idx="10"/>
          </p:nvPr>
        </p:nvSpPr>
        <p:spPr/>
        <p:txBody>
          <a:bodyPr/>
          <a:lstStyle/>
          <a:p>
            <a:pPr lvl="0"/>
            <a:r>
              <a:rPr lang="en-US" sz="2800" dirty="0" err="1" smtClean="0"/>
              <a:t>Austausch</a:t>
            </a:r>
            <a:r>
              <a:rPr lang="en-US" sz="2800" dirty="0" smtClean="0"/>
              <a:t> </a:t>
            </a:r>
            <a:r>
              <a:rPr lang="en-US" sz="2800" dirty="0" err="1" smtClean="0"/>
              <a:t>mit</a:t>
            </a:r>
            <a:r>
              <a:rPr lang="en-US" sz="2800" dirty="0" smtClean="0"/>
              <a:t> </a:t>
            </a:r>
            <a:r>
              <a:rPr lang="en-US" sz="2800" dirty="0" err="1" smtClean="0"/>
              <a:t>anderen</a:t>
            </a:r>
            <a:r>
              <a:rPr lang="en-US" sz="2800" dirty="0" smtClean="0"/>
              <a:t> </a:t>
            </a:r>
            <a:r>
              <a:rPr lang="en-US" sz="2800" dirty="0" err="1" smtClean="0"/>
              <a:t>Unternehmen</a:t>
            </a:r>
            <a:endParaRPr lang="en-US" sz="2800" dirty="0"/>
          </a:p>
          <a:p>
            <a:pPr lvl="2"/>
            <a:r>
              <a:rPr lang="en-US" sz="2400" dirty="0" err="1" smtClean="0"/>
              <a:t>Andere</a:t>
            </a:r>
            <a:r>
              <a:rPr lang="en-US" sz="2400" dirty="0" smtClean="0"/>
              <a:t> </a:t>
            </a:r>
            <a:r>
              <a:rPr lang="en-US" sz="2400" dirty="0" err="1" smtClean="0"/>
              <a:t>haben</a:t>
            </a:r>
            <a:r>
              <a:rPr lang="en-US" sz="2400" dirty="0" smtClean="0"/>
              <a:t> </a:t>
            </a:r>
            <a:r>
              <a:rPr lang="en-US" sz="2400" dirty="0" err="1" smtClean="0"/>
              <a:t>ähnliche</a:t>
            </a:r>
            <a:r>
              <a:rPr lang="en-US" sz="2400" dirty="0" smtClean="0"/>
              <a:t> </a:t>
            </a:r>
            <a:r>
              <a:rPr lang="en-US" sz="2400" dirty="0" err="1" smtClean="0"/>
              <a:t>Herausforderungen</a:t>
            </a:r>
            <a:endParaRPr lang="en-US" sz="2400" dirty="0" smtClean="0"/>
          </a:p>
          <a:p>
            <a:pPr lvl="2"/>
            <a:r>
              <a:rPr lang="en-US" sz="2400" dirty="0" err="1" smtClean="0"/>
              <a:t>Keine</a:t>
            </a:r>
            <a:r>
              <a:rPr lang="en-US" sz="2400" dirty="0" smtClean="0"/>
              <a:t> </a:t>
            </a:r>
            <a:r>
              <a:rPr lang="en-US" sz="2400" dirty="0" err="1" smtClean="0"/>
              <a:t>einheitliche</a:t>
            </a:r>
            <a:r>
              <a:rPr lang="en-US" sz="2400" dirty="0" smtClean="0"/>
              <a:t> </a:t>
            </a:r>
            <a:r>
              <a:rPr lang="en-US" sz="2400" dirty="0" err="1" smtClean="0"/>
              <a:t>Plattform</a:t>
            </a:r>
            <a:r>
              <a:rPr lang="en-US" sz="2400" dirty="0" smtClean="0"/>
              <a:t> </a:t>
            </a:r>
            <a:r>
              <a:rPr lang="en-US" sz="2400" dirty="0" err="1" smtClean="0"/>
              <a:t>zum</a:t>
            </a:r>
            <a:r>
              <a:rPr lang="en-US" sz="2400" dirty="0" smtClean="0"/>
              <a:t> </a:t>
            </a:r>
            <a:r>
              <a:rPr lang="en-US" sz="2400" dirty="0" err="1" smtClean="0"/>
              <a:t>Austausch</a:t>
            </a:r>
            <a:endParaRPr lang="en-US" sz="2400" dirty="0" smtClean="0"/>
          </a:p>
          <a:p>
            <a:pPr lvl="2"/>
            <a:r>
              <a:rPr lang="en-US" sz="2400" dirty="0" err="1" smtClean="0"/>
              <a:t>Vermittlung</a:t>
            </a:r>
            <a:r>
              <a:rPr lang="en-US" sz="2400" dirty="0" smtClean="0"/>
              <a:t> von </a:t>
            </a:r>
            <a:r>
              <a:rPr lang="en-US" sz="2400" dirty="0" err="1" smtClean="0"/>
              <a:t>geeigneten</a:t>
            </a:r>
            <a:r>
              <a:rPr lang="en-US" sz="2400" dirty="0" smtClean="0"/>
              <a:t> </a:t>
            </a:r>
            <a:r>
              <a:rPr lang="en-US" sz="2400" dirty="0" err="1" smtClean="0"/>
              <a:t>Bewerbern</a:t>
            </a:r>
            <a:r>
              <a:rPr lang="en-US" sz="2400" dirty="0" smtClean="0"/>
              <a:t> per Mail</a:t>
            </a:r>
          </a:p>
          <a:p>
            <a:pPr lvl="2"/>
            <a:endParaRPr lang="en-US" sz="2400" dirty="0"/>
          </a:p>
          <a:p>
            <a:pPr lvl="0"/>
            <a:endParaRPr lang="en-US" sz="2800" dirty="0" smtClean="0"/>
          </a:p>
          <a:p>
            <a:pPr lvl="0"/>
            <a:endParaRPr lang="en-US" dirty="0"/>
          </a:p>
        </p:txBody>
      </p:sp>
    </p:spTree>
    <p:extLst>
      <p:ext uri="{BB962C8B-B14F-4D97-AF65-F5344CB8AC3E}">
        <p14:creationId xmlns:p14="http://schemas.microsoft.com/office/powerpoint/2010/main" val="1166432653"/>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err="1" smtClean="0"/>
              <a:t>Danke</a:t>
            </a:r>
            <a:endParaRPr lang="en-US" dirty="0"/>
          </a:p>
        </p:txBody>
      </p:sp>
      <p:sp>
        <p:nvSpPr>
          <p:cNvPr id="3" name="Text Placeholder 2"/>
          <p:cNvSpPr>
            <a:spLocks noGrp="1"/>
          </p:cNvSpPr>
          <p:nvPr>
            <p:ph type="body" sz="quarter" idx="10"/>
          </p:nvPr>
        </p:nvSpPr>
        <p:spPr/>
        <p:txBody>
          <a:bodyPr/>
          <a:lstStyle/>
          <a:p>
            <a:r>
              <a:rPr lang="en-US" dirty="0" err="1" smtClean="0"/>
              <a:t>Kontakt</a:t>
            </a:r>
            <a:r>
              <a:rPr lang="en-US" dirty="0" smtClean="0"/>
              <a:t>:</a:t>
            </a:r>
            <a:endParaRPr lang="en-US" dirty="0" smtClean="0"/>
          </a:p>
          <a:p>
            <a:endParaRPr lang="en-US" dirty="0" smtClean="0"/>
          </a:p>
          <a:p>
            <a:r>
              <a:rPr lang="en-US" dirty="0" err="1" smtClean="0"/>
              <a:t>Nico</a:t>
            </a:r>
            <a:r>
              <a:rPr lang="en-US" dirty="0" smtClean="0"/>
              <a:t> Herzberg</a:t>
            </a:r>
            <a:endParaRPr lang="en-US" dirty="0" smtClean="0"/>
          </a:p>
          <a:p>
            <a:r>
              <a:rPr lang="en-US" dirty="0" err="1" smtClean="0"/>
              <a:t>Ausbildungsleiter</a:t>
            </a:r>
            <a:r>
              <a:rPr lang="en-US" dirty="0" smtClean="0"/>
              <a:t> Dresden</a:t>
            </a:r>
            <a:endParaRPr lang="en-US" dirty="0" smtClean="0"/>
          </a:p>
          <a:p>
            <a:r>
              <a:rPr lang="en-US" dirty="0" err="1" smtClean="0"/>
              <a:t>Postplatz</a:t>
            </a:r>
            <a:r>
              <a:rPr lang="en-US" dirty="0" smtClean="0"/>
              <a:t> 1, 01067 Dresden</a:t>
            </a:r>
            <a:endParaRPr lang="en-US" dirty="0" smtClean="0"/>
          </a:p>
          <a:p>
            <a:r>
              <a:rPr lang="en-US" dirty="0" smtClean="0"/>
              <a:t>+49 351 4811-4820</a:t>
            </a:r>
            <a:endParaRPr lang="en-US" dirty="0" smtClean="0"/>
          </a:p>
        </p:txBody>
      </p:sp>
    </p:spTree>
    <p:extLst>
      <p:ext uri="{BB962C8B-B14F-4D97-AF65-F5344CB8AC3E}">
        <p14:creationId xmlns:p14="http://schemas.microsoft.com/office/powerpoint/2010/main" val="8175510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SAP_2015_4x3">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fontAlgn="base">
          <a:spcBef>
            <a:spcPts val="6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SAP_2015_4x3</Template>
  <TotalTime>0</TotalTime>
  <Words>300</Words>
  <Application>Microsoft Macintosh PowerPoint</Application>
  <PresentationFormat>Bildschirmpräsentation (4:3)</PresentationFormat>
  <Paragraphs>69</Paragraphs>
  <Slides>10</Slides>
  <Notes>10</Notes>
  <HiddenSlides>3</HiddenSlides>
  <MMClips>0</MMClips>
  <ScaleCrop>false</ScaleCrop>
  <HeadingPairs>
    <vt:vector size="6" baseType="variant">
      <vt:variant>
        <vt:lpstr>Verwendete Schriftarten</vt:lpstr>
      </vt:variant>
      <vt:variant>
        <vt:i4>8</vt:i4>
      </vt:variant>
      <vt:variant>
        <vt:lpstr>Design</vt:lpstr>
      </vt:variant>
      <vt:variant>
        <vt:i4>1</vt:i4>
      </vt:variant>
      <vt:variant>
        <vt:lpstr>Folientitel</vt:lpstr>
      </vt:variant>
      <vt:variant>
        <vt:i4>10</vt:i4>
      </vt:variant>
    </vt:vector>
  </HeadingPairs>
  <TitlesOfParts>
    <vt:vector size="19" baseType="lpstr">
      <vt:lpstr>Arial Black</vt:lpstr>
      <vt:lpstr>Arial Unicode MS</vt:lpstr>
      <vt:lpstr>Courier New</vt:lpstr>
      <vt:lpstr>MS PGothic</vt:lpstr>
      <vt:lpstr>Symbol</vt:lpstr>
      <vt:lpstr>Wingdings</vt:lpstr>
      <vt:lpstr>Wingdings</vt:lpstr>
      <vt:lpstr>Arial</vt:lpstr>
      <vt:lpstr>SAP_2015_4x3</vt:lpstr>
      <vt:lpstr>Erfahrungen eines Arbeitgebers</vt:lpstr>
      <vt:lpstr>PowerPoint-Präsentation</vt:lpstr>
      <vt:lpstr>SAP Engaging for Refugees</vt:lpstr>
      <vt:lpstr>SAP Engaging for Refugees – In Dresden</vt:lpstr>
      <vt:lpstr>Erfahrungen (I/II)</vt:lpstr>
      <vt:lpstr>Erfahrungen (II/II)</vt:lpstr>
      <vt:lpstr>Danke</vt:lpstr>
      <vt:lpstr>PowerPoint-Präsentation</vt:lpstr>
      <vt:lpstr>PowerPoint-Präsentation</vt:lpstr>
      <vt:lpstr>The Grid</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Rückblick “Schau Rein”</dc:title>
  <dc:creator>Herzberg, Nico</dc:creator>
  <cp:lastModifiedBy>Herzberg, Nico</cp:lastModifiedBy>
  <cp:revision>13</cp:revision>
  <dcterms:created xsi:type="dcterms:W3CDTF">2016-03-14T14:29:20Z</dcterms:created>
  <dcterms:modified xsi:type="dcterms:W3CDTF">2016-03-15T10:43:55Z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1357826825</vt:i4>
  </property>
  <property fmtid="{D5CDD505-2E9C-101B-9397-08002B2CF9AE}" pid="3" name="_NewReviewCycle">
    <vt:lpwstr/>
  </property>
  <property fmtid="{D5CDD505-2E9C-101B-9397-08002B2CF9AE}" pid="4" name="_EmailSubject">
    <vt:lpwstr>Color Palette/Stationery Next Steps </vt:lpwstr>
  </property>
  <property fmtid="{D5CDD505-2E9C-101B-9397-08002B2CF9AE}" pid="5" name="_AuthorEmail">
    <vt:lpwstr>heidi.bitz@sap.com</vt:lpwstr>
  </property>
  <property fmtid="{D5CDD505-2E9C-101B-9397-08002B2CF9AE}" pid="6" name="_AuthorEmailDisplayName">
    <vt:lpwstr>Bitz, Heidi</vt:lpwstr>
  </property>
</Properties>
</file>