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14" r:id="rId2"/>
    <p:sldId id="331" r:id="rId3"/>
    <p:sldId id="330" r:id="rId4"/>
    <p:sldId id="333" r:id="rId5"/>
    <p:sldId id="329" r:id="rId6"/>
    <p:sldId id="334" r:id="rId7"/>
    <p:sldId id="332" r:id="rId8"/>
    <p:sldId id="335" r:id="rId9"/>
    <p:sldId id="33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60093"/>
    <a:srgbClr val="FF3399"/>
    <a:srgbClr val="0000FF"/>
    <a:srgbClr val="CC00FF"/>
    <a:srgbClr val="C4F692"/>
    <a:srgbClr val="C0F89A"/>
    <a:srgbClr val="FFCCFF"/>
    <a:srgbClr val="006600"/>
    <a:srgbClr val="99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591" autoAdjust="0"/>
  </p:normalViewPr>
  <p:slideViewPr>
    <p:cSldViewPr snapToGrid="0">
      <p:cViewPr varScale="1">
        <p:scale>
          <a:sx n="89" d="100"/>
          <a:sy n="89" d="100"/>
        </p:scale>
        <p:origin x="131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F16F1-09A2-4842-B62D-117D6D5EF9BB}" type="datetimeFigureOut">
              <a:rPr lang="en-US" smtClean="0"/>
              <a:pPr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0C6E4-293E-794A-9FAC-FE335CFD65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978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528A8-5AE1-DE48-96D3-E4C42C1976A8}" type="datetimeFigureOut">
              <a:rPr lang="en-US" smtClean="0"/>
              <a:pPr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66B22-B109-4E46-8118-3324454B8A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81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66B22-B109-4E46-8118-3324454B8A5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52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83268" y="6626735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4460" y="274638"/>
            <a:ext cx="1793000" cy="62004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691461" cy="62004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8" y="983717"/>
            <a:ext cx="8794193" cy="53793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107" y="273050"/>
            <a:ext cx="5802353" cy="6202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366" y="1335484"/>
            <a:ext cx="2849947" cy="51396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77369"/>
            <a:ext cx="9144000" cy="2806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99174"/>
            <a:ext cx="9144000" cy="25882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183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8" y="983717"/>
            <a:ext cx="8794193" cy="5541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268" y="6599174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3861" y="6599174"/>
            <a:ext cx="2133600" cy="278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0C996DDD-7936-9647-A32C-12939E44ED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ATL-0000010411" TargetMode="External"/><Relationship Id="rId2" Type="http://schemas.openxmlformats.org/officeDocument/2006/relationships/hyperlink" Target="https://indico.cern.ch/event/434757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project/ATL-0000010503" TargetMode="External"/><Relationship Id="rId4" Type="http://schemas.openxmlformats.org/officeDocument/2006/relationships/hyperlink" Target="https://twiki.cern.ch/twiki/pub/Atlas/UpgradeReviewOffice/JDplug_report_9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127" y="637309"/>
            <a:ext cx="8118764" cy="3806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Follow-Up and Project Advancement Review NSW NJD, Hub and Structure</a:t>
            </a:r>
            <a:br>
              <a:rPr lang="en-US" dirty="0" smtClean="0"/>
            </a:br>
            <a:r>
              <a:rPr lang="en-US" dirty="0" smtClean="0"/>
              <a:t>(F)DR</a:t>
            </a:r>
            <a:r>
              <a:rPr lang="en-US" dirty="0" smtClean="0"/>
              <a:t> “UKZN” </a:t>
            </a:r>
            <a:r>
              <a:rPr lang="en-US" dirty="0"/>
              <a:t>S</a:t>
            </a:r>
            <a:r>
              <a:rPr lang="en-US" dirty="0" smtClean="0"/>
              <a:t>ector </a:t>
            </a:r>
            <a:r>
              <a:rPr lang="en-US" dirty="0"/>
              <a:t>I</a:t>
            </a:r>
            <a:r>
              <a:rPr lang="en-US" dirty="0" smtClean="0"/>
              <a:t>nstallation Tooling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Introduction and Review Scope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602" y="3765429"/>
            <a:ext cx="8515684" cy="167262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4789562"/>
            <a:ext cx="6400800" cy="81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Stephanie </a:t>
            </a:r>
            <a:r>
              <a:rPr lang="en-US" sz="2400" dirty="0" smtClean="0"/>
              <a:t>Zimmermann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6605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NJD, Hub, NSW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-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147" y="1087501"/>
            <a:ext cx="2376134" cy="26230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1876" y="2574135"/>
            <a:ext cx="14147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Times New Roman"/>
              </a:rPr>
              <a:t>NJD Disk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04298" y="2364301"/>
            <a:ext cx="2311879" cy="382363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2103" y="2958812"/>
            <a:ext cx="19529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/>
              </a:rPr>
              <a:t>NSW Structure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35051" y="2766198"/>
            <a:ext cx="1481126" cy="37728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31624" y="1804436"/>
            <a:ext cx="7439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Times New Roman"/>
              </a:rPr>
              <a:t>Hub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57904" y="2022866"/>
            <a:ext cx="2035516" cy="273906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5322" y="3328144"/>
            <a:ext cx="3045124" cy="33855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latin typeface="+mj-lt"/>
                <a:cs typeface="Times New Roman"/>
              </a:rPr>
              <a:t>There is no longer a separate plug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74589" y="1087501"/>
            <a:ext cx="310287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+mj-lt"/>
                <a:cs typeface="Times New Roman"/>
              </a:rPr>
              <a:t>Key terminology related to the NSW Mechanics</a:t>
            </a:r>
            <a:endParaRPr lang="en-US" dirty="0">
              <a:latin typeface="+mj-lt"/>
              <a:cs typeface="Times New Roman"/>
            </a:endParaRPr>
          </a:p>
        </p:txBody>
      </p:sp>
      <p:pic>
        <p:nvPicPr>
          <p:cNvPr id="16" name="Picture 15" descr="\\cern.ch\dfs\Users\g\gspigo\Documents\SMALL WHEEL\NSW\NSW NJD + SS spokes + S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7" r="17784"/>
          <a:stretch/>
        </p:blipFill>
        <p:spPr bwMode="auto">
          <a:xfrm>
            <a:off x="1670165" y="4403795"/>
            <a:ext cx="1666146" cy="199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504" y="4392860"/>
            <a:ext cx="1676084" cy="19810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145" y="4315771"/>
            <a:ext cx="1731272" cy="19617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10974" y="4487532"/>
            <a:ext cx="1866487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+mj-lt"/>
                <a:cs typeface="Times New Roman"/>
              </a:rPr>
              <a:t>Assembly sequence incl. sector mounting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54151" y="2943467"/>
            <a:ext cx="2329132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+mj-lt"/>
                <a:cs typeface="Times New Roman"/>
              </a:rPr>
              <a:t>Alignment bars</a:t>
            </a:r>
            <a:endParaRPr lang="en-US" dirty="0">
              <a:latin typeface="+mj-lt"/>
              <a:cs typeface="Times New Roman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727940" y="1915064"/>
            <a:ext cx="1115921" cy="966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1"/>
          </p:cNvCxnSpPr>
          <p:nvPr/>
        </p:nvCxnSpPr>
        <p:spPr>
          <a:xfrm flipH="1" flipV="1">
            <a:off x="5663015" y="2226303"/>
            <a:ext cx="591136" cy="9018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06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– Sector Elements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8377" y="888522"/>
            <a:ext cx="8960732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 anchor="t" anchorCtr="0">
            <a:spAutoFit/>
          </a:bodyPr>
          <a:lstStyle/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The New Small Wheel uses 2 detector technologies – </a:t>
            </a:r>
            <a:r>
              <a:rPr lang="en-US" dirty="0" err="1" smtClean="0">
                <a:latin typeface="+mj-lt"/>
                <a:cs typeface="Times New Roman"/>
              </a:rPr>
              <a:t>MicroMegas</a:t>
            </a:r>
            <a:r>
              <a:rPr lang="en-US" dirty="0" smtClean="0">
                <a:latin typeface="+mj-lt"/>
                <a:cs typeface="Times New Roman"/>
              </a:rPr>
              <a:t> (MM) and </a:t>
            </a:r>
            <a:r>
              <a:rPr lang="en-US" dirty="0">
                <a:latin typeface="+mj-lt"/>
                <a:cs typeface="Times New Roman"/>
              </a:rPr>
              <a:t>S</a:t>
            </a:r>
            <a:r>
              <a:rPr lang="en-US" dirty="0" smtClean="0">
                <a:latin typeface="+mj-lt"/>
                <a:cs typeface="Times New Roman"/>
              </a:rPr>
              <a:t>mall strip Thin Gap Chambers (</a:t>
            </a: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) </a:t>
            </a:r>
          </a:p>
          <a:p>
            <a:pPr>
              <a:spcBef>
                <a:spcPct val="0"/>
              </a:spcBef>
            </a:pPr>
            <a:endParaRPr lang="en-US" dirty="0" smtClean="0">
              <a:latin typeface="+mj-lt"/>
              <a:cs typeface="Times New Roman"/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Each of the 2 x 16 sectors contains 2x2 MM modules (chambers, quadruplets), and 2x3 </a:t>
            </a: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 modules (chambers, quadruplets), arranged in 2 wedges for each technology</a:t>
            </a:r>
          </a:p>
          <a:p>
            <a:pPr>
              <a:spcBef>
                <a:spcPct val="0"/>
              </a:spcBef>
            </a:pPr>
            <a:endParaRPr lang="en-US" dirty="0" smtClean="0">
              <a:latin typeface="+mj-lt"/>
              <a:cs typeface="Times New Roman"/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Small and Large sectors have different size </a:t>
            </a:r>
            <a:r>
              <a:rPr lang="en-US" dirty="0" smtClean="0">
                <a:latin typeface="+mj-lt"/>
                <a:cs typeface="Times New Roman"/>
                <a:sym typeface="Wingdings" panose="05000000000000000000" pitchFamily="2" charset="2"/>
              </a:rPr>
              <a:t> 6 different </a:t>
            </a:r>
            <a:r>
              <a:rPr lang="en-US" dirty="0" err="1" smtClean="0">
                <a:latin typeface="+mj-lt"/>
                <a:cs typeface="Times New Roman"/>
                <a:sym typeface="Wingdings" panose="05000000000000000000" pitchFamily="2" charset="2"/>
              </a:rPr>
              <a:t>sTGC</a:t>
            </a:r>
            <a:r>
              <a:rPr lang="en-US" dirty="0" smtClean="0">
                <a:latin typeface="+mj-lt"/>
                <a:cs typeface="Times New Roman"/>
                <a:sym typeface="Wingdings" panose="05000000000000000000" pitchFamily="2" charset="2"/>
              </a:rPr>
              <a:t> quadruplet types, 4 different </a:t>
            </a:r>
            <a:r>
              <a:rPr lang="en-US" dirty="0" err="1" smtClean="0">
                <a:latin typeface="+mj-lt"/>
                <a:cs typeface="Times New Roman"/>
                <a:sym typeface="Wingdings" panose="05000000000000000000" pitchFamily="2" charset="2"/>
              </a:rPr>
              <a:t>MicroMegas</a:t>
            </a:r>
            <a:r>
              <a:rPr lang="en-US" dirty="0" smtClean="0">
                <a:latin typeface="+mj-lt"/>
                <a:cs typeface="Times New Roman"/>
                <a:sym typeface="Wingdings" panose="05000000000000000000" pitchFamily="2" charset="2"/>
              </a:rPr>
              <a:t> types, 32 chambers of each type </a:t>
            </a:r>
            <a:endParaRPr lang="en-US" dirty="0">
              <a:latin typeface="+mj-lt"/>
              <a:cs typeface="Times New Roman"/>
            </a:endParaRPr>
          </a:p>
        </p:txBody>
      </p:sp>
      <p:pic>
        <p:nvPicPr>
          <p:cNvPr id="8" name="Picture 7" descr="P:\ATLAS-NSW\270\2700\image\photo00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0902" y="3308987"/>
            <a:ext cx="1878331" cy="312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e 33"/>
          <p:cNvGrpSpPr/>
          <p:nvPr/>
        </p:nvGrpSpPr>
        <p:grpSpPr>
          <a:xfrm>
            <a:off x="3136348" y="3577647"/>
            <a:ext cx="2190907" cy="2425066"/>
            <a:chOff x="4825920" y="4156084"/>
            <a:chExt cx="1980220" cy="217226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5920" y="4156084"/>
              <a:ext cx="1980220" cy="2172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Connecteur droit 28"/>
            <p:cNvCxnSpPr/>
            <p:nvPr/>
          </p:nvCxnSpPr>
          <p:spPr>
            <a:xfrm flipV="1">
              <a:off x="5688124" y="4665350"/>
              <a:ext cx="138838" cy="18002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34"/>
            <p:cNvCxnSpPr/>
            <p:nvPr/>
          </p:nvCxnSpPr>
          <p:spPr>
            <a:xfrm flipV="1">
              <a:off x="5688124" y="4905164"/>
              <a:ext cx="828092" cy="7200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36"/>
            <p:cNvCxnSpPr/>
            <p:nvPr/>
          </p:nvCxnSpPr>
          <p:spPr>
            <a:xfrm flipV="1">
              <a:off x="5508104" y="5913276"/>
              <a:ext cx="805741" cy="7200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2189233" y="4871202"/>
            <a:ext cx="72649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15718" y="6064086"/>
            <a:ext cx="8367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+mj-lt"/>
                <a:cs typeface="Times New Roman"/>
              </a:rPr>
              <a:t>sector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6348" y="6081921"/>
            <a:ext cx="2453068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 and MM wedges</a:t>
            </a:r>
            <a:endParaRPr lang="en-US" dirty="0">
              <a:latin typeface="+mj-lt"/>
              <a:cs typeface="Times New Roman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915728" y="3726611"/>
            <a:ext cx="552091" cy="345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15728" y="4538465"/>
            <a:ext cx="646981" cy="280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036498" y="5539336"/>
            <a:ext cx="586596" cy="260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684143" y="3355196"/>
            <a:ext cx="643112" cy="7164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675518" y="4985200"/>
            <a:ext cx="1086927" cy="1545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60221" y="2956300"/>
            <a:ext cx="3562963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Within a </a:t>
            </a: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 wedge, the 3 chambers are </a:t>
            </a:r>
            <a:r>
              <a:rPr lang="en-US" u="sng" dirty="0" smtClean="0">
                <a:latin typeface="+mj-lt"/>
                <a:cs typeface="Times New Roman"/>
              </a:rPr>
              <a:t>glued</a:t>
            </a:r>
            <a:r>
              <a:rPr lang="en-US" dirty="0" smtClean="0">
                <a:latin typeface="+mj-lt"/>
                <a:cs typeface="Times New Roman"/>
              </a:rPr>
              <a:t> to FR4 frame. The wedge is treated as single (rigid) body 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For the MM, the 4 quadruplets of a sector are mounted on both sides of a </a:t>
            </a:r>
            <a:r>
              <a:rPr lang="en-US" dirty="0" smtClean="0">
                <a:solidFill>
                  <a:srgbClr val="D60093"/>
                </a:solidFill>
                <a:latin typeface="+mj-lt"/>
                <a:cs typeface="Times New Roman"/>
              </a:rPr>
              <a:t>central spacer frame</a:t>
            </a:r>
            <a:r>
              <a:rPr lang="en-US" dirty="0" smtClean="0">
                <a:latin typeface="+mj-lt"/>
                <a:cs typeface="Times New Roman"/>
              </a:rPr>
              <a:t>. 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The central spacer also supports the </a:t>
            </a: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 wedges via the </a:t>
            </a:r>
            <a:r>
              <a:rPr lang="en-US" dirty="0" err="1" smtClean="0">
                <a:solidFill>
                  <a:srgbClr val="D60093"/>
                </a:solidFill>
                <a:latin typeface="+mj-lt"/>
                <a:cs typeface="Times New Roman"/>
              </a:rPr>
              <a:t>sTGC</a:t>
            </a:r>
            <a:r>
              <a:rPr lang="en-US" dirty="0" smtClean="0">
                <a:solidFill>
                  <a:srgbClr val="D60093"/>
                </a:solidFill>
                <a:latin typeface="+mj-lt"/>
                <a:cs typeface="Times New Roman"/>
              </a:rPr>
              <a:t> kinematic mounts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  <a:cs typeface="Times New Roman"/>
              </a:rPr>
              <a:t>The MM – </a:t>
            </a:r>
            <a:r>
              <a:rPr lang="en-US" dirty="0" err="1" smtClean="0">
                <a:latin typeface="+mj-lt"/>
                <a:cs typeface="Times New Roman"/>
              </a:rPr>
              <a:t>sTGC</a:t>
            </a:r>
            <a:r>
              <a:rPr lang="en-US" dirty="0" smtClean="0">
                <a:latin typeface="+mj-lt"/>
                <a:cs typeface="Times New Roman"/>
              </a:rPr>
              <a:t> package = sector is attached to the NSW structure by means of the </a:t>
            </a:r>
            <a:r>
              <a:rPr lang="en-US" dirty="0" smtClean="0">
                <a:solidFill>
                  <a:srgbClr val="FF3399"/>
                </a:solidFill>
                <a:latin typeface="+mj-lt"/>
                <a:cs typeface="Times New Roman"/>
              </a:rPr>
              <a:t>sector KM</a:t>
            </a:r>
          </a:p>
        </p:txBody>
      </p:sp>
    </p:spTree>
    <p:extLst>
      <p:ext uri="{BB962C8B-B14F-4D97-AF65-F5344CB8AC3E}">
        <p14:creationId xmlns:p14="http://schemas.microsoft.com/office/powerpoint/2010/main" val="1450126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Hub, NJD and NSW Structure underwent its design review in November 2015</a:t>
            </a:r>
          </a:p>
          <a:p>
            <a:r>
              <a:rPr lang="en-US" sz="2000" dirty="0" smtClean="0"/>
              <a:t>The </a:t>
            </a:r>
            <a:r>
              <a:rPr lang="en-US" sz="2000" dirty="0" smtClean="0"/>
              <a:t>slides from the November 2015 NJD/NSW Structure Engineering review can be found at </a:t>
            </a:r>
            <a:r>
              <a:rPr lang="en-US" sz="2000" dirty="0">
                <a:cs typeface="Times New Roman"/>
                <a:hlinkClick r:id="rId2"/>
              </a:rPr>
              <a:t>https://indico.cern.ch/event/434757/</a:t>
            </a:r>
            <a:r>
              <a:rPr lang="en-US" sz="2000" dirty="0">
                <a:cs typeface="Times New Roman"/>
              </a:rPr>
              <a:t>  </a:t>
            </a:r>
            <a:endParaRPr lang="en-US" sz="2000" dirty="0" smtClean="0">
              <a:cs typeface="Times New Roman"/>
            </a:endParaRPr>
          </a:p>
          <a:p>
            <a:r>
              <a:rPr lang="en-US" sz="2000" dirty="0" smtClean="0">
                <a:cs typeface="Times New Roman"/>
              </a:rPr>
              <a:t>The documentation from the November 2015 NJD/NSW Structure Engineering review can be found at </a:t>
            </a:r>
            <a:r>
              <a:rPr lang="de-CH" sz="2000" dirty="0">
                <a:hlinkClick r:id="rId3"/>
              </a:rPr>
              <a:t>https://</a:t>
            </a:r>
            <a:r>
              <a:rPr lang="de-CH" sz="2000" dirty="0" smtClean="0">
                <a:hlinkClick r:id="rId3"/>
              </a:rPr>
              <a:t>edms.cern.ch/project/ATL-0000010411</a:t>
            </a:r>
            <a:endParaRPr lang="de-CH" sz="2000" dirty="0" smtClean="0"/>
          </a:p>
          <a:p>
            <a:r>
              <a:rPr lang="de-CH" sz="2000" dirty="0" smtClean="0">
                <a:cs typeface="Times New Roman"/>
              </a:rPr>
              <a:t>The reviewers report from the Nov review can </a:t>
            </a:r>
            <a:r>
              <a:rPr lang="de-CH" sz="2000" dirty="0">
                <a:cs typeface="Times New Roman"/>
              </a:rPr>
              <a:t>be found at </a:t>
            </a:r>
            <a:r>
              <a:rPr lang="de-CH" sz="2000" dirty="0">
                <a:cs typeface="Times New Roman"/>
                <a:hlinkClick r:id="rId4"/>
              </a:rPr>
              <a:t>https://</a:t>
            </a:r>
            <a:r>
              <a:rPr lang="de-CH" sz="2000" dirty="0" smtClean="0">
                <a:cs typeface="Times New Roman"/>
                <a:hlinkClick r:id="rId4"/>
              </a:rPr>
              <a:t>twiki.cern.ch/twiki/pub/Atlas/UpgradeReviewOffice/JDplug_report_9.pdf</a:t>
            </a:r>
            <a:r>
              <a:rPr lang="de-CH" sz="2000" dirty="0" smtClean="0">
                <a:cs typeface="Times New Roman"/>
              </a:rPr>
              <a:t> </a:t>
            </a:r>
            <a:endParaRPr lang="en-US" sz="2000" dirty="0">
              <a:cs typeface="Times New Roman"/>
            </a:endParaRP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D</a:t>
            </a:r>
            <a:r>
              <a:rPr lang="en-US" sz="2000" dirty="0" smtClean="0"/>
              <a:t>ocumentation </a:t>
            </a:r>
            <a:r>
              <a:rPr lang="en-US" sz="2000" dirty="0" smtClean="0"/>
              <a:t>for today’s review </a:t>
            </a:r>
            <a:r>
              <a:rPr lang="en-US" sz="2000" dirty="0" smtClean="0"/>
              <a:t>is mostly in the slides uploaded to this agenda. Additional supporting documents see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de-CH" sz="2000" dirty="0">
                <a:hlinkClick r:id="rId5"/>
              </a:rPr>
              <a:t>https://edms.cern.ch/project/ATL-0000010503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78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and Charge of today’s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8" y="821838"/>
            <a:ext cx="8794193" cy="5777335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The design review last November pointed out a number of items which needed follow-up and additional studies/analysis</a:t>
            </a:r>
          </a:p>
          <a:p>
            <a:r>
              <a:rPr lang="en-US" sz="2000" dirty="0" smtClean="0"/>
              <a:t>The design presented in November since then underwent a series of </a:t>
            </a:r>
            <a:r>
              <a:rPr lang="en-US" sz="2000" dirty="0" err="1" smtClean="0"/>
              <a:t>optimisations</a:t>
            </a:r>
            <a:r>
              <a:rPr lang="en-US" sz="2000" dirty="0" smtClean="0"/>
              <a:t> w.r.t ease of production (reduction of welds, replacing welds by bolts, ….)</a:t>
            </a:r>
          </a:p>
          <a:p>
            <a:r>
              <a:rPr lang="en-US" sz="2000" dirty="0" smtClean="0"/>
              <a:t>Hub, NJD and NSW structure Market Survey is closed, for the Tender (next) final production drawings are needed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Scope of today’s review:</a:t>
            </a:r>
          </a:p>
          <a:p>
            <a:r>
              <a:rPr lang="en-US" sz="2000" dirty="0" smtClean="0"/>
              <a:t>Present answers to the points open in the Nov review and the missing calculations</a:t>
            </a:r>
          </a:p>
          <a:p>
            <a:r>
              <a:rPr lang="en-US" sz="2000" dirty="0" smtClean="0"/>
              <a:t>Present the modifications/</a:t>
            </a:r>
            <a:r>
              <a:rPr lang="en-US" sz="2000" dirty="0" err="1" smtClean="0"/>
              <a:t>optimizations,demonstrate</a:t>
            </a:r>
            <a:r>
              <a:rPr lang="en-US" sz="2000" dirty="0" smtClean="0"/>
              <a:t> if and where they impact stability and stresses,  proof safety factors and load case calculations remain valid</a:t>
            </a:r>
          </a:p>
          <a:p>
            <a:r>
              <a:rPr lang="en-US" sz="2000" dirty="0" smtClean="0"/>
              <a:t>Understand if additional safety documentation is required and which</a:t>
            </a:r>
          </a:p>
          <a:p>
            <a:r>
              <a:rPr lang="en-US" sz="2000" dirty="0" smtClean="0"/>
              <a:t>Checkpoint before moving to the tender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NB: Will not present any update on service routing today, well advanced and will have its dedicated review on July 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9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Sector Installation Tooling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7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UKZN sector installation tooling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8" y="914400"/>
            <a:ext cx="8794193" cy="5589917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For installing sectors and before the spokes of the NSW structure, a special tooling is needed.</a:t>
            </a:r>
          </a:p>
          <a:p>
            <a:r>
              <a:rPr lang="en-US" sz="2000" dirty="0" smtClean="0"/>
              <a:t>The NSW tooling is a modified version of the old “Wisconsin tooling”; the new tooling is referred to </a:t>
            </a:r>
            <a:r>
              <a:rPr lang="en-US" sz="2000" dirty="0" smtClean="0">
                <a:solidFill>
                  <a:srgbClr val="D60093"/>
                </a:solidFill>
              </a:rPr>
              <a:t>“Grabber-Lifter-Rotator” </a:t>
            </a:r>
            <a:r>
              <a:rPr lang="en-US" sz="2000" dirty="0" smtClean="0"/>
              <a:t>or often as the “</a:t>
            </a:r>
            <a:r>
              <a:rPr lang="en-US" sz="2000" dirty="0" smtClean="0">
                <a:solidFill>
                  <a:srgbClr val="D60093"/>
                </a:solidFill>
              </a:rPr>
              <a:t>UKZN tooling”</a:t>
            </a:r>
          </a:p>
          <a:p>
            <a:r>
              <a:rPr lang="en-US" sz="2000" dirty="0" smtClean="0"/>
              <a:t>Its design has been done by 2 students from South Africa in 2015, </a:t>
            </a:r>
            <a:r>
              <a:rPr lang="en-US" sz="2000" dirty="0" err="1" smtClean="0"/>
              <a:t>Shuvay</a:t>
            </a:r>
            <a:r>
              <a:rPr lang="en-US" sz="2000" dirty="0" smtClean="0"/>
              <a:t> Singh and Peter Sinclair, working for the Mechanical Engineering Department at UKZN under Prof. Clinton </a:t>
            </a:r>
            <a:r>
              <a:rPr lang="en-US" sz="2000" dirty="0" err="1" smtClean="0"/>
              <a:t>Bemont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Today’s review has the scope of being the Design Review for the UKZN tooling, before producing it. </a:t>
            </a:r>
          </a:p>
          <a:p>
            <a:pPr marL="0" indent="0">
              <a:buNone/>
            </a:pPr>
            <a:r>
              <a:rPr lang="en-US" sz="2000" dirty="0" smtClean="0"/>
              <a:t>Scope:</a:t>
            </a:r>
          </a:p>
          <a:p>
            <a:r>
              <a:rPr lang="en-US" sz="2000" dirty="0" smtClean="0"/>
              <a:t>Assess the design of the UKZN tooling to be complete and consistent</a:t>
            </a:r>
          </a:p>
          <a:p>
            <a:r>
              <a:rPr lang="en-US" sz="2000" dirty="0" smtClean="0"/>
              <a:t>Assess if the presented calculations and load case studies are sufficient incl. safety factors</a:t>
            </a:r>
          </a:p>
          <a:p>
            <a:r>
              <a:rPr lang="en-US" sz="2000" dirty="0" smtClean="0"/>
              <a:t>Define/Assess if and what documentation is needed in addition w.r.t. safety</a:t>
            </a:r>
          </a:p>
          <a:p>
            <a:r>
              <a:rPr lang="en-US" sz="2000" dirty="0" smtClean="0"/>
              <a:t>(Review production plans, schedule (and costing) for the UKZN tooling – outside of the review panel scope)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24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installation tooling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8" y="983717"/>
            <a:ext cx="8794193" cy="213041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Today’s review originally was meant to cover also the installation tooling for the completed New Small WHEELS</a:t>
            </a:r>
          </a:p>
          <a:p>
            <a:pPr lvl="1"/>
            <a:r>
              <a:rPr lang="en-US" sz="1800" dirty="0" smtClean="0"/>
              <a:t>Support stand</a:t>
            </a:r>
          </a:p>
          <a:p>
            <a:pPr lvl="1"/>
            <a:r>
              <a:rPr lang="en-US" sz="1800" dirty="0" smtClean="0"/>
              <a:t>Lifting Arm</a:t>
            </a:r>
          </a:p>
          <a:p>
            <a:r>
              <a:rPr lang="en-US" sz="2000" dirty="0" smtClean="0"/>
              <a:t>This review has been postponed on request of the Design office. It is not time critical and can be done in early 2017 as well.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June 21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Zimmermann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6DDD-7936-9647-A32C-12939E44ED7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6" r="27757"/>
          <a:stretch/>
        </p:blipFill>
        <p:spPr>
          <a:xfrm>
            <a:off x="-58824" y="3114136"/>
            <a:ext cx="2375692" cy="3076458"/>
          </a:xfrm>
          <a:prstGeom prst="rect">
            <a:avLst/>
          </a:prstGeom>
        </p:spPr>
      </p:pic>
      <p:sp>
        <p:nvSpPr>
          <p:cNvPr id="8" name="Line Callout 1 7"/>
          <p:cNvSpPr/>
          <p:nvPr/>
        </p:nvSpPr>
        <p:spPr>
          <a:xfrm>
            <a:off x="2308043" y="4409202"/>
            <a:ext cx="1257300" cy="342900"/>
          </a:xfrm>
          <a:prstGeom prst="borderCallout1">
            <a:avLst>
              <a:gd name="adj1" fmla="val 132880"/>
              <a:gd name="adj2" fmla="val 25972"/>
              <a:gd name="adj3" fmla="val 265918"/>
              <a:gd name="adj4" fmla="val -12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2x Resting frame</a:t>
            </a:r>
            <a:endParaRPr lang="en-US" sz="1000" dirty="0"/>
          </a:p>
        </p:txBody>
      </p:sp>
      <p:sp>
        <p:nvSpPr>
          <p:cNvPr id="9" name="Line Callout 1 8"/>
          <p:cNvSpPr/>
          <p:nvPr/>
        </p:nvSpPr>
        <p:spPr>
          <a:xfrm>
            <a:off x="2099490" y="3633207"/>
            <a:ext cx="1257300" cy="342900"/>
          </a:xfrm>
          <a:prstGeom prst="borderCallout1">
            <a:avLst>
              <a:gd name="adj1" fmla="val 18750"/>
              <a:gd name="adj2" fmla="val -8333"/>
              <a:gd name="adj3" fmla="val 172500"/>
              <a:gd name="adj4" fmla="val -6257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1x Lifting Tool</a:t>
            </a:r>
            <a:endParaRPr lang="en-US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5" r="30608"/>
          <a:stretch/>
        </p:blipFill>
        <p:spPr>
          <a:xfrm>
            <a:off x="3565343" y="3313388"/>
            <a:ext cx="2204586" cy="2916674"/>
          </a:xfrm>
          <a:prstGeom prst="rect">
            <a:avLst/>
          </a:prstGeom>
        </p:spPr>
      </p:pic>
      <p:pic>
        <p:nvPicPr>
          <p:cNvPr id="11" name="Content Placeholder 8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" r="6838"/>
          <a:stretch/>
        </p:blipFill>
        <p:spPr>
          <a:xfrm>
            <a:off x="5769929" y="3624451"/>
            <a:ext cx="3207532" cy="2087831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3088257" y="4848045"/>
            <a:ext cx="552090" cy="517585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ine Callout 1 13"/>
          <p:cNvSpPr/>
          <p:nvPr/>
        </p:nvSpPr>
        <p:spPr>
          <a:xfrm>
            <a:off x="6843861" y="5870798"/>
            <a:ext cx="1257300" cy="342900"/>
          </a:xfrm>
          <a:prstGeom prst="borderCallout1">
            <a:avLst>
              <a:gd name="adj1" fmla="val -49174"/>
              <a:gd name="adj2" fmla="val 51358"/>
              <a:gd name="adj3" fmla="val -287877"/>
              <a:gd name="adj4" fmla="val 382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1x </a:t>
            </a:r>
            <a:r>
              <a:rPr lang="en-US" sz="1000" dirty="0" smtClean="0"/>
              <a:t>UKZN Tool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3593617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-runcoord-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rgbClr val="FFFFFF"/>
        </a:solidFill>
        <a:ln>
          <a:solidFill>
            <a:schemeClr val="tx1"/>
          </a:solidFill>
        </a:ln>
      </a:spPr>
      <a:bodyPr wrap="none" rtlCol="0" anchor="t" anchorCtr="0">
        <a:spAutoFit/>
      </a:bodyPr>
      <a:lstStyle>
        <a:defPPr>
          <a:spcBef>
            <a:spcPct val="0"/>
          </a:spcBef>
          <a:defRPr dirty="0">
            <a:latin typeface="+mj-lt"/>
            <a:cs typeface="Times New Roman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atlas-runcoord-style.potx</Template>
  <TotalTime>0</TotalTime>
  <Words>745</Words>
  <Application>Microsoft Office PowerPoint</Application>
  <PresentationFormat>On-screen Show (4:3)</PresentationFormat>
  <Paragraphs>90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atlas-runcoord-style</vt:lpstr>
      <vt:lpstr>Follow-Up and Project Advancement Review NSW NJD, Hub and Structure (F)DR “UKZN” Sector Installation Tooling  Introduction and Review Scope</vt:lpstr>
      <vt:lpstr>NJD, Hub, NSW Structure</vt:lpstr>
      <vt:lpstr>Terminology - Structure</vt:lpstr>
      <vt:lpstr>Terminology – Sector Elements</vt:lpstr>
      <vt:lpstr>Documentation</vt:lpstr>
      <vt:lpstr>Scope and Charge of today’s review</vt:lpstr>
      <vt:lpstr>Sector Installation Tooling</vt:lpstr>
      <vt:lpstr>The UKZN sector installation tooling</vt:lpstr>
      <vt:lpstr>Other installation tooling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Plan</dc:title>
  <dc:creator>Martin Aleksa</dc:creator>
  <cp:lastModifiedBy>Stephanie Ulrike Zimmermann</cp:lastModifiedBy>
  <cp:revision>3219</cp:revision>
  <cp:lastPrinted>2010-03-06T08:32:56Z</cp:lastPrinted>
  <dcterms:created xsi:type="dcterms:W3CDTF">2012-02-21T14:28:04Z</dcterms:created>
  <dcterms:modified xsi:type="dcterms:W3CDTF">2016-06-21T06:36:55Z</dcterms:modified>
</cp:coreProperties>
</file>