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5"/>
  </p:notesMasterIdLst>
  <p:sldIdLst>
    <p:sldId id="256" r:id="rId2"/>
    <p:sldId id="277" r:id="rId3"/>
    <p:sldId id="325" r:id="rId4"/>
    <p:sldId id="258" r:id="rId5"/>
    <p:sldId id="260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2" r:id="rId14"/>
    <p:sldId id="273" r:id="rId15"/>
    <p:sldId id="275" r:id="rId16"/>
    <p:sldId id="280" r:id="rId17"/>
    <p:sldId id="281" r:id="rId18"/>
    <p:sldId id="278" r:id="rId19"/>
    <p:sldId id="279" r:id="rId20"/>
    <p:sldId id="283" r:id="rId21"/>
    <p:sldId id="284" r:id="rId22"/>
    <p:sldId id="285" r:id="rId23"/>
    <p:sldId id="287" r:id="rId24"/>
    <p:sldId id="288" r:id="rId25"/>
    <p:sldId id="289" r:id="rId26"/>
    <p:sldId id="292" r:id="rId27"/>
    <p:sldId id="290" r:id="rId28"/>
    <p:sldId id="294" r:id="rId29"/>
    <p:sldId id="295" r:id="rId30"/>
    <p:sldId id="296" r:id="rId31"/>
    <p:sldId id="297" r:id="rId32"/>
    <p:sldId id="298" r:id="rId33"/>
    <p:sldId id="299" r:id="rId34"/>
    <p:sldId id="313" r:id="rId35"/>
    <p:sldId id="300" r:id="rId36"/>
    <p:sldId id="302" r:id="rId37"/>
    <p:sldId id="304" r:id="rId38"/>
    <p:sldId id="305" r:id="rId39"/>
    <p:sldId id="306" r:id="rId40"/>
    <p:sldId id="307" r:id="rId41"/>
    <p:sldId id="308" r:id="rId42"/>
    <p:sldId id="310" r:id="rId43"/>
    <p:sldId id="311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2" r:id="rId52"/>
    <p:sldId id="323" r:id="rId53"/>
    <p:sldId id="324" r:id="rId5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156" y="27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67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4800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5978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522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037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5691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190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701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52005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9877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415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5387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2864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3763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4534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1941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8064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7798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9335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8442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4909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64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4405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86592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85573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185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5759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2192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18552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208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419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77688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902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22365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795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842795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98501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69035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209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17457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17287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99082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829588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203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73430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80568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65566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384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847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383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429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258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12" y="4584192"/>
            <a:ext cx="372120" cy="5593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jpg"/><Relationship Id="rId4" Type="http://schemas.openxmlformats.org/officeDocument/2006/relationships/image" Target="../media/image3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0.jpg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2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4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6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0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1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5.jpg"/><Relationship Id="rId4" Type="http://schemas.openxmlformats.org/officeDocument/2006/relationships/image" Target="../media/image74.jp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7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6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1.jpg"/><Relationship Id="rId5" Type="http://schemas.openxmlformats.org/officeDocument/2006/relationships/image" Target="../media/image80.jpg"/><Relationship Id="rId4" Type="http://schemas.openxmlformats.org/officeDocument/2006/relationships/image" Target="../media/image79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3.jp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5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8.jpg"/><Relationship Id="rId4" Type="http://schemas.openxmlformats.org/officeDocument/2006/relationships/image" Target="../media/image87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A-plate</a:t>
            </a:r>
            <a:r>
              <a:rPr lang="fr-CH" smtClean="0"/>
              <a:t> - </a:t>
            </a:r>
            <a:r>
              <a:rPr lang="fr-CH" dirty="0" smtClean="0"/>
              <a:t>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430438"/>
            <a:ext cx="7321550" cy="314740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We</a:t>
            </a:r>
            <a:r>
              <a:rPr lang="fr-CH" sz="6200" dirty="0" smtClean="0"/>
              <a:t> </a:t>
            </a:r>
            <a:r>
              <a:rPr lang="fr-CH" sz="6200" dirty="0" err="1" smtClean="0"/>
              <a:t>decreased</a:t>
            </a:r>
            <a:r>
              <a:rPr lang="fr-CH" sz="6200" dirty="0" smtClean="0"/>
              <a:t> the </a:t>
            </a:r>
            <a:r>
              <a:rPr lang="fr-CH" sz="6200" dirty="0" err="1" smtClean="0"/>
              <a:t>overall</a:t>
            </a:r>
            <a:r>
              <a:rPr lang="fr-CH" sz="6200" dirty="0" smtClean="0"/>
              <a:t> </a:t>
            </a:r>
            <a:r>
              <a:rPr lang="fr-CH" sz="6200" dirty="0" err="1" smtClean="0"/>
              <a:t>Weight</a:t>
            </a:r>
            <a:r>
              <a:rPr lang="fr-CH" sz="6200" dirty="0" smtClean="0"/>
              <a:t> to </a:t>
            </a:r>
            <a:r>
              <a:rPr lang="fr-CH" sz="6200" dirty="0" err="1" smtClean="0"/>
              <a:t>approx</a:t>
            </a:r>
            <a:r>
              <a:rPr lang="fr-CH" sz="6200" dirty="0" smtClean="0"/>
              <a:t> 350 Kg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We</a:t>
            </a:r>
            <a:r>
              <a:rPr lang="fr-CH" sz="6200" dirty="0" smtClean="0"/>
              <a:t> </a:t>
            </a:r>
            <a:r>
              <a:rPr lang="fr-CH" sz="6200" dirty="0" err="1" smtClean="0"/>
              <a:t>reduced</a:t>
            </a:r>
            <a:r>
              <a:rPr lang="fr-CH" sz="6200" dirty="0" smtClean="0"/>
              <a:t> at the minimum the </a:t>
            </a:r>
            <a:r>
              <a:rPr lang="fr-CH" sz="6200" dirty="0" err="1" smtClean="0"/>
              <a:t>welded</a:t>
            </a:r>
            <a:r>
              <a:rPr lang="fr-CH" sz="6200" dirty="0" smtClean="0"/>
              <a:t> connections to </a:t>
            </a:r>
            <a:r>
              <a:rPr lang="fr-CH" sz="6200" dirty="0" err="1" smtClean="0"/>
              <a:t>avoid</a:t>
            </a:r>
            <a:r>
              <a:rPr lang="fr-CH" sz="6200" dirty="0" smtClean="0"/>
              <a:t> out of plane </a:t>
            </a:r>
            <a:r>
              <a:rPr lang="fr-CH" sz="6200" dirty="0" err="1" smtClean="0"/>
              <a:t>deformation</a:t>
            </a:r>
            <a:r>
              <a:rPr lang="fr-CH" sz="62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We</a:t>
            </a:r>
            <a:r>
              <a:rPr lang="fr-CH" sz="6200" dirty="0" smtClean="0"/>
              <a:t> </a:t>
            </a:r>
            <a:r>
              <a:rPr lang="fr-CH" sz="6200" dirty="0" err="1" smtClean="0"/>
              <a:t>avoided</a:t>
            </a:r>
            <a:r>
              <a:rPr lang="fr-CH" sz="6200" dirty="0" smtClean="0"/>
              <a:t> the </a:t>
            </a:r>
            <a:r>
              <a:rPr lang="fr-CH" sz="6200" dirty="0" err="1" smtClean="0"/>
              <a:t>need</a:t>
            </a:r>
            <a:r>
              <a:rPr lang="fr-CH" sz="6200" dirty="0" smtClean="0"/>
              <a:t> for a JIG to </a:t>
            </a:r>
            <a:r>
              <a:rPr lang="fr-CH" sz="6200" dirty="0" err="1" smtClean="0"/>
              <a:t>suppressed</a:t>
            </a:r>
            <a:r>
              <a:rPr lang="fr-CH" sz="6200" dirty="0" smtClean="0"/>
              <a:t> </a:t>
            </a:r>
            <a:r>
              <a:rPr lang="fr-CH" sz="6200" dirty="0" err="1" smtClean="0"/>
              <a:t>any</a:t>
            </a:r>
            <a:r>
              <a:rPr lang="fr-CH" sz="6200" dirty="0" smtClean="0"/>
              <a:t> </a:t>
            </a:r>
            <a:r>
              <a:rPr lang="fr-CH" sz="6200" dirty="0" err="1" smtClean="0"/>
              <a:t>dependency</a:t>
            </a:r>
            <a:r>
              <a:rPr lang="fr-CH" sz="6200" dirty="0" smtClean="0"/>
              <a:t> </a:t>
            </a:r>
            <a:r>
              <a:rPr lang="fr-CH" sz="6200" dirty="0" err="1" smtClean="0"/>
              <a:t>between</a:t>
            </a:r>
            <a:r>
              <a:rPr lang="fr-CH" sz="6200" dirty="0" smtClean="0"/>
              <a:t> the </a:t>
            </a:r>
            <a:r>
              <a:rPr lang="fr-CH" sz="6200" dirty="0" err="1" smtClean="0"/>
              <a:t>differents</a:t>
            </a:r>
            <a:r>
              <a:rPr lang="fr-CH" sz="6200" dirty="0" smtClean="0"/>
              <a:t> manufacturer.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72078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 smtClean="0"/>
              <a:t>Old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LS </a:t>
            </a:r>
            <a:r>
              <a:rPr lang="fr-CH" dirty="0" err="1" smtClean="0"/>
              <a:t>spoke</a:t>
            </a:r>
            <a:r>
              <a:rPr lang="fr-CH" dirty="0" smtClean="0"/>
              <a:t> </a:t>
            </a:r>
            <a:r>
              <a:rPr lang="fr-CH" dirty="0" err="1" smtClean="0"/>
              <a:t>outer</a:t>
            </a:r>
            <a:r>
              <a:rPr lang="fr-CH" dirty="0" smtClean="0"/>
              <a:t> part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904" y="1631950"/>
            <a:ext cx="4759955" cy="2686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970" y="1568450"/>
            <a:ext cx="5786059" cy="3265082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29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1289050" y="1619250"/>
            <a:ext cx="508000" cy="32385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2870200" y="1619250"/>
            <a:ext cx="4699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946650" y="1371600"/>
            <a:ext cx="603250" cy="24765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1600" dirty="0" smtClean="0"/>
              <a:t>The </a:t>
            </a:r>
            <a:r>
              <a:rPr lang="fr-CH" sz="1600" dirty="0" err="1" smtClean="0"/>
              <a:t>old</a:t>
            </a:r>
            <a:r>
              <a:rPr lang="fr-CH" sz="1600" dirty="0" smtClean="0"/>
              <a:t> design </a:t>
            </a:r>
            <a:r>
              <a:rPr lang="fr-CH" sz="1600" dirty="0" err="1" smtClean="0"/>
              <a:t>requires</a:t>
            </a:r>
            <a:r>
              <a:rPr lang="fr-CH" sz="1600" dirty="0" smtClean="0"/>
              <a:t> 2 </a:t>
            </a:r>
            <a:r>
              <a:rPr lang="fr-CH" sz="1600" dirty="0" err="1" smtClean="0"/>
              <a:t>different</a:t>
            </a:r>
            <a:r>
              <a:rPr lang="fr-CH" sz="1600" dirty="0" smtClean="0"/>
              <a:t> </a:t>
            </a:r>
            <a:r>
              <a:rPr lang="fr-CH" sz="1600" dirty="0" err="1" smtClean="0"/>
              <a:t>lateral</a:t>
            </a:r>
            <a:r>
              <a:rPr lang="fr-CH" sz="1600" dirty="0" smtClean="0"/>
              <a:t> plates </a:t>
            </a:r>
            <a:r>
              <a:rPr lang="fr-CH" sz="1600" dirty="0" err="1" smtClean="0"/>
              <a:t>with</a:t>
            </a:r>
            <a:r>
              <a:rPr lang="fr-CH" sz="1600" dirty="0" smtClean="0"/>
              <a:t> 3 </a:t>
            </a:r>
            <a:r>
              <a:rPr lang="fr-CH" sz="1600" dirty="0" err="1" smtClean="0"/>
              <a:t>welded</a:t>
            </a:r>
            <a:r>
              <a:rPr lang="fr-CH" sz="1600" dirty="0" smtClean="0"/>
              <a:t> </a:t>
            </a:r>
            <a:r>
              <a:rPr lang="fr-CH" sz="1600" dirty="0" err="1" smtClean="0"/>
              <a:t>ribs</a:t>
            </a:r>
            <a:r>
              <a:rPr lang="fr-CH" sz="1600" dirty="0" smtClean="0"/>
              <a:t> on </a:t>
            </a:r>
            <a:r>
              <a:rPr lang="fr-CH" sz="1600" dirty="0" err="1" smtClean="0"/>
              <a:t>each</a:t>
            </a:r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r>
              <a:rPr lang="fr-CH" sz="1600" dirty="0" smtClean="0"/>
              <a:t>The </a:t>
            </a:r>
            <a:r>
              <a:rPr lang="fr-CH" sz="1600" dirty="0" err="1" smtClean="0"/>
              <a:t>positionning</a:t>
            </a:r>
            <a:r>
              <a:rPr lang="fr-CH" sz="1600" dirty="0" smtClean="0"/>
              <a:t> angle and </a:t>
            </a:r>
            <a:r>
              <a:rPr lang="fr-CH" sz="1600" dirty="0" err="1" smtClean="0"/>
              <a:t>tolerance</a:t>
            </a:r>
            <a:r>
              <a:rPr lang="fr-CH" sz="1600" dirty="0" smtClean="0"/>
              <a:t> </a:t>
            </a:r>
            <a:r>
              <a:rPr lang="fr-CH" sz="1600" dirty="0" err="1" smtClean="0"/>
              <a:t>between</a:t>
            </a:r>
            <a:r>
              <a:rPr lang="fr-CH" sz="1600" dirty="0" smtClean="0"/>
              <a:t> the plate and the </a:t>
            </a:r>
            <a:r>
              <a:rPr lang="fr-CH" sz="1600" dirty="0" err="1" smtClean="0"/>
              <a:t>ribs</a:t>
            </a:r>
            <a:r>
              <a:rPr lang="fr-CH" sz="1600" dirty="0" smtClean="0"/>
              <a:t> </a:t>
            </a:r>
            <a:r>
              <a:rPr lang="fr-CH" sz="1600" dirty="0" err="1" smtClean="0"/>
              <a:t>were</a:t>
            </a:r>
            <a:r>
              <a:rPr lang="fr-CH" sz="1600" dirty="0" smtClean="0"/>
              <a:t> </a:t>
            </a:r>
            <a:r>
              <a:rPr lang="fr-CH" sz="1600" dirty="0" err="1" smtClean="0"/>
              <a:t>very</a:t>
            </a:r>
            <a:r>
              <a:rPr lang="fr-CH" sz="1600" dirty="0" smtClean="0"/>
              <a:t> important to </a:t>
            </a:r>
            <a:r>
              <a:rPr lang="fr-CH" sz="1600" dirty="0" err="1" smtClean="0"/>
              <a:t>garanty</a:t>
            </a:r>
            <a:r>
              <a:rPr lang="fr-CH" sz="1600" dirty="0" smtClean="0"/>
              <a:t> the </a:t>
            </a:r>
            <a:r>
              <a:rPr lang="fr-CH" sz="1600" dirty="0" err="1" smtClean="0"/>
              <a:t>assembly</a:t>
            </a:r>
            <a:r>
              <a:rPr lang="fr-CH" sz="1600" dirty="0" smtClean="0"/>
              <a:t>, but </a:t>
            </a:r>
            <a:r>
              <a:rPr lang="fr-CH" sz="1600" dirty="0" err="1" smtClean="0"/>
              <a:t>were</a:t>
            </a:r>
            <a:r>
              <a:rPr lang="fr-CH" sz="1600" dirty="0" smtClean="0"/>
              <a:t> </a:t>
            </a:r>
            <a:r>
              <a:rPr lang="fr-CH" sz="1600" dirty="0" err="1" smtClean="0"/>
              <a:t>nearly</a:t>
            </a:r>
            <a:r>
              <a:rPr lang="fr-CH" sz="1600" dirty="0" smtClean="0"/>
              <a:t> impossible to </a:t>
            </a:r>
            <a:r>
              <a:rPr lang="fr-CH" sz="1600" dirty="0" err="1" smtClean="0"/>
              <a:t>reach</a:t>
            </a:r>
            <a:r>
              <a:rPr lang="fr-CH" sz="1600" dirty="0" smtClean="0"/>
              <a:t> </a:t>
            </a:r>
            <a:r>
              <a:rPr lang="fr-CH" sz="1600" dirty="0" err="1" smtClean="0"/>
              <a:t>without</a:t>
            </a:r>
            <a:r>
              <a:rPr lang="fr-CH" sz="1600" dirty="0" smtClean="0"/>
              <a:t> </a:t>
            </a:r>
            <a:r>
              <a:rPr lang="fr-CH" sz="1600" dirty="0" err="1" smtClean="0"/>
              <a:t>complex</a:t>
            </a:r>
            <a:r>
              <a:rPr lang="fr-CH" sz="1600" dirty="0" smtClean="0"/>
              <a:t> </a:t>
            </a:r>
            <a:r>
              <a:rPr lang="fr-CH" sz="1600" dirty="0" err="1" smtClean="0"/>
              <a:t>remachining</a:t>
            </a:r>
            <a:endParaRPr lang="fr-CH" sz="1600" strike="sngStrike" dirty="0" smtClean="0"/>
          </a:p>
          <a:p>
            <a:r>
              <a:rPr lang="fr-CH" sz="1600" dirty="0" smtClean="0"/>
              <a:t>If </a:t>
            </a:r>
            <a:r>
              <a:rPr lang="fr-CH" sz="1600" dirty="0" err="1" smtClean="0"/>
              <a:t>these</a:t>
            </a:r>
            <a:r>
              <a:rPr lang="fr-CH" sz="1600" dirty="0" smtClean="0"/>
              <a:t> angle are not </a:t>
            </a:r>
            <a:r>
              <a:rPr lang="fr-CH" sz="1600" dirty="0" err="1" smtClean="0"/>
              <a:t>respected</a:t>
            </a:r>
            <a:r>
              <a:rPr lang="fr-CH" sz="1600" dirty="0" smtClean="0"/>
              <a:t>, the </a:t>
            </a:r>
            <a:r>
              <a:rPr lang="fr-CH" sz="1600" dirty="0" err="1" smtClean="0"/>
              <a:t>connecting</a:t>
            </a:r>
            <a:r>
              <a:rPr lang="fr-CH" sz="1600" dirty="0" smtClean="0"/>
              <a:t> plates </a:t>
            </a:r>
            <a:r>
              <a:rPr lang="fr-CH" sz="1600" dirty="0" err="1" smtClean="0"/>
              <a:t>can</a:t>
            </a:r>
            <a:r>
              <a:rPr lang="fr-CH" sz="1600" dirty="0" smtClean="0"/>
              <a:t> break the </a:t>
            </a:r>
            <a:r>
              <a:rPr lang="fr-CH" sz="1600" dirty="0" err="1" smtClean="0"/>
              <a:t>weld</a:t>
            </a:r>
            <a:r>
              <a:rPr lang="fr-CH" sz="1600" dirty="0"/>
              <a:t> </a:t>
            </a:r>
            <a:r>
              <a:rPr lang="fr-CH" sz="1600" dirty="0" smtClean="0"/>
              <a:t>(FEA talk by Augusto)</a:t>
            </a:r>
          </a:p>
          <a:p>
            <a:endParaRPr lang="fr-CH" sz="1600" dirty="0"/>
          </a:p>
          <a:p>
            <a:endParaRPr lang="fr-CH" dirty="0" smtClean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Plates </a:t>
            </a:r>
            <a:r>
              <a:rPr lang="fr-CH" dirty="0" err="1" smtClean="0"/>
              <a:t>connection</a:t>
            </a:r>
            <a:r>
              <a:rPr lang="fr-CH" dirty="0" smtClean="0"/>
              <a:t> 1/2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4" t="66543" r="24327" b="6543"/>
          <a:stretch/>
        </p:blipFill>
        <p:spPr>
          <a:xfrm>
            <a:off x="877960" y="1182370"/>
            <a:ext cx="4832643" cy="1498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5" t="29506" b="36667"/>
          <a:stretch/>
        </p:blipFill>
        <p:spPr>
          <a:xfrm>
            <a:off x="4596550" y="3721940"/>
            <a:ext cx="3839538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Plates </a:t>
            </a:r>
            <a:r>
              <a:rPr lang="fr-CH" dirty="0" err="1" smtClean="0"/>
              <a:t>connection</a:t>
            </a:r>
            <a:r>
              <a:rPr lang="fr-CH" dirty="0" smtClean="0"/>
              <a:t> 1/2</a:t>
            </a:r>
            <a:endParaRPr lang="en-GB" dirty="0"/>
          </a:p>
        </p:txBody>
      </p:sp>
      <p:sp>
        <p:nvSpPr>
          <p:cNvPr id="13" name="Content Placeholder 7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52065"/>
          </a:xfrm>
        </p:spPr>
        <p:txBody>
          <a:bodyPr>
            <a:normAutofit/>
          </a:bodyPr>
          <a:lstStyle/>
          <a:p>
            <a:r>
              <a:rPr lang="fr-CH" sz="1600" dirty="0" smtClean="0"/>
              <a:t>So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decided</a:t>
            </a:r>
            <a:r>
              <a:rPr lang="fr-CH" sz="1600" dirty="0" smtClean="0"/>
              <a:t> to </a:t>
            </a:r>
            <a:r>
              <a:rPr lang="fr-CH" sz="1600" dirty="0" err="1" smtClean="0"/>
              <a:t>completly</a:t>
            </a:r>
            <a:r>
              <a:rPr lang="fr-CH" sz="1600" dirty="0" smtClean="0"/>
              <a:t> change the design of the </a:t>
            </a:r>
            <a:r>
              <a:rPr lang="fr-CH" sz="1600" dirty="0" err="1" smtClean="0"/>
              <a:t>connecting</a:t>
            </a:r>
            <a:r>
              <a:rPr lang="fr-CH" sz="1600" dirty="0" smtClean="0"/>
              <a:t> plates </a:t>
            </a:r>
            <a:r>
              <a:rPr lang="fr-CH" sz="1600" dirty="0" err="1" smtClean="0"/>
              <a:t>between</a:t>
            </a:r>
            <a:r>
              <a:rPr lang="fr-CH" sz="1600" dirty="0" smtClean="0"/>
              <a:t> </a:t>
            </a:r>
            <a:r>
              <a:rPr lang="fr-CH" sz="1600" dirty="0" err="1" smtClean="0"/>
              <a:t>lateral</a:t>
            </a:r>
            <a:r>
              <a:rPr lang="fr-CH" sz="1600" dirty="0" smtClean="0"/>
              <a:t> plates by </a:t>
            </a:r>
            <a:r>
              <a:rPr lang="fr-CH" sz="1600" dirty="0" err="1" smtClean="0"/>
              <a:t>removing</a:t>
            </a:r>
            <a:r>
              <a:rPr lang="fr-CH" sz="1600" dirty="0" smtClean="0"/>
              <a:t> the </a:t>
            </a:r>
            <a:r>
              <a:rPr lang="fr-CH" sz="1600" dirty="0" err="1" smtClean="0"/>
              <a:t>old</a:t>
            </a:r>
            <a:r>
              <a:rPr lang="fr-CH" sz="1600" dirty="0" smtClean="0"/>
              <a:t> </a:t>
            </a:r>
            <a:r>
              <a:rPr lang="fr-CH" sz="1600" dirty="0" err="1" smtClean="0"/>
              <a:t>ribs</a:t>
            </a:r>
            <a:r>
              <a:rPr lang="fr-CH" sz="1600" dirty="0" smtClean="0"/>
              <a:t> and </a:t>
            </a:r>
            <a:r>
              <a:rPr lang="fr-CH" sz="1600" dirty="0" err="1" smtClean="0"/>
              <a:t>add</a:t>
            </a:r>
            <a:r>
              <a:rPr lang="fr-CH" sz="1600" dirty="0" smtClean="0"/>
              <a:t> </a:t>
            </a:r>
            <a:r>
              <a:rPr lang="fr-CH" sz="1600" dirty="0" err="1" smtClean="0"/>
              <a:t>several</a:t>
            </a:r>
            <a:r>
              <a:rPr lang="fr-CH" sz="1600" dirty="0" smtClean="0"/>
              <a:t> standard triangle </a:t>
            </a:r>
            <a:r>
              <a:rPr lang="fr-CH" sz="1600" dirty="0" err="1" smtClean="0"/>
              <a:t>ribs</a:t>
            </a:r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dirty="0" smtClean="0"/>
          </a:p>
          <a:p>
            <a:endParaRPr lang="fr-CH" dirty="0"/>
          </a:p>
          <a:p>
            <a:r>
              <a:rPr lang="fr-CH" sz="1600" dirty="0" smtClean="0"/>
              <a:t>There </a:t>
            </a:r>
            <a:r>
              <a:rPr lang="fr-CH" sz="1600" dirty="0"/>
              <a:t>are not </a:t>
            </a:r>
            <a:r>
              <a:rPr lang="fr-CH" sz="1600" dirty="0" err="1" smtClean="0"/>
              <a:t>anymore</a:t>
            </a:r>
            <a:r>
              <a:rPr lang="fr-CH" sz="1600" dirty="0" smtClean="0"/>
              <a:t> </a:t>
            </a:r>
            <a:r>
              <a:rPr lang="fr-CH" sz="1600" dirty="0" err="1" smtClean="0"/>
              <a:t>welded</a:t>
            </a:r>
            <a:r>
              <a:rPr lang="fr-CH" sz="1600" dirty="0" smtClean="0"/>
              <a:t> parts </a:t>
            </a:r>
            <a:r>
              <a:rPr lang="fr-CH" sz="1600" dirty="0"/>
              <a:t>and </a:t>
            </a:r>
            <a:r>
              <a:rPr lang="fr-CH" sz="1600" dirty="0" err="1"/>
              <a:t>everything</a:t>
            </a:r>
            <a:r>
              <a:rPr lang="fr-CH" sz="1600" dirty="0"/>
              <a:t>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bolted</a:t>
            </a:r>
            <a:r>
              <a:rPr lang="fr-CH" sz="1600" dirty="0"/>
              <a:t> </a:t>
            </a:r>
            <a:r>
              <a:rPr lang="fr-CH" sz="1600" dirty="0" smtClean="0"/>
              <a:t>=&gt; </a:t>
            </a:r>
            <a:r>
              <a:rPr lang="fr-CH" sz="1600" dirty="0" err="1" smtClean="0"/>
              <a:t>less</a:t>
            </a:r>
            <a:r>
              <a:rPr lang="fr-CH" sz="1600" dirty="0" smtClean="0"/>
              <a:t> </a:t>
            </a:r>
            <a:r>
              <a:rPr lang="fr-CH" sz="1600" dirty="0" err="1" smtClean="0"/>
              <a:t>deformation</a:t>
            </a:r>
            <a:r>
              <a:rPr lang="fr-CH" sz="1600" dirty="0" smtClean="0"/>
              <a:t> and </a:t>
            </a:r>
            <a:r>
              <a:rPr lang="fr-CH" sz="1600" dirty="0" err="1" smtClean="0"/>
              <a:t>cost</a:t>
            </a:r>
            <a:r>
              <a:rPr lang="fr-CH" sz="1600" dirty="0" smtClean="0"/>
              <a:t> </a:t>
            </a:r>
            <a:r>
              <a:rPr lang="fr-CH" sz="1600" dirty="0" err="1" smtClean="0"/>
              <a:t>reduction</a:t>
            </a:r>
            <a:endParaRPr lang="fr-CH" sz="1600" dirty="0" smtClean="0"/>
          </a:p>
          <a:p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added</a:t>
            </a:r>
            <a:r>
              <a:rPr lang="fr-CH" sz="1600" dirty="0" smtClean="0"/>
              <a:t> the KM plate as an angle </a:t>
            </a:r>
            <a:r>
              <a:rPr lang="en-GB" sz="1600" dirty="0" smtClean="0"/>
              <a:t>reference</a:t>
            </a:r>
            <a:r>
              <a:rPr lang="fr-CH" sz="1600" dirty="0" smtClean="0"/>
              <a:t> for the full box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88" y="1377950"/>
            <a:ext cx="3387107" cy="19113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178" y="1581715"/>
            <a:ext cx="3867150" cy="218223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5441950" y="3009900"/>
            <a:ext cx="622300" cy="1206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55349" y="267283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KM plate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50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Plates </a:t>
            </a:r>
            <a:r>
              <a:rPr lang="fr-CH" dirty="0" err="1" smtClean="0"/>
              <a:t>connection</a:t>
            </a:r>
            <a:r>
              <a:rPr lang="fr-CH" dirty="0" smtClean="0"/>
              <a:t> 2/2</a:t>
            </a:r>
            <a:endParaRPr lang="en-GB" dirty="0"/>
          </a:p>
        </p:txBody>
      </p:sp>
      <p:sp>
        <p:nvSpPr>
          <p:cNvPr id="13" name="Content Placeholder 7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773058"/>
          </a:xfrm>
        </p:spPr>
        <p:txBody>
          <a:bodyPr>
            <a:normAutofit/>
          </a:bodyPr>
          <a:lstStyle/>
          <a:p>
            <a:r>
              <a:rPr lang="fr-CH" sz="1600" dirty="0" err="1"/>
              <a:t>W</a:t>
            </a:r>
            <a:r>
              <a:rPr lang="fr-CH" sz="1600" dirty="0" err="1" smtClean="0"/>
              <a:t>e</a:t>
            </a:r>
            <a:r>
              <a:rPr lang="fr-CH" sz="1600" dirty="0" smtClean="0"/>
              <a:t> </a:t>
            </a:r>
            <a:r>
              <a:rPr lang="fr-CH" sz="1600" dirty="0" err="1" smtClean="0"/>
              <a:t>changed</a:t>
            </a:r>
            <a:r>
              <a:rPr lang="fr-CH" sz="1600" dirty="0" smtClean="0"/>
              <a:t> how the </a:t>
            </a:r>
            <a:r>
              <a:rPr lang="fr-CH" sz="1600" dirty="0" err="1" smtClean="0"/>
              <a:t>connecting</a:t>
            </a:r>
            <a:r>
              <a:rPr lang="fr-CH" sz="1600" dirty="0" smtClean="0"/>
              <a:t> plate are </a:t>
            </a:r>
            <a:r>
              <a:rPr lang="fr-CH" sz="1600" dirty="0" err="1" smtClean="0"/>
              <a:t>linked</a:t>
            </a:r>
            <a:r>
              <a:rPr lang="fr-CH" sz="1600" dirty="0" smtClean="0"/>
              <a:t> (</a:t>
            </a:r>
            <a:r>
              <a:rPr lang="fr-CH" sz="1600" dirty="0" err="1" smtClean="0"/>
              <a:t>simpler</a:t>
            </a:r>
            <a:r>
              <a:rPr lang="fr-CH" sz="1600" dirty="0" smtClean="0"/>
              <a:t>)</a:t>
            </a:r>
          </a:p>
          <a:p>
            <a:r>
              <a:rPr lang="fr-CH" sz="1600" dirty="0" smtClean="0"/>
              <a:t>On the </a:t>
            </a:r>
            <a:r>
              <a:rPr lang="fr-CH" sz="1600" dirty="0" err="1" smtClean="0"/>
              <a:t>old</a:t>
            </a:r>
            <a:r>
              <a:rPr lang="fr-CH" sz="1600" dirty="0" smtClean="0"/>
              <a:t> version, </a:t>
            </a:r>
            <a:r>
              <a:rPr lang="fr-CH" sz="1600" dirty="0" err="1" smtClean="0"/>
              <a:t>there</a:t>
            </a:r>
            <a:r>
              <a:rPr lang="fr-CH" sz="1600" dirty="0" smtClean="0"/>
              <a:t> </a:t>
            </a:r>
            <a:r>
              <a:rPr lang="fr-CH" sz="1600" dirty="0" err="1" smtClean="0"/>
              <a:t>were</a:t>
            </a:r>
            <a:r>
              <a:rPr lang="fr-CH" sz="1600" dirty="0" smtClean="0"/>
              <a:t> </a:t>
            </a:r>
            <a:r>
              <a:rPr lang="fr-CH" sz="1600" dirty="0" err="1" smtClean="0"/>
              <a:t>cut-outs</a:t>
            </a:r>
            <a:r>
              <a:rPr lang="fr-CH" sz="1600" dirty="0" smtClean="0"/>
              <a:t> on the </a:t>
            </a:r>
            <a:r>
              <a:rPr lang="fr-CH" sz="1600" dirty="0" err="1" smtClean="0"/>
              <a:t>lateral</a:t>
            </a:r>
            <a:r>
              <a:rPr lang="fr-CH" sz="1600" dirty="0" smtClean="0"/>
              <a:t> plate and </a:t>
            </a:r>
            <a:r>
              <a:rPr lang="fr-CH" sz="1600" dirty="0" err="1" smtClean="0"/>
              <a:t>screwed</a:t>
            </a:r>
            <a:r>
              <a:rPr lang="fr-CH" sz="1600" dirty="0" smtClean="0"/>
              <a:t> on the </a:t>
            </a:r>
            <a:r>
              <a:rPr lang="fr-CH" sz="1600" dirty="0" err="1" smtClean="0"/>
              <a:t>side</a:t>
            </a:r>
            <a:endParaRPr lang="fr-CH" sz="1600" dirty="0" smtClean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dirty="0" smtClean="0"/>
          </a:p>
          <a:p>
            <a:endParaRPr lang="fr-CH" dirty="0"/>
          </a:p>
          <a:p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changed</a:t>
            </a:r>
            <a:r>
              <a:rPr lang="fr-CH" sz="1600" dirty="0" smtClean="0"/>
              <a:t> the design to </a:t>
            </a:r>
            <a:r>
              <a:rPr lang="fr-CH" sz="1600" dirty="0" err="1" smtClean="0"/>
              <a:t>avoid</a:t>
            </a:r>
            <a:r>
              <a:rPr lang="fr-CH" sz="1600" dirty="0" smtClean="0"/>
              <a:t> </a:t>
            </a:r>
            <a:r>
              <a:rPr lang="fr-CH" sz="1600" dirty="0" err="1" smtClean="0"/>
              <a:t>this</a:t>
            </a:r>
            <a:r>
              <a:rPr lang="fr-CH" sz="1600" dirty="0" smtClean="0"/>
              <a:t> </a:t>
            </a:r>
            <a:r>
              <a:rPr lang="fr-CH" sz="1600" dirty="0" err="1" smtClean="0"/>
              <a:t>cut</a:t>
            </a:r>
            <a:r>
              <a:rPr lang="fr-CH" sz="1600" dirty="0" smtClean="0"/>
              <a:t>-out and </a:t>
            </a:r>
            <a:r>
              <a:rPr lang="fr-CH" sz="1600" dirty="0" err="1" smtClean="0"/>
              <a:t>concentrate</a:t>
            </a:r>
            <a:r>
              <a:rPr lang="fr-CH" sz="1600" dirty="0" smtClean="0"/>
              <a:t> the </a:t>
            </a:r>
            <a:r>
              <a:rPr lang="fr-CH" sz="1600" dirty="0" err="1" smtClean="0"/>
              <a:t>machining</a:t>
            </a:r>
            <a:r>
              <a:rPr lang="fr-CH" sz="1600" dirty="0" smtClean="0"/>
              <a:t> </a:t>
            </a:r>
            <a:r>
              <a:rPr lang="fr-CH" sz="1600" dirty="0" err="1" smtClean="0"/>
              <a:t>only</a:t>
            </a:r>
            <a:r>
              <a:rPr lang="fr-CH" sz="1600" dirty="0" smtClean="0"/>
              <a:t> on </a:t>
            </a:r>
            <a:r>
              <a:rPr lang="fr-CH" sz="1600" dirty="0" err="1" smtClean="0"/>
              <a:t>positioning</a:t>
            </a:r>
            <a:r>
              <a:rPr lang="fr-CH" sz="1600" dirty="0" smtClean="0"/>
              <a:t> surfaces</a:t>
            </a:r>
          </a:p>
          <a:p>
            <a:r>
              <a:rPr lang="fr-CH" sz="1600" dirty="0" err="1" smtClean="0"/>
              <a:t>Finally</a:t>
            </a:r>
            <a:r>
              <a:rPr lang="fr-CH" sz="1600" dirty="0" smtClean="0"/>
              <a:t>, the </a:t>
            </a:r>
            <a:r>
              <a:rPr lang="fr-CH" sz="1600" dirty="0" err="1" smtClean="0"/>
              <a:t>lateral</a:t>
            </a:r>
            <a:r>
              <a:rPr lang="fr-CH" sz="1600" dirty="0" smtClean="0"/>
              <a:t> plate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now</a:t>
            </a:r>
            <a:r>
              <a:rPr lang="fr-CH" sz="1600" dirty="0" smtClean="0"/>
              <a:t> </a:t>
            </a:r>
            <a:r>
              <a:rPr lang="fr-CH" sz="1600" dirty="0" err="1" smtClean="0"/>
              <a:t>used</a:t>
            </a:r>
            <a:r>
              <a:rPr lang="fr-CH" sz="1600" dirty="0" smtClean="0"/>
              <a:t> on </a:t>
            </a:r>
            <a:r>
              <a:rPr lang="fr-CH" sz="1600" dirty="0" err="1" smtClean="0"/>
              <a:t>both</a:t>
            </a:r>
            <a:r>
              <a:rPr lang="fr-CH" sz="1600" dirty="0" smtClean="0"/>
              <a:t> </a:t>
            </a:r>
            <a:r>
              <a:rPr lang="fr-CH" sz="1600" dirty="0" err="1" smtClean="0"/>
              <a:t>sides</a:t>
            </a:r>
            <a:r>
              <a:rPr lang="fr-CH" sz="1600" dirty="0" smtClean="0"/>
              <a:t> (</a:t>
            </a:r>
            <a:r>
              <a:rPr lang="fr-CH" sz="1600" dirty="0" err="1" smtClean="0"/>
              <a:t>left</a:t>
            </a:r>
            <a:r>
              <a:rPr lang="fr-CH" sz="1600" dirty="0" smtClean="0"/>
              <a:t>-right) of </a:t>
            </a:r>
            <a:r>
              <a:rPr lang="fr-CH" sz="1600" dirty="0" err="1" smtClean="0"/>
              <a:t>each</a:t>
            </a:r>
            <a:r>
              <a:rPr lang="fr-CH" sz="1600" dirty="0" smtClean="0"/>
              <a:t> LS </a:t>
            </a:r>
            <a:r>
              <a:rPr lang="fr-CH" sz="1600" dirty="0" err="1" smtClean="0"/>
              <a:t>spokes</a:t>
            </a:r>
            <a:endParaRPr lang="fr-CH" sz="1600" dirty="0" smtClean="0"/>
          </a:p>
          <a:p>
            <a:endParaRPr lang="fr-CH" sz="16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7" y="1684844"/>
            <a:ext cx="3315881" cy="18711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449" y="1684844"/>
            <a:ext cx="3308351" cy="186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03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Lateral</a:t>
            </a:r>
            <a:r>
              <a:rPr lang="fr-CH" dirty="0" smtClean="0"/>
              <a:t> plate</a:t>
            </a:r>
            <a:endParaRPr lang="en-GB" dirty="0"/>
          </a:p>
        </p:txBody>
      </p:sp>
      <p:sp>
        <p:nvSpPr>
          <p:cNvPr id="13" name="Content Placeholder 7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03145"/>
          </a:xfrm>
        </p:spPr>
        <p:txBody>
          <a:bodyPr>
            <a:normAutofit/>
          </a:bodyPr>
          <a:lstStyle/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5554" y="261086"/>
            <a:ext cx="9114807" cy="5143500"/>
          </a:xfrm>
          <a:prstGeom prst="rect">
            <a:avLst/>
          </a:prstGeom>
        </p:spPr>
      </p:pic>
      <p:sp>
        <p:nvSpPr>
          <p:cNvPr id="10" name="Content Placeholder 7"/>
          <p:cNvSpPr txBox="1">
            <a:spLocks/>
          </p:cNvSpPr>
          <p:nvPr/>
        </p:nvSpPr>
        <p:spPr>
          <a:xfrm>
            <a:off x="609600" y="11466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/>
              <a:t>The </a:t>
            </a:r>
            <a:r>
              <a:rPr lang="fr-CH" sz="1600" dirty="0" err="1" smtClean="0"/>
              <a:t>generic</a:t>
            </a:r>
            <a:r>
              <a:rPr lang="fr-CH" sz="1600" dirty="0" smtClean="0"/>
              <a:t> </a:t>
            </a:r>
            <a:r>
              <a:rPr lang="fr-CH" sz="1600" dirty="0" err="1" smtClean="0"/>
              <a:t>lateral</a:t>
            </a:r>
            <a:r>
              <a:rPr lang="fr-CH" sz="1600" dirty="0" smtClean="0"/>
              <a:t> plate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simpler</a:t>
            </a:r>
            <a:r>
              <a:rPr lang="fr-CH" sz="1600" dirty="0" smtClean="0"/>
              <a:t> and </a:t>
            </a:r>
            <a:r>
              <a:rPr lang="fr-CH" sz="1600" dirty="0" err="1" smtClean="0"/>
              <a:t>easier</a:t>
            </a:r>
            <a:r>
              <a:rPr lang="fr-CH" sz="1600" dirty="0" smtClean="0"/>
              <a:t> to </a:t>
            </a:r>
            <a:r>
              <a:rPr lang="fr-CH" sz="1600" dirty="0" err="1" smtClean="0"/>
              <a:t>realize</a:t>
            </a:r>
            <a:r>
              <a:rPr lang="fr-CH" sz="1600" dirty="0" smtClean="0"/>
              <a:t> </a:t>
            </a:r>
          </a:p>
          <a:p>
            <a:r>
              <a:rPr lang="fr-CH" sz="1600" dirty="0" smtClean="0"/>
              <a:t>You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see</a:t>
            </a:r>
            <a:r>
              <a:rPr lang="fr-CH" sz="1600" dirty="0" smtClean="0"/>
              <a:t> </a:t>
            </a:r>
            <a:r>
              <a:rPr lang="fr-CH" sz="1600" dirty="0" err="1" smtClean="0"/>
              <a:t>now</a:t>
            </a:r>
            <a:r>
              <a:rPr lang="fr-CH" sz="1600" dirty="0" smtClean="0"/>
              <a:t> </a:t>
            </a:r>
            <a:r>
              <a:rPr lang="fr-CH" sz="1600" dirty="0" err="1" smtClean="0"/>
              <a:t>slotted</a:t>
            </a:r>
            <a:r>
              <a:rPr lang="fr-CH" sz="1600" dirty="0" smtClean="0"/>
              <a:t> </a:t>
            </a:r>
            <a:r>
              <a:rPr lang="fr-CH" sz="1600" dirty="0" err="1" smtClean="0"/>
              <a:t>holes</a:t>
            </a:r>
            <a:r>
              <a:rPr lang="fr-CH" sz="1600" dirty="0" smtClean="0"/>
              <a:t> in place of </a:t>
            </a:r>
            <a:r>
              <a:rPr lang="fr-CH" sz="1600" dirty="0" err="1" smtClean="0"/>
              <a:t>holes</a:t>
            </a:r>
            <a:r>
              <a:rPr lang="fr-CH" sz="1600" dirty="0" smtClean="0"/>
              <a:t>. This </a:t>
            </a:r>
            <a:r>
              <a:rPr lang="fr-CH" sz="1600" dirty="0" err="1" smtClean="0"/>
              <a:t>was</a:t>
            </a:r>
            <a:r>
              <a:rPr lang="fr-CH" sz="1600" dirty="0" smtClean="0"/>
              <a:t> </a:t>
            </a:r>
            <a:r>
              <a:rPr lang="fr-CH" sz="1600" dirty="0" err="1" smtClean="0"/>
              <a:t>done</a:t>
            </a:r>
            <a:r>
              <a:rPr lang="fr-CH" sz="1600" dirty="0" smtClean="0"/>
              <a:t> to use </a:t>
            </a:r>
            <a:r>
              <a:rPr lang="fr-CH" sz="1600" dirty="0" err="1" smtClean="0"/>
              <a:t>it</a:t>
            </a:r>
            <a:r>
              <a:rPr lang="fr-CH" sz="1600" dirty="0" smtClean="0"/>
              <a:t> </a:t>
            </a:r>
            <a:r>
              <a:rPr lang="fr-CH" sz="1600" dirty="0" err="1" smtClean="0"/>
              <a:t>both</a:t>
            </a:r>
            <a:r>
              <a:rPr lang="fr-CH" sz="1600" dirty="0" smtClean="0"/>
              <a:t> on </a:t>
            </a:r>
            <a:r>
              <a:rPr lang="fr-CH" sz="1600" dirty="0" err="1" smtClean="0"/>
              <a:t>Side</a:t>
            </a:r>
            <a:r>
              <a:rPr lang="fr-CH" sz="1600" dirty="0" smtClean="0"/>
              <a:t> C and </a:t>
            </a:r>
            <a:r>
              <a:rPr lang="fr-CH" sz="1600" dirty="0" err="1" smtClean="0"/>
              <a:t>side</a:t>
            </a:r>
            <a:r>
              <a:rPr lang="fr-CH" sz="1600" dirty="0" smtClean="0"/>
              <a:t> A =&gt; standardisation and </a:t>
            </a:r>
            <a:r>
              <a:rPr lang="fr-CH" sz="1600" dirty="0" err="1" smtClean="0"/>
              <a:t>cost</a:t>
            </a:r>
            <a:r>
              <a:rPr lang="fr-CH" sz="1600" dirty="0" smtClean="0"/>
              <a:t> </a:t>
            </a:r>
            <a:r>
              <a:rPr lang="fr-CH" sz="1600" dirty="0" err="1" smtClean="0"/>
              <a:t>reduction</a:t>
            </a:r>
            <a:endParaRPr lang="fr-CH" sz="1600" dirty="0" smtClean="0"/>
          </a:p>
          <a:p>
            <a:pPr marL="36576" indent="0">
              <a:buNone/>
            </a:pPr>
            <a:endParaRPr lang="fr-CH" sz="1600" dirty="0" smtClean="0"/>
          </a:p>
          <a:p>
            <a:endParaRPr lang="fr-CH" sz="1600" dirty="0" smtClean="0"/>
          </a:p>
        </p:txBody>
      </p:sp>
    </p:spTree>
    <p:extLst>
      <p:ext uri="{BB962C8B-B14F-4D97-AF65-F5344CB8AC3E}">
        <p14:creationId xmlns:p14="http://schemas.microsoft.com/office/powerpoint/2010/main" val="38011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59" y="1827989"/>
            <a:ext cx="2639775" cy="1867186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872" y="881754"/>
            <a:ext cx="2914174" cy="205866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Let’s</a:t>
            </a:r>
            <a:r>
              <a:rPr lang="fr-CH" dirty="0" smtClean="0"/>
              <a:t> talk about </a:t>
            </a:r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 rot="2048425">
            <a:off x="-104323" y="2393214"/>
            <a:ext cx="3315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Obsolete</a:t>
            </a:r>
            <a:endParaRPr lang="en-US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13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493115"/>
            <a:ext cx="3218076" cy="2276233"/>
          </a:xfrm>
          <a:prstGeom prst="rect">
            <a:avLst/>
          </a:prstGeom>
        </p:spPr>
      </p:pic>
      <p:sp>
        <p:nvSpPr>
          <p:cNvPr id="14" name="Text Placeholder 26"/>
          <p:cNvSpPr txBox="1">
            <a:spLocks/>
          </p:cNvSpPr>
          <p:nvPr/>
        </p:nvSpPr>
        <p:spPr>
          <a:xfrm>
            <a:off x="0" y="3825875"/>
            <a:ext cx="8231188" cy="447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b="1" dirty="0" err="1" smtClean="0"/>
              <a:t>According</a:t>
            </a:r>
            <a:r>
              <a:rPr lang="fr-CH" sz="1200" b="1" dirty="0" smtClean="0"/>
              <a:t> to the new design , </a:t>
            </a:r>
            <a:r>
              <a:rPr lang="fr-CH" sz="1200" b="1" dirty="0" err="1"/>
              <a:t>we</a:t>
            </a:r>
            <a:r>
              <a:rPr lang="fr-CH" sz="1200" b="1" dirty="0"/>
              <a:t> </a:t>
            </a:r>
            <a:r>
              <a:rPr lang="fr-CH" sz="1200" b="1" dirty="0" err="1"/>
              <a:t>reduced</a:t>
            </a:r>
            <a:r>
              <a:rPr lang="fr-CH" sz="1200" b="1" dirty="0"/>
              <a:t> the </a:t>
            </a:r>
            <a:r>
              <a:rPr lang="fr-CH" sz="1200" b="1" dirty="0" err="1"/>
              <a:t>amount</a:t>
            </a:r>
            <a:r>
              <a:rPr lang="fr-CH" sz="1200" b="1" dirty="0"/>
              <a:t> of </a:t>
            </a:r>
            <a:r>
              <a:rPr lang="fr-CH" sz="1200" b="1" dirty="0" err="1"/>
              <a:t>drawings</a:t>
            </a:r>
            <a:r>
              <a:rPr lang="fr-CH" sz="1200" b="1" dirty="0"/>
              <a:t> </a:t>
            </a:r>
            <a:r>
              <a:rPr lang="fr-CH" sz="1200" b="1" dirty="0" smtClean="0"/>
              <a:t>(</a:t>
            </a:r>
            <a:r>
              <a:rPr lang="fr-CH" sz="1200" b="1" dirty="0" err="1" smtClean="0"/>
              <a:t>we</a:t>
            </a:r>
            <a:r>
              <a:rPr lang="fr-CH" sz="1200" b="1" dirty="0" smtClean="0"/>
              <a:t> put in </a:t>
            </a:r>
            <a:r>
              <a:rPr lang="fr-CH" sz="1200" b="1" dirty="0" err="1" smtClean="0"/>
              <a:t>obsolete</a:t>
            </a:r>
            <a:r>
              <a:rPr lang="fr-CH" sz="1200" b="1" dirty="0" smtClean="0"/>
              <a:t> 16 </a:t>
            </a:r>
            <a:r>
              <a:rPr lang="fr-CH" sz="1200" b="1" dirty="0" err="1" smtClean="0"/>
              <a:t>drawings</a:t>
            </a:r>
            <a:r>
              <a:rPr lang="fr-CH" sz="1200" b="1" dirty="0" smtClean="0"/>
              <a:t> and </a:t>
            </a:r>
            <a:r>
              <a:rPr lang="fr-CH" sz="1200" b="1" dirty="0" err="1" smtClean="0"/>
              <a:t>add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only</a:t>
            </a:r>
            <a:r>
              <a:rPr lang="fr-CH" sz="1200" b="1" dirty="0" smtClean="0"/>
              <a:t> 2) </a:t>
            </a:r>
          </a:p>
          <a:p>
            <a:r>
              <a:rPr lang="fr-CH" sz="1200" b="1" dirty="0" err="1" smtClean="0"/>
              <a:t>We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make</a:t>
            </a:r>
            <a:r>
              <a:rPr lang="fr-CH" sz="1200" b="1" dirty="0" smtClean="0"/>
              <a:t> a </a:t>
            </a:r>
            <a:r>
              <a:rPr lang="fr-CH" sz="1200" b="1" dirty="0" err="1" smtClean="0"/>
              <a:t>huge</a:t>
            </a:r>
            <a:r>
              <a:rPr lang="fr-CH" sz="1200" b="1" dirty="0" smtClean="0"/>
              <a:t> effort to </a:t>
            </a:r>
            <a:r>
              <a:rPr lang="fr-CH" sz="1200" b="1" dirty="0" err="1" smtClean="0"/>
              <a:t>make</a:t>
            </a:r>
            <a:r>
              <a:rPr lang="fr-CH" sz="1200" b="1" dirty="0" smtClean="0"/>
              <a:t> the design </a:t>
            </a:r>
            <a:r>
              <a:rPr lang="fr-CH" sz="1200" b="1" dirty="0" err="1" smtClean="0"/>
              <a:t>simpler</a:t>
            </a:r>
            <a:r>
              <a:rPr lang="fr-CH" sz="1200" b="1" dirty="0" smtClean="0"/>
              <a:t> to </a:t>
            </a:r>
            <a:r>
              <a:rPr lang="fr-CH" sz="1200" b="1" dirty="0" err="1" smtClean="0"/>
              <a:t>reduce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costs</a:t>
            </a:r>
            <a:r>
              <a:rPr lang="fr-CH" sz="1200" b="1" dirty="0" smtClean="0"/>
              <a:t> and </a:t>
            </a:r>
            <a:r>
              <a:rPr lang="fr-CH" sz="1200" b="1" dirty="0" err="1" smtClean="0"/>
              <a:t>also</a:t>
            </a:r>
            <a:r>
              <a:rPr lang="fr-CH" sz="1200" b="1" dirty="0" smtClean="0"/>
              <a:t> release </a:t>
            </a:r>
            <a:r>
              <a:rPr lang="fr-CH" sz="1200" b="1" dirty="0" err="1" smtClean="0"/>
              <a:t>some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tolerances</a:t>
            </a:r>
            <a:endParaRPr lang="fr-CH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180497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LS </a:t>
            </a:r>
            <a:r>
              <a:rPr lang="fr-CH" dirty="0" err="1" smtClean="0"/>
              <a:t>spokes</a:t>
            </a:r>
            <a:r>
              <a:rPr lang="fr-CH" dirty="0" smtClean="0"/>
              <a:t> </a:t>
            </a:r>
            <a:r>
              <a:rPr lang="fr-CH" dirty="0" err="1" smtClean="0"/>
              <a:t>outer</a:t>
            </a:r>
            <a:r>
              <a:rPr lang="fr-CH" dirty="0" smtClean="0"/>
              <a:t> part - 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070393"/>
            <a:ext cx="7321550" cy="314740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Decreased</a:t>
            </a:r>
            <a:r>
              <a:rPr lang="fr-CH" sz="6200" dirty="0" smtClean="0"/>
              <a:t> the </a:t>
            </a:r>
            <a:r>
              <a:rPr lang="fr-CH" sz="6200" dirty="0" err="1" smtClean="0"/>
              <a:t>number</a:t>
            </a:r>
            <a:r>
              <a:rPr lang="fr-CH" sz="6200" dirty="0" smtClean="0"/>
              <a:t> of parts and </a:t>
            </a:r>
            <a:r>
              <a:rPr lang="fr-CH" sz="6200" dirty="0" err="1" smtClean="0"/>
              <a:t>fasteners</a:t>
            </a:r>
            <a:endParaRPr lang="fr-CH" sz="6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We</a:t>
            </a:r>
            <a:r>
              <a:rPr lang="fr-CH" sz="6200" dirty="0" smtClean="0"/>
              <a:t> </a:t>
            </a:r>
            <a:r>
              <a:rPr lang="fr-CH" sz="6200" dirty="0" err="1" smtClean="0"/>
              <a:t>avoided</a:t>
            </a:r>
            <a:r>
              <a:rPr lang="fr-CH" sz="6200" dirty="0" smtClean="0"/>
              <a:t> </a:t>
            </a:r>
            <a:r>
              <a:rPr lang="fr-CH" sz="6200" dirty="0" err="1" smtClean="0"/>
              <a:t>welded</a:t>
            </a:r>
            <a:r>
              <a:rPr lang="fr-CH" sz="6200" dirty="0" smtClean="0"/>
              <a:t>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smtClean="0"/>
              <a:t>Standardisation all the </a:t>
            </a:r>
            <a:r>
              <a:rPr lang="fr-CH" sz="6200" dirty="0" err="1" smtClean="0"/>
              <a:t>way</a:t>
            </a:r>
            <a:endParaRPr lang="fr-CH" sz="6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5909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 smtClean="0"/>
              <a:t>Old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LS </a:t>
            </a:r>
            <a:r>
              <a:rPr lang="fr-CH" dirty="0" err="1" smtClean="0"/>
              <a:t>spoke</a:t>
            </a:r>
            <a:r>
              <a:rPr lang="fr-CH" dirty="0" smtClean="0"/>
              <a:t> </a:t>
            </a:r>
            <a:r>
              <a:rPr lang="fr-CH" dirty="0" err="1" smtClean="0"/>
              <a:t>inner</a:t>
            </a:r>
            <a:r>
              <a:rPr lang="fr-CH" dirty="0" smtClean="0"/>
              <a:t> part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7560" y="-200982"/>
            <a:ext cx="8197481" cy="4756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970" y="1568450"/>
            <a:ext cx="5786058" cy="3265082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84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7027" y="4767263"/>
            <a:ext cx="2133600" cy="273844"/>
          </a:xfrm>
        </p:spPr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Base part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71" t="72717" r="33155" b="3919"/>
          <a:stretch/>
        </p:blipFill>
        <p:spPr>
          <a:xfrm>
            <a:off x="1266462" y="2240757"/>
            <a:ext cx="2953476" cy="2317750"/>
          </a:xfrm>
          <a:prstGeom prst="rect">
            <a:avLst/>
          </a:prstGeom>
        </p:spPr>
      </p:pic>
      <p:sp>
        <p:nvSpPr>
          <p:cNvPr id="9" name="Content Placeholder 7"/>
          <p:cNvSpPr txBox="1">
            <a:spLocks/>
          </p:cNvSpPr>
          <p:nvPr/>
        </p:nvSpPr>
        <p:spPr>
          <a:xfrm>
            <a:off x="609600" y="11466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/>
              <a:t>The </a:t>
            </a:r>
            <a:r>
              <a:rPr lang="fr-CH" sz="1600" dirty="0" err="1" smtClean="0"/>
              <a:t>old</a:t>
            </a:r>
            <a:r>
              <a:rPr lang="fr-CH" sz="1600" dirty="0" smtClean="0"/>
              <a:t> base part </a:t>
            </a:r>
            <a:r>
              <a:rPr lang="fr-CH" sz="1600" dirty="0" err="1" smtClean="0"/>
              <a:t>was</a:t>
            </a:r>
            <a:r>
              <a:rPr lang="fr-CH" sz="1600" dirty="0" smtClean="0"/>
              <a:t> </a:t>
            </a:r>
            <a:r>
              <a:rPr lang="fr-CH" sz="1600" dirty="0" err="1" smtClean="0"/>
              <a:t>bolted</a:t>
            </a:r>
            <a:r>
              <a:rPr lang="fr-CH" sz="1600" dirty="0" smtClean="0"/>
              <a:t> on the main part (</a:t>
            </a:r>
            <a:r>
              <a:rPr lang="fr-CH" sz="1600" dirty="0" err="1" smtClean="0"/>
              <a:t>bottom</a:t>
            </a:r>
            <a:r>
              <a:rPr lang="fr-CH" sz="1600" dirty="0" smtClean="0"/>
              <a:t> and </a:t>
            </a:r>
            <a:r>
              <a:rPr lang="fr-CH" sz="1600" dirty="0" err="1" smtClean="0"/>
              <a:t>side</a:t>
            </a:r>
            <a:r>
              <a:rPr lang="fr-CH" sz="1600" dirty="0" smtClean="0"/>
              <a:t>) and </a:t>
            </a:r>
            <a:r>
              <a:rPr lang="fr-CH" sz="1600" dirty="0" err="1" smtClean="0"/>
              <a:t>welded</a:t>
            </a:r>
            <a:r>
              <a:rPr lang="fr-CH" sz="1600" dirty="0" smtClean="0"/>
              <a:t> all </a:t>
            </a:r>
            <a:r>
              <a:rPr lang="fr-CH" sz="1600" dirty="0" err="1" smtClean="0"/>
              <a:t>along</a:t>
            </a:r>
            <a:endParaRPr lang="fr-CH" sz="1600" dirty="0" smtClean="0"/>
          </a:p>
          <a:p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redisigned</a:t>
            </a:r>
            <a:r>
              <a:rPr lang="fr-CH" sz="1600" dirty="0" smtClean="0"/>
              <a:t> the base to </a:t>
            </a:r>
            <a:r>
              <a:rPr lang="fr-CH" sz="1600" dirty="0" err="1" smtClean="0"/>
              <a:t>avoid</a:t>
            </a:r>
            <a:r>
              <a:rPr lang="fr-CH" sz="1600" dirty="0" smtClean="0"/>
              <a:t> gaps </a:t>
            </a:r>
            <a:r>
              <a:rPr lang="fr-CH" sz="1600" dirty="0" err="1" smtClean="0"/>
              <a:t>between</a:t>
            </a:r>
            <a:r>
              <a:rPr lang="fr-CH" sz="1600" dirty="0" smtClean="0"/>
              <a:t> parts </a:t>
            </a:r>
            <a:r>
              <a:rPr lang="fr-CH" sz="1600" dirty="0" err="1" smtClean="0"/>
              <a:t>before</a:t>
            </a:r>
            <a:r>
              <a:rPr lang="fr-CH" sz="1600" dirty="0" smtClean="0"/>
              <a:t> </a:t>
            </a:r>
            <a:r>
              <a:rPr lang="fr-CH" sz="1600" dirty="0" err="1" smtClean="0"/>
              <a:t>welding</a:t>
            </a:r>
            <a:r>
              <a:rPr lang="fr-CH" sz="1600" dirty="0" smtClean="0"/>
              <a:t>  for a </a:t>
            </a:r>
            <a:r>
              <a:rPr lang="fr-CH" sz="1600" dirty="0" err="1" smtClean="0"/>
              <a:t>better</a:t>
            </a:r>
            <a:r>
              <a:rPr lang="fr-CH" sz="1600" dirty="0" smtClean="0"/>
              <a:t> </a:t>
            </a:r>
            <a:r>
              <a:rPr lang="fr-CH" sz="1600" dirty="0" err="1" smtClean="0"/>
              <a:t>precision</a:t>
            </a:r>
            <a:r>
              <a:rPr lang="fr-CH" sz="1600" dirty="0" smtClean="0"/>
              <a:t> and </a:t>
            </a:r>
            <a:r>
              <a:rPr lang="fr-CH" sz="1600" dirty="0" err="1" smtClean="0"/>
              <a:t>rigidity</a:t>
            </a:r>
            <a:r>
              <a:rPr lang="fr-CH" sz="1600" dirty="0" smtClean="0"/>
              <a:t> </a:t>
            </a:r>
            <a:r>
              <a:rPr lang="fr-CH" sz="1600" dirty="0" err="1" smtClean="0"/>
              <a:t>while</a:t>
            </a:r>
            <a:r>
              <a:rPr lang="fr-CH" sz="1600" dirty="0" smtClean="0"/>
              <a:t> </a:t>
            </a:r>
            <a:r>
              <a:rPr lang="fr-CH" sz="1600" dirty="0" err="1" smtClean="0"/>
              <a:t>decreasing</a:t>
            </a:r>
            <a:r>
              <a:rPr lang="fr-CH" sz="1600" dirty="0" smtClean="0"/>
              <a:t> the production </a:t>
            </a:r>
            <a:r>
              <a:rPr lang="fr-CH" sz="1600" dirty="0" err="1" smtClean="0"/>
              <a:t>cost</a:t>
            </a:r>
            <a:r>
              <a:rPr lang="fr-CH" sz="1600" dirty="0" smtClean="0"/>
              <a:t>.</a:t>
            </a:r>
          </a:p>
          <a:p>
            <a:endParaRPr lang="fr-CH" sz="16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57" t="61456" r="36062" b="14622"/>
          <a:stretch/>
        </p:blipFill>
        <p:spPr>
          <a:xfrm>
            <a:off x="5182756" y="2495550"/>
            <a:ext cx="3236998" cy="20629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05057" y="2357050"/>
            <a:ext cx="1178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Screws</a:t>
            </a:r>
            <a:r>
              <a:rPr lang="fr-CH" sz="1200" dirty="0" smtClean="0"/>
              <a:t> + </a:t>
            </a:r>
            <a:r>
              <a:rPr lang="fr-CH" sz="1200" dirty="0" err="1" smtClean="0"/>
              <a:t>weld</a:t>
            </a:r>
            <a:endParaRPr lang="en-GB" sz="1200" dirty="0"/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3385611" y="2495550"/>
            <a:ext cx="419446" cy="55601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>
            <a:off x="3034665" y="2495550"/>
            <a:ext cx="770392" cy="46482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9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Content Placeholder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581" y="1062038"/>
            <a:ext cx="5677062" cy="3203575"/>
          </a:xfrm>
          <a:prstGeom prst="rect">
            <a:avLst/>
          </a:prstGeom>
        </p:spPr>
      </p:pic>
      <p:pic>
        <p:nvPicPr>
          <p:cNvPr id="9" name="Content Placeholder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188" y="1062038"/>
            <a:ext cx="6138862" cy="34639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NSW structural </a:t>
            </a:r>
            <a:r>
              <a:rPr lang="fr-CH" dirty="0" err="1" smtClean="0"/>
              <a:t>improvements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14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9333" y="0"/>
            <a:ext cx="8197481" cy="47561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7027" y="4767263"/>
            <a:ext cx="2133600" cy="273844"/>
          </a:xfrm>
        </p:spPr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Main part </a:t>
            </a:r>
            <a:endParaRPr lang="en-GB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609600" y="891565"/>
            <a:ext cx="8229600" cy="345818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added</a:t>
            </a:r>
            <a:r>
              <a:rPr lang="fr-CH" sz="1600" dirty="0" smtClean="0"/>
              <a:t> a </a:t>
            </a:r>
            <a:r>
              <a:rPr lang="fr-CH" sz="1600" dirty="0" err="1" smtClean="0"/>
              <a:t>cutout</a:t>
            </a:r>
            <a:r>
              <a:rPr lang="fr-CH" sz="1600" dirty="0" smtClean="0"/>
              <a:t> to </a:t>
            </a:r>
            <a:r>
              <a:rPr lang="fr-CH" sz="1600" dirty="0" err="1" smtClean="0"/>
              <a:t>connect</a:t>
            </a:r>
            <a:r>
              <a:rPr lang="fr-CH" sz="1600" dirty="0" smtClean="0"/>
              <a:t> the LSI-LSO </a:t>
            </a:r>
            <a:r>
              <a:rPr lang="fr-CH" sz="1600" dirty="0" err="1" smtClean="0"/>
              <a:t>connection</a:t>
            </a:r>
            <a:r>
              <a:rPr lang="fr-CH" sz="1600" dirty="0" smtClean="0"/>
              <a:t> bar =&gt; </a:t>
            </a:r>
            <a:r>
              <a:rPr lang="fr-CH" sz="1600" dirty="0" err="1" smtClean="0"/>
              <a:t>reduction</a:t>
            </a:r>
            <a:r>
              <a:rPr lang="fr-CH" sz="1600" dirty="0" smtClean="0"/>
              <a:t> of the </a:t>
            </a:r>
            <a:r>
              <a:rPr lang="fr-CH" sz="1600" dirty="0" err="1" smtClean="0"/>
              <a:t>deformation</a:t>
            </a:r>
            <a:endParaRPr lang="fr-CH" sz="1600" dirty="0" smtClean="0"/>
          </a:p>
          <a:p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also</a:t>
            </a:r>
            <a:r>
              <a:rPr lang="fr-CH" sz="1600" dirty="0" smtClean="0"/>
              <a:t> </a:t>
            </a:r>
            <a:r>
              <a:rPr lang="fr-CH" sz="1600" dirty="0" err="1" smtClean="0"/>
              <a:t>changed</a:t>
            </a:r>
            <a:r>
              <a:rPr lang="fr-CH" sz="1600" dirty="0" smtClean="0"/>
              <a:t> the </a:t>
            </a:r>
            <a:r>
              <a:rPr lang="fr-CH" sz="1600" dirty="0" err="1" smtClean="0"/>
              <a:t>fillet</a:t>
            </a:r>
            <a:r>
              <a:rPr lang="fr-CH" sz="1600" dirty="0" smtClean="0"/>
              <a:t> on the </a:t>
            </a:r>
            <a:r>
              <a:rPr lang="fr-CH" sz="1600" dirty="0" err="1" smtClean="0"/>
              <a:t>side</a:t>
            </a:r>
            <a:r>
              <a:rPr lang="fr-CH" sz="1600" dirty="0" smtClean="0"/>
              <a:t> to a </a:t>
            </a:r>
            <a:r>
              <a:rPr lang="fr-CH" sz="1600" dirty="0" err="1" smtClean="0"/>
              <a:t>chamfer</a:t>
            </a:r>
            <a:r>
              <a:rPr lang="fr-CH" sz="1600" dirty="0" smtClean="0"/>
              <a:t> (</a:t>
            </a:r>
            <a:r>
              <a:rPr lang="fr-CH" sz="1600" dirty="0" err="1" smtClean="0"/>
              <a:t>easier</a:t>
            </a:r>
            <a:r>
              <a:rPr lang="fr-CH" sz="1600" dirty="0" smtClean="0"/>
              <a:t> to </a:t>
            </a:r>
            <a:r>
              <a:rPr lang="fr-CH" sz="1600" dirty="0" err="1" smtClean="0"/>
              <a:t>make</a:t>
            </a:r>
            <a:r>
              <a:rPr lang="fr-CH" sz="1600" dirty="0" smtClean="0"/>
              <a:t>)</a:t>
            </a:r>
          </a:p>
          <a:p>
            <a:endParaRPr lang="fr-CH" sz="16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1" t="6564" r="37164" b="12179"/>
          <a:stretch/>
        </p:blipFill>
        <p:spPr>
          <a:xfrm>
            <a:off x="7372750" y="1726882"/>
            <a:ext cx="1626828" cy="30292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808" y="1910168"/>
            <a:ext cx="5786058" cy="32650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08300" y="2964516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Filet</a:t>
            </a:r>
            <a:endParaRPr lang="en-GB" sz="1200" dirty="0"/>
          </a:p>
        </p:txBody>
      </p:sp>
      <p:cxnSp>
        <p:nvCxnSpPr>
          <p:cNvPr id="16" name="Straight Arrow Connector 15"/>
          <p:cNvCxnSpPr>
            <a:stCxn id="2" idx="1"/>
          </p:cNvCxnSpPr>
          <p:nvPr/>
        </p:nvCxnSpPr>
        <p:spPr>
          <a:xfrm flipH="1">
            <a:off x="2686050" y="3103016"/>
            <a:ext cx="222250" cy="34503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1431" y="3587159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Chamfer</a:t>
            </a:r>
            <a:endParaRPr lang="en-GB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685380" y="3727450"/>
            <a:ext cx="304800" cy="190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4338" y="3746500"/>
            <a:ext cx="1822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LSI-LSO </a:t>
            </a:r>
            <a:r>
              <a:rPr lang="fr-CH" sz="1200" dirty="0" err="1"/>
              <a:t>connection</a:t>
            </a:r>
            <a:r>
              <a:rPr lang="fr-CH" sz="1200" dirty="0"/>
              <a:t> bar</a:t>
            </a:r>
            <a:endParaRPr lang="en-GB" sz="1200" dirty="0"/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 flipV="1">
            <a:off x="7747273" y="3162300"/>
            <a:ext cx="438103" cy="7227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97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59" y="1829170"/>
            <a:ext cx="2639775" cy="1864824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15" y="881754"/>
            <a:ext cx="2910487" cy="205866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Let’s</a:t>
            </a:r>
            <a:r>
              <a:rPr lang="fr-CH" dirty="0" smtClean="0"/>
              <a:t> talk about </a:t>
            </a:r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 rot="2048425">
            <a:off x="-104323" y="2393214"/>
            <a:ext cx="3315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Obsolete</a:t>
            </a:r>
            <a:endParaRPr lang="en-US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13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086" y="1493115"/>
            <a:ext cx="1610303" cy="2276233"/>
          </a:xfrm>
          <a:prstGeom prst="rect">
            <a:avLst/>
          </a:prstGeom>
        </p:spPr>
      </p:pic>
      <p:sp>
        <p:nvSpPr>
          <p:cNvPr id="14" name="Text Placeholder 26"/>
          <p:cNvSpPr txBox="1">
            <a:spLocks/>
          </p:cNvSpPr>
          <p:nvPr/>
        </p:nvSpPr>
        <p:spPr>
          <a:xfrm>
            <a:off x="-1" y="3825875"/>
            <a:ext cx="8833449" cy="447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b="1" dirty="0" err="1" smtClean="0"/>
              <a:t>According</a:t>
            </a:r>
            <a:r>
              <a:rPr lang="fr-CH" sz="1200" b="1" dirty="0" smtClean="0"/>
              <a:t> to the new design , </a:t>
            </a:r>
            <a:r>
              <a:rPr lang="fr-CH" sz="1200" b="1" dirty="0" err="1"/>
              <a:t>we</a:t>
            </a:r>
            <a:r>
              <a:rPr lang="fr-CH" sz="1200" b="1" dirty="0"/>
              <a:t> </a:t>
            </a:r>
            <a:r>
              <a:rPr lang="fr-CH" sz="1200" b="1" dirty="0" err="1"/>
              <a:t>reduced</a:t>
            </a:r>
            <a:r>
              <a:rPr lang="fr-CH" sz="1200" b="1" dirty="0"/>
              <a:t> the </a:t>
            </a:r>
            <a:r>
              <a:rPr lang="fr-CH" sz="1200" b="1" dirty="0" err="1"/>
              <a:t>amount</a:t>
            </a:r>
            <a:r>
              <a:rPr lang="fr-CH" sz="1200" b="1" dirty="0"/>
              <a:t> of </a:t>
            </a:r>
            <a:r>
              <a:rPr lang="fr-CH" sz="1200" b="1" dirty="0" err="1"/>
              <a:t>drawings</a:t>
            </a:r>
            <a:r>
              <a:rPr lang="fr-CH" sz="1200" b="1" dirty="0"/>
              <a:t> </a:t>
            </a:r>
            <a:r>
              <a:rPr lang="fr-CH" sz="1200" b="1" dirty="0" smtClean="0"/>
              <a:t>(</a:t>
            </a:r>
            <a:r>
              <a:rPr lang="fr-CH" sz="1200" b="1" dirty="0" err="1" smtClean="0"/>
              <a:t>we</a:t>
            </a:r>
            <a:r>
              <a:rPr lang="fr-CH" sz="1200" b="1" dirty="0" smtClean="0"/>
              <a:t> put in </a:t>
            </a:r>
            <a:r>
              <a:rPr lang="fr-CH" sz="1200" b="1" dirty="0" err="1" smtClean="0"/>
              <a:t>obsolete</a:t>
            </a:r>
            <a:r>
              <a:rPr lang="fr-CH" sz="1200" b="1" dirty="0" smtClean="0"/>
              <a:t> 1 </a:t>
            </a:r>
            <a:r>
              <a:rPr lang="fr-CH" sz="1200" b="1" dirty="0" err="1" smtClean="0"/>
              <a:t>drawings</a:t>
            </a:r>
            <a:r>
              <a:rPr lang="fr-CH" sz="1200" b="1" dirty="0" smtClean="0"/>
              <a:t>)</a:t>
            </a:r>
          </a:p>
          <a:p>
            <a:r>
              <a:rPr lang="fr-CH" sz="1200" b="1" dirty="0" err="1" smtClean="0"/>
              <a:t>We</a:t>
            </a:r>
            <a:r>
              <a:rPr lang="fr-CH" sz="1200" b="1" dirty="0" smtClean="0"/>
              <a:t> made a </a:t>
            </a:r>
            <a:r>
              <a:rPr lang="fr-CH" sz="1200" b="1" dirty="0" err="1" smtClean="0"/>
              <a:t>huge</a:t>
            </a:r>
            <a:r>
              <a:rPr lang="fr-CH" sz="1200" b="1" dirty="0" smtClean="0"/>
              <a:t> effort to </a:t>
            </a:r>
            <a:r>
              <a:rPr lang="fr-CH" sz="1200" b="1" dirty="0" err="1" smtClean="0"/>
              <a:t>make</a:t>
            </a:r>
            <a:r>
              <a:rPr lang="fr-CH" sz="1200" b="1" dirty="0" smtClean="0"/>
              <a:t> the design </a:t>
            </a:r>
            <a:r>
              <a:rPr lang="fr-CH" sz="1200" b="1" dirty="0" err="1" smtClean="0"/>
              <a:t>simpler</a:t>
            </a:r>
            <a:r>
              <a:rPr lang="fr-CH" sz="1200" b="1" dirty="0" smtClean="0"/>
              <a:t> to </a:t>
            </a:r>
            <a:r>
              <a:rPr lang="fr-CH" sz="1200" b="1" dirty="0" err="1"/>
              <a:t>reduce</a:t>
            </a:r>
            <a:r>
              <a:rPr lang="fr-CH" sz="1200" b="1" dirty="0"/>
              <a:t> </a:t>
            </a:r>
            <a:r>
              <a:rPr lang="fr-CH" sz="1200" b="1" dirty="0" err="1"/>
              <a:t>costs</a:t>
            </a:r>
            <a:r>
              <a:rPr lang="fr-CH" sz="1200" b="1" dirty="0"/>
              <a:t> </a:t>
            </a:r>
            <a:r>
              <a:rPr lang="fr-CH" sz="1200" b="1" dirty="0" smtClean="0"/>
              <a:t>(filet &gt; </a:t>
            </a:r>
            <a:r>
              <a:rPr lang="fr-CH" sz="1200" b="1" dirty="0" err="1" smtClean="0"/>
              <a:t>chamfer</a:t>
            </a:r>
            <a:r>
              <a:rPr lang="fr-CH" sz="1200" b="1" dirty="0" smtClean="0"/>
              <a:t> )</a:t>
            </a:r>
          </a:p>
          <a:p>
            <a:r>
              <a:rPr lang="fr-CH" sz="1200" b="1" dirty="0" smtClean="0"/>
              <a:t>The </a:t>
            </a:r>
            <a:r>
              <a:rPr lang="fr-CH" sz="1200" b="1" dirty="0" err="1" smtClean="0"/>
              <a:t>result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is</a:t>
            </a:r>
            <a:r>
              <a:rPr lang="fr-CH" sz="1200" b="1" dirty="0" smtClean="0"/>
              <a:t> a more </a:t>
            </a:r>
            <a:r>
              <a:rPr lang="fr-CH" sz="1200" b="1" dirty="0" err="1" smtClean="0"/>
              <a:t>precise</a:t>
            </a:r>
            <a:r>
              <a:rPr lang="fr-CH" sz="1200" b="1" dirty="0" smtClean="0"/>
              <a:t> and </a:t>
            </a:r>
            <a:r>
              <a:rPr lang="fr-CH" sz="1200" b="1" dirty="0" err="1" smtClean="0"/>
              <a:t>rigid</a:t>
            </a:r>
            <a:r>
              <a:rPr lang="fr-CH" sz="1200" b="1" dirty="0" smtClean="0"/>
              <a:t> base part </a:t>
            </a:r>
          </a:p>
        </p:txBody>
      </p:sp>
    </p:spTree>
    <p:extLst>
      <p:ext uri="{BB962C8B-B14F-4D97-AF65-F5344CB8AC3E}">
        <p14:creationId xmlns:p14="http://schemas.microsoft.com/office/powerpoint/2010/main" val="229517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LS </a:t>
            </a:r>
            <a:r>
              <a:rPr lang="fr-CH" dirty="0" err="1" smtClean="0"/>
              <a:t>spokes</a:t>
            </a:r>
            <a:r>
              <a:rPr lang="fr-CH" dirty="0" smtClean="0"/>
              <a:t> </a:t>
            </a:r>
            <a:r>
              <a:rPr lang="fr-CH" dirty="0" err="1" smtClean="0"/>
              <a:t>inner</a:t>
            </a:r>
            <a:r>
              <a:rPr lang="fr-CH" dirty="0" smtClean="0"/>
              <a:t> part - 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070393"/>
            <a:ext cx="7321550" cy="314740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Simplifying</a:t>
            </a:r>
            <a:r>
              <a:rPr lang="fr-CH" sz="6200" dirty="0" smtClean="0"/>
              <a:t> the design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Stiffer</a:t>
            </a:r>
            <a:r>
              <a:rPr lang="fr-CH" sz="6200" dirty="0" smtClean="0"/>
              <a:t> 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42440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 smtClean="0"/>
              <a:t>Old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S</a:t>
            </a:r>
            <a:r>
              <a:rPr lang="fr-CH" dirty="0" smtClean="0"/>
              <a:t>S </a:t>
            </a:r>
            <a:r>
              <a:rPr lang="fr-CH" dirty="0" err="1" smtClean="0"/>
              <a:t>spoke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951" y="1385297"/>
            <a:ext cx="5666855" cy="3197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385297"/>
            <a:ext cx="5553680" cy="3133951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2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586" y="1872305"/>
            <a:ext cx="5321300" cy="300281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Base part 1/4</a:t>
            </a:r>
            <a:endParaRPr lang="en-GB" dirty="0"/>
          </a:p>
        </p:txBody>
      </p:sp>
      <p:pic>
        <p:nvPicPr>
          <p:cNvPr id="9" name="Content Placeholder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27" t="28097" r="31146" b="4656"/>
          <a:stretch/>
        </p:blipFill>
        <p:spPr>
          <a:xfrm>
            <a:off x="1519066" y="1872305"/>
            <a:ext cx="2062334" cy="2863851"/>
          </a:xfrm>
          <a:prstGeom prst="rect">
            <a:avLst/>
          </a:prstGeom>
        </p:spPr>
      </p:pic>
      <p:sp>
        <p:nvSpPr>
          <p:cNvPr id="11" name="Content Placeholder 7"/>
          <p:cNvSpPr txBox="1">
            <a:spLocks/>
          </p:cNvSpPr>
          <p:nvPr/>
        </p:nvSpPr>
        <p:spPr>
          <a:xfrm>
            <a:off x="609600" y="11466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/>
              <a:t>The </a:t>
            </a:r>
            <a:r>
              <a:rPr lang="fr-CH" sz="1600" dirty="0" err="1" smtClean="0"/>
              <a:t>old</a:t>
            </a:r>
            <a:r>
              <a:rPr lang="fr-CH" sz="1600" dirty="0" smtClean="0"/>
              <a:t> design </a:t>
            </a:r>
            <a:r>
              <a:rPr lang="fr-CH" sz="1600" dirty="0" err="1" smtClean="0"/>
              <a:t>was</a:t>
            </a:r>
            <a:r>
              <a:rPr lang="fr-CH" sz="1600" dirty="0" smtClean="0"/>
              <a:t> made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severals</a:t>
            </a:r>
            <a:r>
              <a:rPr lang="fr-CH" sz="1600" dirty="0" smtClean="0"/>
              <a:t> plates </a:t>
            </a:r>
            <a:r>
              <a:rPr lang="fr-CH" sz="1600" dirty="0" err="1" smtClean="0"/>
              <a:t>bolted</a:t>
            </a:r>
            <a:r>
              <a:rPr lang="fr-CH" sz="1600" dirty="0" smtClean="0"/>
              <a:t> </a:t>
            </a:r>
            <a:r>
              <a:rPr lang="fr-CH" sz="1600" dirty="0" err="1" smtClean="0"/>
              <a:t>togheter</a:t>
            </a:r>
            <a:r>
              <a:rPr lang="fr-CH" sz="1600" dirty="0" smtClean="0"/>
              <a:t> and </a:t>
            </a:r>
            <a:r>
              <a:rPr lang="fr-CH" sz="1600" dirty="0" err="1" smtClean="0"/>
              <a:t>also</a:t>
            </a:r>
            <a:r>
              <a:rPr lang="fr-CH" sz="1600" dirty="0" smtClean="0"/>
              <a:t> a </a:t>
            </a:r>
            <a:r>
              <a:rPr lang="fr-CH" sz="1600" dirty="0" err="1" smtClean="0"/>
              <a:t>welded</a:t>
            </a:r>
            <a:r>
              <a:rPr lang="fr-CH" sz="1600" dirty="0" smtClean="0"/>
              <a:t> </a:t>
            </a:r>
            <a:r>
              <a:rPr lang="fr-CH" sz="1600" dirty="0" err="1" smtClean="0"/>
              <a:t>beam</a:t>
            </a:r>
            <a:r>
              <a:rPr lang="fr-CH" sz="1600" dirty="0" smtClean="0"/>
              <a:t>, </a:t>
            </a:r>
            <a:r>
              <a:rPr lang="fr-CH" sz="1600" dirty="0" err="1" smtClean="0"/>
              <a:t>welded</a:t>
            </a:r>
            <a:r>
              <a:rPr lang="fr-CH" sz="1600" dirty="0" smtClean="0"/>
              <a:t> to </a:t>
            </a:r>
            <a:r>
              <a:rPr lang="fr-CH" sz="1600" dirty="0" err="1" smtClean="0"/>
              <a:t>these</a:t>
            </a:r>
            <a:r>
              <a:rPr lang="fr-CH" sz="1600" dirty="0" smtClean="0"/>
              <a:t> plates, the </a:t>
            </a:r>
            <a:r>
              <a:rPr lang="fr-CH" sz="1600" dirty="0" err="1" smtClean="0"/>
              <a:t>bending</a:t>
            </a:r>
            <a:r>
              <a:rPr lang="fr-CH" sz="1600" dirty="0" smtClean="0"/>
              <a:t> </a:t>
            </a:r>
            <a:r>
              <a:rPr lang="fr-CH" sz="1600" dirty="0" err="1" smtClean="0"/>
              <a:t>rigidity</a:t>
            </a:r>
            <a:r>
              <a:rPr lang="fr-CH" sz="1600" dirty="0" smtClean="0"/>
              <a:t> of </a:t>
            </a:r>
            <a:r>
              <a:rPr lang="fr-CH" sz="1600" dirty="0" err="1" smtClean="0"/>
              <a:t>this</a:t>
            </a:r>
            <a:r>
              <a:rPr lang="fr-CH" sz="1600" dirty="0" smtClean="0"/>
              <a:t> </a:t>
            </a:r>
            <a:r>
              <a:rPr lang="fr-CH" sz="1600" dirty="0" err="1" smtClean="0"/>
              <a:t>assembly</a:t>
            </a:r>
            <a:r>
              <a:rPr lang="fr-CH" sz="1600" dirty="0" smtClean="0"/>
              <a:t> </a:t>
            </a:r>
            <a:r>
              <a:rPr lang="fr-CH" sz="1600" dirty="0" err="1" smtClean="0"/>
              <a:t>was</a:t>
            </a:r>
            <a:r>
              <a:rPr lang="fr-CH" sz="1600" dirty="0" smtClean="0"/>
              <a:t> not optimum</a:t>
            </a:r>
          </a:p>
          <a:p>
            <a:endParaRPr lang="fr-CH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263549" y="1765300"/>
            <a:ext cx="1145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Welded</a:t>
            </a:r>
            <a:r>
              <a:rPr lang="fr-CH" sz="1200" dirty="0" smtClean="0"/>
              <a:t> </a:t>
            </a:r>
            <a:r>
              <a:rPr lang="fr-CH" sz="1200" dirty="0" err="1" smtClean="0"/>
              <a:t>Beam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175500" y="1872305"/>
            <a:ext cx="88049" cy="68674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90899" y="2830899"/>
            <a:ext cx="1416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Welded</a:t>
            </a:r>
            <a:r>
              <a:rPr lang="fr-CH" sz="1200" dirty="0" smtClean="0"/>
              <a:t> all </a:t>
            </a:r>
            <a:r>
              <a:rPr lang="fr-CH" sz="1200" dirty="0" err="1" smtClean="0"/>
              <a:t>around</a:t>
            </a:r>
            <a:endParaRPr lang="en-GB" sz="1200" dirty="0"/>
          </a:p>
        </p:txBody>
      </p:sp>
      <p:cxnSp>
        <p:nvCxnSpPr>
          <p:cNvPr id="18" name="Straight Arrow Connector 17"/>
          <p:cNvCxnSpPr>
            <a:stCxn id="16" idx="1"/>
          </p:cNvCxnSpPr>
          <p:nvPr/>
        </p:nvCxnSpPr>
        <p:spPr>
          <a:xfrm flipH="1" flipV="1">
            <a:off x="2305051" y="2628901"/>
            <a:ext cx="685848" cy="34049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1"/>
          </p:cNvCxnSpPr>
          <p:nvPr/>
        </p:nvCxnSpPr>
        <p:spPr>
          <a:xfrm flipH="1" flipV="1">
            <a:off x="2811629" y="2514601"/>
            <a:ext cx="179270" cy="45479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09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897" y="527786"/>
            <a:ext cx="7729024" cy="436150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Base part 2/4 </a:t>
            </a:r>
            <a:endParaRPr lang="en-GB" dirty="0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609600" y="11466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i="1" dirty="0" smtClean="0"/>
              <a:t>How the </a:t>
            </a:r>
            <a:r>
              <a:rPr lang="fr-CH" sz="1600" i="1" dirty="0" err="1" smtClean="0"/>
              <a:t>spokes</a:t>
            </a:r>
            <a:r>
              <a:rPr lang="fr-CH" sz="1600" i="1" dirty="0" smtClean="0"/>
              <a:t> angle </a:t>
            </a:r>
            <a:r>
              <a:rPr lang="fr-CH" sz="1600" i="1" dirty="0" err="1" smtClean="0"/>
              <a:t>was</a:t>
            </a:r>
            <a:r>
              <a:rPr lang="fr-CH" sz="1600" i="1" dirty="0" smtClean="0"/>
              <a:t> </a:t>
            </a:r>
            <a:r>
              <a:rPr lang="fr-CH" sz="1600" i="1" dirty="0" err="1" smtClean="0"/>
              <a:t>driven</a:t>
            </a:r>
            <a:r>
              <a:rPr lang="fr-CH" sz="1600" i="1" dirty="0"/>
              <a:t> </a:t>
            </a:r>
            <a:r>
              <a:rPr lang="fr-CH" sz="1600" i="1" dirty="0" smtClean="0"/>
              <a:t>:</a:t>
            </a:r>
          </a:p>
          <a:p>
            <a:r>
              <a:rPr lang="fr-CH" sz="1600" dirty="0" smtClean="0"/>
              <a:t>Angle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given</a:t>
            </a:r>
            <a:r>
              <a:rPr lang="fr-CH" sz="1600" dirty="0" smtClean="0"/>
              <a:t> by the base part (A)</a:t>
            </a:r>
          </a:p>
          <a:p>
            <a:r>
              <a:rPr lang="fr-CH" sz="1600" dirty="0" smtClean="0"/>
              <a:t>Go </a:t>
            </a:r>
            <a:r>
              <a:rPr lang="fr-CH" sz="1600" dirty="0" err="1" smtClean="0"/>
              <a:t>through</a:t>
            </a:r>
            <a:r>
              <a:rPr lang="fr-CH" sz="1600" dirty="0" smtClean="0"/>
              <a:t> </a:t>
            </a:r>
            <a:r>
              <a:rPr lang="fr-CH" sz="1600" dirty="0" err="1" smtClean="0"/>
              <a:t>lateral</a:t>
            </a:r>
            <a:r>
              <a:rPr lang="fr-CH" sz="1600" dirty="0" smtClean="0"/>
              <a:t> straight plates (B)</a:t>
            </a:r>
          </a:p>
          <a:p>
            <a:r>
              <a:rPr lang="fr-CH" sz="1600" dirty="0" err="1" smtClean="0"/>
              <a:t>Touching</a:t>
            </a:r>
            <a:r>
              <a:rPr lang="fr-CH" sz="1600" dirty="0" smtClean="0"/>
              <a:t> the </a:t>
            </a:r>
            <a:r>
              <a:rPr lang="fr-CH" sz="1600" dirty="0" err="1" smtClean="0"/>
              <a:t>Beam</a:t>
            </a:r>
            <a:r>
              <a:rPr lang="fr-CH" sz="1600" dirty="0" smtClean="0"/>
              <a:t> face (C)</a:t>
            </a:r>
          </a:p>
          <a:p>
            <a:r>
              <a:rPr lang="fr-CH" sz="1600" dirty="0" smtClean="0"/>
              <a:t>Correct angle </a:t>
            </a:r>
            <a:r>
              <a:rPr lang="fr-CH" sz="1600" dirty="0" err="1" smtClean="0"/>
              <a:t>betwen</a:t>
            </a:r>
            <a:r>
              <a:rPr lang="fr-CH" sz="1600" dirty="0" smtClean="0"/>
              <a:t> C (D) </a:t>
            </a:r>
          </a:p>
          <a:p>
            <a:endParaRPr lang="fr-CH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326385" y="3188354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A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326385" y="2369943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B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227607" y="141845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C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079970" y="102096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D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613643" y="3130550"/>
            <a:ext cx="241057" cy="18747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3"/>
          </p:cNvCxnSpPr>
          <p:nvPr/>
        </p:nvCxnSpPr>
        <p:spPr>
          <a:xfrm flipV="1">
            <a:off x="5613643" y="2425700"/>
            <a:ext cx="133107" cy="8274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514865" y="1421864"/>
            <a:ext cx="155685" cy="13849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375244" y="1122256"/>
            <a:ext cx="238399" cy="3345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93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Base part 3/4</a:t>
            </a:r>
            <a:endParaRPr lang="en-GB" dirty="0"/>
          </a:p>
        </p:txBody>
      </p:sp>
      <p:pic>
        <p:nvPicPr>
          <p:cNvPr id="9" name="Content Placeholder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60" y="1807506"/>
            <a:ext cx="5499740" cy="3103511"/>
          </a:xfrm>
          <a:prstGeom prst="rect">
            <a:avLst/>
          </a:prstGeom>
        </p:spPr>
      </p:pic>
      <p:sp>
        <p:nvSpPr>
          <p:cNvPr id="11" name="Content Placeholder 7"/>
          <p:cNvSpPr txBox="1">
            <a:spLocks/>
          </p:cNvSpPr>
          <p:nvPr/>
        </p:nvSpPr>
        <p:spPr>
          <a:xfrm>
            <a:off x="609600" y="11466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/>
              <a:t>The new design </a:t>
            </a:r>
            <a:r>
              <a:rPr lang="fr-CH" sz="1600" dirty="0" err="1" smtClean="0"/>
              <a:t>is</a:t>
            </a:r>
            <a:r>
              <a:rPr lang="fr-CH" sz="1600" dirty="0" smtClean="0"/>
              <a:t> made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less</a:t>
            </a:r>
            <a:r>
              <a:rPr lang="fr-CH" sz="1600" dirty="0" smtClean="0"/>
              <a:t> plates and position pin </a:t>
            </a:r>
            <a:r>
              <a:rPr lang="fr-CH" sz="1600" dirty="0" err="1" smtClean="0"/>
              <a:t>between</a:t>
            </a:r>
            <a:r>
              <a:rPr lang="fr-CH" sz="1600" dirty="0" smtClean="0"/>
              <a:t> parts for a </a:t>
            </a:r>
            <a:r>
              <a:rPr lang="fr-CH" sz="1600" dirty="0" err="1" smtClean="0"/>
              <a:t>well</a:t>
            </a:r>
            <a:r>
              <a:rPr lang="fr-CH" sz="1600" dirty="0" smtClean="0"/>
              <a:t> </a:t>
            </a:r>
            <a:r>
              <a:rPr lang="fr-CH" sz="1600" dirty="0" err="1" smtClean="0"/>
              <a:t>defined</a:t>
            </a:r>
            <a:r>
              <a:rPr lang="fr-CH" sz="1600" dirty="0" smtClean="0"/>
              <a:t> </a:t>
            </a:r>
            <a:r>
              <a:rPr lang="fr-CH" sz="1600" dirty="0" err="1" smtClean="0"/>
              <a:t>positioning</a:t>
            </a:r>
            <a:endParaRPr lang="fr-CH" sz="1600" dirty="0" smtClean="0"/>
          </a:p>
        </p:txBody>
      </p:sp>
      <p:pic>
        <p:nvPicPr>
          <p:cNvPr id="15" name="Content Placeholder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271" y="1802934"/>
            <a:ext cx="5507840" cy="310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7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17" y="2295026"/>
            <a:ext cx="3173871" cy="22449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947" y="517188"/>
            <a:ext cx="7729024" cy="4361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Base part 4/4 </a:t>
            </a:r>
            <a:endParaRPr lang="en-GB" dirty="0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609600" y="11466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i="1" dirty="0" smtClean="0"/>
              <a:t>How the </a:t>
            </a:r>
            <a:r>
              <a:rPr lang="fr-CH" sz="1600" i="1" dirty="0" err="1" smtClean="0"/>
              <a:t>spokes</a:t>
            </a:r>
            <a:r>
              <a:rPr lang="fr-CH" sz="1600" i="1" dirty="0" smtClean="0"/>
              <a:t> angle </a:t>
            </a:r>
            <a:r>
              <a:rPr lang="fr-CH" sz="1600" i="1" dirty="0" err="1" smtClean="0"/>
              <a:t>is</a:t>
            </a:r>
            <a:r>
              <a:rPr lang="fr-CH" sz="1600" i="1" dirty="0" smtClean="0"/>
              <a:t> </a:t>
            </a:r>
            <a:r>
              <a:rPr lang="fr-CH" sz="1600" i="1" dirty="0" err="1" smtClean="0"/>
              <a:t>now</a:t>
            </a:r>
            <a:r>
              <a:rPr lang="fr-CH" sz="1600" i="1" dirty="0" smtClean="0"/>
              <a:t> </a:t>
            </a:r>
            <a:r>
              <a:rPr lang="fr-CH" sz="1600" i="1" dirty="0" err="1" smtClean="0"/>
              <a:t>driven</a:t>
            </a:r>
            <a:r>
              <a:rPr lang="fr-CH" sz="1600" i="1" dirty="0"/>
              <a:t> </a:t>
            </a:r>
            <a:r>
              <a:rPr lang="fr-CH" sz="1600" i="1" dirty="0" smtClean="0"/>
              <a:t>:</a:t>
            </a:r>
          </a:p>
          <a:p>
            <a:r>
              <a:rPr lang="fr-CH" sz="1600" dirty="0" smtClean="0"/>
              <a:t>Angle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given</a:t>
            </a:r>
            <a:r>
              <a:rPr lang="fr-CH" sz="1600" dirty="0" smtClean="0"/>
              <a:t> by the interface plate (A)</a:t>
            </a:r>
            <a:br>
              <a:rPr lang="fr-CH" sz="1600" dirty="0" smtClean="0"/>
            </a:br>
            <a:r>
              <a:rPr lang="fr-CH" sz="1600" dirty="0" err="1" smtClean="0"/>
              <a:t>With</a:t>
            </a:r>
            <a:r>
              <a:rPr lang="fr-CH" sz="1600" dirty="0" smtClean="0"/>
              <a:t> 3 pins and slot </a:t>
            </a:r>
            <a:r>
              <a:rPr lang="fr-CH" sz="1600" dirty="0" err="1" smtClean="0"/>
              <a:t>holes</a:t>
            </a:r>
            <a:r>
              <a:rPr lang="fr-CH" sz="1600" dirty="0" smtClean="0"/>
              <a:t> system</a:t>
            </a:r>
            <a:br>
              <a:rPr lang="fr-CH" sz="1600" dirty="0" smtClean="0"/>
            </a:br>
            <a:r>
              <a:rPr lang="fr-CH" sz="1600" dirty="0" smtClean="0"/>
              <a:t>for more </a:t>
            </a:r>
            <a:r>
              <a:rPr lang="fr-CH" sz="1600" dirty="0" err="1" smtClean="0"/>
              <a:t>accuracy</a:t>
            </a:r>
            <a:r>
              <a:rPr lang="fr-CH" sz="1600" dirty="0" smtClean="0"/>
              <a:t> and more </a:t>
            </a:r>
            <a:r>
              <a:rPr lang="fr-CH" sz="1600" dirty="0" err="1" smtClean="0"/>
              <a:t>rigidity</a:t>
            </a:r>
            <a:r>
              <a:rPr lang="fr-CH" sz="1600" dirty="0" smtClean="0"/>
              <a:t> (B)</a:t>
            </a:r>
          </a:p>
          <a:p>
            <a:endParaRPr lang="fr-CH" sz="16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002604" y="2820989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Interface plate (A)</a:t>
            </a:r>
            <a:endParaRPr lang="en-GB" sz="12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193824" y="2708536"/>
            <a:ext cx="432276" cy="14261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38496" y="3607045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Pins (B)</a:t>
            </a:r>
            <a:endParaRPr lang="en-GB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232571" y="2914228"/>
            <a:ext cx="1206329" cy="82592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232571" y="1854200"/>
            <a:ext cx="1180776" cy="189134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00364" y="80719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Pins (B)</a:t>
            </a:r>
            <a:endParaRPr lang="en-GB" sz="1200" dirty="0"/>
          </a:p>
        </p:txBody>
      </p:sp>
      <p:cxnSp>
        <p:nvCxnSpPr>
          <p:cNvPr id="22" name="Straight Arrow Connector 21"/>
          <p:cNvCxnSpPr>
            <a:stCxn id="24" idx="3"/>
          </p:cNvCxnSpPr>
          <p:nvPr/>
        </p:nvCxnSpPr>
        <p:spPr>
          <a:xfrm>
            <a:off x="5931654" y="945690"/>
            <a:ext cx="334598" cy="33217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4" idx="3"/>
          </p:cNvCxnSpPr>
          <p:nvPr/>
        </p:nvCxnSpPr>
        <p:spPr>
          <a:xfrm>
            <a:off x="5931654" y="945690"/>
            <a:ext cx="391007" cy="59822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4" idx="3"/>
          </p:cNvCxnSpPr>
          <p:nvPr/>
        </p:nvCxnSpPr>
        <p:spPr>
          <a:xfrm>
            <a:off x="5931654" y="945690"/>
            <a:ext cx="705442" cy="44132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4" idx="3"/>
          </p:cNvCxnSpPr>
          <p:nvPr/>
        </p:nvCxnSpPr>
        <p:spPr>
          <a:xfrm>
            <a:off x="5931654" y="945690"/>
            <a:ext cx="723104" cy="65018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99312"/>
            <a:ext cx="3657600" cy="2063989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799312"/>
            <a:ext cx="3657600" cy="206398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JD joint 1/3</a:t>
            </a:r>
            <a:endParaRPr lang="en-GB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457200" y="1200151"/>
            <a:ext cx="3657600" cy="32627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Old</a:t>
            </a:r>
            <a:endParaRPr lang="fr-CH" dirty="0" smtClean="0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>
          <a:xfrm>
            <a:off x="4267200" y="1200150"/>
            <a:ext cx="3657600" cy="3262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New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50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248912" cy="3262788"/>
          </a:xfrm>
        </p:spPr>
        <p:txBody>
          <a:bodyPr>
            <a:normAutofit/>
          </a:bodyPr>
          <a:lstStyle/>
          <a:p>
            <a:r>
              <a:rPr lang="fr-CH" sz="2000" i="1" dirty="0" smtClean="0"/>
              <a:t>The </a:t>
            </a:r>
            <a:r>
              <a:rPr lang="fr-CH" sz="2000" i="1" dirty="0" err="1" smtClean="0"/>
              <a:t>old</a:t>
            </a:r>
            <a:r>
              <a:rPr lang="fr-CH" sz="2000" i="1" dirty="0" smtClean="0"/>
              <a:t> design </a:t>
            </a:r>
            <a:r>
              <a:rPr lang="fr-CH" sz="2000" i="1" dirty="0" err="1" smtClean="0"/>
              <a:t>was</a:t>
            </a:r>
            <a:r>
              <a:rPr lang="fr-CH" sz="2000" i="1" dirty="0" smtClean="0"/>
              <a:t> made </a:t>
            </a:r>
            <a:r>
              <a:rPr lang="fr-CH" sz="2000" i="1" dirty="0" err="1" smtClean="0"/>
              <a:t>with</a:t>
            </a:r>
            <a:r>
              <a:rPr lang="fr-CH" sz="2000" i="1" dirty="0" smtClean="0"/>
              <a:t> :</a:t>
            </a:r>
          </a:p>
          <a:p>
            <a:r>
              <a:rPr lang="fr-CH" sz="2000" dirty="0" err="1" smtClean="0"/>
              <a:t>Shim</a:t>
            </a:r>
            <a:r>
              <a:rPr lang="fr-CH" sz="2000" dirty="0" smtClean="0"/>
              <a:t> (A)</a:t>
            </a:r>
          </a:p>
          <a:p>
            <a:r>
              <a:rPr lang="fr-CH" sz="2000" dirty="0" smtClean="0"/>
              <a:t>Support (B)</a:t>
            </a:r>
          </a:p>
          <a:p>
            <a:r>
              <a:rPr lang="fr-CH" sz="2000" dirty="0" smtClean="0"/>
              <a:t>Square profile (C) </a:t>
            </a:r>
          </a:p>
          <a:p>
            <a:r>
              <a:rPr lang="fr-CH" sz="2000" dirty="0" err="1" smtClean="0"/>
              <a:t>Threaded</a:t>
            </a:r>
            <a:r>
              <a:rPr lang="fr-CH" sz="2000" dirty="0" smtClean="0"/>
              <a:t> </a:t>
            </a:r>
            <a:r>
              <a:rPr lang="fr-CH" sz="2000" dirty="0" err="1" smtClean="0"/>
              <a:t>masselote</a:t>
            </a:r>
            <a:r>
              <a:rPr lang="fr-CH" sz="2000" dirty="0" smtClean="0"/>
              <a:t> (D)</a:t>
            </a:r>
            <a:endParaRPr lang="en-GB" sz="20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60" y="1200151"/>
            <a:ext cx="5489018" cy="309746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JD </a:t>
            </a:r>
            <a:r>
              <a:rPr lang="fr-CH" dirty="0" smtClean="0"/>
              <a:t>joint 2/3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38782" y="210976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97022" y="108603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87279" y="341974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79123" y="345798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248400" y="1270704"/>
            <a:ext cx="347472" cy="52210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051631" y="2276692"/>
            <a:ext cx="461343" cy="26837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056556" y="3248572"/>
            <a:ext cx="169277" cy="17116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0"/>
          </p:cNvCxnSpPr>
          <p:nvPr/>
        </p:nvCxnSpPr>
        <p:spPr>
          <a:xfrm flipV="1">
            <a:off x="6248400" y="3071414"/>
            <a:ext cx="31308" cy="38657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 Placeholder 26"/>
          <p:cNvSpPr txBox="1">
            <a:spLocks/>
          </p:cNvSpPr>
          <p:nvPr/>
        </p:nvSpPr>
        <p:spPr>
          <a:xfrm>
            <a:off x="0" y="3825875"/>
            <a:ext cx="8231188" cy="447675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b="1" dirty="0" smtClean="0"/>
              <a:t>The </a:t>
            </a:r>
            <a:r>
              <a:rPr lang="fr-CH" b="1" dirty="0" err="1" smtClean="0"/>
              <a:t>cutout</a:t>
            </a:r>
            <a:r>
              <a:rPr lang="fr-CH" b="1" dirty="0" smtClean="0"/>
              <a:t> on support B </a:t>
            </a:r>
            <a:r>
              <a:rPr lang="fr-CH" b="1" dirty="0" err="1" smtClean="0"/>
              <a:t>was</a:t>
            </a:r>
            <a:r>
              <a:rPr lang="fr-CH" b="1" dirty="0" smtClean="0"/>
              <a:t> </a:t>
            </a:r>
            <a:r>
              <a:rPr lang="fr-CH" b="1" dirty="0" err="1" smtClean="0"/>
              <a:t>very</a:t>
            </a:r>
            <a:r>
              <a:rPr lang="fr-CH" b="1" dirty="0" smtClean="0"/>
              <a:t> </a:t>
            </a:r>
            <a:r>
              <a:rPr lang="fr-CH" b="1" dirty="0" err="1" smtClean="0"/>
              <a:t>difficult</a:t>
            </a:r>
            <a:r>
              <a:rPr lang="fr-CH" b="1" dirty="0" smtClean="0"/>
              <a:t> to do and the </a:t>
            </a:r>
            <a:r>
              <a:rPr lang="fr-CH" b="1" dirty="0" err="1" smtClean="0"/>
              <a:t>thickness</a:t>
            </a:r>
            <a:r>
              <a:rPr lang="fr-CH" b="1" dirty="0" smtClean="0"/>
              <a:t> </a:t>
            </a:r>
            <a:r>
              <a:rPr lang="fr-CH" b="1" dirty="0" err="1" smtClean="0"/>
              <a:t>went</a:t>
            </a:r>
            <a:r>
              <a:rPr lang="fr-CH" b="1" dirty="0" smtClean="0"/>
              <a:t> down to 5 mm</a:t>
            </a:r>
          </a:p>
          <a:p>
            <a:r>
              <a:rPr lang="fr-CH" b="1" dirty="0" smtClean="0"/>
              <a:t>This </a:t>
            </a:r>
            <a:r>
              <a:rPr lang="fr-CH" b="1" dirty="0" err="1" smtClean="0"/>
              <a:t>cutout</a:t>
            </a:r>
            <a:r>
              <a:rPr lang="fr-CH" b="1" dirty="0" smtClean="0"/>
              <a:t> </a:t>
            </a:r>
            <a:r>
              <a:rPr lang="fr-CH" b="1" dirty="0" err="1" smtClean="0"/>
              <a:t>was</a:t>
            </a:r>
            <a:r>
              <a:rPr lang="fr-CH" b="1" dirty="0" smtClean="0"/>
              <a:t> </a:t>
            </a:r>
            <a:r>
              <a:rPr lang="fr-CH" b="1" dirty="0" err="1" smtClean="0"/>
              <a:t>requiring</a:t>
            </a:r>
            <a:r>
              <a:rPr lang="fr-CH" b="1" dirty="0" smtClean="0"/>
              <a:t> </a:t>
            </a:r>
            <a:r>
              <a:rPr lang="fr-CH" b="1" dirty="0" err="1" smtClean="0"/>
              <a:t>also</a:t>
            </a:r>
            <a:r>
              <a:rPr lang="fr-CH" b="1" dirty="0" smtClean="0"/>
              <a:t> to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ajusted</a:t>
            </a:r>
            <a:r>
              <a:rPr lang="fr-CH" b="1" dirty="0" smtClean="0"/>
              <a:t> to the square </a:t>
            </a:r>
            <a:r>
              <a:rPr lang="fr-CH" b="1" dirty="0" err="1" smtClean="0"/>
              <a:t>prolife</a:t>
            </a:r>
            <a:r>
              <a:rPr lang="fr-CH" b="1" dirty="0" smtClean="0"/>
              <a:t> </a:t>
            </a:r>
            <a:r>
              <a:rPr lang="fr-CH" b="1" dirty="0" err="1" smtClean="0"/>
              <a:t>before</a:t>
            </a:r>
            <a:r>
              <a:rPr lang="fr-CH" b="1" dirty="0" smtClean="0"/>
              <a:t> </a:t>
            </a:r>
            <a:r>
              <a:rPr lang="fr-CH" b="1" dirty="0" err="1" smtClean="0"/>
              <a:t>welding</a:t>
            </a:r>
            <a:r>
              <a:rPr lang="fr-CH" b="1" dirty="0" smtClean="0"/>
              <a:t> </a:t>
            </a:r>
            <a:r>
              <a:rPr lang="fr-CH" b="1" dirty="0" err="1" smtClean="0"/>
              <a:t>them</a:t>
            </a:r>
            <a:r>
              <a:rPr lang="fr-CH" b="1" dirty="0" smtClean="0"/>
              <a:t> </a:t>
            </a:r>
            <a:r>
              <a:rPr lang="fr-CH" b="1" dirty="0" err="1" smtClean="0"/>
              <a:t>togheter</a:t>
            </a:r>
            <a:r>
              <a:rPr lang="fr-CH" b="1" dirty="0" smtClean="0"/>
              <a:t> </a:t>
            </a:r>
          </a:p>
          <a:p>
            <a:endParaRPr lang="fr-CH" b="1" dirty="0" smtClean="0"/>
          </a:p>
        </p:txBody>
      </p:sp>
    </p:spTree>
    <p:extLst>
      <p:ext uri="{BB962C8B-B14F-4D97-AF65-F5344CB8AC3E}">
        <p14:creationId xmlns:p14="http://schemas.microsoft.com/office/powerpoint/2010/main" val="193672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GB" dirty="0" smtClean="0"/>
              <a:t>Modifications in the design were done after the FDR for the following reasons :</a:t>
            </a:r>
          </a:p>
          <a:p>
            <a:pPr marL="36576" indent="0">
              <a:buNone/>
            </a:pP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To relax some tight tolerances to decrease the production cost</a:t>
            </a:r>
          </a:p>
          <a:p>
            <a:pPr>
              <a:buFontTx/>
              <a:buChar char="-"/>
            </a:pPr>
            <a:r>
              <a:rPr lang="en-GB" dirty="0" smtClean="0"/>
              <a:t>To deduce the size of some pieces to ease the fabrication, transport and installation</a:t>
            </a:r>
          </a:p>
          <a:p>
            <a:pPr>
              <a:buFontTx/>
              <a:buChar char="-"/>
            </a:pPr>
            <a:r>
              <a:rPr lang="en-GB" dirty="0" smtClean="0"/>
              <a:t>To make some items standard for side A and C and to reduce the number of drawing and ease the production and assembly logistic.</a:t>
            </a:r>
          </a:p>
          <a:p>
            <a:pPr>
              <a:buFontTx/>
              <a:buChar char="-"/>
            </a:pPr>
            <a:r>
              <a:rPr lang="en-GB" dirty="0" smtClean="0"/>
              <a:t>To improve the positioning for a better control of the geometry shape.</a:t>
            </a:r>
          </a:p>
          <a:p>
            <a:pPr>
              <a:buFontTx/>
              <a:buChar char="-"/>
            </a:pPr>
            <a:r>
              <a:rPr lang="en-GB" dirty="0" smtClean="0"/>
              <a:t>To improve connection stiffness and ease their production and assembly</a:t>
            </a:r>
          </a:p>
          <a:p>
            <a:pPr>
              <a:buFontTx/>
              <a:buChar char="-"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65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199" y="1200151"/>
            <a:ext cx="4543425" cy="3262788"/>
          </a:xfrm>
        </p:spPr>
        <p:txBody>
          <a:bodyPr>
            <a:normAutofit/>
          </a:bodyPr>
          <a:lstStyle/>
          <a:p>
            <a:r>
              <a:rPr lang="fr-CH" sz="2000" i="1" dirty="0" smtClean="0"/>
              <a:t>The new design </a:t>
            </a:r>
            <a:r>
              <a:rPr lang="fr-CH" sz="2000" i="1" dirty="0" err="1" smtClean="0"/>
              <a:t>is</a:t>
            </a:r>
            <a:r>
              <a:rPr lang="fr-CH" sz="2000" i="1" dirty="0" smtClean="0">
                <a:solidFill>
                  <a:srgbClr val="00B050"/>
                </a:solidFill>
              </a:rPr>
              <a:t> </a:t>
            </a:r>
            <a:r>
              <a:rPr lang="fr-CH" sz="2000" i="1" dirty="0" smtClean="0"/>
              <a:t>made </a:t>
            </a:r>
            <a:r>
              <a:rPr lang="fr-CH" sz="2000" i="1" dirty="0" err="1" smtClean="0"/>
              <a:t>with</a:t>
            </a:r>
            <a:r>
              <a:rPr lang="fr-CH" sz="2000" i="1" dirty="0" smtClean="0"/>
              <a:t>:</a:t>
            </a:r>
          </a:p>
          <a:p>
            <a:r>
              <a:rPr lang="fr-CH" sz="2000" dirty="0" err="1" smtClean="0"/>
              <a:t>Spacers</a:t>
            </a:r>
            <a:r>
              <a:rPr lang="fr-CH" sz="2000" dirty="0" smtClean="0"/>
              <a:t> (A)</a:t>
            </a:r>
          </a:p>
          <a:p>
            <a:r>
              <a:rPr lang="fr-CH" sz="2000" dirty="0"/>
              <a:t>JD-</a:t>
            </a:r>
            <a:r>
              <a:rPr lang="fr-CH" sz="2000" dirty="0" err="1"/>
              <a:t>adjust</a:t>
            </a:r>
            <a:r>
              <a:rPr lang="fr-CH" sz="2000" dirty="0"/>
              <a:t> </a:t>
            </a:r>
            <a:r>
              <a:rPr lang="fr-CH" sz="2000" dirty="0" err="1"/>
              <a:t>shim</a:t>
            </a:r>
            <a:r>
              <a:rPr lang="fr-CH" sz="2000" dirty="0"/>
              <a:t> </a:t>
            </a:r>
            <a:r>
              <a:rPr lang="fr-CH" sz="2000" dirty="0" smtClean="0"/>
              <a:t>(B)</a:t>
            </a:r>
            <a:endParaRPr lang="en-GB" sz="2000" dirty="0"/>
          </a:p>
          <a:p>
            <a:r>
              <a:rPr lang="fr-CH" sz="2000" dirty="0" smtClean="0"/>
              <a:t>JD joint (C)</a:t>
            </a:r>
          </a:p>
          <a:p>
            <a:r>
              <a:rPr lang="fr-CH" sz="2000" dirty="0" smtClean="0"/>
              <a:t>Positions pins (D) 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142" y="659743"/>
            <a:ext cx="5489017" cy="309746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JD </a:t>
            </a:r>
            <a:r>
              <a:rPr lang="fr-CH" dirty="0" smtClean="0"/>
              <a:t>joint 3/3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925201" y="190736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15487" y="2989713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82277" y="18734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466865" y="2831545"/>
            <a:ext cx="420115" cy="33622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238050" y="2074287"/>
            <a:ext cx="495729" cy="30453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320831" y="2045183"/>
            <a:ext cx="169277" cy="14344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 Placeholder 26"/>
          <p:cNvSpPr txBox="1">
            <a:spLocks/>
          </p:cNvSpPr>
          <p:nvPr/>
        </p:nvSpPr>
        <p:spPr>
          <a:xfrm>
            <a:off x="0" y="3825875"/>
            <a:ext cx="8231188" cy="447675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b="1" dirty="0" smtClean="0"/>
              <a:t>The JD joint </a:t>
            </a:r>
            <a:r>
              <a:rPr lang="fr-CH" b="1" dirty="0" err="1" smtClean="0"/>
              <a:t>itself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made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several</a:t>
            </a:r>
            <a:r>
              <a:rPr lang="fr-CH" b="1" dirty="0" smtClean="0"/>
              <a:t> plate </a:t>
            </a:r>
            <a:r>
              <a:rPr lang="fr-CH" b="1" dirty="0" err="1" smtClean="0"/>
              <a:t>welded</a:t>
            </a:r>
            <a:r>
              <a:rPr lang="fr-CH" b="1" dirty="0" smtClean="0"/>
              <a:t> on a standard </a:t>
            </a:r>
            <a:r>
              <a:rPr lang="fr-CH" b="1" dirty="0" err="1" smtClean="0"/>
              <a:t>rectangular</a:t>
            </a:r>
            <a:r>
              <a:rPr lang="fr-CH" b="1" dirty="0" smtClean="0"/>
              <a:t> profile for a </a:t>
            </a:r>
            <a:r>
              <a:rPr lang="fr-CH" b="1" dirty="0" err="1" smtClean="0"/>
              <a:t>better</a:t>
            </a:r>
            <a:r>
              <a:rPr lang="fr-CH" b="1" dirty="0" smtClean="0"/>
              <a:t> </a:t>
            </a:r>
            <a:r>
              <a:rPr lang="fr-CH" b="1" dirty="0" err="1" smtClean="0"/>
              <a:t>rigidity</a:t>
            </a:r>
            <a:r>
              <a:rPr lang="fr-CH" b="1" dirty="0" smtClean="0"/>
              <a:t> and a direct </a:t>
            </a:r>
            <a:r>
              <a:rPr lang="fr-CH" b="1" dirty="0" err="1" smtClean="0"/>
              <a:t>load</a:t>
            </a:r>
            <a:r>
              <a:rPr lang="fr-CH" b="1" dirty="0" smtClean="0"/>
              <a:t> </a:t>
            </a:r>
            <a:r>
              <a:rPr lang="fr-CH" b="1" dirty="0" err="1" smtClean="0"/>
              <a:t>transfer</a:t>
            </a:r>
            <a:r>
              <a:rPr lang="fr-CH" b="1" dirty="0" smtClean="0"/>
              <a:t> to JD</a:t>
            </a:r>
          </a:p>
          <a:p>
            <a:pPr marL="36576" indent="0">
              <a:buNone/>
            </a:pPr>
            <a:endParaRPr lang="fr-CH" b="1" dirty="0" smtClean="0"/>
          </a:p>
          <a:p>
            <a:endParaRPr lang="fr-CH" b="1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8185376" y="2608666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7490108" y="2539995"/>
            <a:ext cx="695268" cy="2915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0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 err="1" smtClean="0"/>
              <a:t>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JD </a:t>
            </a:r>
            <a:r>
              <a:rPr lang="fr-CH" dirty="0" err="1" smtClean="0"/>
              <a:t>connection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4" t="18302"/>
          <a:stretch/>
        </p:blipFill>
        <p:spPr>
          <a:xfrm>
            <a:off x="4989194" y="1694689"/>
            <a:ext cx="2616163" cy="22279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4" t="14819"/>
          <a:stretch/>
        </p:blipFill>
        <p:spPr>
          <a:xfrm>
            <a:off x="625404" y="1694688"/>
            <a:ext cx="2855580" cy="21945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5414" y="1694688"/>
            <a:ext cx="3247302" cy="1832457"/>
          </a:xfrm>
          <a:prstGeom prst="rect">
            <a:avLst/>
          </a:prstGeom>
        </p:spPr>
      </p:pic>
      <p:sp>
        <p:nvSpPr>
          <p:cNvPr id="11" name="Text Placeholder 26"/>
          <p:cNvSpPr txBox="1">
            <a:spLocks/>
          </p:cNvSpPr>
          <p:nvPr/>
        </p:nvSpPr>
        <p:spPr>
          <a:xfrm>
            <a:off x="0" y="3926656"/>
            <a:ext cx="8231188" cy="666366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b="1" dirty="0" smtClean="0"/>
              <a:t>On the </a:t>
            </a:r>
            <a:r>
              <a:rPr lang="fr-CH" b="1" dirty="0" err="1" smtClean="0"/>
              <a:t>old</a:t>
            </a:r>
            <a:r>
              <a:rPr lang="fr-CH" b="1" dirty="0" smtClean="0"/>
              <a:t> version , the JD </a:t>
            </a:r>
            <a:r>
              <a:rPr lang="fr-CH" b="1" dirty="0" err="1" smtClean="0"/>
              <a:t>was</a:t>
            </a:r>
            <a:r>
              <a:rPr lang="fr-CH" b="1" dirty="0" smtClean="0"/>
              <a:t> not </a:t>
            </a:r>
            <a:r>
              <a:rPr lang="fr-CH" b="1" dirty="0" err="1" smtClean="0"/>
              <a:t>threaded</a:t>
            </a:r>
            <a:r>
              <a:rPr lang="fr-CH" b="1" dirty="0" smtClean="0"/>
              <a:t> and the </a:t>
            </a:r>
            <a:r>
              <a:rPr lang="fr-CH" b="1" dirty="0" err="1" smtClean="0"/>
              <a:t>screws</a:t>
            </a:r>
            <a:r>
              <a:rPr lang="fr-CH" b="1" dirty="0" smtClean="0"/>
              <a:t> </a:t>
            </a:r>
            <a:r>
              <a:rPr lang="fr-CH" b="1" dirty="0" err="1" smtClean="0"/>
              <a:t>passthrough</a:t>
            </a:r>
            <a:r>
              <a:rPr lang="fr-CH" b="1" dirty="0" smtClean="0"/>
              <a:t> JD and go to the </a:t>
            </a:r>
            <a:r>
              <a:rPr lang="fr-CH" b="1" dirty="0" err="1" smtClean="0"/>
              <a:t>masselote</a:t>
            </a:r>
            <a:endParaRPr lang="fr-CH" b="1" dirty="0" smtClean="0"/>
          </a:p>
          <a:p>
            <a:r>
              <a:rPr lang="fr-CH" b="1" dirty="0" smtClean="0"/>
              <a:t>On the new design the JD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threaded</a:t>
            </a:r>
            <a:r>
              <a:rPr lang="fr-CH" b="1" dirty="0" smtClean="0"/>
              <a:t> and </a:t>
            </a:r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don’t</a:t>
            </a:r>
            <a:r>
              <a:rPr lang="fr-CH" b="1" dirty="0" smtClean="0"/>
              <a:t> </a:t>
            </a:r>
            <a:r>
              <a:rPr lang="fr-CH" b="1" dirty="0" err="1" smtClean="0"/>
              <a:t>need</a:t>
            </a:r>
            <a:r>
              <a:rPr lang="fr-CH" b="1" dirty="0" smtClean="0"/>
              <a:t> to go on the </a:t>
            </a:r>
            <a:r>
              <a:rPr lang="fr-CH" b="1" dirty="0" err="1" smtClean="0"/>
              <a:t>other</a:t>
            </a:r>
            <a:r>
              <a:rPr lang="fr-CH" b="1" dirty="0" smtClean="0"/>
              <a:t> </a:t>
            </a:r>
            <a:r>
              <a:rPr lang="fr-CH" b="1" dirty="0" err="1" smtClean="0"/>
              <a:t>side</a:t>
            </a:r>
            <a:r>
              <a:rPr lang="fr-CH" b="1" dirty="0" smtClean="0"/>
              <a:t> to put the </a:t>
            </a:r>
            <a:r>
              <a:rPr lang="fr-CH" b="1" dirty="0" err="1" smtClean="0"/>
              <a:t>screws</a:t>
            </a:r>
            <a:r>
              <a:rPr lang="fr-CH" b="1" dirty="0" smtClean="0"/>
              <a:t> (all the </a:t>
            </a:r>
            <a:r>
              <a:rPr lang="fr-CH" b="1" dirty="0" err="1" smtClean="0"/>
              <a:t>assembly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done</a:t>
            </a:r>
            <a:r>
              <a:rPr lang="fr-CH" b="1" dirty="0" smtClean="0"/>
              <a:t> </a:t>
            </a:r>
            <a:r>
              <a:rPr lang="fr-CH" b="1" dirty="0" err="1" smtClean="0"/>
              <a:t>from</a:t>
            </a:r>
            <a:r>
              <a:rPr lang="fr-CH" b="1" dirty="0" smtClean="0"/>
              <a:t> HO face)</a:t>
            </a:r>
          </a:p>
          <a:p>
            <a:endParaRPr lang="fr-CH" b="1" dirty="0" smtClean="0"/>
          </a:p>
        </p:txBody>
      </p:sp>
    </p:spTree>
    <p:extLst>
      <p:ext uri="{BB962C8B-B14F-4D97-AF65-F5344CB8AC3E}">
        <p14:creationId xmlns:p14="http://schemas.microsoft.com/office/powerpoint/2010/main" val="134607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CH" sz="1200" dirty="0" smtClean="0"/>
              <a:t>In </a:t>
            </a:r>
            <a:r>
              <a:rPr lang="fr-CH" sz="1200" dirty="0" err="1" smtClean="0"/>
              <a:t>order</a:t>
            </a:r>
            <a:r>
              <a:rPr lang="fr-CH" sz="1200" dirty="0" smtClean="0"/>
              <a:t> to </a:t>
            </a:r>
            <a:r>
              <a:rPr lang="fr-CH" sz="1200" dirty="0" err="1" smtClean="0"/>
              <a:t>maximize</a:t>
            </a:r>
            <a:r>
              <a:rPr lang="fr-CH" sz="1200" dirty="0" smtClean="0"/>
              <a:t> the </a:t>
            </a:r>
            <a:r>
              <a:rPr lang="fr-CH" sz="1200" dirty="0" err="1" smtClean="0"/>
              <a:t>standardization</a:t>
            </a:r>
            <a:r>
              <a:rPr lang="fr-CH" sz="1200" dirty="0" smtClean="0"/>
              <a:t>, </a:t>
            </a:r>
            <a:r>
              <a:rPr lang="fr-CH" sz="1200" dirty="0" err="1" smtClean="0"/>
              <a:t>we</a:t>
            </a:r>
            <a:r>
              <a:rPr lang="fr-CH" sz="1200" dirty="0" smtClean="0"/>
              <a:t> made few ajustement </a:t>
            </a:r>
            <a:r>
              <a:rPr lang="fr-CH" sz="1200" dirty="0" err="1" smtClean="0"/>
              <a:t>like</a:t>
            </a:r>
            <a:r>
              <a:rPr lang="fr-CH" sz="1200" dirty="0" smtClean="0"/>
              <a:t> </a:t>
            </a:r>
            <a:r>
              <a:rPr lang="fr-CH" sz="1200" dirty="0" err="1" smtClean="0"/>
              <a:t>adding</a:t>
            </a:r>
            <a:r>
              <a:rPr lang="fr-CH" sz="1200" dirty="0" smtClean="0"/>
              <a:t> the AL-KM on </a:t>
            </a:r>
            <a:r>
              <a:rPr lang="fr-CH" sz="1200" dirty="0" err="1" smtClean="0"/>
              <a:t>both</a:t>
            </a:r>
            <a:r>
              <a:rPr lang="fr-CH" sz="1200" dirty="0" smtClean="0"/>
              <a:t> </a:t>
            </a:r>
            <a:r>
              <a:rPr lang="fr-CH" sz="1200" dirty="0" err="1" smtClean="0"/>
              <a:t>side</a:t>
            </a:r>
            <a:r>
              <a:rPr lang="fr-CH" sz="1200" dirty="0" smtClean="0"/>
              <a:t> or </a:t>
            </a:r>
            <a:r>
              <a:rPr lang="fr-CH" sz="1200" dirty="0" err="1" smtClean="0"/>
              <a:t>adding</a:t>
            </a:r>
            <a:r>
              <a:rPr lang="fr-CH" sz="1200" dirty="0" smtClean="0"/>
              <a:t> </a:t>
            </a:r>
            <a:r>
              <a:rPr lang="fr-CH" sz="1200" dirty="0" err="1" smtClean="0"/>
              <a:t>holes</a:t>
            </a:r>
            <a:r>
              <a:rPr lang="fr-CH" sz="1200" dirty="0" smtClean="0"/>
              <a:t> on the JD joint to </a:t>
            </a:r>
            <a:r>
              <a:rPr lang="fr-CH" sz="1200" dirty="0" err="1" smtClean="0"/>
              <a:t>be</a:t>
            </a:r>
            <a:r>
              <a:rPr lang="fr-CH" sz="1200" dirty="0" smtClean="0"/>
              <a:t> </a:t>
            </a:r>
            <a:r>
              <a:rPr lang="fr-CH" sz="1200" dirty="0" err="1" smtClean="0"/>
              <a:t>used</a:t>
            </a:r>
            <a:r>
              <a:rPr lang="fr-CH" sz="1200" dirty="0" smtClean="0"/>
              <a:t> on </a:t>
            </a:r>
            <a:r>
              <a:rPr lang="fr-CH" sz="1200" dirty="0" err="1" smtClean="0"/>
              <a:t>side</a:t>
            </a:r>
            <a:r>
              <a:rPr lang="fr-CH" sz="1200" dirty="0" smtClean="0"/>
              <a:t> A as </a:t>
            </a:r>
            <a:r>
              <a:rPr lang="fr-CH" sz="1200" dirty="0" err="1" smtClean="0"/>
              <a:t>well</a:t>
            </a:r>
            <a:endParaRPr lang="fr-CH" sz="1200" dirty="0" smtClean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8" b="23769"/>
          <a:stretch/>
        </p:blipFill>
        <p:spPr>
          <a:xfrm>
            <a:off x="2438400" y="454179"/>
            <a:ext cx="4565904" cy="31719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improvement</a:t>
            </a:r>
            <a:r>
              <a:rPr lang="fr-CH" dirty="0" err="1" smtClean="0">
                <a:solidFill>
                  <a:srgbClr val="00B050"/>
                </a:solidFill>
              </a:rPr>
              <a:t>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20512" y="2932176"/>
            <a:ext cx="12859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AL-KM supports</a:t>
            </a:r>
            <a:endParaRPr lang="en-GB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523488" y="3070675"/>
            <a:ext cx="2097024" cy="20897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>
            <a:off x="4036136" y="3070676"/>
            <a:ext cx="1584376" cy="24248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9664" y="2462221"/>
            <a:ext cx="23093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Generic</a:t>
            </a:r>
            <a:r>
              <a:rPr lang="fr-CH" sz="1200" dirty="0" smtClean="0"/>
              <a:t> </a:t>
            </a:r>
            <a:r>
              <a:rPr lang="fr-CH" sz="1200" dirty="0" err="1" smtClean="0"/>
              <a:t>Side</a:t>
            </a:r>
            <a:r>
              <a:rPr lang="fr-CH" sz="1200" dirty="0" smtClean="0"/>
              <a:t> C/</a:t>
            </a:r>
            <a:r>
              <a:rPr lang="fr-CH" sz="1200" dirty="0" err="1" smtClean="0"/>
              <a:t>side</a:t>
            </a:r>
            <a:r>
              <a:rPr lang="fr-CH" sz="1200" dirty="0" smtClean="0"/>
              <a:t> A JD joints</a:t>
            </a:r>
            <a:endParaRPr lang="en-GB" sz="1200" dirty="0"/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 flipV="1">
            <a:off x="2669014" y="1767814"/>
            <a:ext cx="781322" cy="83290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869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28" y="1829170"/>
            <a:ext cx="2636436" cy="1864824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15" y="881754"/>
            <a:ext cx="2910487" cy="20586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Let’s</a:t>
            </a:r>
            <a:r>
              <a:rPr lang="fr-CH" dirty="0" smtClean="0"/>
              <a:t> talk about </a:t>
            </a:r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 rot="2048425">
            <a:off x="-104323" y="2393214"/>
            <a:ext cx="3315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Obsolete</a:t>
            </a:r>
            <a:endParaRPr lang="en-US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4" name="Text Placeholder 26"/>
          <p:cNvSpPr txBox="1">
            <a:spLocks/>
          </p:cNvSpPr>
          <p:nvPr/>
        </p:nvSpPr>
        <p:spPr>
          <a:xfrm>
            <a:off x="0" y="3825875"/>
            <a:ext cx="8231188" cy="447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b="1" dirty="0" err="1" smtClean="0"/>
              <a:t>According</a:t>
            </a:r>
            <a:r>
              <a:rPr lang="fr-CH" sz="1200" b="1" dirty="0" smtClean="0"/>
              <a:t> to the new design , </a:t>
            </a:r>
            <a:r>
              <a:rPr lang="fr-CH" sz="1200" b="1" dirty="0" err="1"/>
              <a:t>we</a:t>
            </a:r>
            <a:r>
              <a:rPr lang="fr-CH" sz="1200" b="1" dirty="0"/>
              <a:t> </a:t>
            </a:r>
            <a:r>
              <a:rPr lang="fr-CH" sz="1200" b="1" dirty="0" err="1"/>
              <a:t>reduced</a:t>
            </a:r>
            <a:r>
              <a:rPr lang="fr-CH" sz="1200" b="1" dirty="0"/>
              <a:t> the </a:t>
            </a:r>
            <a:r>
              <a:rPr lang="fr-CH" sz="1200" b="1" dirty="0" err="1"/>
              <a:t>amount</a:t>
            </a:r>
            <a:r>
              <a:rPr lang="fr-CH" sz="1200" b="1" dirty="0"/>
              <a:t> of </a:t>
            </a:r>
            <a:r>
              <a:rPr lang="fr-CH" sz="1200" b="1" dirty="0" err="1"/>
              <a:t>drawings</a:t>
            </a:r>
            <a:r>
              <a:rPr lang="fr-CH" sz="1200" b="1" dirty="0"/>
              <a:t> </a:t>
            </a:r>
            <a:r>
              <a:rPr lang="fr-CH" sz="1200" b="1" dirty="0" smtClean="0"/>
              <a:t>(</a:t>
            </a:r>
            <a:r>
              <a:rPr lang="fr-CH" sz="1200" b="1" dirty="0" err="1" smtClean="0"/>
              <a:t>we</a:t>
            </a:r>
            <a:r>
              <a:rPr lang="fr-CH" sz="1200" b="1" dirty="0" smtClean="0"/>
              <a:t> put in </a:t>
            </a:r>
            <a:r>
              <a:rPr lang="fr-CH" sz="1200" b="1" dirty="0" err="1" smtClean="0"/>
              <a:t>obsolete</a:t>
            </a:r>
            <a:r>
              <a:rPr lang="fr-CH" sz="1200" b="1" dirty="0" smtClean="0"/>
              <a:t> 13 </a:t>
            </a:r>
            <a:r>
              <a:rPr lang="fr-CH" sz="1200" b="1" dirty="0" err="1" smtClean="0"/>
              <a:t>drawings</a:t>
            </a:r>
            <a:r>
              <a:rPr lang="fr-CH" sz="1200" b="1" dirty="0" smtClean="0"/>
              <a:t> and </a:t>
            </a:r>
            <a:r>
              <a:rPr lang="fr-CH" sz="1200" b="1" dirty="0" err="1" smtClean="0"/>
              <a:t>add</a:t>
            </a:r>
            <a:r>
              <a:rPr lang="fr-CH" sz="1200" b="1" dirty="0" smtClean="0"/>
              <a:t> 10 </a:t>
            </a:r>
            <a:r>
              <a:rPr lang="fr-CH" sz="1200" b="1" dirty="0" err="1" smtClean="0"/>
              <a:t>drawings</a:t>
            </a:r>
            <a:r>
              <a:rPr lang="fr-CH" sz="1200" b="1" dirty="0" smtClean="0"/>
              <a:t>)</a:t>
            </a:r>
          </a:p>
          <a:p>
            <a:r>
              <a:rPr lang="fr-CH" sz="1200" b="1" dirty="0" err="1" smtClean="0"/>
              <a:t>We</a:t>
            </a:r>
            <a:r>
              <a:rPr lang="fr-CH" sz="1200" b="1" dirty="0" smtClean="0"/>
              <a:t> made </a:t>
            </a:r>
            <a:r>
              <a:rPr lang="fr-CH" sz="1200" b="1" dirty="0"/>
              <a:t>a </a:t>
            </a:r>
            <a:r>
              <a:rPr lang="fr-CH" sz="1200" b="1" dirty="0" err="1"/>
              <a:t>huge</a:t>
            </a:r>
            <a:r>
              <a:rPr lang="fr-CH" sz="1200" b="1" dirty="0"/>
              <a:t> effort to </a:t>
            </a:r>
            <a:r>
              <a:rPr lang="fr-CH" sz="1200" b="1" dirty="0" err="1"/>
              <a:t>make</a:t>
            </a:r>
            <a:r>
              <a:rPr lang="fr-CH" sz="1200" b="1" dirty="0"/>
              <a:t> the design </a:t>
            </a:r>
            <a:r>
              <a:rPr lang="fr-CH" sz="1200" b="1" dirty="0" err="1" smtClean="0"/>
              <a:t>simpler</a:t>
            </a:r>
            <a:r>
              <a:rPr lang="fr-CH" sz="1200" b="1" dirty="0" smtClean="0"/>
              <a:t> to </a:t>
            </a:r>
            <a:r>
              <a:rPr lang="fr-CH" sz="1200" b="1" dirty="0" err="1"/>
              <a:t>reduce</a:t>
            </a:r>
            <a:r>
              <a:rPr lang="fr-CH" sz="1200" b="1" dirty="0"/>
              <a:t> </a:t>
            </a:r>
            <a:r>
              <a:rPr lang="fr-CH" sz="1200" b="1" dirty="0" err="1"/>
              <a:t>costs</a:t>
            </a:r>
            <a:r>
              <a:rPr lang="fr-CH" sz="1200" b="1" dirty="0"/>
              <a:t> </a:t>
            </a:r>
            <a:r>
              <a:rPr lang="fr-CH" sz="1200" b="1" dirty="0" smtClean="0"/>
              <a:t>(filet &gt; </a:t>
            </a:r>
            <a:r>
              <a:rPr lang="fr-CH" sz="1200" b="1" dirty="0" err="1" smtClean="0"/>
              <a:t>chamfer</a:t>
            </a:r>
            <a:r>
              <a:rPr lang="fr-CH" sz="1200" b="1" dirty="0" smtClean="0"/>
              <a:t> )</a:t>
            </a:r>
          </a:p>
        </p:txBody>
      </p:sp>
      <p:pic>
        <p:nvPicPr>
          <p:cNvPr id="15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493115"/>
            <a:ext cx="3218075" cy="227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SS </a:t>
            </a:r>
            <a:r>
              <a:rPr lang="fr-CH" dirty="0" err="1" smtClean="0"/>
              <a:t>spokes</a:t>
            </a:r>
            <a:r>
              <a:rPr lang="fr-CH" dirty="0" smtClean="0"/>
              <a:t> - 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653323"/>
            <a:ext cx="7321550" cy="314740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Increased</a:t>
            </a:r>
            <a:r>
              <a:rPr lang="fr-CH" sz="6200" dirty="0" smtClean="0"/>
              <a:t> the </a:t>
            </a:r>
            <a:r>
              <a:rPr lang="fr-CH" sz="6200" dirty="0" err="1" smtClean="0"/>
              <a:t>accuracy</a:t>
            </a:r>
            <a:r>
              <a:rPr lang="fr-CH" sz="6200" dirty="0" smtClean="0"/>
              <a:t> of the </a:t>
            </a:r>
            <a:r>
              <a:rPr lang="fr-CH" sz="6200" dirty="0" err="1" smtClean="0"/>
              <a:t>spoke</a:t>
            </a:r>
            <a:r>
              <a:rPr lang="fr-CH" sz="6200" dirty="0" smtClean="0"/>
              <a:t> angle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Avoided</a:t>
            </a:r>
            <a:r>
              <a:rPr lang="fr-CH" sz="6200" dirty="0" smtClean="0"/>
              <a:t> </a:t>
            </a:r>
            <a:r>
              <a:rPr lang="fr-CH" sz="6200" dirty="0" err="1" smtClean="0"/>
              <a:t>difficult</a:t>
            </a:r>
            <a:r>
              <a:rPr lang="fr-CH" sz="6200" dirty="0" smtClean="0"/>
              <a:t> </a:t>
            </a:r>
            <a:r>
              <a:rPr lang="fr-CH" sz="6200" dirty="0" err="1" smtClean="0"/>
              <a:t>welded</a:t>
            </a:r>
            <a:r>
              <a:rPr lang="fr-CH" sz="6200" dirty="0" smtClean="0"/>
              <a:t> part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Simplified</a:t>
            </a:r>
            <a:r>
              <a:rPr lang="fr-CH" sz="6200" dirty="0" smtClean="0"/>
              <a:t> </a:t>
            </a:r>
            <a:r>
              <a:rPr lang="fr-CH" sz="6200" dirty="0" err="1" smtClean="0"/>
              <a:t>mounting</a:t>
            </a:r>
            <a:r>
              <a:rPr lang="fr-CH" sz="6200" dirty="0" smtClean="0"/>
              <a:t> </a:t>
            </a:r>
            <a:r>
              <a:rPr lang="fr-CH" sz="6200" dirty="0" err="1" smtClean="0"/>
              <a:t>opperation</a:t>
            </a:r>
            <a:r>
              <a:rPr lang="fr-CH" sz="6200" dirty="0" smtClean="0"/>
              <a:t> (</a:t>
            </a:r>
            <a:r>
              <a:rPr lang="fr-CH" sz="6200" dirty="0" err="1" smtClean="0"/>
              <a:t>Screws</a:t>
            </a:r>
            <a:r>
              <a:rPr lang="fr-CH" sz="6200" dirty="0" smtClean="0"/>
              <a:t> </a:t>
            </a:r>
            <a:r>
              <a:rPr lang="fr-CH" sz="6200" dirty="0" err="1" smtClean="0"/>
              <a:t>passthrough</a:t>
            </a:r>
            <a:r>
              <a:rPr lang="fr-CH" sz="6200" dirty="0" smtClean="0"/>
              <a:t> </a:t>
            </a:r>
            <a:r>
              <a:rPr lang="fr-CH" sz="6200" dirty="0" err="1" smtClean="0"/>
              <a:t>nJD</a:t>
            </a:r>
            <a:r>
              <a:rPr lang="fr-CH" sz="6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smtClean="0"/>
              <a:t>More </a:t>
            </a:r>
            <a:r>
              <a:rPr lang="fr-CH" sz="6200" dirty="0" err="1" smtClean="0"/>
              <a:t>rigid</a:t>
            </a:r>
            <a:r>
              <a:rPr lang="fr-CH" sz="6200" dirty="0" smtClean="0"/>
              <a:t> JD-joints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07556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Feet</a:t>
            </a:r>
            <a:r>
              <a:rPr lang="fr-CH" dirty="0" smtClean="0"/>
              <a:t> </a:t>
            </a:r>
            <a:r>
              <a:rPr lang="fr-CH" dirty="0" err="1" smtClean="0"/>
              <a:t>spoke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8936" y="880452"/>
            <a:ext cx="6038732" cy="34076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885" y="734211"/>
            <a:ext cx="6557041" cy="37001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02" y="1026693"/>
            <a:ext cx="5226503" cy="29493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519" y="1098574"/>
            <a:ext cx="4929231" cy="278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2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388" y="1045472"/>
            <a:ext cx="5364393" cy="30271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8700" y="1048512"/>
            <a:ext cx="5960409" cy="3363468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500" dirty="0"/>
              <a:t>The </a:t>
            </a:r>
            <a:r>
              <a:rPr lang="fr-CH" sz="2500" dirty="0" err="1"/>
              <a:t>old</a:t>
            </a:r>
            <a:r>
              <a:rPr lang="fr-CH" sz="2500" dirty="0"/>
              <a:t> design </a:t>
            </a:r>
            <a:r>
              <a:rPr lang="fr-CH" sz="2500" dirty="0" err="1"/>
              <a:t>was</a:t>
            </a:r>
            <a:r>
              <a:rPr lang="fr-CH" sz="2500" dirty="0"/>
              <a:t> made </a:t>
            </a:r>
            <a:r>
              <a:rPr lang="fr-CH" sz="2500" dirty="0" err="1"/>
              <a:t>with</a:t>
            </a:r>
            <a:r>
              <a:rPr lang="fr-CH" sz="2500" dirty="0"/>
              <a:t> a </a:t>
            </a:r>
            <a:r>
              <a:rPr lang="fr-CH" sz="2500" dirty="0" err="1"/>
              <a:t>very</a:t>
            </a:r>
            <a:r>
              <a:rPr lang="fr-CH" sz="2500" dirty="0"/>
              <a:t> massive and </a:t>
            </a:r>
            <a:r>
              <a:rPr lang="fr-CH" sz="2500" dirty="0" err="1"/>
              <a:t>difficult</a:t>
            </a:r>
            <a:r>
              <a:rPr lang="fr-CH" sz="2500" dirty="0"/>
              <a:t> to </a:t>
            </a:r>
            <a:r>
              <a:rPr lang="fr-CH" sz="2500" dirty="0" err="1"/>
              <a:t>adjust</a:t>
            </a:r>
            <a:r>
              <a:rPr lang="fr-CH" sz="2500" dirty="0"/>
              <a:t>/</a:t>
            </a:r>
            <a:r>
              <a:rPr lang="fr-CH" sz="2500" dirty="0" err="1"/>
              <a:t>machining</a:t>
            </a:r>
            <a:r>
              <a:rPr lang="fr-CH" sz="2500" dirty="0"/>
              <a:t> </a:t>
            </a:r>
            <a:r>
              <a:rPr lang="fr-CH" sz="2500" dirty="0" smtClean="0"/>
              <a:t>parts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500" dirty="0" smtClean="0"/>
              <a:t>The new one </a:t>
            </a:r>
            <a:r>
              <a:rPr lang="fr-CH" sz="2500" dirty="0" err="1" smtClean="0"/>
              <a:t>is</a:t>
            </a:r>
            <a:r>
              <a:rPr lang="fr-CH" sz="2500" dirty="0" smtClean="0"/>
              <a:t> </a:t>
            </a:r>
            <a:r>
              <a:rPr lang="fr-CH" sz="2500" dirty="0" err="1" smtClean="0"/>
              <a:t>much</a:t>
            </a:r>
            <a:r>
              <a:rPr lang="fr-CH" sz="2500" dirty="0" smtClean="0"/>
              <a:t> </a:t>
            </a:r>
            <a:r>
              <a:rPr lang="fr-CH" sz="2500" dirty="0" err="1" smtClean="0"/>
              <a:t>easier</a:t>
            </a:r>
            <a:r>
              <a:rPr lang="fr-CH" sz="2500" dirty="0" smtClean="0"/>
              <a:t> and </a:t>
            </a:r>
            <a:r>
              <a:rPr lang="fr-CH" sz="2500" dirty="0" err="1" smtClean="0"/>
              <a:t>relys</a:t>
            </a:r>
            <a:r>
              <a:rPr lang="fr-CH" sz="2500" dirty="0" smtClean="0"/>
              <a:t> on standard joints and simple design </a:t>
            </a:r>
            <a:r>
              <a:rPr lang="fr-CH" sz="2500" dirty="0" err="1" smtClean="0"/>
              <a:t>wedges</a:t>
            </a:r>
            <a:r>
              <a:rPr lang="fr-CH" sz="2500" dirty="0" smtClean="0"/>
              <a:t> </a:t>
            </a:r>
            <a:endParaRPr lang="en-GB" sz="2500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Bottom</a:t>
            </a:r>
            <a:r>
              <a:rPr lang="fr-CH" dirty="0" smtClean="0"/>
              <a:t> Plate 1/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77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370" y="880451"/>
            <a:ext cx="4830442" cy="272582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half" idx="3"/>
          </p:nvPr>
        </p:nvSpPr>
        <p:spPr>
          <a:xfrm>
            <a:off x="455613" y="3728939"/>
            <a:ext cx="8231187" cy="447075"/>
          </a:xfrm>
        </p:spPr>
        <p:txBody>
          <a:bodyPr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smtClean="0"/>
              <a:t>The new design </a:t>
            </a:r>
            <a:r>
              <a:rPr lang="fr-CH" sz="1200" dirty="0" err="1" smtClean="0"/>
              <a:t>is</a:t>
            </a:r>
            <a:r>
              <a:rPr lang="fr-CH" sz="1200" dirty="0" smtClean="0"/>
              <a:t> made </a:t>
            </a:r>
            <a:r>
              <a:rPr lang="fr-CH" sz="1200" dirty="0" err="1" smtClean="0"/>
              <a:t>with</a:t>
            </a:r>
            <a:r>
              <a:rPr lang="fr-CH" sz="1200" dirty="0" smtClean="0"/>
              <a:t> parts </a:t>
            </a:r>
            <a:r>
              <a:rPr lang="fr-CH" sz="1200" dirty="0" err="1" smtClean="0"/>
              <a:t>much</a:t>
            </a:r>
            <a:r>
              <a:rPr lang="fr-CH" sz="1200" dirty="0" smtClean="0"/>
              <a:t> </a:t>
            </a:r>
            <a:r>
              <a:rPr lang="fr-CH" sz="1200" dirty="0" err="1" smtClean="0"/>
              <a:t>easier</a:t>
            </a:r>
            <a:r>
              <a:rPr lang="fr-CH" sz="1200" dirty="0" smtClean="0"/>
              <a:t> to manufacture and </a:t>
            </a:r>
            <a:r>
              <a:rPr lang="fr-CH" sz="1200" dirty="0" err="1" smtClean="0"/>
              <a:t>with</a:t>
            </a:r>
            <a:r>
              <a:rPr lang="fr-CH" sz="1200" dirty="0" smtClean="0"/>
              <a:t> a </a:t>
            </a:r>
            <a:r>
              <a:rPr lang="fr-CH" sz="1200" dirty="0" err="1" smtClean="0"/>
              <a:t>kinematic</a:t>
            </a:r>
            <a:r>
              <a:rPr lang="fr-CH" sz="1200" dirty="0" smtClean="0"/>
              <a:t> </a:t>
            </a:r>
            <a:r>
              <a:rPr lang="fr-CH" sz="1200" dirty="0" err="1" smtClean="0"/>
              <a:t>feature</a:t>
            </a:r>
            <a:r>
              <a:rPr lang="fr-CH" sz="1200" dirty="0" smtClean="0"/>
              <a:t> to escape the hub pins </a:t>
            </a:r>
            <a:r>
              <a:rPr lang="fr-CH" sz="1200" dirty="0" err="1" smtClean="0"/>
              <a:t>during</a:t>
            </a:r>
            <a:r>
              <a:rPr lang="fr-CH" sz="1200" dirty="0" smtClean="0"/>
              <a:t> the insertion </a:t>
            </a:r>
            <a:r>
              <a:rPr lang="fr-CH" sz="1200" dirty="0" err="1" smtClean="0"/>
              <a:t>sequence</a:t>
            </a:r>
            <a:endParaRPr lang="fr-CH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smtClean="0"/>
              <a:t>The </a:t>
            </a:r>
            <a:r>
              <a:rPr lang="fr-CH" sz="1200" dirty="0" err="1" smtClean="0"/>
              <a:t>bottom</a:t>
            </a:r>
            <a:r>
              <a:rPr lang="fr-CH" sz="1200" dirty="0" smtClean="0"/>
              <a:t> plate </a:t>
            </a:r>
            <a:r>
              <a:rPr lang="fr-CH" sz="1200" dirty="0" err="1" smtClean="0"/>
              <a:t>can</a:t>
            </a:r>
            <a:r>
              <a:rPr lang="fr-CH" sz="1200" dirty="0" smtClean="0"/>
              <a:t> lift up to 25 mm </a:t>
            </a:r>
            <a:r>
              <a:rPr lang="fr-CH" sz="1200" dirty="0" err="1" smtClean="0"/>
              <a:t>from</a:t>
            </a:r>
            <a:r>
              <a:rPr lang="fr-CH" sz="1200" dirty="0" smtClean="0"/>
              <a:t> the NJD </a:t>
            </a:r>
            <a:r>
              <a:rPr lang="fr-CH" sz="1200" dirty="0" err="1" smtClean="0"/>
              <a:t>feet</a:t>
            </a:r>
            <a:r>
              <a:rPr lang="fr-CH" sz="1200" dirty="0"/>
              <a:t> </a:t>
            </a:r>
            <a:r>
              <a:rPr lang="fr-CH" sz="1200" dirty="0" smtClean="0"/>
              <a:t>and </a:t>
            </a:r>
            <a:r>
              <a:rPr lang="fr-CH" sz="1200" dirty="0" err="1" smtClean="0"/>
              <a:t>when</a:t>
            </a:r>
            <a:r>
              <a:rPr lang="fr-CH" sz="1200" dirty="0" smtClean="0"/>
              <a:t> the </a:t>
            </a:r>
            <a:r>
              <a:rPr lang="fr-CH" sz="1200" dirty="0" err="1" smtClean="0"/>
              <a:t>spoke</a:t>
            </a:r>
            <a:r>
              <a:rPr lang="fr-CH" sz="1200" dirty="0" smtClean="0"/>
              <a:t> </a:t>
            </a:r>
            <a:r>
              <a:rPr lang="fr-CH" sz="1200" dirty="0" err="1" smtClean="0"/>
              <a:t>touch</a:t>
            </a:r>
            <a:r>
              <a:rPr lang="fr-CH" sz="1200" dirty="0" smtClean="0"/>
              <a:t> the </a:t>
            </a:r>
            <a:r>
              <a:rPr lang="fr-CH" sz="1200" dirty="0"/>
              <a:t>NJD </a:t>
            </a:r>
            <a:r>
              <a:rPr lang="fr-CH" sz="1200" dirty="0" err="1" smtClean="0"/>
              <a:t>feet</a:t>
            </a:r>
            <a:r>
              <a:rPr lang="fr-CH" sz="1200" dirty="0" smtClean="0"/>
              <a:t> , </a:t>
            </a:r>
            <a:r>
              <a:rPr lang="fr-CH" sz="1200" dirty="0" err="1" smtClean="0"/>
              <a:t>there</a:t>
            </a:r>
            <a:r>
              <a:rPr lang="fr-CH" sz="1200" dirty="0" smtClean="0"/>
              <a:t> </a:t>
            </a:r>
            <a:r>
              <a:rPr lang="fr-CH" sz="1200" dirty="0" err="1" smtClean="0"/>
              <a:t>is</a:t>
            </a:r>
            <a:r>
              <a:rPr lang="fr-CH" sz="1200" dirty="0" smtClean="0"/>
              <a:t> </a:t>
            </a:r>
            <a:r>
              <a:rPr lang="fr-CH" sz="1200" dirty="0" err="1" smtClean="0"/>
              <a:t>enough</a:t>
            </a:r>
            <a:r>
              <a:rPr lang="fr-CH" sz="1200" dirty="0" smtClean="0"/>
              <a:t> room to insert the </a:t>
            </a:r>
            <a:r>
              <a:rPr lang="fr-CH" sz="1200" dirty="0" err="1" smtClean="0"/>
              <a:t>spoke</a:t>
            </a:r>
            <a:r>
              <a:rPr lang="fr-CH" sz="1200" dirty="0" smtClean="0"/>
              <a:t> </a:t>
            </a:r>
            <a:r>
              <a:rPr lang="fr-CH" sz="1200" dirty="0" err="1" smtClean="0"/>
              <a:t>below</a:t>
            </a:r>
            <a:r>
              <a:rPr lang="fr-CH" sz="1200" dirty="0" smtClean="0"/>
              <a:t> the hub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Bottom</a:t>
            </a:r>
            <a:r>
              <a:rPr lang="fr-CH" dirty="0" smtClean="0"/>
              <a:t> Plate 2/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80452"/>
            <a:ext cx="4832068" cy="27267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477" y="1778000"/>
            <a:ext cx="1047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Bottom</a:t>
            </a:r>
            <a:r>
              <a:rPr lang="fr-CH" sz="1200" dirty="0" smtClean="0"/>
              <a:t> plate</a:t>
            </a:r>
            <a:endParaRPr lang="en-GB" sz="1200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1081559" y="1916500"/>
            <a:ext cx="131291" cy="5346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87270" y="1801768"/>
            <a:ext cx="744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Wedges</a:t>
            </a:r>
            <a:endParaRPr lang="en-GB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531833" y="1916500"/>
            <a:ext cx="773717" cy="5346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854450" y="2997200"/>
            <a:ext cx="215106" cy="3175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848100" y="3108726"/>
            <a:ext cx="552450" cy="7897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308077" y="2962275"/>
            <a:ext cx="30561" cy="209554"/>
          </a:xfrm>
          <a:prstGeom prst="straightConnector1">
            <a:avLst/>
          </a:prstGeom>
          <a:ln w="3175">
            <a:solidFill>
              <a:srgbClr val="00B050"/>
            </a:solidFill>
            <a:headEnd type="arrow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056459" y="2940819"/>
            <a:ext cx="135731" cy="9048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196556" y="2940819"/>
            <a:ext cx="221456" cy="2145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054922" y="2663820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25 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754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err="1" smtClean="0"/>
              <a:t>We</a:t>
            </a:r>
            <a:r>
              <a:rPr lang="fr-CH" sz="1200" dirty="0" smtClean="0"/>
              <a:t> made a </a:t>
            </a:r>
            <a:r>
              <a:rPr lang="fr-CH" sz="1200" dirty="0" err="1" smtClean="0"/>
              <a:t>huge</a:t>
            </a:r>
            <a:r>
              <a:rPr lang="fr-CH" sz="1200" dirty="0" smtClean="0"/>
              <a:t> effort for </a:t>
            </a:r>
            <a:r>
              <a:rPr lang="fr-CH" sz="1200" dirty="0" err="1" smtClean="0"/>
              <a:t>standardize</a:t>
            </a:r>
            <a:r>
              <a:rPr lang="fr-CH" sz="1200" dirty="0" smtClean="0"/>
              <a:t> the design and </a:t>
            </a:r>
            <a:r>
              <a:rPr lang="fr-CH" sz="1200" dirty="0" err="1" smtClean="0"/>
              <a:t>now</a:t>
            </a:r>
            <a:r>
              <a:rPr lang="fr-CH" sz="1200" dirty="0" smtClean="0"/>
              <a:t> the </a:t>
            </a:r>
            <a:r>
              <a:rPr lang="fr-CH" sz="1200" dirty="0" err="1" smtClean="0"/>
              <a:t>feet</a:t>
            </a:r>
            <a:r>
              <a:rPr lang="fr-CH" sz="1200" dirty="0" smtClean="0"/>
              <a:t> have the </a:t>
            </a:r>
            <a:r>
              <a:rPr lang="fr-CH" sz="1200" dirty="0" err="1" smtClean="0"/>
              <a:t>same</a:t>
            </a:r>
            <a:r>
              <a:rPr lang="fr-CH" sz="1200" dirty="0" smtClean="0"/>
              <a:t> hub </a:t>
            </a:r>
            <a:r>
              <a:rPr lang="fr-CH" sz="1200" dirty="0" err="1" smtClean="0"/>
              <a:t>connection</a:t>
            </a:r>
            <a:r>
              <a:rPr lang="fr-CH" sz="1200" dirty="0" smtClean="0"/>
              <a:t> </a:t>
            </a:r>
            <a:r>
              <a:rPr lang="fr-CH" sz="1200" dirty="0" err="1" smtClean="0"/>
              <a:t>like</a:t>
            </a:r>
            <a:r>
              <a:rPr lang="fr-CH" sz="1200" dirty="0" smtClean="0"/>
              <a:t> the SS </a:t>
            </a:r>
            <a:r>
              <a:rPr lang="fr-CH" sz="1200" dirty="0" err="1" smtClean="0"/>
              <a:t>spokes</a:t>
            </a:r>
            <a:r>
              <a:rPr lang="fr-CH" sz="1200" dirty="0" smtClean="0"/>
              <a:t>. </a:t>
            </a:r>
            <a:r>
              <a:rPr lang="fr-CH" sz="1200" dirty="0" err="1" smtClean="0"/>
              <a:t>Instead</a:t>
            </a:r>
            <a:r>
              <a:rPr lang="fr-CH" sz="1200" dirty="0" smtClean="0"/>
              <a:t> in the </a:t>
            </a:r>
            <a:r>
              <a:rPr lang="fr-CH" sz="1200" dirty="0" err="1" smtClean="0"/>
              <a:t>old</a:t>
            </a:r>
            <a:r>
              <a:rPr lang="fr-CH" sz="1200" dirty="0" smtClean="0"/>
              <a:t> design, </a:t>
            </a:r>
            <a:r>
              <a:rPr lang="fr-CH" sz="1200" dirty="0" err="1" smtClean="0"/>
              <a:t>feet</a:t>
            </a:r>
            <a:r>
              <a:rPr lang="fr-CH" sz="1200" dirty="0" smtClean="0"/>
              <a:t> </a:t>
            </a:r>
            <a:r>
              <a:rPr lang="fr-CH" sz="1200" dirty="0" err="1" smtClean="0"/>
              <a:t>spokes</a:t>
            </a:r>
            <a:r>
              <a:rPr lang="fr-CH" sz="1200" dirty="0" smtClean="0"/>
              <a:t> </a:t>
            </a:r>
            <a:r>
              <a:rPr lang="fr-CH" sz="1200" dirty="0" err="1" smtClean="0"/>
              <a:t>were</a:t>
            </a:r>
            <a:r>
              <a:rPr lang="fr-CH" sz="1200" dirty="0" smtClean="0"/>
              <a:t> </a:t>
            </a:r>
            <a:r>
              <a:rPr lang="fr-CH" sz="1200" dirty="0" err="1" smtClean="0"/>
              <a:t>connected</a:t>
            </a:r>
            <a:r>
              <a:rPr lang="fr-CH" sz="1200" dirty="0" smtClean="0"/>
              <a:t> to the hub </a:t>
            </a:r>
            <a:r>
              <a:rPr lang="fr-CH" sz="1200" dirty="0" err="1" smtClean="0"/>
              <a:t>using</a:t>
            </a:r>
            <a:r>
              <a:rPr lang="fr-CH" sz="1200" dirty="0"/>
              <a:t> </a:t>
            </a:r>
            <a:r>
              <a:rPr lang="fr-CH" sz="1200" dirty="0" err="1" smtClean="0"/>
              <a:t>dedicated</a:t>
            </a:r>
            <a:r>
              <a:rPr lang="fr-CH" sz="1200" dirty="0" smtClean="0"/>
              <a:t> rails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err="1" smtClean="0"/>
              <a:t>old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Hub </a:t>
            </a:r>
            <a:r>
              <a:rPr lang="fr-CH" dirty="0" err="1" smtClean="0"/>
              <a:t>connection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75" y="952333"/>
            <a:ext cx="4491237" cy="25344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5" b="28193"/>
          <a:stretch/>
        </p:blipFill>
        <p:spPr>
          <a:xfrm>
            <a:off x="4072128" y="262164"/>
            <a:ext cx="6126481" cy="350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37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116" y="1378685"/>
            <a:ext cx="4144780" cy="23389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27" y="1357104"/>
            <a:ext cx="4314199" cy="2434509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half" idx="3"/>
          </p:nvPr>
        </p:nvSpPr>
        <p:spPr>
          <a:xfrm>
            <a:off x="455613" y="3509476"/>
            <a:ext cx="8300198" cy="44707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The </a:t>
            </a:r>
            <a:r>
              <a:rPr lang="fr-CH" sz="1200" dirty="0" err="1" smtClean="0"/>
              <a:t>old</a:t>
            </a:r>
            <a:r>
              <a:rPr lang="fr-CH" sz="1200" dirty="0" smtClean="0"/>
              <a:t> design </a:t>
            </a:r>
            <a:r>
              <a:rPr lang="fr-CH" sz="1200" dirty="0" err="1" smtClean="0"/>
              <a:t>was</a:t>
            </a:r>
            <a:r>
              <a:rPr lang="fr-CH" sz="1200" dirty="0" smtClean="0"/>
              <a:t> made </a:t>
            </a:r>
            <a:r>
              <a:rPr lang="fr-CH" sz="1200" dirty="0" err="1" smtClean="0"/>
              <a:t>with</a:t>
            </a:r>
            <a:r>
              <a:rPr lang="fr-CH" sz="1200" dirty="0" smtClean="0"/>
              <a:t> a full-single-body </a:t>
            </a:r>
            <a:r>
              <a:rPr lang="fr-CH" sz="1200" dirty="0" err="1"/>
              <a:t>stainless</a:t>
            </a:r>
            <a:r>
              <a:rPr lang="fr-CH" sz="1200" dirty="0"/>
              <a:t> </a:t>
            </a:r>
            <a:r>
              <a:rPr lang="fr-CH" sz="1200" dirty="0" err="1"/>
              <a:t>steel</a:t>
            </a:r>
            <a:r>
              <a:rPr lang="fr-CH" sz="1200" dirty="0"/>
              <a:t> </a:t>
            </a:r>
            <a:r>
              <a:rPr lang="fr-CH" sz="1200" dirty="0" err="1" smtClean="0"/>
              <a:t>extention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welded</a:t>
            </a:r>
            <a:r>
              <a:rPr lang="fr-CH" sz="1200" dirty="0" smtClean="0"/>
              <a:t> </a:t>
            </a:r>
            <a:r>
              <a:rPr lang="fr-CH" sz="1200" dirty="0" err="1" smtClean="0"/>
              <a:t>ajusting</a:t>
            </a:r>
            <a:r>
              <a:rPr lang="fr-CH" sz="1200" dirty="0" smtClean="0"/>
              <a:t> plate and </a:t>
            </a:r>
            <a:r>
              <a:rPr lang="fr-CH" sz="1200" dirty="0" err="1" smtClean="0"/>
              <a:t>bolted</a:t>
            </a:r>
            <a:r>
              <a:rPr lang="fr-CH" sz="1200" dirty="0" smtClean="0"/>
              <a:t> to the </a:t>
            </a:r>
            <a:r>
              <a:rPr lang="fr-CH" sz="1200" dirty="0" err="1" smtClean="0"/>
              <a:t>welded</a:t>
            </a:r>
            <a:r>
              <a:rPr lang="fr-CH" sz="1200" dirty="0" smtClean="0"/>
              <a:t> profile</a:t>
            </a:r>
            <a:br>
              <a:rPr lang="fr-CH" sz="1200" dirty="0" smtClean="0"/>
            </a:br>
            <a:r>
              <a:rPr lang="fr-CH" sz="1200" dirty="0" smtClean="0"/>
              <a:t>This </a:t>
            </a:r>
            <a:r>
              <a:rPr lang="fr-CH" sz="1200" dirty="0" err="1" smtClean="0"/>
              <a:t>extention</a:t>
            </a:r>
            <a:r>
              <a:rPr lang="fr-CH" sz="1200" dirty="0" smtClean="0"/>
              <a:t> </a:t>
            </a:r>
            <a:r>
              <a:rPr lang="fr-CH" sz="1200" dirty="0" err="1" smtClean="0"/>
              <a:t>was</a:t>
            </a:r>
            <a:r>
              <a:rPr lang="fr-CH" sz="1200" dirty="0" smtClean="0"/>
              <a:t> </a:t>
            </a:r>
            <a:r>
              <a:rPr lang="fr-CH" sz="1200" dirty="0" err="1" smtClean="0"/>
              <a:t>very</a:t>
            </a:r>
            <a:r>
              <a:rPr lang="fr-CH" sz="1200" dirty="0" smtClean="0"/>
              <a:t> massive, hard to </a:t>
            </a:r>
            <a:r>
              <a:rPr lang="fr-CH" sz="1200" dirty="0" err="1" smtClean="0"/>
              <a:t>adjust</a:t>
            </a:r>
            <a:r>
              <a:rPr lang="fr-CH" sz="1200" dirty="0" smtClean="0"/>
              <a:t> </a:t>
            </a:r>
            <a:r>
              <a:rPr lang="fr-CH" sz="1200" dirty="0" err="1" smtClean="0"/>
              <a:t>inside</a:t>
            </a:r>
            <a:r>
              <a:rPr lang="fr-CH" sz="1200" dirty="0" smtClean="0"/>
              <a:t> the profile and </a:t>
            </a:r>
            <a:r>
              <a:rPr lang="fr-CH" sz="1200" dirty="0" err="1" smtClean="0"/>
              <a:t>difficult</a:t>
            </a:r>
            <a:r>
              <a:rPr lang="fr-CH" sz="1200" dirty="0" smtClean="0"/>
              <a:t> to machine</a:t>
            </a:r>
            <a:endParaRPr lang="fr-CH" sz="1200" strike="sngStrik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For the new design, </a:t>
            </a:r>
            <a:r>
              <a:rPr lang="fr-CH" sz="1200" dirty="0" err="1" smtClean="0"/>
              <a:t>we</a:t>
            </a:r>
            <a:r>
              <a:rPr lang="fr-CH" sz="1200" dirty="0" smtClean="0"/>
              <a:t> </a:t>
            </a:r>
            <a:r>
              <a:rPr lang="fr-CH" sz="1200" dirty="0" err="1" smtClean="0"/>
              <a:t>just</a:t>
            </a:r>
            <a:r>
              <a:rPr lang="fr-CH" sz="1200" dirty="0" smtClean="0"/>
              <a:t> </a:t>
            </a:r>
            <a:r>
              <a:rPr lang="fr-CH" sz="1200" dirty="0" err="1" smtClean="0"/>
              <a:t>extended</a:t>
            </a:r>
            <a:r>
              <a:rPr lang="fr-CH" sz="1200" dirty="0" smtClean="0"/>
              <a:t> the </a:t>
            </a:r>
            <a:r>
              <a:rPr lang="fr-CH" sz="1200" dirty="0" err="1" smtClean="0"/>
              <a:t>welded</a:t>
            </a:r>
            <a:r>
              <a:rPr lang="fr-CH" sz="1200" dirty="0" smtClean="0"/>
              <a:t> profile and use a </a:t>
            </a:r>
            <a:r>
              <a:rPr lang="fr-CH" sz="1200" dirty="0" err="1" smtClean="0"/>
              <a:t>wedge</a:t>
            </a:r>
            <a:r>
              <a:rPr lang="fr-CH" sz="1200" dirty="0" smtClean="0"/>
              <a:t> to </a:t>
            </a:r>
            <a:r>
              <a:rPr lang="fr-CH" sz="1200" dirty="0" err="1" smtClean="0"/>
              <a:t>adjust</a:t>
            </a:r>
            <a:r>
              <a:rPr lang="fr-CH" sz="1200" dirty="0" smtClean="0"/>
              <a:t> and de facto </a:t>
            </a:r>
            <a:r>
              <a:rPr lang="fr-CH" sz="1200" dirty="0" err="1" smtClean="0"/>
              <a:t>reduce</a:t>
            </a:r>
            <a:r>
              <a:rPr lang="fr-CH" sz="1200" dirty="0" smtClean="0"/>
              <a:t> the production </a:t>
            </a:r>
            <a:r>
              <a:rPr lang="fr-CH" sz="1200" dirty="0" err="1" smtClean="0"/>
              <a:t>tolerances</a:t>
            </a:r>
            <a:r>
              <a:rPr lang="fr-CH" sz="1200" dirty="0" smtClean="0"/>
              <a:t>.</a:t>
            </a:r>
            <a:r>
              <a:rPr lang="fr-CH" sz="1200" b="0" dirty="0" smtClean="0"/>
              <a:t> </a:t>
            </a:r>
            <a:r>
              <a:rPr lang="fr-CH" sz="1200" dirty="0" smtClean="0"/>
              <a:t/>
            </a:r>
            <a:br>
              <a:rPr lang="fr-CH" sz="1200" dirty="0" smtClean="0"/>
            </a:br>
            <a:endParaRPr lang="en-GB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Bottom</a:t>
            </a:r>
            <a:r>
              <a:rPr lang="fr-CH" dirty="0" smtClean="0"/>
              <a:t> legs 1/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2224947" y="1960245"/>
            <a:ext cx="1009743" cy="136799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964258" y="2150148"/>
            <a:ext cx="1070908" cy="139649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16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2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4400" dirty="0" smtClean="0"/>
              <a:t>The </a:t>
            </a:r>
            <a:r>
              <a:rPr lang="en-GB" sz="4400" dirty="0" smtClean="0"/>
              <a:t>old</a:t>
            </a:r>
            <a:r>
              <a:rPr lang="fr-CH" sz="4400" dirty="0" smtClean="0"/>
              <a:t> </a:t>
            </a:r>
            <a:r>
              <a:rPr lang="fr-CH" sz="4400" dirty="0"/>
              <a:t>version of the </a:t>
            </a:r>
            <a:r>
              <a:rPr lang="fr-CH" sz="4400" dirty="0" err="1"/>
              <a:t>A-plate</a:t>
            </a:r>
            <a:r>
              <a:rPr lang="fr-CH" sz="4400" dirty="0"/>
              <a:t> </a:t>
            </a:r>
            <a:r>
              <a:rPr lang="fr-CH" sz="4400" dirty="0" err="1"/>
              <a:t>was</a:t>
            </a:r>
            <a:r>
              <a:rPr lang="fr-CH" sz="4400" dirty="0"/>
              <a:t> </a:t>
            </a:r>
            <a:r>
              <a:rPr lang="fr-CH" sz="4400" dirty="0" err="1"/>
              <a:t>entirely</a:t>
            </a:r>
            <a:r>
              <a:rPr lang="fr-CH" sz="4400" dirty="0"/>
              <a:t> </a:t>
            </a:r>
            <a:r>
              <a:rPr lang="fr-CH" sz="4400" dirty="0" err="1"/>
              <a:t>welded</a:t>
            </a:r>
            <a:r>
              <a:rPr lang="fr-CH" sz="4400" dirty="0"/>
              <a:t> and </a:t>
            </a:r>
            <a:r>
              <a:rPr lang="fr-CH" sz="4400" dirty="0" err="1"/>
              <a:t>considered</a:t>
            </a:r>
            <a:r>
              <a:rPr lang="fr-CH" sz="4400" dirty="0"/>
              <a:t> </a:t>
            </a:r>
            <a:r>
              <a:rPr lang="fr-CH" sz="4400" dirty="0" err="1"/>
              <a:t>like</a:t>
            </a:r>
            <a:r>
              <a:rPr lang="fr-CH" sz="4400" dirty="0"/>
              <a:t> a single </a:t>
            </a:r>
            <a:r>
              <a:rPr lang="fr-CH" sz="4400" dirty="0" smtClean="0"/>
              <a:t>part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4400" dirty="0" smtClean="0"/>
              <a:t>The new version </a:t>
            </a:r>
            <a:r>
              <a:rPr lang="fr-CH" sz="4400" dirty="0" err="1" smtClean="0"/>
              <a:t>is</a:t>
            </a:r>
            <a:r>
              <a:rPr lang="fr-CH" sz="4400" dirty="0" smtClean="0"/>
              <a:t> </a:t>
            </a:r>
            <a:r>
              <a:rPr lang="fr-CH" sz="4400" dirty="0" err="1" smtClean="0"/>
              <a:t>fully</a:t>
            </a:r>
            <a:r>
              <a:rPr lang="fr-CH" sz="4400" dirty="0" smtClean="0"/>
              <a:t> </a:t>
            </a:r>
            <a:r>
              <a:rPr lang="fr-CH" sz="4400" dirty="0" err="1" smtClean="0"/>
              <a:t>bolted</a:t>
            </a:r>
            <a:r>
              <a:rPr lang="fr-CH" sz="4400" dirty="0" smtClean="0"/>
              <a:t> and not </a:t>
            </a:r>
            <a:r>
              <a:rPr lang="fr-CH" sz="4400" dirty="0" err="1" smtClean="0"/>
              <a:t>anymore</a:t>
            </a:r>
            <a:r>
              <a:rPr lang="fr-CH" sz="4400" dirty="0" smtClean="0"/>
              <a:t> </a:t>
            </a:r>
            <a:r>
              <a:rPr lang="fr-CH" sz="4400" dirty="0" err="1" smtClean="0"/>
              <a:t>welded</a:t>
            </a:r>
            <a:r>
              <a:rPr lang="fr-CH" sz="4400" dirty="0"/>
              <a:t> </a:t>
            </a:r>
            <a:r>
              <a:rPr lang="fr-CH" sz="4400" dirty="0" err="1" smtClean="0"/>
              <a:t>with</a:t>
            </a:r>
            <a:r>
              <a:rPr lang="fr-CH" sz="4400" dirty="0" smtClean="0"/>
              <a:t> a </a:t>
            </a:r>
            <a:r>
              <a:rPr lang="fr-CH" sz="4400" dirty="0" err="1" smtClean="0"/>
              <a:t>bottom</a:t>
            </a:r>
            <a:r>
              <a:rPr lang="fr-CH" sz="4400" dirty="0" smtClean="0"/>
              <a:t> </a:t>
            </a:r>
            <a:r>
              <a:rPr lang="fr-CH" sz="4400" dirty="0"/>
              <a:t>plate </a:t>
            </a:r>
            <a:r>
              <a:rPr lang="fr-CH" sz="4400" dirty="0" err="1"/>
              <a:t>mounted</a:t>
            </a:r>
            <a:r>
              <a:rPr lang="fr-CH" sz="4400" dirty="0"/>
              <a:t> </a:t>
            </a:r>
            <a:r>
              <a:rPr lang="fr-CH" sz="4400" dirty="0" err="1"/>
              <a:t>with</a:t>
            </a:r>
            <a:r>
              <a:rPr lang="fr-CH" sz="4400" dirty="0"/>
              <a:t> slot </a:t>
            </a:r>
            <a:r>
              <a:rPr lang="fr-CH" sz="4400" dirty="0" err="1" smtClean="0"/>
              <a:t>holes</a:t>
            </a:r>
            <a:endParaRPr lang="fr-CH" sz="4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4400" dirty="0" err="1" smtClean="0"/>
              <a:t>We</a:t>
            </a:r>
            <a:r>
              <a:rPr lang="fr-CH" sz="4400" dirty="0" smtClean="0"/>
              <a:t> </a:t>
            </a:r>
            <a:r>
              <a:rPr lang="fr-CH" sz="4400" dirty="0" err="1" smtClean="0"/>
              <a:t>also</a:t>
            </a:r>
            <a:r>
              <a:rPr lang="fr-CH" sz="4400" dirty="0" smtClean="0"/>
              <a:t> </a:t>
            </a:r>
            <a:r>
              <a:rPr lang="fr-CH" sz="4400" dirty="0" err="1" smtClean="0"/>
              <a:t>remove</a:t>
            </a:r>
            <a:r>
              <a:rPr lang="fr-CH" sz="4400" dirty="0" smtClean="0"/>
              <a:t> the top middle plate </a:t>
            </a:r>
            <a:r>
              <a:rPr lang="fr-CH" sz="4400" dirty="0" err="1" smtClean="0"/>
              <a:t>so</a:t>
            </a:r>
            <a:r>
              <a:rPr lang="fr-CH" sz="4400" dirty="0" smtClean="0"/>
              <a:t> the </a:t>
            </a:r>
            <a:r>
              <a:rPr lang="fr-CH" sz="4400" dirty="0" err="1" smtClean="0"/>
              <a:t>lateral</a:t>
            </a:r>
            <a:r>
              <a:rPr lang="fr-CH" sz="4400" dirty="0" smtClean="0"/>
              <a:t> plates are </a:t>
            </a:r>
            <a:r>
              <a:rPr lang="fr-CH" sz="4400" dirty="0" err="1" smtClean="0"/>
              <a:t>now</a:t>
            </a:r>
            <a:r>
              <a:rPr lang="fr-CH" sz="4400" dirty="0" smtClean="0"/>
              <a:t> </a:t>
            </a:r>
            <a:r>
              <a:rPr lang="fr-CH" sz="4400" dirty="0" err="1" smtClean="0"/>
              <a:t>independant</a:t>
            </a:r>
            <a:endParaRPr lang="fr-CH" sz="4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4400" dirty="0"/>
              <a:t>T</a:t>
            </a:r>
            <a:r>
              <a:rPr lang="fr-CH" sz="4400" dirty="0" smtClean="0"/>
              <a:t>he </a:t>
            </a:r>
            <a:r>
              <a:rPr lang="fr-CH" sz="4400" dirty="0" err="1" smtClean="0"/>
              <a:t>reinforcement</a:t>
            </a:r>
            <a:r>
              <a:rPr lang="fr-CH" sz="4400" dirty="0" smtClean="0"/>
              <a:t> </a:t>
            </a:r>
            <a:r>
              <a:rPr lang="fr-CH" sz="4400" dirty="0" err="1" smtClean="0"/>
              <a:t>ribs</a:t>
            </a:r>
            <a:r>
              <a:rPr lang="fr-CH" sz="4400" dirty="0" smtClean="0"/>
              <a:t> </a:t>
            </a:r>
            <a:r>
              <a:rPr lang="fr-CH" sz="4400" dirty="0" err="1" smtClean="0"/>
              <a:t>is</a:t>
            </a:r>
            <a:r>
              <a:rPr lang="fr-CH" sz="4400" dirty="0" smtClean="0"/>
              <a:t> </a:t>
            </a:r>
            <a:r>
              <a:rPr lang="fr-CH" sz="4400" dirty="0" err="1" smtClean="0"/>
              <a:t>now</a:t>
            </a:r>
            <a:r>
              <a:rPr lang="fr-CH" sz="4400" dirty="0" smtClean="0"/>
              <a:t> </a:t>
            </a:r>
            <a:r>
              <a:rPr lang="fr-CH" sz="4400" dirty="0" err="1" smtClean="0"/>
              <a:t>bolted</a:t>
            </a:r>
            <a:r>
              <a:rPr lang="fr-CH" sz="4400" dirty="0" smtClean="0"/>
              <a:t> and </a:t>
            </a:r>
            <a:r>
              <a:rPr lang="fr-CH" sz="4400" dirty="0" err="1" smtClean="0"/>
              <a:t>we</a:t>
            </a:r>
            <a:r>
              <a:rPr lang="fr-CH" sz="4400" dirty="0" smtClean="0"/>
              <a:t> </a:t>
            </a:r>
            <a:r>
              <a:rPr lang="fr-CH" sz="4400" dirty="0" err="1" smtClean="0"/>
              <a:t>add</a:t>
            </a:r>
            <a:r>
              <a:rPr lang="fr-CH" sz="4400" dirty="0" smtClean="0"/>
              <a:t> </a:t>
            </a:r>
            <a:r>
              <a:rPr lang="fr-CH" sz="4400" dirty="0" err="1" smtClean="0"/>
              <a:t>cut</a:t>
            </a:r>
            <a:r>
              <a:rPr lang="fr-CH" sz="4400" dirty="0"/>
              <a:t>-</a:t>
            </a:r>
            <a:r>
              <a:rPr lang="fr-CH" sz="4400" dirty="0" smtClean="0"/>
              <a:t>out for the </a:t>
            </a:r>
            <a:r>
              <a:rPr lang="fr-CH" sz="4400" dirty="0" err="1" smtClean="0"/>
              <a:t>sTGC</a:t>
            </a:r>
            <a:r>
              <a:rPr lang="fr-CH" sz="4400" dirty="0" smtClean="0"/>
              <a:t> frame on the new version </a:t>
            </a:r>
            <a:endParaRPr lang="en-GB" sz="4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 smtClean="0"/>
          </a:p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 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nSW</a:t>
            </a:r>
            <a:r>
              <a:rPr lang="fr-CH" dirty="0" smtClean="0"/>
              <a:t> </a:t>
            </a:r>
            <a:r>
              <a:rPr lang="fr-CH" dirty="0" err="1" smtClean="0"/>
              <a:t>A-plate</a:t>
            </a:r>
            <a:endParaRPr lang="en-GB" dirty="0"/>
          </a:p>
        </p:txBody>
      </p:sp>
      <p:pic>
        <p:nvPicPr>
          <p:cNvPr id="25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3" y="1513369"/>
            <a:ext cx="3657600" cy="2063989"/>
          </a:xfrm>
          <a:prstGeom prst="rect">
            <a:avLst/>
          </a:prstGeom>
        </p:spPr>
      </p:pic>
      <p:pic>
        <p:nvPicPr>
          <p:cNvPr id="26" name="Content Placeholder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255" y="1513369"/>
            <a:ext cx="3584195" cy="202256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858256" y="3346353"/>
            <a:ext cx="3179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Central plate </a:t>
            </a:r>
            <a:r>
              <a:rPr lang="fr-CH" sz="1400" dirty="0" err="1" smtClean="0"/>
              <a:t>mounted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slot </a:t>
            </a:r>
            <a:r>
              <a:rPr lang="fr-CH" sz="1400" dirty="0" err="1" smtClean="0"/>
              <a:t>holes</a:t>
            </a:r>
            <a:endParaRPr lang="en-GB" sz="1400" dirty="0"/>
          </a:p>
        </p:txBody>
      </p:sp>
      <p:cxnSp>
        <p:nvCxnSpPr>
          <p:cNvPr id="30" name="Straight Arrow Connector 29"/>
          <p:cNvCxnSpPr>
            <a:stCxn id="28" idx="1"/>
          </p:cNvCxnSpPr>
          <p:nvPr/>
        </p:nvCxnSpPr>
        <p:spPr>
          <a:xfrm flipV="1">
            <a:off x="5858256" y="3011424"/>
            <a:ext cx="0" cy="48881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426795" y="1454595"/>
            <a:ext cx="1814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sTGC</a:t>
            </a:r>
            <a:r>
              <a:rPr lang="fr-CH" sz="1400" dirty="0" smtClean="0"/>
              <a:t> Frame </a:t>
            </a:r>
            <a:r>
              <a:rPr lang="fr-CH" sz="1400" dirty="0" err="1" smtClean="0"/>
              <a:t>cut</a:t>
            </a:r>
            <a:r>
              <a:rPr lang="fr-CH" sz="1400" dirty="0" smtClean="0"/>
              <a:t>-out</a:t>
            </a:r>
            <a:endParaRPr lang="en-GB" sz="14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241715" y="1597152"/>
            <a:ext cx="202013" cy="4328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241715" y="1597152"/>
            <a:ext cx="493034" cy="72625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241715" y="1608483"/>
            <a:ext cx="101006" cy="134807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62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376" y="1284907"/>
            <a:ext cx="5422483" cy="30599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709" y="1284907"/>
            <a:ext cx="4306621" cy="243023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half" idx="3"/>
          </p:nvPr>
        </p:nvSpPr>
        <p:spPr>
          <a:xfrm>
            <a:off x="455613" y="3747855"/>
            <a:ext cx="8231187" cy="44707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/>
              <a:t>The </a:t>
            </a:r>
            <a:r>
              <a:rPr lang="fr-CH" sz="1200" dirty="0" err="1"/>
              <a:t>old</a:t>
            </a:r>
            <a:r>
              <a:rPr lang="fr-CH" sz="1200" dirty="0"/>
              <a:t> design </a:t>
            </a:r>
            <a:r>
              <a:rPr lang="fr-CH" sz="1200" dirty="0" err="1"/>
              <a:t>was</a:t>
            </a:r>
            <a:r>
              <a:rPr lang="fr-CH" sz="1200" dirty="0"/>
              <a:t> made </a:t>
            </a:r>
            <a:r>
              <a:rPr lang="fr-CH" sz="1200" dirty="0" err="1"/>
              <a:t>with</a:t>
            </a:r>
            <a:r>
              <a:rPr lang="fr-CH" sz="1200" dirty="0"/>
              <a:t> a </a:t>
            </a:r>
            <a:r>
              <a:rPr lang="fr-CH" sz="1200" dirty="0" smtClean="0"/>
              <a:t>full-single-body </a:t>
            </a:r>
            <a:r>
              <a:rPr lang="fr-CH" sz="1200" dirty="0" err="1" smtClean="0"/>
              <a:t>stainless</a:t>
            </a:r>
            <a:r>
              <a:rPr lang="fr-CH" sz="1200" dirty="0" smtClean="0"/>
              <a:t> </a:t>
            </a:r>
            <a:r>
              <a:rPr lang="fr-CH" sz="1200" dirty="0" err="1" smtClean="0"/>
              <a:t>steel</a:t>
            </a:r>
            <a:r>
              <a:rPr lang="fr-CH" sz="1200" dirty="0" smtClean="0"/>
              <a:t> </a:t>
            </a:r>
            <a:r>
              <a:rPr lang="fr-CH" sz="1200" dirty="0" err="1" smtClean="0"/>
              <a:t>extention</a:t>
            </a:r>
            <a:r>
              <a:rPr lang="fr-CH" sz="1200" dirty="0" smtClean="0"/>
              <a:t> </a:t>
            </a:r>
            <a:r>
              <a:rPr lang="fr-CH" sz="1200" dirty="0" err="1"/>
              <a:t>with</a:t>
            </a:r>
            <a:r>
              <a:rPr lang="fr-CH" sz="1200" dirty="0"/>
              <a:t> </a:t>
            </a:r>
            <a:r>
              <a:rPr lang="fr-CH" sz="1200" dirty="0" err="1"/>
              <a:t>welded</a:t>
            </a:r>
            <a:r>
              <a:rPr lang="fr-CH" sz="1200" dirty="0"/>
              <a:t> </a:t>
            </a:r>
            <a:r>
              <a:rPr lang="fr-CH" sz="1200" dirty="0" err="1"/>
              <a:t>ajusting</a:t>
            </a:r>
            <a:r>
              <a:rPr lang="fr-CH" sz="1200" dirty="0"/>
              <a:t> plate and </a:t>
            </a:r>
            <a:r>
              <a:rPr lang="fr-CH" sz="1200" dirty="0" err="1"/>
              <a:t>bolted</a:t>
            </a:r>
            <a:r>
              <a:rPr lang="fr-CH" sz="1200" dirty="0"/>
              <a:t> to the </a:t>
            </a:r>
            <a:r>
              <a:rPr lang="fr-CH" sz="1200" dirty="0" smtClean="0"/>
              <a:t>standard profile</a:t>
            </a:r>
            <a:br>
              <a:rPr lang="fr-CH" sz="1200" dirty="0" smtClean="0"/>
            </a:br>
            <a:r>
              <a:rPr lang="fr-CH" sz="1200" dirty="0" smtClean="0"/>
              <a:t>This </a:t>
            </a:r>
            <a:r>
              <a:rPr lang="fr-CH" sz="1200" dirty="0" err="1"/>
              <a:t>extention</a:t>
            </a:r>
            <a:r>
              <a:rPr lang="fr-CH" sz="1200" dirty="0"/>
              <a:t> </a:t>
            </a:r>
            <a:r>
              <a:rPr lang="fr-CH" sz="1200" dirty="0" err="1"/>
              <a:t>was</a:t>
            </a:r>
            <a:r>
              <a:rPr lang="fr-CH" sz="1200" dirty="0"/>
              <a:t> </a:t>
            </a:r>
            <a:r>
              <a:rPr lang="fr-CH" sz="1200" dirty="0" err="1"/>
              <a:t>very</a:t>
            </a:r>
            <a:r>
              <a:rPr lang="fr-CH" sz="1200" dirty="0"/>
              <a:t> </a:t>
            </a:r>
            <a:r>
              <a:rPr lang="fr-CH" sz="1200" dirty="0" smtClean="0"/>
              <a:t>massive, hard to </a:t>
            </a:r>
            <a:r>
              <a:rPr lang="fr-CH" sz="1200" dirty="0" err="1" smtClean="0"/>
              <a:t>adjust</a:t>
            </a:r>
            <a:r>
              <a:rPr lang="fr-CH" sz="1200" dirty="0" smtClean="0"/>
              <a:t> </a:t>
            </a:r>
            <a:r>
              <a:rPr lang="fr-CH" sz="1200" dirty="0" err="1" smtClean="0"/>
              <a:t>inside</a:t>
            </a:r>
            <a:r>
              <a:rPr lang="fr-CH" sz="1200" dirty="0" smtClean="0"/>
              <a:t> the profile and </a:t>
            </a:r>
            <a:r>
              <a:rPr lang="fr-CH" sz="1200" dirty="0" err="1"/>
              <a:t>difficult</a:t>
            </a:r>
            <a:r>
              <a:rPr lang="fr-CH" sz="1200" dirty="0"/>
              <a:t> to </a:t>
            </a:r>
            <a:r>
              <a:rPr lang="fr-CH" sz="1200" dirty="0" smtClean="0"/>
              <a:t>machine</a:t>
            </a:r>
            <a:endParaRPr lang="fr-CH" sz="1200" strike="sngStrik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For the new design, </a:t>
            </a:r>
            <a:r>
              <a:rPr lang="fr-CH" sz="1200" dirty="0" err="1" smtClean="0"/>
              <a:t>we</a:t>
            </a:r>
            <a:r>
              <a:rPr lang="fr-CH" sz="1200" dirty="0" smtClean="0"/>
              <a:t> </a:t>
            </a:r>
            <a:r>
              <a:rPr lang="fr-CH" sz="1200" dirty="0" err="1" smtClean="0"/>
              <a:t>added</a:t>
            </a:r>
            <a:r>
              <a:rPr lang="fr-CH" sz="1200" dirty="0" smtClean="0"/>
              <a:t> a standard profile </a:t>
            </a:r>
            <a:r>
              <a:rPr lang="fr-CH" sz="1200" dirty="0" err="1" smtClean="0"/>
              <a:t>link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position pins plates</a:t>
            </a:r>
            <a:br>
              <a:rPr lang="fr-CH" sz="1200" dirty="0" smtClean="0"/>
            </a:br>
            <a:endParaRPr lang="en-GB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Bottom</a:t>
            </a:r>
            <a:r>
              <a:rPr lang="fr-CH" dirty="0" smtClean="0"/>
              <a:t> legs 2/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874142"/>
          </a:xfrm>
        </p:spPr>
        <p:txBody>
          <a:bodyPr/>
          <a:lstStyle/>
          <a:p>
            <a:r>
              <a:rPr lang="fr-CH" dirty="0" smtClean="0"/>
              <a:t>Old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1815127" y="1297100"/>
            <a:ext cx="1324313" cy="24202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327392" y="1546157"/>
            <a:ext cx="1226701" cy="216898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38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083" y="1156479"/>
            <a:ext cx="4988313" cy="28149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754" y="1178681"/>
            <a:ext cx="5146073" cy="2903936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/>
              <a:t>The </a:t>
            </a:r>
            <a:r>
              <a:rPr lang="fr-CH" sz="1200" dirty="0" err="1"/>
              <a:t>old</a:t>
            </a:r>
            <a:r>
              <a:rPr lang="fr-CH" sz="1200" dirty="0"/>
              <a:t> design </a:t>
            </a:r>
            <a:r>
              <a:rPr lang="fr-CH" sz="1200" dirty="0" err="1" smtClean="0"/>
              <a:t>contains</a:t>
            </a:r>
            <a:r>
              <a:rPr lang="fr-CH" sz="1200" dirty="0" smtClean="0"/>
              <a:t> 3 </a:t>
            </a:r>
            <a:r>
              <a:rPr lang="fr-CH" sz="1200" dirty="0" err="1" smtClean="0"/>
              <a:t>differents</a:t>
            </a:r>
            <a:r>
              <a:rPr lang="fr-CH" sz="1200" dirty="0" smtClean="0"/>
              <a:t> </a:t>
            </a:r>
            <a:r>
              <a:rPr lang="fr-CH" sz="1200" dirty="0" err="1" smtClean="0"/>
              <a:t>reinforcement</a:t>
            </a:r>
            <a:r>
              <a:rPr lang="fr-CH" sz="1200" dirty="0" smtClean="0"/>
              <a:t> pipes and </a:t>
            </a:r>
            <a:r>
              <a:rPr lang="fr-CH" sz="1200" dirty="0" err="1" smtClean="0"/>
              <a:t>several</a:t>
            </a:r>
            <a:r>
              <a:rPr lang="fr-CH" sz="1200" dirty="0" smtClean="0"/>
              <a:t> </a:t>
            </a:r>
            <a:r>
              <a:rPr lang="fr-CH" sz="1200" dirty="0" err="1" smtClean="0"/>
              <a:t>shim</a:t>
            </a:r>
            <a:r>
              <a:rPr lang="fr-CH" sz="1200" dirty="0" err="1"/>
              <a:t>s</a:t>
            </a:r>
            <a:endParaRPr lang="fr-CH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The new design </a:t>
            </a:r>
            <a:r>
              <a:rPr lang="fr-CH" sz="1200" dirty="0" err="1" smtClean="0"/>
              <a:t>relys</a:t>
            </a:r>
            <a:r>
              <a:rPr lang="fr-CH" sz="1200" dirty="0" smtClean="0"/>
              <a:t> on </a:t>
            </a:r>
            <a:r>
              <a:rPr lang="fr-CH" sz="1200" dirty="0" err="1" smtClean="0"/>
              <a:t>only</a:t>
            </a:r>
            <a:r>
              <a:rPr lang="fr-CH" sz="1200" dirty="0" smtClean="0"/>
              <a:t> 1 </a:t>
            </a:r>
            <a:r>
              <a:rPr lang="fr-CH" sz="1200" dirty="0" err="1" smtClean="0"/>
              <a:t>reinforcement</a:t>
            </a:r>
            <a:r>
              <a:rPr lang="fr-CH" sz="1200" dirty="0" smtClean="0"/>
              <a:t> pipe as the effort </a:t>
            </a:r>
            <a:r>
              <a:rPr lang="fr-CH" sz="1200" dirty="0" err="1" smtClean="0"/>
              <a:t>driven</a:t>
            </a:r>
            <a:r>
              <a:rPr lang="fr-CH" sz="1200" dirty="0" smtClean="0"/>
              <a:t> </a:t>
            </a:r>
            <a:r>
              <a:rPr lang="fr-CH" sz="1200" dirty="0" err="1" smtClean="0"/>
              <a:t>through</a:t>
            </a:r>
            <a:r>
              <a:rPr lang="fr-CH" sz="1200" dirty="0" smtClean="0"/>
              <a:t> </a:t>
            </a:r>
            <a:r>
              <a:rPr lang="fr-CH" sz="1200" dirty="0" err="1" smtClean="0"/>
              <a:t>this</a:t>
            </a:r>
            <a:r>
              <a:rPr lang="fr-CH" sz="1200" dirty="0" smtClean="0"/>
              <a:t> </a:t>
            </a:r>
            <a:r>
              <a:rPr lang="fr-CH" sz="1200" dirty="0" err="1" smtClean="0"/>
              <a:t>element</a:t>
            </a:r>
            <a:r>
              <a:rPr lang="fr-CH" sz="1200" dirty="0" smtClean="0"/>
              <a:t> </a:t>
            </a:r>
            <a:r>
              <a:rPr lang="fr-CH" sz="1200" dirty="0" err="1" smtClean="0"/>
              <a:t>is</a:t>
            </a:r>
            <a:r>
              <a:rPr lang="fr-CH" sz="1200" dirty="0" smtClean="0"/>
              <a:t> </a:t>
            </a:r>
            <a:r>
              <a:rPr lang="fr-CH" sz="1200" dirty="0" err="1" smtClean="0"/>
              <a:t>less</a:t>
            </a:r>
            <a:r>
              <a:rPr lang="fr-CH" sz="1200" dirty="0" smtClean="0"/>
              <a:t> </a:t>
            </a:r>
            <a:r>
              <a:rPr lang="fr-CH" sz="1200" dirty="0" err="1" smtClean="0"/>
              <a:t>than</a:t>
            </a:r>
            <a:r>
              <a:rPr lang="fr-CH" sz="1200" dirty="0" smtClean="0"/>
              <a:t> </a:t>
            </a:r>
            <a:r>
              <a:rPr lang="fr-CH" sz="1200" dirty="0" err="1" smtClean="0"/>
              <a:t>expected</a:t>
            </a:r>
            <a:r>
              <a:rPr lang="fr-CH" sz="1200" dirty="0" smtClean="0"/>
              <a:t> (</a:t>
            </a:r>
            <a:r>
              <a:rPr lang="fr-CH" sz="1200" dirty="0" err="1" smtClean="0"/>
              <a:t>verified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FEA model)</a:t>
            </a:r>
            <a:br>
              <a:rPr lang="fr-CH" sz="1200" dirty="0" smtClean="0"/>
            </a:br>
            <a:endParaRPr lang="en-GB" sz="120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Bottom</a:t>
            </a:r>
            <a:r>
              <a:rPr lang="fr-CH" dirty="0" smtClean="0"/>
              <a:t> legs 3/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 rot="20126268">
            <a:off x="1832710" y="1232111"/>
            <a:ext cx="1324313" cy="24202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rot="16951534">
            <a:off x="6788260" y="1472300"/>
            <a:ext cx="1045664" cy="188496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1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22" y="804986"/>
            <a:ext cx="5635769" cy="318027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57200" y="3704555"/>
            <a:ext cx="8231187" cy="44707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In </a:t>
            </a:r>
            <a:r>
              <a:rPr lang="fr-CH" sz="1200" dirty="0" err="1" smtClean="0"/>
              <a:t>order</a:t>
            </a:r>
            <a:r>
              <a:rPr lang="fr-CH" sz="1200" dirty="0" smtClean="0"/>
              <a:t> to </a:t>
            </a:r>
            <a:r>
              <a:rPr lang="fr-CH" sz="1200" dirty="0" err="1" smtClean="0"/>
              <a:t>maximize</a:t>
            </a:r>
            <a:r>
              <a:rPr lang="fr-CH" sz="1200" dirty="0" smtClean="0"/>
              <a:t> the </a:t>
            </a:r>
            <a:r>
              <a:rPr lang="fr-CH" sz="1200" dirty="0" err="1" smtClean="0"/>
              <a:t>standardization</a:t>
            </a:r>
            <a:r>
              <a:rPr lang="fr-CH" sz="1200" dirty="0" smtClean="0"/>
              <a:t> of the parts, </a:t>
            </a:r>
            <a:r>
              <a:rPr lang="fr-CH" sz="1200" dirty="0" err="1" smtClean="0"/>
              <a:t>some</a:t>
            </a:r>
            <a:r>
              <a:rPr lang="fr-CH" sz="1200" dirty="0" smtClean="0"/>
              <a:t> of </a:t>
            </a:r>
            <a:r>
              <a:rPr lang="fr-CH" sz="1200" dirty="0" err="1" smtClean="0"/>
              <a:t>them</a:t>
            </a:r>
            <a:r>
              <a:rPr lang="fr-CH" sz="1200" dirty="0" smtClean="0"/>
              <a:t> are </a:t>
            </a:r>
            <a:r>
              <a:rPr lang="fr-CH" sz="1200" dirty="0" err="1" smtClean="0"/>
              <a:t>used</a:t>
            </a:r>
            <a:r>
              <a:rPr lang="fr-CH" sz="1200" dirty="0" smtClean="0"/>
              <a:t> </a:t>
            </a:r>
            <a:r>
              <a:rPr lang="fr-CH" sz="1200" dirty="0" err="1" smtClean="0"/>
              <a:t>both</a:t>
            </a:r>
            <a:r>
              <a:rPr lang="fr-CH" sz="1200" dirty="0" smtClean="0"/>
              <a:t> in foot 1 and foot 2 and </a:t>
            </a:r>
            <a:r>
              <a:rPr lang="fr-CH" sz="1200" dirty="0" err="1" smtClean="0"/>
              <a:t>also</a:t>
            </a:r>
            <a:r>
              <a:rPr lang="fr-CH" sz="1200" dirty="0" smtClean="0"/>
              <a:t> in </a:t>
            </a:r>
            <a:r>
              <a:rPr lang="fr-CH" sz="1200" dirty="0" err="1" smtClean="0"/>
              <a:t>side</a:t>
            </a:r>
            <a:r>
              <a:rPr lang="fr-CH" sz="1200" dirty="0" smtClean="0"/>
              <a:t> C and </a:t>
            </a:r>
            <a:r>
              <a:rPr lang="fr-CH" sz="1200" dirty="0" err="1" smtClean="0"/>
              <a:t>side</a:t>
            </a:r>
            <a:r>
              <a:rPr lang="fr-CH" sz="1200" dirty="0" smtClean="0"/>
              <a:t>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For exemple, the Foot 2 </a:t>
            </a:r>
            <a:r>
              <a:rPr lang="fr-CH" sz="1200" dirty="0" err="1" smtClean="0"/>
              <a:t>got</a:t>
            </a:r>
            <a:r>
              <a:rPr lang="fr-CH" sz="1200" dirty="0" smtClean="0"/>
              <a:t> </a:t>
            </a:r>
            <a:r>
              <a:rPr lang="fr-CH" sz="1200" dirty="0" err="1" smtClean="0"/>
              <a:t>only</a:t>
            </a:r>
            <a:r>
              <a:rPr lang="fr-CH" sz="1200" dirty="0" smtClean="0"/>
              <a:t> 2 </a:t>
            </a:r>
            <a:r>
              <a:rPr lang="fr-CH" sz="1200" dirty="0" err="1" smtClean="0"/>
              <a:t>detail</a:t>
            </a:r>
            <a:r>
              <a:rPr lang="fr-CH" sz="1200" dirty="0" smtClean="0"/>
              <a:t> </a:t>
            </a:r>
            <a:r>
              <a:rPr lang="fr-CH" sz="1200" dirty="0" err="1" smtClean="0"/>
              <a:t>drawings</a:t>
            </a:r>
            <a:r>
              <a:rPr lang="fr-CH" sz="1200" dirty="0" smtClean="0"/>
              <a:t> (</a:t>
            </a:r>
            <a:r>
              <a:rPr lang="fr-CH" sz="1200" dirty="0" err="1" smtClean="0"/>
              <a:t>bottom</a:t>
            </a:r>
            <a:r>
              <a:rPr lang="fr-CH" sz="1200" dirty="0" smtClean="0"/>
              <a:t> plate and </a:t>
            </a:r>
            <a:r>
              <a:rPr lang="fr-CH" sz="1200" dirty="0" err="1" smtClean="0"/>
              <a:t>welded</a:t>
            </a:r>
            <a:r>
              <a:rPr lang="fr-CH" sz="1200" dirty="0" smtClean="0"/>
              <a:t> profile) all the </a:t>
            </a:r>
            <a:r>
              <a:rPr lang="fr-CH" sz="1200" dirty="0" err="1" smtClean="0"/>
              <a:t>other</a:t>
            </a:r>
            <a:r>
              <a:rPr lang="fr-CH" sz="1200" dirty="0" smtClean="0"/>
              <a:t> parts are the </a:t>
            </a:r>
            <a:r>
              <a:rPr lang="fr-CH" sz="1200" dirty="0" err="1" smtClean="0"/>
              <a:t>same</a:t>
            </a:r>
            <a:r>
              <a:rPr lang="fr-CH" sz="1200" dirty="0" smtClean="0"/>
              <a:t> for SS </a:t>
            </a:r>
            <a:r>
              <a:rPr lang="fr-CH" sz="1200" dirty="0" err="1" smtClean="0"/>
              <a:t>spoke</a:t>
            </a:r>
            <a:r>
              <a:rPr lang="fr-CH" sz="1200" dirty="0" smtClean="0"/>
              <a:t> and Foot 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improvement</a:t>
            </a:r>
            <a:r>
              <a:rPr lang="fr-CH" dirty="0" err="1" smtClean="0">
                <a:solidFill>
                  <a:srgbClr val="00B050"/>
                </a:solidFill>
              </a:rPr>
              <a:t>s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14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28" y="1829170"/>
            <a:ext cx="2636436" cy="1864823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715" y="881754"/>
            <a:ext cx="2910486" cy="20586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Let’s</a:t>
            </a:r>
            <a:r>
              <a:rPr lang="fr-CH" dirty="0" smtClean="0"/>
              <a:t> talk about </a:t>
            </a:r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 rot="2048425">
            <a:off x="-104323" y="2393214"/>
            <a:ext cx="3315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Obsolete</a:t>
            </a:r>
            <a:endParaRPr lang="en-US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4" name="Text Placeholder 26"/>
          <p:cNvSpPr txBox="1">
            <a:spLocks/>
          </p:cNvSpPr>
          <p:nvPr/>
        </p:nvSpPr>
        <p:spPr>
          <a:xfrm>
            <a:off x="0" y="3825875"/>
            <a:ext cx="8231188" cy="447675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b="1" dirty="0" err="1" smtClean="0"/>
              <a:t>According</a:t>
            </a:r>
            <a:r>
              <a:rPr lang="fr-CH" b="1" dirty="0" smtClean="0"/>
              <a:t> to the new design , </a:t>
            </a:r>
            <a:r>
              <a:rPr lang="fr-CH" sz="2800" b="1" dirty="0" err="1"/>
              <a:t>we</a:t>
            </a:r>
            <a:r>
              <a:rPr lang="fr-CH" sz="2800" b="1" dirty="0"/>
              <a:t> </a:t>
            </a:r>
            <a:r>
              <a:rPr lang="fr-CH" sz="2800" b="1" dirty="0" err="1"/>
              <a:t>reduced</a:t>
            </a:r>
            <a:r>
              <a:rPr lang="fr-CH" sz="2800" b="1" dirty="0"/>
              <a:t> the </a:t>
            </a:r>
            <a:r>
              <a:rPr lang="fr-CH" sz="2800" b="1" dirty="0" err="1"/>
              <a:t>amount</a:t>
            </a:r>
            <a:r>
              <a:rPr lang="fr-CH" sz="2800" b="1" dirty="0"/>
              <a:t> of </a:t>
            </a:r>
            <a:r>
              <a:rPr lang="fr-CH" sz="2800" b="1" dirty="0" err="1"/>
              <a:t>drawings</a:t>
            </a:r>
            <a:r>
              <a:rPr lang="fr-CH" sz="2800" b="1" dirty="0"/>
              <a:t> </a:t>
            </a:r>
            <a:r>
              <a:rPr lang="fr-CH" sz="2800" b="1" dirty="0" smtClean="0"/>
              <a:t>(</a:t>
            </a:r>
            <a:r>
              <a:rPr lang="fr-CH" b="1" dirty="0" err="1" smtClean="0"/>
              <a:t>we</a:t>
            </a:r>
            <a:r>
              <a:rPr lang="fr-CH" b="1" dirty="0" smtClean="0"/>
              <a:t> put in </a:t>
            </a:r>
            <a:r>
              <a:rPr lang="fr-CH" b="1" dirty="0" err="1" smtClean="0"/>
              <a:t>obsolete</a:t>
            </a:r>
            <a:r>
              <a:rPr lang="fr-CH" b="1" dirty="0" smtClean="0"/>
              <a:t> 23 </a:t>
            </a:r>
            <a:r>
              <a:rPr lang="fr-CH" b="1" dirty="0" err="1" smtClean="0"/>
              <a:t>drawings</a:t>
            </a:r>
            <a:r>
              <a:rPr lang="fr-CH" b="1" dirty="0" smtClean="0"/>
              <a:t> and </a:t>
            </a:r>
            <a:r>
              <a:rPr lang="fr-CH" b="1" dirty="0" err="1" smtClean="0"/>
              <a:t>add</a:t>
            </a:r>
            <a:r>
              <a:rPr lang="fr-CH" b="1" dirty="0" smtClean="0"/>
              <a:t> 12 </a:t>
            </a:r>
            <a:r>
              <a:rPr lang="fr-CH" b="1" dirty="0" err="1" smtClean="0"/>
              <a:t>drawings</a:t>
            </a:r>
            <a:r>
              <a:rPr lang="fr-CH" b="1" dirty="0" smtClean="0"/>
              <a:t>)</a:t>
            </a:r>
          </a:p>
          <a:p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used</a:t>
            </a:r>
            <a:r>
              <a:rPr lang="fr-CH" b="1" dirty="0" smtClean="0"/>
              <a:t> more standard parts </a:t>
            </a:r>
            <a:r>
              <a:rPr lang="fr-CH" b="1" dirty="0" err="1" smtClean="0"/>
              <a:t>like</a:t>
            </a:r>
            <a:r>
              <a:rPr lang="fr-CH" b="1" dirty="0" smtClean="0"/>
              <a:t> JD joints</a:t>
            </a:r>
          </a:p>
        </p:txBody>
      </p:sp>
      <p:pic>
        <p:nvPicPr>
          <p:cNvPr id="15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494554"/>
            <a:ext cx="3218075" cy="227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61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Feets</a:t>
            </a:r>
            <a:r>
              <a:rPr lang="fr-CH" dirty="0" smtClean="0"/>
              <a:t> </a:t>
            </a:r>
            <a:r>
              <a:rPr lang="fr-CH" dirty="0" err="1" smtClean="0"/>
              <a:t>spokes</a:t>
            </a:r>
            <a:r>
              <a:rPr lang="fr-CH" dirty="0" smtClean="0"/>
              <a:t> - 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070393"/>
            <a:ext cx="7321550" cy="314740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Decreased</a:t>
            </a:r>
            <a:r>
              <a:rPr lang="fr-CH" sz="6200" dirty="0" smtClean="0"/>
              <a:t> the </a:t>
            </a:r>
            <a:r>
              <a:rPr lang="fr-CH" sz="6200" dirty="0" err="1" smtClean="0"/>
              <a:t>number</a:t>
            </a:r>
            <a:r>
              <a:rPr lang="fr-CH" sz="6200" dirty="0" smtClean="0"/>
              <a:t> of parts and </a:t>
            </a:r>
            <a:r>
              <a:rPr lang="fr-CH" sz="6200" dirty="0" err="1" smtClean="0"/>
              <a:t>adjustment</a:t>
            </a:r>
            <a:endParaRPr lang="fr-CH" sz="6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Standardized</a:t>
            </a:r>
            <a:r>
              <a:rPr lang="fr-CH" sz="6200" dirty="0" smtClean="0"/>
              <a:t> the design </a:t>
            </a:r>
            <a:r>
              <a:rPr lang="fr-CH" sz="6200" dirty="0" err="1" smtClean="0"/>
              <a:t>according</a:t>
            </a:r>
            <a:r>
              <a:rPr lang="fr-CH" sz="6200" dirty="0" smtClean="0"/>
              <a:t> to the SS </a:t>
            </a:r>
            <a:r>
              <a:rPr lang="fr-CH" sz="6200" dirty="0" err="1" smtClean="0"/>
              <a:t>spokes</a:t>
            </a:r>
            <a:endParaRPr lang="fr-CH" sz="6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Released</a:t>
            </a:r>
            <a:r>
              <a:rPr lang="fr-CH" sz="6200" dirty="0" smtClean="0"/>
              <a:t> fabrication </a:t>
            </a:r>
            <a:r>
              <a:rPr lang="fr-CH" sz="6200" dirty="0" err="1" smtClean="0"/>
              <a:t>tolerances</a:t>
            </a:r>
            <a:r>
              <a:rPr lang="fr-CH" sz="6200" dirty="0" smtClean="0"/>
              <a:t> by </a:t>
            </a:r>
            <a:r>
              <a:rPr lang="fr-CH" sz="6200" dirty="0" err="1" smtClean="0"/>
              <a:t>adding</a:t>
            </a:r>
            <a:r>
              <a:rPr lang="fr-CH" sz="6200" dirty="0" smtClean="0"/>
              <a:t> </a:t>
            </a:r>
            <a:r>
              <a:rPr lang="fr-CH" sz="6200" dirty="0" err="1" smtClean="0"/>
              <a:t>adjusting</a:t>
            </a:r>
            <a:r>
              <a:rPr lang="fr-CH" sz="6200" dirty="0" smtClean="0"/>
              <a:t> </a:t>
            </a:r>
            <a:r>
              <a:rPr lang="fr-CH" sz="6200" dirty="0" err="1" smtClean="0"/>
              <a:t>wedges</a:t>
            </a:r>
            <a:endParaRPr lang="fr-CH" sz="6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14515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 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Hub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7" y="1128995"/>
            <a:ext cx="4383300" cy="25431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75" y="748130"/>
            <a:ext cx="5689631" cy="321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83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75" y="748130"/>
            <a:ext cx="5689631" cy="3210668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57200" y="3715926"/>
            <a:ext cx="8231187" cy="44707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err="1" smtClean="0"/>
              <a:t>According</a:t>
            </a:r>
            <a:r>
              <a:rPr lang="fr-CH" sz="1200" dirty="0" smtClean="0"/>
              <a:t> to the FEA </a:t>
            </a:r>
            <a:r>
              <a:rPr lang="fr-CH" sz="1200" dirty="0" err="1" smtClean="0"/>
              <a:t>calculation</a:t>
            </a:r>
            <a:r>
              <a:rPr lang="fr-CH" sz="1200" dirty="0" smtClean="0"/>
              <a:t>, </a:t>
            </a:r>
            <a:r>
              <a:rPr lang="fr-CH" sz="1200" dirty="0" err="1" smtClean="0"/>
              <a:t>we</a:t>
            </a:r>
            <a:r>
              <a:rPr lang="fr-CH" sz="1200" dirty="0" smtClean="0"/>
              <a:t> </a:t>
            </a:r>
            <a:r>
              <a:rPr lang="fr-CH" sz="1200" dirty="0" err="1" smtClean="0"/>
              <a:t>changed</a:t>
            </a:r>
            <a:r>
              <a:rPr lang="fr-CH" sz="1200" dirty="0" smtClean="0"/>
              <a:t> the </a:t>
            </a:r>
            <a:r>
              <a:rPr lang="fr-CH" sz="1200" dirty="0" err="1" smtClean="0"/>
              <a:t>diameter</a:t>
            </a:r>
            <a:r>
              <a:rPr lang="fr-CH" sz="1200" dirty="0" smtClean="0"/>
              <a:t> of the </a:t>
            </a:r>
            <a:r>
              <a:rPr lang="fr-CH" sz="1200" dirty="0" err="1" smtClean="0"/>
              <a:t>spoke</a:t>
            </a:r>
            <a:r>
              <a:rPr lang="fr-CH" sz="1200" dirty="0" smtClean="0"/>
              <a:t> pins </a:t>
            </a:r>
            <a:r>
              <a:rPr lang="fr-CH" sz="1200" dirty="0" err="1" smtClean="0"/>
              <a:t>from</a:t>
            </a:r>
            <a:r>
              <a:rPr lang="fr-CH" sz="1200" dirty="0" smtClean="0"/>
              <a:t> Ø100 to Ø30 and </a:t>
            </a:r>
            <a:r>
              <a:rPr lang="fr-CH" sz="1200" dirty="0" err="1" smtClean="0"/>
              <a:t>we</a:t>
            </a:r>
            <a:r>
              <a:rPr lang="fr-CH" sz="1200" dirty="0" smtClean="0"/>
              <a:t> </a:t>
            </a:r>
            <a:r>
              <a:rPr lang="fr-CH" sz="1200" dirty="0" err="1" smtClean="0"/>
              <a:t>reduced</a:t>
            </a:r>
            <a:r>
              <a:rPr lang="fr-CH" sz="1200" dirty="0" smtClean="0"/>
              <a:t> the </a:t>
            </a:r>
            <a:r>
              <a:rPr lang="fr-CH" sz="1200" dirty="0" err="1" smtClean="0"/>
              <a:t>length</a:t>
            </a:r>
            <a:endParaRPr lang="fr-CH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err="1" smtClean="0"/>
              <a:t>We</a:t>
            </a:r>
            <a:r>
              <a:rPr lang="fr-CH" sz="1200" dirty="0" smtClean="0"/>
              <a:t> </a:t>
            </a:r>
            <a:r>
              <a:rPr lang="fr-CH" sz="1200" dirty="0" err="1" smtClean="0"/>
              <a:t>also</a:t>
            </a:r>
            <a:r>
              <a:rPr lang="fr-CH" sz="1200" dirty="0" smtClean="0"/>
              <a:t> </a:t>
            </a:r>
            <a:r>
              <a:rPr lang="fr-CH" sz="1200" dirty="0" err="1" smtClean="0"/>
              <a:t>removed</a:t>
            </a:r>
            <a:r>
              <a:rPr lang="fr-CH" sz="1200" dirty="0" smtClean="0"/>
              <a:t> the rails for the </a:t>
            </a:r>
            <a:r>
              <a:rPr lang="fr-CH" sz="1200" dirty="0" err="1" smtClean="0"/>
              <a:t>Feet</a:t>
            </a:r>
            <a:r>
              <a:rPr lang="fr-CH" sz="1200" dirty="0" smtClean="0"/>
              <a:t> </a:t>
            </a:r>
            <a:r>
              <a:rPr lang="fr-CH" sz="1200" dirty="0" err="1" smtClean="0"/>
              <a:t>spoke</a:t>
            </a:r>
            <a:r>
              <a:rPr lang="fr-CH" sz="1200" dirty="0" smtClean="0"/>
              <a:t> (</a:t>
            </a:r>
            <a:r>
              <a:rPr lang="fr-CH" sz="1200" dirty="0" err="1" smtClean="0"/>
              <a:t>see</a:t>
            </a:r>
            <a:r>
              <a:rPr lang="fr-CH" sz="1200" dirty="0" smtClean="0"/>
              <a:t> slide 37) to </a:t>
            </a:r>
            <a:r>
              <a:rPr lang="fr-CH" sz="1200" dirty="0" err="1" smtClean="0"/>
              <a:t>standardize</a:t>
            </a:r>
            <a:r>
              <a:rPr lang="fr-CH" sz="1200" dirty="0" smtClean="0"/>
              <a:t> the Ø30 all </a:t>
            </a:r>
            <a:r>
              <a:rPr lang="fr-CH" sz="1200" dirty="0" err="1" smtClean="0"/>
              <a:t>around</a:t>
            </a:r>
            <a:r>
              <a:rPr lang="fr-CH" sz="1200" dirty="0" smtClean="0"/>
              <a:t> the hub</a:t>
            </a:r>
            <a:endParaRPr lang="fr-CH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 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Pin dimension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7" y="1128995"/>
            <a:ext cx="4383300" cy="25431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22919" y="1783682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Pin Ø30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364230" y="1386840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Pin Ø100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262224" y="1943100"/>
            <a:ext cx="601366" cy="5143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1"/>
          </p:cNvCxnSpPr>
          <p:nvPr/>
        </p:nvCxnSpPr>
        <p:spPr>
          <a:xfrm flipH="1" flipV="1">
            <a:off x="2617613" y="1453462"/>
            <a:ext cx="746617" cy="7187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2801" y="318974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Feet</a:t>
            </a:r>
            <a:r>
              <a:rPr lang="fr-CH" sz="1200" dirty="0" smtClean="0"/>
              <a:t> rails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199050" y="3097530"/>
            <a:ext cx="315425" cy="23071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04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82301" y="619256"/>
            <a:ext cx="5784363" cy="3264124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52867" y="3759799"/>
            <a:ext cx="8231187" cy="44707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The </a:t>
            </a:r>
            <a:r>
              <a:rPr lang="fr-CH" sz="1200" dirty="0" err="1" smtClean="0"/>
              <a:t>old</a:t>
            </a:r>
            <a:r>
              <a:rPr lang="fr-CH" sz="1200" dirty="0" smtClean="0"/>
              <a:t> design </a:t>
            </a:r>
            <a:r>
              <a:rPr lang="fr-CH" sz="1200" dirty="0" err="1" smtClean="0"/>
              <a:t>was</a:t>
            </a:r>
            <a:r>
              <a:rPr lang="fr-CH" sz="1200" dirty="0" smtClean="0"/>
              <a:t> made </a:t>
            </a:r>
            <a:r>
              <a:rPr lang="fr-CH" sz="1200" dirty="0" err="1" smtClean="0"/>
              <a:t>with</a:t>
            </a:r>
            <a:r>
              <a:rPr lang="fr-CH" sz="1200" dirty="0" smtClean="0"/>
              <a:t> six inserts </a:t>
            </a:r>
            <a:r>
              <a:rPr lang="fr-CH" sz="1200" dirty="0" err="1" smtClean="0"/>
              <a:t>inserted</a:t>
            </a:r>
            <a:r>
              <a:rPr lang="fr-CH" sz="1200" dirty="0" smtClean="0"/>
              <a:t> </a:t>
            </a:r>
            <a:r>
              <a:rPr lang="fr-CH" sz="1200" dirty="0" err="1" smtClean="0"/>
              <a:t>into</a:t>
            </a:r>
            <a:r>
              <a:rPr lang="fr-CH" sz="1200" dirty="0" smtClean="0"/>
              <a:t> one-</a:t>
            </a:r>
            <a:r>
              <a:rPr lang="fr-CH" sz="1200" dirty="0" err="1" smtClean="0"/>
              <a:t>meter</a:t>
            </a:r>
            <a:r>
              <a:rPr lang="fr-CH" sz="1200" dirty="0" smtClean="0"/>
              <a:t> </a:t>
            </a:r>
            <a:r>
              <a:rPr lang="fr-CH" sz="1200" dirty="0" err="1"/>
              <a:t>precise</a:t>
            </a:r>
            <a:r>
              <a:rPr lang="fr-CH" sz="1200" dirty="0"/>
              <a:t> (</a:t>
            </a:r>
            <a:r>
              <a:rPr lang="fr-CH" sz="1200" dirty="0" err="1"/>
              <a:t>very</a:t>
            </a:r>
            <a:r>
              <a:rPr lang="fr-CH" sz="1200" dirty="0"/>
              <a:t> </a:t>
            </a:r>
            <a:r>
              <a:rPr lang="fr-CH" sz="1200" dirty="0" err="1"/>
              <a:t>tight</a:t>
            </a:r>
            <a:r>
              <a:rPr lang="fr-CH" sz="1200" dirty="0"/>
              <a:t> </a:t>
            </a:r>
            <a:r>
              <a:rPr lang="fr-CH" sz="1200" dirty="0" err="1"/>
              <a:t>tolerances</a:t>
            </a:r>
            <a:r>
              <a:rPr lang="fr-CH" sz="1200" dirty="0"/>
              <a:t>) </a:t>
            </a:r>
            <a:r>
              <a:rPr lang="fr-CH" sz="1200" dirty="0" err="1" smtClean="0"/>
              <a:t>holes</a:t>
            </a:r>
            <a:r>
              <a:rPr lang="fr-CH" sz="1200" dirty="0" smtClean="0"/>
              <a:t> in the HUB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The new design </a:t>
            </a:r>
            <a:r>
              <a:rPr lang="fr-CH" sz="1200" dirty="0" err="1" smtClean="0"/>
              <a:t>allow</a:t>
            </a:r>
            <a:r>
              <a:rPr lang="fr-CH" sz="1200" dirty="0" smtClean="0"/>
              <a:t> gap </a:t>
            </a:r>
            <a:r>
              <a:rPr lang="fr-CH" sz="1200" dirty="0" err="1" smtClean="0"/>
              <a:t>between</a:t>
            </a:r>
            <a:r>
              <a:rPr lang="fr-CH" sz="1200" dirty="0" smtClean="0"/>
              <a:t> insert and </a:t>
            </a:r>
            <a:r>
              <a:rPr lang="fr-CH" sz="1200" dirty="0" err="1" smtClean="0"/>
              <a:t>hole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the addition of a anti-rotation pin and </a:t>
            </a:r>
            <a:r>
              <a:rPr lang="fr-CH" sz="1200" dirty="0" err="1" smtClean="0"/>
              <a:t>nut</a:t>
            </a:r>
            <a:r>
              <a:rPr lang="fr-CH" sz="1200" dirty="0" smtClean="0"/>
              <a:t> on the </a:t>
            </a:r>
            <a:r>
              <a:rPr lang="fr-CH" sz="1200" dirty="0" err="1" smtClean="0"/>
              <a:t>other</a:t>
            </a:r>
            <a:r>
              <a:rPr lang="fr-CH" sz="1200" dirty="0" smtClean="0"/>
              <a:t> </a:t>
            </a:r>
            <a:r>
              <a:rPr lang="fr-CH" sz="1200" dirty="0" err="1" smtClean="0"/>
              <a:t>side</a:t>
            </a:r>
            <a:r>
              <a:rPr lang="fr-CH" sz="1200" dirty="0" smtClean="0"/>
              <a:t> to </a:t>
            </a:r>
            <a:r>
              <a:rPr lang="fr-CH" sz="1200" dirty="0" err="1" smtClean="0"/>
              <a:t>ease</a:t>
            </a:r>
            <a:r>
              <a:rPr lang="fr-CH" sz="1200" dirty="0" smtClean="0"/>
              <a:t> </a:t>
            </a:r>
            <a:r>
              <a:rPr lang="fr-CH" sz="1200" dirty="0" err="1" smtClean="0"/>
              <a:t>both</a:t>
            </a:r>
            <a:r>
              <a:rPr lang="fr-CH" sz="1200" dirty="0" smtClean="0"/>
              <a:t> fabrication and installation </a:t>
            </a:r>
            <a:r>
              <a:rPr lang="fr-CH" sz="1200" dirty="0" err="1" smtClean="0"/>
              <a:t>operations</a:t>
            </a:r>
            <a:endParaRPr lang="fr-CH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 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Pin dimension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7658" y="1378685"/>
            <a:ext cx="3918283" cy="22733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627" y="263594"/>
            <a:ext cx="2539143" cy="14328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628" y="2334828"/>
            <a:ext cx="2539143" cy="143284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182756" y="428477"/>
            <a:ext cx="1258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Anti-rotation pin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115960" y="1913150"/>
            <a:ext cx="12625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Washer</a:t>
            </a:r>
            <a:r>
              <a:rPr lang="fr-CH" sz="1200" dirty="0" smtClean="0"/>
              <a:t> and </a:t>
            </a:r>
            <a:r>
              <a:rPr lang="fr-CH" sz="1200" dirty="0" err="1" smtClean="0"/>
              <a:t>nut</a:t>
            </a:r>
            <a:endParaRPr lang="en-GB" sz="12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441434" y="566977"/>
            <a:ext cx="1005211" cy="42183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2" idx="2"/>
          </p:cNvCxnSpPr>
          <p:nvPr/>
        </p:nvCxnSpPr>
        <p:spPr>
          <a:xfrm>
            <a:off x="7747255" y="2190149"/>
            <a:ext cx="253745" cy="37779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50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389" y="-17706"/>
            <a:ext cx="7404242" cy="4178225"/>
          </a:xfrm>
        </p:spPr>
      </p:pic>
      <p:sp>
        <p:nvSpPr>
          <p:cNvPr id="2" name="Text Placeholder 1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smtClean="0"/>
              <a:t>The lifting interface </a:t>
            </a:r>
            <a:r>
              <a:rPr lang="fr-CH" sz="1200" dirty="0" err="1" smtClean="0"/>
              <a:t>can</a:t>
            </a:r>
            <a:r>
              <a:rPr lang="fr-CH" sz="1200" dirty="0" smtClean="0"/>
              <a:t> use the </a:t>
            </a:r>
            <a:r>
              <a:rPr lang="fr-CH" sz="1200" dirty="0" err="1" smtClean="0"/>
              <a:t>same</a:t>
            </a:r>
            <a:r>
              <a:rPr lang="fr-CH" sz="1200" dirty="0" smtClean="0"/>
              <a:t> </a:t>
            </a:r>
            <a:r>
              <a:rPr lang="fr-CH" sz="1200" dirty="0" err="1" smtClean="0"/>
              <a:t>threaded</a:t>
            </a:r>
            <a:r>
              <a:rPr lang="fr-CH" sz="1200" dirty="0" smtClean="0"/>
              <a:t> </a:t>
            </a:r>
            <a:r>
              <a:rPr lang="fr-CH" sz="1200" dirty="0" err="1" smtClean="0"/>
              <a:t>holes</a:t>
            </a:r>
            <a:r>
              <a:rPr lang="fr-CH" sz="1200" dirty="0" smtClean="0"/>
              <a:t> </a:t>
            </a:r>
            <a:r>
              <a:rPr lang="fr-CH" sz="1200" dirty="0" err="1" smtClean="0"/>
              <a:t>used</a:t>
            </a:r>
            <a:r>
              <a:rPr lang="fr-CH" sz="1200" dirty="0" smtClean="0"/>
              <a:t> for </a:t>
            </a:r>
            <a:r>
              <a:rPr lang="fr-CH" sz="1200" dirty="0" err="1" smtClean="0"/>
              <a:t>spoke</a:t>
            </a:r>
            <a:r>
              <a:rPr lang="fr-CH" sz="1200" dirty="0" smtClean="0"/>
              <a:t> fixation</a:t>
            </a:r>
            <a:endParaRPr lang="en-GB" sz="1200" strike="sngStrike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585" y="486366"/>
            <a:ext cx="4763154" cy="268785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Lifting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Hub - 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070393"/>
            <a:ext cx="7321550" cy="314740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smtClean="0"/>
              <a:t>More </a:t>
            </a:r>
            <a:r>
              <a:rPr lang="fr-CH" sz="6200" dirty="0" err="1" smtClean="0"/>
              <a:t>realistic</a:t>
            </a:r>
            <a:r>
              <a:rPr lang="fr-CH" sz="6200" dirty="0" smtClean="0"/>
              <a:t> </a:t>
            </a:r>
            <a:r>
              <a:rPr lang="fr-CH" sz="6200" dirty="0" err="1" smtClean="0"/>
              <a:t>locking</a:t>
            </a:r>
            <a:r>
              <a:rPr lang="fr-CH" sz="6200" dirty="0" smtClean="0"/>
              <a:t> insert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Standardized</a:t>
            </a:r>
            <a:r>
              <a:rPr lang="fr-CH" sz="6200" dirty="0" smtClean="0"/>
              <a:t> the design </a:t>
            </a:r>
            <a:r>
              <a:rPr lang="fr-CH" sz="6200" dirty="0" err="1" smtClean="0"/>
              <a:t>according</a:t>
            </a:r>
            <a:r>
              <a:rPr lang="fr-CH" sz="6200" dirty="0" smtClean="0"/>
              <a:t> to the SS </a:t>
            </a:r>
            <a:r>
              <a:rPr lang="fr-CH" sz="6200" dirty="0" err="1" smtClean="0"/>
              <a:t>spokes</a:t>
            </a:r>
            <a:r>
              <a:rPr lang="fr-CH" sz="6200" dirty="0" smtClean="0"/>
              <a:t> and </a:t>
            </a:r>
            <a:r>
              <a:rPr lang="fr-CH" sz="6200" dirty="0" err="1" smtClean="0"/>
              <a:t>feet</a:t>
            </a:r>
            <a:r>
              <a:rPr lang="fr-CH" sz="6200" dirty="0" smtClean="0"/>
              <a:t> </a:t>
            </a:r>
            <a:r>
              <a:rPr lang="fr-CH" sz="6200" dirty="0" err="1" smtClean="0"/>
              <a:t>spokes</a:t>
            </a:r>
            <a:endParaRPr lang="fr-CH" sz="6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403145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Old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9" y="20765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Inner</a:t>
            </a:r>
            <a:r>
              <a:rPr lang="fr-CH" dirty="0" smtClean="0"/>
              <a:t> area </a:t>
            </a:r>
            <a:endParaRPr lang="en-GB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half" idx="4294967295"/>
          </p:nvPr>
        </p:nvSpPr>
        <p:spPr>
          <a:xfrm>
            <a:off x="14834" y="3157530"/>
            <a:ext cx="8231188" cy="447675"/>
          </a:xfrm>
        </p:spPr>
        <p:txBody>
          <a:bodyPr>
            <a:noAutofit/>
          </a:bodyPr>
          <a:lstStyle/>
          <a:p>
            <a:r>
              <a:rPr lang="en-GB" sz="1200" b="1" dirty="0"/>
              <a:t>The A-plate as a single part needed a jig to correctly </a:t>
            </a:r>
            <a:r>
              <a:rPr lang="en-GB" sz="1200" b="1" dirty="0" smtClean="0"/>
              <a:t>locate </a:t>
            </a:r>
            <a:r>
              <a:rPr lang="en-GB" sz="1200" b="1" dirty="0"/>
              <a:t>the holes for the Hub </a:t>
            </a:r>
            <a:r>
              <a:rPr lang="en-GB" sz="1200" b="1" dirty="0" smtClean="0"/>
              <a:t>pins</a:t>
            </a:r>
            <a:endParaRPr lang="fr-CH" sz="1200" b="1" strike="sngStrike" dirty="0" smtClean="0"/>
          </a:p>
          <a:p>
            <a:r>
              <a:rPr lang="fr-CH" sz="1200" b="1" dirty="0" smtClean="0"/>
              <a:t>In the new design , the </a:t>
            </a:r>
            <a:r>
              <a:rPr lang="fr-CH" sz="1200" b="1" dirty="0" err="1" smtClean="0"/>
              <a:t>jig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is</a:t>
            </a:r>
            <a:r>
              <a:rPr lang="fr-CH" sz="1200" b="1" dirty="0" smtClean="0"/>
              <a:t> not </a:t>
            </a:r>
            <a:r>
              <a:rPr lang="fr-CH" sz="1200" b="1" dirty="0" err="1" smtClean="0"/>
              <a:t>needed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because</a:t>
            </a:r>
            <a:r>
              <a:rPr lang="fr-CH" sz="1200" b="1" dirty="0" smtClean="0"/>
              <a:t> the 2 </a:t>
            </a:r>
            <a:r>
              <a:rPr lang="fr-CH" sz="1200" b="1" dirty="0" err="1" smtClean="0"/>
              <a:t>lateral</a:t>
            </a:r>
            <a:r>
              <a:rPr lang="fr-CH" sz="1200" b="1" dirty="0" smtClean="0"/>
              <a:t> plates are </a:t>
            </a:r>
            <a:r>
              <a:rPr lang="fr-CH" sz="1200" b="1" dirty="0" err="1" smtClean="0"/>
              <a:t>independant</a:t>
            </a:r>
            <a:r>
              <a:rPr lang="fr-CH" sz="1200" b="1" dirty="0" smtClean="0"/>
              <a:t> (</a:t>
            </a:r>
            <a:r>
              <a:rPr lang="en-US" sz="1200" b="1" dirty="0"/>
              <a:t>easier </a:t>
            </a:r>
            <a:r>
              <a:rPr lang="fr-CH" sz="1200" b="1" dirty="0" smtClean="0"/>
              <a:t>for transport, </a:t>
            </a:r>
            <a:r>
              <a:rPr lang="fr-CH" sz="1200" b="1" dirty="0" err="1" smtClean="0"/>
              <a:t>manufacturing</a:t>
            </a:r>
            <a:r>
              <a:rPr lang="fr-CH" sz="1200" b="1" dirty="0" smtClean="0"/>
              <a:t> and </a:t>
            </a:r>
            <a:r>
              <a:rPr lang="fr-CH" sz="1200" b="1" dirty="0" err="1" smtClean="0"/>
              <a:t>assembly</a:t>
            </a:r>
            <a:r>
              <a:rPr lang="fr-CH" sz="1200" b="1" dirty="0" smtClean="0"/>
              <a:t>) </a:t>
            </a:r>
          </a:p>
          <a:p>
            <a:r>
              <a:rPr lang="fr-CH" sz="1200" b="1" dirty="0" smtClean="0"/>
              <a:t>As a conséquence </a:t>
            </a:r>
          </a:p>
          <a:p>
            <a:pPr lvl="1"/>
            <a:r>
              <a:rPr lang="fr-CH" sz="800" b="1" dirty="0" err="1" smtClean="0"/>
              <a:t>it</a:t>
            </a:r>
            <a:r>
              <a:rPr lang="fr-CH" sz="800" b="1" dirty="0" smtClean="0"/>
              <a:t> </a:t>
            </a:r>
            <a:r>
              <a:rPr lang="fr-CH" sz="800" b="1" dirty="0" err="1" smtClean="0"/>
              <a:t>disconnects</a:t>
            </a:r>
            <a:r>
              <a:rPr lang="fr-CH" sz="800" b="1" dirty="0" smtClean="0"/>
              <a:t> the </a:t>
            </a:r>
            <a:r>
              <a:rPr lang="fr-CH" sz="800" b="1" dirty="0" err="1" smtClean="0"/>
              <a:t>dependancy</a:t>
            </a:r>
            <a:r>
              <a:rPr lang="fr-CH" sz="800" b="1" dirty="0" smtClean="0"/>
              <a:t> </a:t>
            </a:r>
            <a:r>
              <a:rPr lang="fr-CH" sz="800" b="1" dirty="0" err="1" smtClean="0"/>
              <a:t>between</a:t>
            </a:r>
            <a:r>
              <a:rPr lang="fr-CH" sz="800" b="1" dirty="0" smtClean="0"/>
              <a:t> the production of the Hub and the </a:t>
            </a:r>
            <a:r>
              <a:rPr lang="fr-CH" sz="800" b="1" dirty="0" err="1" smtClean="0"/>
              <a:t>A-plate</a:t>
            </a:r>
            <a:endParaRPr lang="fr-CH" sz="800" b="1" dirty="0" smtClean="0"/>
          </a:p>
          <a:p>
            <a:pPr lvl="1"/>
            <a:r>
              <a:rPr lang="fr-CH" sz="800" b="1" dirty="0" smtClean="0"/>
              <a:t>It </a:t>
            </a:r>
            <a:r>
              <a:rPr lang="fr-CH" sz="800" b="1" dirty="0" err="1" smtClean="0"/>
              <a:t>reduce</a:t>
            </a:r>
            <a:r>
              <a:rPr lang="fr-CH" sz="800" b="1" dirty="0" smtClean="0"/>
              <a:t> the </a:t>
            </a:r>
            <a:r>
              <a:rPr lang="fr-CH" sz="800" b="1" dirty="0" err="1" smtClean="0"/>
              <a:t>manufacturing</a:t>
            </a:r>
            <a:r>
              <a:rPr lang="fr-CH" sz="800" b="1" dirty="0" smtClean="0"/>
              <a:t> </a:t>
            </a:r>
            <a:r>
              <a:rPr lang="fr-CH" sz="800" b="1" dirty="0" err="1" smtClean="0"/>
              <a:t>tolerance</a:t>
            </a:r>
            <a:r>
              <a:rPr lang="fr-CH" sz="800" b="1" dirty="0" smtClean="0"/>
              <a:t> and </a:t>
            </a:r>
            <a:r>
              <a:rPr lang="fr-CH" sz="800" b="1" dirty="0" err="1" smtClean="0"/>
              <a:t>therefore</a:t>
            </a:r>
            <a:r>
              <a:rPr lang="fr-CH" sz="800" b="1" dirty="0" smtClean="0"/>
              <a:t> </a:t>
            </a:r>
            <a:r>
              <a:rPr lang="fr-CH" sz="800" b="1" dirty="0" err="1" smtClean="0"/>
              <a:t>shall</a:t>
            </a:r>
            <a:r>
              <a:rPr lang="fr-CH" sz="800" b="1" dirty="0" smtClean="0"/>
              <a:t> </a:t>
            </a:r>
            <a:r>
              <a:rPr lang="fr-CH" sz="800" b="1" dirty="0" err="1" smtClean="0"/>
              <a:t>decrease</a:t>
            </a:r>
            <a:r>
              <a:rPr lang="fr-CH" sz="800" b="1" dirty="0" smtClean="0"/>
              <a:t> the production </a:t>
            </a:r>
            <a:r>
              <a:rPr lang="fr-CH" sz="800" b="1" dirty="0" err="1" smtClean="0"/>
              <a:t>cost</a:t>
            </a:r>
            <a:endParaRPr lang="fr-CH" sz="800" b="1" dirty="0" smtClean="0"/>
          </a:p>
          <a:p>
            <a:pPr lvl="1"/>
            <a:endParaRPr lang="fr-CH" sz="800" b="1" dirty="0" smtClean="0"/>
          </a:p>
          <a:p>
            <a:endParaRPr lang="fr-CH" sz="1200" b="1" dirty="0" smtClean="0"/>
          </a:p>
        </p:txBody>
      </p:sp>
      <p:pic>
        <p:nvPicPr>
          <p:cNvPr id="25" name="Content Placeholder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8490" r="28957" b="53705"/>
          <a:stretch/>
        </p:blipFill>
        <p:spPr>
          <a:xfrm>
            <a:off x="2084466" y="1024406"/>
            <a:ext cx="4091925" cy="1911555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15" idx="1"/>
          </p:cNvCxnSpPr>
          <p:nvPr/>
        </p:nvCxnSpPr>
        <p:spPr>
          <a:xfrm flipH="1">
            <a:off x="3776982" y="892482"/>
            <a:ext cx="291988" cy="70397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5" idx="1"/>
          </p:cNvCxnSpPr>
          <p:nvPr/>
        </p:nvCxnSpPr>
        <p:spPr>
          <a:xfrm>
            <a:off x="4068970" y="892482"/>
            <a:ext cx="651412" cy="70397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68970" y="753982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HUB p</a:t>
            </a:r>
            <a:r>
              <a:rPr lang="fr-CH" sz="1100" dirty="0" smtClean="0"/>
              <a:t>ins </a:t>
            </a:r>
            <a:r>
              <a:rPr lang="fr-CH" sz="1100" dirty="0" err="1" smtClean="0"/>
              <a:t>holes</a:t>
            </a:r>
            <a:endParaRPr lang="en-GB" sz="11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4302777" y="2519541"/>
            <a:ext cx="259444" cy="62179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4302777" y="1825585"/>
            <a:ext cx="264542" cy="131108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562221" y="2959307"/>
            <a:ext cx="15584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Jig</a:t>
            </a:r>
            <a:r>
              <a:rPr lang="fr-CH" sz="1100" dirty="0" smtClean="0"/>
              <a:t> Hole and slot Hole</a:t>
            </a:r>
            <a:endParaRPr lang="en-GB" sz="11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980" y="1134640"/>
            <a:ext cx="3895344" cy="17587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955856" y="1134113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JIG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7816215" y="1356209"/>
            <a:ext cx="133350" cy="32463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61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5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several</a:t>
            </a:r>
            <a:r>
              <a:rPr lang="fr-CH" dirty="0" smtClean="0"/>
              <a:t> </a:t>
            </a:r>
            <a:r>
              <a:rPr lang="fr-CH" dirty="0" err="1" smtClean="0"/>
              <a:t>months</a:t>
            </a:r>
            <a:r>
              <a:rPr lang="fr-CH" dirty="0" smtClean="0"/>
              <a:t> of </a:t>
            </a:r>
            <a:r>
              <a:rPr lang="fr-CH" dirty="0" err="1" smtClean="0"/>
              <a:t>calculations</a:t>
            </a:r>
            <a:r>
              <a:rPr lang="fr-CH" dirty="0" smtClean="0"/>
              <a:t>, </a:t>
            </a:r>
            <a:r>
              <a:rPr lang="fr-CH" dirty="0" err="1" smtClean="0"/>
              <a:t>it</a:t>
            </a:r>
            <a:r>
              <a:rPr lang="fr-CH" dirty="0" smtClean="0"/>
              <a:t> has been </a:t>
            </a:r>
            <a:r>
              <a:rPr lang="fr-CH" dirty="0" err="1" smtClean="0"/>
              <a:t>agreed</a:t>
            </a:r>
            <a:r>
              <a:rPr lang="fr-CH" dirty="0" smtClean="0"/>
              <a:t> </a:t>
            </a:r>
            <a:r>
              <a:rPr lang="fr-CH" dirty="0"/>
              <a:t>to </a:t>
            </a:r>
            <a:r>
              <a:rPr lang="fr-CH" dirty="0" err="1"/>
              <a:t>remove</a:t>
            </a:r>
            <a:r>
              <a:rPr lang="fr-CH" dirty="0"/>
              <a:t> the </a:t>
            </a:r>
            <a:r>
              <a:rPr lang="fr-CH" dirty="0" smtClean="0"/>
              <a:t>return flux ring</a:t>
            </a:r>
            <a:endParaRPr lang="en-GB" strike="sngStrike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 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nJD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9" t="33510" r="46105" b="20948"/>
          <a:stretch/>
        </p:blipFill>
        <p:spPr>
          <a:xfrm>
            <a:off x="1496266" y="970293"/>
            <a:ext cx="2459755" cy="27290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388" y="1297114"/>
            <a:ext cx="4878418" cy="275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6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In </a:t>
            </a:r>
            <a:r>
              <a:rPr lang="fr-CH" sz="1200" dirty="0" err="1" smtClean="0"/>
              <a:t>order</a:t>
            </a:r>
            <a:r>
              <a:rPr lang="fr-CH" sz="1200" dirty="0" smtClean="0"/>
              <a:t> to </a:t>
            </a:r>
            <a:r>
              <a:rPr lang="fr-CH" sz="1200" dirty="0" err="1" smtClean="0"/>
              <a:t>be</a:t>
            </a:r>
            <a:r>
              <a:rPr lang="fr-CH" sz="1200" dirty="0" smtClean="0"/>
              <a:t> more </a:t>
            </a:r>
            <a:r>
              <a:rPr lang="fr-CH" sz="1200" dirty="0" err="1" smtClean="0"/>
              <a:t>precise</a:t>
            </a:r>
            <a:r>
              <a:rPr lang="fr-CH" sz="1200" dirty="0" smtClean="0"/>
              <a:t> and to </a:t>
            </a:r>
            <a:r>
              <a:rPr lang="fr-CH" sz="1200" dirty="0" err="1" smtClean="0"/>
              <a:t>guaranty</a:t>
            </a:r>
            <a:r>
              <a:rPr lang="fr-CH" sz="1200" dirty="0" smtClean="0"/>
              <a:t> the plane </a:t>
            </a:r>
            <a:r>
              <a:rPr lang="fr-CH" sz="1200" dirty="0" err="1" smtClean="0"/>
              <a:t>assembly</a:t>
            </a:r>
            <a:r>
              <a:rPr lang="fr-CH" sz="1200" dirty="0" smtClean="0"/>
              <a:t>, </a:t>
            </a:r>
            <a:r>
              <a:rPr lang="fr-CH" sz="1200" dirty="0" err="1" smtClean="0"/>
              <a:t>we</a:t>
            </a:r>
            <a:r>
              <a:rPr lang="fr-CH" sz="1200" dirty="0" smtClean="0"/>
              <a:t> </a:t>
            </a:r>
            <a:r>
              <a:rPr lang="fr-CH" sz="1200" dirty="0" err="1" smtClean="0"/>
              <a:t>decided</a:t>
            </a:r>
            <a:r>
              <a:rPr lang="fr-CH" sz="1200" dirty="0" smtClean="0"/>
              <a:t> to machine all interfaces surfaces in contact by </a:t>
            </a:r>
            <a:r>
              <a:rPr lang="fr-CH" sz="1200" dirty="0" err="1" smtClean="0"/>
              <a:t>removing</a:t>
            </a:r>
            <a:r>
              <a:rPr lang="fr-CH" sz="1200" dirty="0" smtClean="0"/>
              <a:t> 2 mm </a:t>
            </a:r>
            <a:r>
              <a:rPr lang="fr-CH" sz="1200" dirty="0" err="1" smtClean="0"/>
              <a:t>between</a:t>
            </a:r>
            <a:r>
              <a:rPr lang="fr-CH" sz="1200" dirty="0" smtClean="0"/>
              <a:t> </a:t>
            </a:r>
            <a:r>
              <a:rPr lang="fr-CH" sz="1200" dirty="0" err="1" smtClean="0"/>
              <a:t>them</a:t>
            </a:r>
            <a:endParaRPr lang="fr-CH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All the positions </a:t>
            </a:r>
            <a:r>
              <a:rPr lang="fr-CH" sz="1200" dirty="0" err="1" smtClean="0"/>
              <a:t>according</a:t>
            </a:r>
            <a:r>
              <a:rPr lang="fr-CH" sz="1200" dirty="0" smtClean="0"/>
              <a:t> to IP are </a:t>
            </a:r>
            <a:r>
              <a:rPr lang="fr-CH" sz="1200" dirty="0" err="1" smtClean="0"/>
              <a:t>respetect</a:t>
            </a:r>
            <a:r>
              <a:rPr lang="fr-CH" sz="1200" dirty="0" smtClean="0"/>
              <a:t> </a:t>
            </a:r>
          </a:p>
          <a:p>
            <a:endParaRPr lang="en-GB" sz="12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New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Contact faces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524" y="1538803"/>
            <a:ext cx="3480713" cy="19641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909" y="1538804"/>
            <a:ext cx="3480711" cy="19641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21" y="1544923"/>
            <a:ext cx="3469867" cy="195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2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200" dirty="0" smtClean="0"/>
              <a:t>The NJD </a:t>
            </a:r>
            <a:r>
              <a:rPr lang="fr-CH" sz="1200" dirty="0" err="1" smtClean="0"/>
              <a:t>reflects</a:t>
            </a:r>
            <a:r>
              <a:rPr lang="fr-CH" sz="1200" dirty="0" smtClean="0"/>
              <a:t> the modification </a:t>
            </a:r>
            <a:r>
              <a:rPr lang="fr-CH" sz="1200" dirty="0" err="1" smtClean="0"/>
              <a:t>done</a:t>
            </a:r>
            <a:r>
              <a:rPr lang="fr-CH" sz="1200" dirty="0" smtClean="0"/>
              <a:t> on </a:t>
            </a:r>
            <a:r>
              <a:rPr lang="fr-CH" sz="1200" dirty="0" err="1" smtClean="0"/>
              <a:t>spokes</a:t>
            </a:r>
            <a:r>
              <a:rPr lang="fr-CH" sz="1200" dirty="0" smtClean="0"/>
              <a:t> and Hub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751879"/>
            <a:ext cx="4565904" cy="25765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improvement</a:t>
            </a:r>
            <a:r>
              <a:rPr lang="fr-CH" dirty="0" err="1" smtClean="0">
                <a:solidFill>
                  <a:srgbClr val="00B050"/>
                </a:solidFill>
              </a:rPr>
              <a:t>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5195" y="3261360"/>
            <a:ext cx="1702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Spokes</a:t>
            </a:r>
            <a:r>
              <a:rPr lang="fr-CH" sz="1200" dirty="0" smtClean="0"/>
              <a:t> </a:t>
            </a:r>
            <a:r>
              <a:rPr lang="fr-CH" sz="1200" dirty="0" err="1" smtClean="0"/>
              <a:t>holes</a:t>
            </a:r>
            <a:r>
              <a:rPr lang="fr-CH" sz="1200" dirty="0" smtClean="0"/>
              <a:t> patterns</a:t>
            </a:r>
            <a:endParaRPr lang="en-GB" sz="1200" dirty="0"/>
          </a:p>
        </p:txBody>
      </p:sp>
      <p:cxnSp>
        <p:nvCxnSpPr>
          <p:cNvPr id="10" name="Straight Arrow Connector 9"/>
          <p:cNvCxnSpPr>
            <a:stCxn id="2" idx="3"/>
          </p:cNvCxnSpPr>
          <p:nvPr/>
        </p:nvCxnSpPr>
        <p:spPr>
          <a:xfrm flipV="1">
            <a:off x="2027905" y="2240280"/>
            <a:ext cx="2197357" cy="1159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025440" y="2308860"/>
            <a:ext cx="3392380" cy="10910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96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N</a:t>
            </a:r>
            <a:r>
              <a:rPr lang="fr-CH" dirty="0" smtClean="0"/>
              <a:t>JD - 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070393"/>
            <a:ext cx="7321550" cy="314740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smtClean="0"/>
              <a:t>More </a:t>
            </a:r>
            <a:r>
              <a:rPr lang="fr-CH" sz="6200" dirty="0" err="1" smtClean="0"/>
              <a:t>precise</a:t>
            </a:r>
            <a:r>
              <a:rPr lang="fr-CH" sz="6200" dirty="0" smtClean="0"/>
              <a:t> structure (</a:t>
            </a:r>
            <a:r>
              <a:rPr lang="fr-CH" sz="6200" dirty="0" err="1" smtClean="0"/>
              <a:t>fonctional</a:t>
            </a:r>
            <a:r>
              <a:rPr lang="fr-CH" sz="6200" dirty="0" smtClean="0"/>
              <a:t> faces are not </a:t>
            </a:r>
            <a:r>
              <a:rPr lang="fr-CH" sz="6200" dirty="0" err="1" smtClean="0"/>
              <a:t>raw</a:t>
            </a:r>
            <a:r>
              <a:rPr lang="fr-CH" sz="6200" dirty="0" smtClean="0"/>
              <a:t> </a:t>
            </a:r>
            <a:r>
              <a:rPr lang="fr-CH" sz="6200" dirty="0" err="1" smtClean="0"/>
              <a:t>anymore</a:t>
            </a:r>
            <a:r>
              <a:rPr lang="fr-CH" sz="6200" dirty="0" smtClean="0"/>
              <a:t>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6200" dirty="0" err="1" smtClean="0"/>
              <a:t>Lighter</a:t>
            </a:r>
            <a:r>
              <a:rPr lang="fr-CH" sz="6200" dirty="0" smtClean="0"/>
              <a:t>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05448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 smtClean="0"/>
              <a:t>The </a:t>
            </a:r>
            <a:r>
              <a:rPr lang="en-GB" sz="1200" dirty="0"/>
              <a:t>anchorage is now </a:t>
            </a:r>
            <a:r>
              <a:rPr lang="en-GB" sz="1200" dirty="0" smtClean="0"/>
              <a:t>adjustable =&gt; reduce the production tolerance for the same stiffness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 smtClean="0"/>
              <a:t>The </a:t>
            </a:r>
            <a:r>
              <a:rPr lang="en-GB" sz="1200" dirty="0" err="1"/>
              <a:t>counterdrilled</a:t>
            </a:r>
            <a:r>
              <a:rPr lang="en-GB" sz="1200" dirty="0"/>
              <a:t> pins is not anymore in the same positions </a:t>
            </a:r>
            <a:r>
              <a:rPr lang="en-GB" sz="1200" dirty="0" smtClean="0"/>
              <a:t>=&gt; better control and access</a:t>
            </a:r>
            <a:endParaRPr lang="en-GB" sz="1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Old  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Outer area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359493" y="1127423"/>
            <a:ext cx="1847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sz="1100" dirty="0" smtClean="0"/>
          </a:p>
          <a:p>
            <a:endParaRPr lang="en-GB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24" y="1650434"/>
            <a:ext cx="2450592" cy="204947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599" y="1646664"/>
            <a:ext cx="3345757" cy="18880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08637" y="3310911"/>
            <a:ext cx="18549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Fixed</a:t>
            </a:r>
            <a:r>
              <a:rPr lang="fr-CH" sz="1100" dirty="0" smtClean="0"/>
              <a:t> L-</a:t>
            </a:r>
            <a:r>
              <a:rPr lang="fr-CH" sz="1100" dirty="0" err="1" smtClean="0"/>
              <a:t>shaped</a:t>
            </a:r>
            <a:r>
              <a:rPr lang="fr-CH" sz="1100" dirty="0" smtClean="0"/>
              <a:t> </a:t>
            </a:r>
            <a:r>
              <a:rPr lang="fr-CH" sz="1100" dirty="0" err="1" smtClean="0"/>
              <a:t>anchorage</a:t>
            </a:r>
            <a:endParaRPr lang="en-GB" sz="1100" dirty="0"/>
          </a:p>
        </p:txBody>
      </p:sp>
      <p:cxnSp>
        <p:nvCxnSpPr>
          <p:cNvPr id="16" name="Straight Arrow Connector 15"/>
          <p:cNvCxnSpPr>
            <a:stCxn id="11" idx="1"/>
          </p:cNvCxnSpPr>
          <p:nvPr/>
        </p:nvCxnSpPr>
        <p:spPr>
          <a:xfrm flipH="1" flipV="1">
            <a:off x="2591600" y="2200656"/>
            <a:ext cx="517037" cy="124106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513570" y="3306783"/>
            <a:ext cx="15504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Adjustable</a:t>
            </a:r>
            <a:r>
              <a:rPr lang="fr-CH" sz="1100" dirty="0" smtClean="0"/>
              <a:t> </a:t>
            </a:r>
            <a:r>
              <a:rPr lang="fr-CH" sz="1100" dirty="0" err="1" smtClean="0"/>
              <a:t>anchorage</a:t>
            </a:r>
            <a:endParaRPr lang="en-GB" sz="11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736080" y="2313747"/>
            <a:ext cx="777490" cy="110904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03644" y="3532992"/>
            <a:ext cx="12843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Couterdrilled</a:t>
            </a:r>
            <a:r>
              <a:rPr lang="fr-CH" sz="1100" dirty="0" smtClean="0"/>
              <a:t> pins</a:t>
            </a:r>
            <a:endParaRPr lang="en-GB" sz="1100" dirty="0"/>
          </a:p>
        </p:txBody>
      </p:sp>
      <p:cxnSp>
        <p:nvCxnSpPr>
          <p:cNvPr id="34" name="Straight Arrow Connector 33"/>
          <p:cNvCxnSpPr>
            <a:stCxn id="33" idx="0"/>
          </p:cNvCxnSpPr>
          <p:nvPr/>
        </p:nvCxnSpPr>
        <p:spPr>
          <a:xfrm flipV="1">
            <a:off x="945807" y="2757180"/>
            <a:ext cx="806793" cy="77581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3" idx="0"/>
          </p:cNvCxnSpPr>
          <p:nvPr/>
        </p:nvCxnSpPr>
        <p:spPr>
          <a:xfrm flipV="1">
            <a:off x="945807" y="2821186"/>
            <a:ext cx="1159200" cy="71180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319669" y="3572521"/>
            <a:ext cx="12843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Couterdrilled</a:t>
            </a:r>
            <a:r>
              <a:rPr lang="fr-CH" sz="1100" dirty="0" smtClean="0"/>
              <a:t> pins</a:t>
            </a:r>
            <a:endParaRPr lang="en-GB" sz="1100" dirty="0"/>
          </a:p>
        </p:txBody>
      </p:sp>
      <p:cxnSp>
        <p:nvCxnSpPr>
          <p:cNvPr id="39" name="Straight Arrow Connector 38"/>
          <p:cNvCxnSpPr>
            <a:stCxn id="37" idx="1"/>
          </p:cNvCxnSpPr>
          <p:nvPr/>
        </p:nvCxnSpPr>
        <p:spPr>
          <a:xfrm flipH="1" flipV="1">
            <a:off x="6018055" y="2920464"/>
            <a:ext cx="301614" cy="78286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7" idx="1"/>
          </p:cNvCxnSpPr>
          <p:nvPr/>
        </p:nvCxnSpPr>
        <p:spPr>
          <a:xfrm flipH="1" flipV="1">
            <a:off x="5853425" y="2892925"/>
            <a:ext cx="466244" cy="81040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25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CH" dirty="0" smtClean="0"/>
              <a:t>Old 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 err="1" smtClean="0"/>
              <a:t>Shims</a:t>
            </a:r>
            <a:r>
              <a:rPr lang="fr-CH" sz="3600" dirty="0" smtClean="0"/>
              <a:t> and </a:t>
            </a:r>
            <a:r>
              <a:rPr lang="fr-CH" sz="3600" dirty="0" err="1" smtClean="0"/>
              <a:t>bolted</a:t>
            </a:r>
            <a:r>
              <a:rPr lang="fr-CH" sz="3600" dirty="0" smtClean="0"/>
              <a:t> design simplification</a:t>
            </a:r>
            <a:endParaRPr lang="en-GB" sz="3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78" y="1822450"/>
            <a:ext cx="3342096" cy="18859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078" y="1606550"/>
            <a:ext cx="3724692" cy="2101850"/>
          </a:xfrm>
          <a:prstGeom prst="rect">
            <a:avLst/>
          </a:prstGeom>
        </p:spPr>
      </p:pic>
      <p:sp>
        <p:nvSpPr>
          <p:cNvPr id="15" name="Text Placeholder 26"/>
          <p:cNvSpPr txBox="1">
            <a:spLocks/>
          </p:cNvSpPr>
          <p:nvPr/>
        </p:nvSpPr>
        <p:spPr>
          <a:xfrm>
            <a:off x="0" y="3743008"/>
            <a:ext cx="8231188" cy="447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b="1" dirty="0" smtClean="0"/>
              <a:t>As </a:t>
            </a:r>
            <a:r>
              <a:rPr lang="fr-CH" sz="1200" b="1" dirty="0" err="1" smtClean="0"/>
              <a:t>you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can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see</a:t>
            </a:r>
            <a:r>
              <a:rPr lang="fr-CH" sz="1200" b="1" dirty="0" smtClean="0"/>
              <a:t>, the new </a:t>
            </a:r>
            <a:r>
              <a:rPr lang="fr-CH" sz="1200" b="1" dirty="0" err="1"/>
              <a:t>s</a:t>
            </a:r>
            <a:r>
              <a:rPr lang="fr-CH" sz="1200" b="1" dirty="0" err="1" smtClean="0"/>
              <a:t>hims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shape</a:t>
            </a:r>
            <a:r>
              <a:rPr lang="fr-CH" sz="1200" b="1" dirty="0" smtClean="0"/>
              <a:t> are </a:t>
            </a:r>
            <a:r>
              <a:rPr lang="en-US" sz="1200" b="1" dirty="0"/>
              <a:t>simpler and easier </a:t>
            </a:r>
            <a:r>
              <a:rPr lang="fr-CH" sz="1200" b="1" dirty="0" smtClean="0"/>
              <a:t>to </a:t>
            </a:r>
            <a:r>
              <a:rPr lang="fr-CH" sz="1200" b="1" dirty="0" err="1" smtClean="0"/>
              <a:t>install</a:t>
            </a:r>
            <a:r>
              <a:rPr lang="fr-CH" sz="1200" b="1" dirty="0" smtClean="0"/>
              <a:t> (</a:t>
            </a:r>
            <a:r>
              <a:rPr lang="fr-CH" sz="1200" b="1" dirty="0" err="1" smtClean="0"/>
              <a:t>screwed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instead</a:t>
            </a:r>
            <a:r>
              <a:rPr lang="fr-CH" sz="1200" b="1" dirty="0" smtClean="0"/>
              <a:t> of </a:t>
            </a:r>
            <a:r>
              <a:rPr lang="fr-CH" sz="1200" b="1" dirty="0" err="1" smtClean="0"/>
              <a:t>welded</a:t>
            </a:r>
            <a:r>
              <a:rPr lang="fr-CH" sz="1200" b="1" dirty="0" smtClean="0"/>
              <a:t>) =&gt; </a:t>
            </a:r>
            <a:r>
              <a:rPr lang="fr-CH" sz="1200" b="1" dirty="0" err="1" smtClean="0"/>
              <a:t>less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deformation</a:t>
            </a:r>
            <a:r>
              <a:rPr lang="fr-CH" sz="1200" b="1" dirty="0" smtClean="0"/>
              <a:t> are </a:t>
            </a:r>
            <a:r>
              <a:rPr lang="fr-CH" sz="1200" b="1" dirty="0" err="1" smtClean="0"/>
              <a:t>expected</a:t>
            </a:r>
            <a:r>
              <a:rPr lang="fr-CH" sz="1200" b="1" dirty="0" smtClean="0"/>
              <a:t> and production </a:t>
            </a:r>
            <a:r>
              <a:rPr lang="fr-CH" sz="1200" b="1" dirty="0" err="1" smtClean="0"/>
              <a:t>cost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reduce</a:t>
            </a:r>
            <a:endParaRPr lang="fr-CH" sz="1200" b="1" dirty="0" smtClean="0"/>
          </a:p>
          <a:p>
            <a:r>
              <a:rPr lang="fr-CH" sz="1200" b="1" dirty="0" err="1" smtClean="0"/>
              <a:t>We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also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remove</a:t>
            </a:r>
            <a:r>
              <a:rPr lang="fr-CH" sz="1200" b="1" dirty="0" smtClean="0"/>
              <a:t> all the </a:t>
            </a:r>
            <a:r>
              <a:rPr lang="fr-CH" sz="1200" b="1" dirty="0" err="1" smtClean="0"/>
              <a:t>slotted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holes</a:t>
            </a:r>
            <a:r>
              <a:rPr lang="fr-CH" sz="1200" b="1" dirty="0" smtClean="0"/>
              <a:t> all </a:t>
            </a:r>
            <a:r>
              <a:rPr lang="fr-CH" sz="1200" b="1" dirty="0" err="1" smtClean="0"/>
              <a:t>along</a:t>
            </a:r>
            <a:r>
              <a:rPr lang="fr-CH" sz="1200" b="1" dirty="0" smtClean="0"/>
              <a:t> the </a:t>
            </a:r>
            <a:r>
              <a:rPr lang="fr-CH" sz="1200" b="1" dirty="0" err="1" smtClean="0"/>
              <a:t>lateral</a:t>
            </a:r>
            <a:r>
              <a:rPr lang="fr-CH" sz="1200" b="1" dirty="0" smtClean="0"/>
              <a:t> plates. This </a:t>
            </a:r>
            <a:r>
              <a:rPr lang="fr-CH" sz="1200" b="1" dirty="0" err="1"/>
              <a:t>slotted</a:t>
            </a:r>
            <a:r>
              <a:rPr lang="fr-CH" sz="1200" b="1" dirty="0"/>
              <a:t> </a:t>
            </a:r>
            <a:r>
              <a:rPr lang="fr-CH" sz="1200" b="1" dirty="0" err="1" smtClean="0"/>
              <a:t>holes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were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there</a:t>
            </a:r>
            <a:r>
              <a:rPr lang="fr-CH" sz="1200" b="1" dirty="0" smtClean="0"/>
              <a:t> to </a:t>
            </a:r>
            <a:r>
              <a:rPr lang="fr-CH" sz="1200" b="1" dirty="0" err="1" smtClean="0"/>
              <a:t>weld</a:t>
            </a:r>
            <a:r>
              <a:rPr lang="fr-CH" sz="1200" b="1" dirty="0" smtClean="0"/>
              <a:t> the </a:t>
            </a:r>
            <a:r>
              <a:rPr lang="fr-CH" sz="1200" b="1" dirty="0" err="1" smtClean="0"/>
              <a:t>reinforcement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ribs</a:t>
            </a:r>
            <a:r>
              <a:rPr lang="fr-CH" sz="1200" b="1" dirty="0" smtClean="0"/>
              <a:t> =&gt; </a:t>
            </a:r>
            <a:r>
              <a:rPr lang="fr-CH" sz="1200" b="1" dirty="0" err="1" smtClean="0"/>
              <a:t>less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deformations</a:t>
            </a:r>
            <a:r>
              <a:rPr lang="fr-CH" sz="1200" b="1" dirty="0" smtClean="0"/>
              <a:t> are </a:t>
            </a:r>
            <a:r>
              <a:rPr lang="fr-CH" sz="1200" b="1" dirty="0" err="1" smtClean="0"/>
              <a:t>expected</a:t>
            </a:r>
            <a:endParaRPr lang="fr-CH" sz="12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566893" y="3474650"/>
            <a:ext cx="16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Slot </a:t>
            </a:r>
            <a:r>
              <a:rPr lang="fr-CH" sz="1200" dirty="0" err="1" smtClean="0"/>
              <a:t>holes</a:t>
            </a:r>
            <a:r>
              <a:rPr lang="fr-CH" sz="1200" dirty="0" smtClean="0"/>
              <a:t> for </a:t>
            </a:r>
            <a:r>
              <a:rPr lang="fr-CH" sz="1200" dirty="0" err="1" smtClean="0"/>
              <a:t>welding</a:t>
            </a:r>
            <a:endParaRPr lang="en-GB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1187450" y="3575050"/>
            <a:ext cx="379443" cy="5358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1"/>
          </p:cNvCxnSpPr>
          <p:nvPr/>
        </p:nvCxnSpPr>
        <p:spPr>
          <a:xfrm flipH="1" flipV="1">
            <a:off x="1504951" y="3086100"/>
            <a:ext cx="61942" cy="5270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03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 smtClean="0"/>
              <a:t>Old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LS </a:t>
            </a:r>
            <a:r>
              <a:rPr lang="fr-CH" dirty="0" err="1" smtClean="0"/>
              <a:t>spoke</a:t>
            </a:r>
            <a:r>
              <a:rPr lang="fr-CH" dirty="0" smtClean="0"/>
              <a:t> links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63" y="1847850"/>
            <a:ext cx="3645922" cy="20573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27" y="1847850"/>
            <a:ext cx="3733898" cy="2107044"/>
          </a:xfrm>
          <a:prstGeom prst="rect">
            <a:avLst/>
          </a:prstGeom>
        </p:spPr>
      </p:pic>
      <p:sp>
        <p:nvSpPr>
          <p:cNvPr id="11" name="Text Placeholder 26"/>
          <p:cNvSpPr txBox="1">
            <a:spLocks/>
          </p:cNvSpPr>
          <p:nvPr/>
        </p:nvSpPr>
        <p:spPr>
          <a:xfrm>
            <a:off x="0" y="3659381"/>
            <a:ext cx="8231188" cy="44767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b="1" dirty="0" err="1" smtClean="0"/>
              <a:t>According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with</a:t>
            </a:r>
            <a:r>
              <a:rPr lang="fr-CH" sz="1200" b="1" dirty="0" smtClean="0"/>
              <a:t> the FEA </a:t>
            </a:r>
            <a:r>
              <a:rPr lang="fr-CH" sz="1200" b="1" dirty="0" err="1" smtClean="0"/>
              <a:t>calculation</a:t>
            </a:r>
            <a:r>
              <a:rPr lang="fr-CH" sz="1200" b="1" dirty="0" smtClean="0"/>
              <a:t>, </a:t>
            </a:r>
            <a:r>
              <a:rPr lang="fr-CH" sz="1200" b="1" dirty="0" err="1" smtClean="0"/>
              <a:t>we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discover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that</a:t>
            </a:r>
            <a:r>
              <a:rPr lang="fr-CH" sz="1200" b="1" dirty="0" smtClean="0"/>
              <a:t> the </a:t>
            </a:r>
            <a:r>
              <a:rPr lang="fr-CH" sz="1200" b="1" dirty="0" err="1" smtClean="0"/>
              <a:t>A-plate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is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stiffer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than</a:t>
            </a:r>
            <a:r>
              <a:rPr lang="fr-CH" sz="1200" b="1" dirty="0" smtClean="0"/>
              <a:t> the LS </a:t>
            </a:r>
            <a:r>
              <a:rPr lang="fr-CH" sz="1200" b="1" dirty="0" err="1" smtClean="0"/>
              <a:t>spoke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itself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so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we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decide</a:t>
            </a:r>
            <a:r>
              <a:rPr lang="fr-CH" sz="1200" b="1" dirty="0" smtClean="0"/>
              <a:t> to </a:t>
            </a:r>
            <a:r>
              <a:rPr lang="fr-CH" sz="1200" b="1" dirty="0" err="1" smtClean="0"/>
              <a:t>decrease</a:t>
            </a:r>
            <a:r>
              <a:rPr lang="fr-CH" sz="1200" b="1" dirty="0" smtClean="0"/>
              <a:t> the size and the </a:t>
            </a:r>
            <a:r>
              <a:rPr lang="fr-CH" sz="1200" b="1" dirty="0" err="1" smtClean="0"/>
              <a:t>numbers</a:t>
            </a:r>
            <a:r>
              <a:rPr lang="fr-CH" sz="1200" b="1" dirty="0" smtClean="0"/>
              <a:t> of </a:t>
            </a:r>
            <a:r>
              <a:rPr lang="fr-CH" sz="1200" b="1" dirty="0" err="1" smtClean="0"/>
              <a:t>holes</a:t>
            </a:r>
            <a:r>
              <a:rPr lang="fr-CH" sz="1200" b="1" dirty="0" smtClean="0"/>
              <a:t> (</a:t>
            </a:r>
            <a:r>
              <a:rPr lang="fr-CH" sz="1200" b="1" dirty="0" err="1" smtClean="0"/>
              <a:t>from</a:t>
            </a:r>
            <a:r>
              <a:rPr lang="fr-CH" sz="1200" b="1" dirty="0" smtClean="0"/>
              <a:t> 28 M12 to 6 M8 )</a:t>
            </a:r>
          </a:p>
          <a:p>
            <a:r>
              <a:rPr lang="fr-CH" sz="1200" b="1" dirty="0" smtClean="0"/>
              <a:t>Note : </a:t>
            </a:r>
            <a:r>
              <a:rPr lang="fr-CH" sz="1200" b="1" dirty="0" err="1" smtClean="0"/>
              <a:t>we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decreased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also</a:t>
            </a:r>
            <a:r>
              <a:rPr lang="fr-CH" sz="1200" b="1" dirty="0" smtClean="0"/>
              <a:t> the size of the central plate as </a:t>
            </a:r>
            <a:r>
              <a:rPr lang="fr-CH" sz="1200" b="1" dirty="0" err="1" smtClean="0"/>
              <a:t>it</a:t>
            </a:r>
            <a:r>
              <a:rPr lang="fr-CH" sz="1200" b="1" dirty="0" smtClean="0"/>
              <a:t> has no influence on the </a:t>
            </a:r>
            <a:r>
              <a:rPr lang="fr-CH" sz="1200" b="1" dirty="0" err="1" smtClean="0"/>
              <a:t>stability</a:t>
            </a:r>
            <a:r>
              <a:rPr lang="fr-CH" sz="1200" b="1" dirty="0" smtClean="0"/>
              <a:t> (the </a:t>
            </a:r>
            <a:r>
              <a:rPr lang="fr-CH" sz="1200" b="1" dirty="0" err="1" smtClean="0"/>
              <a:t>scale</a:t>
            </a:r>
            <a:r>
              <a:rPr lang="fr-CH" sz="1200" b="1" dirty="0" smtClean="0"/>
              <a:t> on the </a:t>
            </a:r>
            <a:r>
              <a:rPr lang="fr-CH" sz="1200" b="1" dirty="0" err="1" smtClean="0"/>
              <a:t>two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pictures</a:t>
            </a:r>
            <a:r>
              <a:rPr lang="fr-CH" sz="1200" b="1" dirty="0" smtClean="0"/>
              <a:t> are the </a:t>
            </a:r>
            <a:r>
              <a:rPr lang="fr-CH" sz="1200" b="1" dirty="0" err="1" smtClean="0"/>
              <a:t>same</a:t>
            </a:r>
            <a:r>
              <a:rPr lang="fr-CH" sz="1200" b="1" dirty="0" smtClean="0"/>
              <a:t> )</a:t>
            </a:r>
          </a:p>
          <a:p>
            <a:endParaRPr lang="fr-CH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8889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59" y="1827989"/>
            <a:ext cx="2639776" cy="1867186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872" y="880451"/>
            <a:ext cx="2914174" cy="20612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Julien MIGNE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Let’s</a:t>
            </a:r>
            <a:r>
              <a:rPr lang="fr-CH" dirty="0" smtClean="0"/>
              <a:t> talk about </a:t>
            </a:r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 rot="2048425">
            <a:off x="-104323" y="2393214"/>
            <a:ext cx="3315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Obsolete</a:t>
            </a:r>
            <a:endParaRPr lang="en-US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13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493115"/>
            <a:ext cx="3218076" cy="2276234"/>
          </a:xfrm>
          <a:prstGeom prst="rect">
            <a:avLst/>
          </a:prstGeom>
        </p:spPr>
      </p:pic>
      <p:sp>
        <p:nvSpPr>
          <p:cNvPr id="14" name="Text Placeholder 26"/>
          <p:cNvSpPr txBox="1">
            <a:spLocks/>
          </p:cNvSpPr>
          <p:nvPr/>
        </p:nvSpPr>
        <p:spPr>
          <a:xfrm>
            <a:off x="0" y="3825875"/>
            <a:ext cx="8231188" cy="447675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b="1" dirty="0" err="1" smtClean="0"/>
              <a:t>According</a:t>
            </a:r>
            <a:r>
              <a:rPr lang="fr-CH" b="1" dirty="0" smtClean="0"/>
              <a:t> to the new design , </a:t>
            </a:r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reduced</a:t>
            </a:r>
            <a:r>
              <a:rPr lang="fr-CH" b="1" dirty="0" smtClean="0"/>
              <a:t> the </a:t>
            </a:r>
            <a:r>
              <a:rPr lang="fr-CH" b="1" dirty="0" err="1" smtClean="0"/>
              <a:t>amount</a:t>
            </a:r>
            <a:r>
              <a:rPr lang="fr-CH" b="1" dirty="0" smtClean="0"/>
              <a:t> of </a:t>
            </a:r>
            <a:r>
              <a:rPr lang="fr-CH" b="1" dirty="0" err="1" smtClean="0"/>
              <a:t>drawings</a:t>
            </a:r>
            <a:r>
              <a:rPr lang="fr-CH" b="1" dirty="0" smtClean="0"/>
              <a:t> (put in </a:t>
            </a:r>
            <a:r>
              <a:rPr lang="fr-CH" b="1" dirty="0" err="1" smtClean="0"/>
              <a:t>obsolete</a:t>
            </a:r>
            <a:r>
              <a:rPr lang="fr-CH" b="1" dirty="0" smtClean="0"/>
              <a:t> 14 </a:t>
            </a:r>
            <a:r>
              <a:rPr lang="fr-CH" b="1" dirty="0" err="1" smtClean="0"/>
              <a:t>drawings</a:t>
            </a:r>
            <a:r>
              <a:rPr lang="fr-CH" b="1" dirty="0" smtClean="0"/>
              <a:t> and </a:t>
            </a:r>
            <a:r>
              <a:rPr lang="fr-CH" b="1" dirty="0" err="1" smtClean="0"/>
              <a:t>add</a:t>
            </a:r>
            <a:r>
              <a:rPr lang="fr-CH" b="1" dirty="0" smtClean="0"/>
              <a:t> 10) </a:t>
            </a:r>
          </a:p>
          <a:p>
            <a:r>
              <a:rPr lang="fr-CH" b="1" dirty="0" err="1" smtClean="0"/>
              <a:t>We</a:t>
            </a:r>
            <a:r>
              <a:rPr lang="fr-CH" b="1" dirty="0" smtClean="0"/>
              <a:t> made a </a:t>
            </a:r>
            <a:r>
              <a:rPr lang="fr-CH" b="1" dirty="0" err="1" smtClean="0"/>
              <a:t>huge</a:t>
            </a:r>
            <a:r>
              <a:rPr lang="fr-CH" b="1" dirty="0" smtClean="0"/>
              <a:t> effort to relax the </a:t>
            </a:r>
            <a:r>
              <a:rPr lang="fr-CH" b="1" dirty="0" err="1" smtClean="0"/>
              <a:t>geometrical</a:t>
            </a:r>
            <a:r>
              <a:rPr lang="fr-CH" b="1" dirty="0" smtClean="0"/>
              <a:t> </a:t>
            </a:r>
            <a:r>
              <a:rPr lang="fr-CH" b="1" dirty="0" err="1" smtClean="0"/>
              <a:t>tolerances</a:t>
            </a:r>
            <a:r>
              <a:rPr lang="fr-CH" b="1" dirty="0" smtClean="0"/>
              <a:t> =&gt; </a:t>
            </a:r>
            <a:r>
              <a:rPr lang="fr-CH" b="1" dirty="0" err="1" smtClean="0"/>
              <a:t>cost</a:t>
            </a:r>
            <a:r>
              <a:rPr lang="fr-CH" b="1" dirty="0" smtClean="0"/>
              <a:t> </a:t>
            </a:r>
            <a:r>
              <a:rPr lang="fr-CH" b="1" dirty="0" err="1" smtClean="0"/>
              <a:t>reduction</a:t>
            </a:r>
            <a:endParaRPr lang="fr-CH" b="1" dirty="0" smtClean="0"/>
          </a:p>
        </p:txBody>
      </p:sp>
    </p:spTree>
    <p:extLst>
      <p:ext uri="{BB962C8B-B14F-4D97-AF65-F5344CB8AC3E}">
        <p14:creationId xmlns:p14="http://schemas.microsoft.com/office/powerpoint/2010/main" val="99859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10261</TotalTime>
  <Words>2297</Words>
  <Application>Microsoft Office PowerPoint</Application>
  <PresentationFormat>On-screen Show (16:9)</PresentationFormat>
  <Paragraphs>490</Paragraphs>
  <Slides>53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6" baseType="lpstr">
      <vt:lpstr>Arial</vt:lpstr>
      <vt:lpstr>Calibri</vt:lpstr>
      <vt:lpstr>CERN2Corporate16-9</vt:lpstr>
      <vt:lpstr>PowerPoint Presentation</vt:lpstr>
      <vt:lpstr>PowerPoint Presentation</vt:lpstr>
      <vt:lpstr>Why ?</vt:lpstr>
      <vt:lpstr>nSW A-plate</vt:lpstr>
      <vt:lpstr>Inner area </vt:lpstr>
      <vt:lpstr>Outer area </vt:lpstr>
      <vt:lpstr>Shims and bolted design simplification</vt:lpstr>
      <vt:lpstr>LS spoke links</vt:lpstr>
      <vt:lpstr>Let’s talk about drawings</vt:lpstr>
      <vt:lpstr>A-plate - conclusion</vt:lpstr>
      <vt:lpstr>LS spoke outer part </vt:lpstr>
      <vt:lpstr>Plates connection 1/2</vt:lpstr>
      <vt:lpstr>Plates connection 1/2</vt:lpstr>
      <vt:lpstr>Plates connection 2/2</vt:lpstr>
      <vt:lpstr>Lateral plate</vt:lpstr>
      <vt:lpstr>Let’s talk about drawings</vt:lpstr>
      <vt:lpstr>LS spokes outer part - conclusion</vt:lpstr>
      <vt:lpstr>LS spoke inner part </vt:lpstr>
      <vt:lpstr>Base part</vt:lpstr>
      <vt:lpstr>Main part </vt:lpstr>
      <vt:lpstr>Let’s talk about drawings</vt:lpstr>
      <vt:lpstr>LS spokes inner part - conclusion</vt:lpstr>
      <vt:lpstr>SS spoke</vt:lpstr>
      <vt:lpstr>Base part 1/4</vt:lpstr>
      <vt:lpstr>Base part 2/4 </vt:lpstr>
      <vt:lpstr>Base part 3/4</vt:lpstr>
      <vt:lpstr>Base part 4/4 </vt:lpstr>
      <vt:lpstr>JD joint 1/3</vt:lpstr>
      <vt:lpstr>JD joint 2/3</vt:lpstr>
      <vt:lpstr>JD joint 3/3</vt:lpstr>
      <vt:lpstr>JD connection</vt:lpstr>
      <vt:lpstr>Other improvements</vt:lpstr>
      <vt:lpstr>Let’s talk about drawings</vt:lpstr>
      <vt:lpstr>SS spokes - conclusion</vt:lpstr>
      <vt:lpstr>Feet spoke</vt:lpstr>
      <vt:lpstr>Bottom Plate 1/</vt:lpstr>
      <vt:lpstr>Bottom Plate 2/</vt:lpstr>
      <vt:lpstr>Hub connection</vt:lpstr>
      <vt:lpstr>Bottom legs 1/</vt:lpstr>
      <vt:lpstr>Bottom legs 2/</vt:lpstr>
      <vt:lpstr>Bottom legs 3/</vt:lpstr>
      <vt:lpstr>Other improvements</vt:lpstr>
      <vt:lpstr>Let’s talk about drawings</vt:lpstr>
      <vt:lpstr>Feets spokes - conclusion</vt:lpstr>
      <vt:lpstr>Hub</vt:lpstr>
      <vt:lpstr>Pin dimension</vt:lpstr>
      <vt:lpstr>Pin dimension</vt:lpstr>
      <vt:lpstr>Lifting </vt:lpstr>
      <vt:lpstr>Hub - conclusion</vt:lpstr>
      <vt:lpstr>nJD</vt:lpstr>
      <vt:lpstr>Contact faces</vt:lpstr>
      <vt:lpstr>Other improvements</vt:lpstr>
      <vt:lpstr>NJD - conclusion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Julien Migne</dc:creator>
  <cp:lastModifiedBy>Julien Migne</cp:lastModifiedBy>
  <cp:revision>191</cp:revision>
  <dcterms:created xsi:type="dcterms:W3CDTF">2016-06-13T06:29:06Z</dcterms:created>
  <dcterms:modified xsi:type="dcterms:W3CDTF">2016-06-20T14:45:30Z</dcterms:modified>
</cp:coreProperties>
</file>