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91" r:id="rId4"/>
    <p:sldId id="277" r:id="rId5"/>
    <p:sldId id="286" r:id="rId6"/>
    <p:sldId id="278" r:id="rId7"/>
    <p:sldId id="285" r:id="rId8"/>
    <p:sldId id="258" r:id="rId9"/>
    <p:sldId id="260" r:id="rId10"/>
    <p:sldId id="279" r:id="rId11"/>
    <p:sldId id="269" r:id="rId12"/>
    <p:sldId id="283" r:id="rId13"/>
    <p:sldId id="270" r:id="rId14"/>
    <p:sldId id="289" r:id="rId15"/>
    <p:sldId id="298" r:id="rId16"/>
    <p:sldId id="267" r:id="rId17"/>
    <p:sldId id="263" r:id="rId18"/>
    <p:sldId id="301" r:id="rId19"/>
    <p:sldId id="311" r:id="rId20"/>
    <p:sldId id="303" r:id="rId21"/>
    <p:sldId id="299" r:id="rId22"/>
    <p:sldId id="304" r:id="rId23"/>
    <p:sldId id="307" r:id="rId24"/>
    <p:sldId id="308" r:id="rId25"/>
    <p:sldId id="310" r:id="rId2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355964-F033-427E-935C-5109672C7B8E}" type="datetimeFigureOut">
              <a:rPr kumimoji="1" lang="ja-JP" altLang="en-US" smtClean="0"/>
              <a:pPr/>
              <a:t>2016/10/13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82B25D-2F5A-4129-815F-4B70BE69265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絵のサイズの調整をするか。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82B25D-2F5A-4129-815F-4B70BE69265C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baseline="0" dirty="0" smtClean="0"/>
              <a:t>Auger</a:t>
            </a:r>
            <a:r>
              <a:rPr kumimoji="1" lang="ja-JP" altLang="en-US" baseline="0" dirty="0" smtClean="0"/>
              <a:t>との比較</a:t>
            </a:r>
            <a:r>
              <a:rPr kumimoji="1" lang="en-US" altLang="ja-JP" baseline="0" dirty="0" smtClean="0"/>
              <a:t>? </a:t>
            </a:r>
            <a:r>
              <a:rPr kumimoji="1" lang="ja-JP" altLang="en-US" baseline="0" dirty="0" smtClean="0"/>
              <a:t>基準とか</a:t>
            </a:r>
            <a:r>
              <a:rPr kumimoji="1" lang="en-US" altLang="ja-JP" baseline="0" dirty="0" smtClean="0"/>
              <a:t>? 5%</a:t>
            </a:r>
            <a:r>
              <a:rPr kumimoji="1" lang="ja-JP" altLang="en-US" baseline="0" dirty="0" smtClean="0"/>
              <a:t>の</a:t>
            </a:r>
            <a:r>
              <a:rPr kumimoji="1" lang="en-US" altLang="ja-JP" baseline="0" dirty="0" smtClean="0"/>
              <a:t>range</a:t>
            </a:r>
            <a:r>
              <a:rPr kumimoji="1" lang="ja-JP" altLang="en-US" baseline="0" dirty="0" smtClean="0"/>
              <a:t>を探す、一応</a:t>
            </a:r>
            <a:r>
              <a:rPr kumimoji="1" lang="en-US" altLang="ja-JP" baseline="0" dirty="0" smtClean="0"/>
              <a:t>, 2 PMTs more than 7%, </a:t>
            </a:r>
            <a:r>
              <a:rPr kumimoji="1" lang="ja-JP" altLang="en-US" baseline="0" dirty="0" smtClean="0"/>
              <a:t>聞かれたら</a:t>
            </a:r>
            <a:r>
              <a:rPr kumimoji="1" lang="ja-JP" altLang="en-US" baseline="0" dirty="0" err="1" smtClean="0"/>
              <a:t>ほ</a:t>
            </a:r>
            <a:r>
              <a:rPr kumimoji="1" lang="ja-JP" altLang="en-US" baseline="0" dirty="0" smtClean="0"/>
              <a:t>とんとは</a:t>
            </a:r>
            <a:r>
              <a:rPr kumimoji="1" lang="en-US" altLang="ja-JP" baseline="0" dirty="0" smtClean="0"/>
              <a:t>less than 5%</a:t>
            </a:r>
            <a:endParaRPr kumimoji="1" lang="en-US" altLang="ja-JP" baseline="0" dirty="0" smtClean="0"/>
          </a:p>
          <a:p>
            <a:r>
              <a:rPr kumimoji="1" lang="en-US" altLang="ja-JP" baseline="0" dirty="0" smtClean="0"/>
              <a:t>TA SD</a:t>
            </a:r>
            <a:r>
              <a:rPr kumimoji="1" lang="ja-JP" altLang="en-US" baseline="0" dirty="0" smtClean="0"/>
              <a:t>は</a:t>
            </a:r>
            <a:r>
              <a:rPr kumimoji="1" lang="en-US" altLang="ja-JP" baseline="0" dirty="0" smtClean="0"/>
              <a:t>2900±650</a:t>
            </a:r>
            <a:r>
              <a:rPr kumimoji="1" lang="ja-JP" altLang="en-US" baseline="0" dirty="0" smtClean="0"/>
              <a:t>程度。急激に</a:t>
            </a:r>
            <a:r>
              <a:rPr kumimoji="1" lang="en-US" altLang="ja-JP" baseline="0" dirty="0" smtClean="0"/>
              <a:t>4095</a:t>
            </a:r>
            <a:r>
              <a:rPr kumimoji="1" lang="ja-JP" altLang="en-US" baseline="0" dirty="0" smtClean="0"/>
              <a:t>あたりで落ちることになるので、測定方法の関係上基準は緩めになっている。</a:t>
            </a:r>
            <a:r>
              <a:rPr kumimoji="1" lang="en-US" altLang="ja-JP" baseline="0" dirty="0" smtClean="0"/>
              <a:t>ADC</a:t>
            </a:r>
            <a:r>
              <a:rPr kumimoji="1" lang="ja-JP" altLang="en-US" baseline="0" dirty="0" smtClean="0"/>
              <a:t>値を減らして</a:t>
            </a:r>
            <a:r>
              <a:rPr kumimoji="1" lang="en-US" altLang="ja-JP" baseline="0" dirty="0" smtClean="0"/>
              <a:t>-5%</a:t>
            </a:r>
            <a:r>
              <a:rPr kumimoji="1" lang="ja-JP" altLang="en-US" baseline="0" dirty="0" smtClean="0"/>
              <a:t>以内とかにした方がいいと思う。</a:t>
            </a:r>
            <a:endParaRPr kumimoji="1" lang="en-US" altLang="ja-JP" baseline="0" dirty="0" smtClean="0"/>
          </a:p>
          <a:p>
            <a:r>
              <a:rPr kumimoji="1" lang="ja-JP" altLang="en-US" baseline="0" dirty="0" smtClean="0"/>
              <a:t>一部の詳細な試験結果によると</a:t>
            </a:r>
            <a:r>
              <a:rPr kumimoji="1" lang="en-US" altLang="ja-JP" baseline="0" dirty="0" smtClean="0"/>
              <a:t>50mA, 5000</a:t>
            </a:r>
            <a:r>
              <a:rPr kumimoji="1" lang="ja-JP" altLang="en-US" baseline="0" dirty="0" smtClean="0"/>
              <a:t>カウント</a:t>
            </a:r>
            <a:r>
              <a:rPr kumimoji="1" lang="en-US" altLang="ja-JP" baseline="0" dirty="0" smtClean="0"/>
              <a:t>&lt;-5%</a:t>
            </a:r>
            <a:r>
              <a:rPr kumimoji="1" lang="ja-JP" altLang="en-US" baseline="0" dirty="0" smtClean="0"/>
              <a:t>程度 </a:t>
            </a:r>
            <a:r>
              <a:rPr kumimoji="1" lang="en-US" altLang="ja-JP" baseline="0" dirty="0" smtClean="0"/>
              <a:t>(</a:t>
            </a:r>
            <a:r>
              <a:rPr kumimoji="1" lang="ja-JP" altLang="en-US" baseline="0" dirty="0" smtClean="0"/>
              <a:t>質問があれば</a:t>
            </a:r>
            <a:r>
              <a:rPr kumimoji="1" lang="en-US" altLang="ja-JP" baseline="0" dirty="0" smtClean="0"/>
              <a:t>) </a:t>
            </a:r>
            <a:r>
              <a:rPr kumimoji="1" lang="ja-JP" altLang="en-US" baseline="0" dirty="0" smtClean="0"/>
              <a:t>もっといい</a:t>
            </a:r>
            <a:r>
              <a:rPr kumimoji="1" lang="en-US" altLang="ja-JP" baseline="0" dirty="0" smtClean="0"/>
              <a:t>simulation</a:t>
            </a:r>
            <a:r>
              <a:rPr kumimoji="1" lang="ja-JP" altLang="en-US" baseline="0" dirty="0" smtClean="0"/>
              <a:t>で結果を出したい</a:t>
            </a:r>
            <a:endParaRPr kumimoji="1" lang="en-US" altLang="ja-JP" baseline="0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82B25D-2F5A-4129-815F-4B70BE69265C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減衰長</a:t>
            </a:r>
            <a:r>
              <a:rPr kumimoji="1" lang="en-US" altLang="ja-JP" dirty="0" smtClean="0"/>
              <a:t>&gt;3.5m, </a:t>
            </a:r>
            <a:r>
              <a:rPr kumimoji="1" lang="ja-JP" altLang="en-US" dirty="0" smtClean="0"/>
              <a:t>長さ</a:t>
            </a:r>
            <a:r>
              <a:rPr kumimoji="1" lang="en-US" altLang="ja-JP" dirty="0" smtClean="0"/>
              <a:t>? From</a:t>
            </a:r>
            <a:r>
              <a:rPr kumimoji="1" lang="en-US" altLang="ja-JP" baseline="0" dirty="0" smtClean="0"/>
              <a:t> the data points in this figure, … The </a:t>
            </a:r>
            <a:r>
              <a:rPr kumimoji="1" lang="en-US" altLang="ja-JP" baseline="0" dirty="0" err="1" smtClean="0"/>
              <a:t>errorbars</a:t>
            </a:r>
            <a:r>
              <a:rPr kumimoji="1" lang="en-US" altLang="ja-JP" baseline="0" dirty="0" smtClean="0"/>
              <a:t> of this figure is …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82B25D-2F5A-4129-815F-4B70BE69265C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 smtClean="0"/>
              <a:t>Waiting for the </a:t>
            </a:r>
            <a:r>
              <a:rPr kumimoji="1" lang="en-US" altLang="ja-JP" dirty="0" err="1" smtClean="0"/>
              <a:t>permision</a:t>
            </a:r>
            <a:r>
              <a:rPr kumimoji="1" lang="en-US" altLang="ja-JP" dirty="0" smtClean="0"/>
              <a:t> of the deployment of </a:t>
            </a:r>
            <a:r>
              <a:rPr kumimoji="1" lang="en-US" altLang="ja-JP" dirty="0" err="1" smtClean="0"/>
              <a:t>sds</a:t>
            </a:r>
            <a:endParaRPr kumimoji="1" lang="en-US" altLang="ja-JP" dirty="0" smtClean="0"/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 smtClean="0"/>
              <a:t>If</a:t>
            </a:r>
            <a:r>
              <a:rPr kumimoji="1" lang="en-US" altLang="ja-JP" baseline="0" dirty="0" smtClean="0"/>
              <a:t> </a:t>
            </a:r>
            <a:r>
              <a:rPr kumimoji="1" lang="en-US" altLang="ja-JP" baseline="0" dirty="0" err="1" smtClean="0"/>
              <a:t>blm</a:t>
            </a:r>
            <a:r>
              <a:rPr kumimoji="1" lang="en-US" altLang="ja-JP" baseline="0" dirty="0" smtClean="0"/>
              <a:t> (the site owner??) accept</a:t>
            </a:r>
            <a:r>
              <a:rPr kumimoji="1" lang="en-US" altLang="ja-JP" baseline="0" dirty="0" smtClean="0"/>
              <a:t>…, mass production of electronics (next speaker will show)</a:t>
            </a:r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82B25D-2F5A-4129-815F-4B70BE69265C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21 events and 40 events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82B25D-2F5A-4129-815F-4B70BE69265C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Total</a:t>
            </a:r>
            <a:r>
              <a:rPr kumimoji="1" lang="ja-JP" altLang="en-US" dirty="0" smtClean="0"/>
              <a:t>は</a:t>
            </a:r>
            <a:r>
              <a:rPr kumimoji="1" lang="en-US" altLang="ja-JP" dirty="0" smtClean="0"/>
              <a:t>19.0 +/- 3.3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82B25D-2F5A-4129-815F-4B70BE69265C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Post</a:t>
            </a:r>
            <a:r>
              <a:rPr kumimoji="1" lang="en-US" altLang="ja-JP" baseline="0" dirty="0" smtClean="0"/>
              <a:t> trial significance would be 10-1.6 sigma according to </a:t>
            </a:r>
            <a:r>
              <a:rPr kumimoji="1" lang="en-US" altLang="ja-JP" baseline="0" dirty="0" err="1" smtClean="0"/>
              <a:t>Kawata</a:t>
            </a:r>
            <a:r>
              <a:rPr kumimoji="1" lang="en-US" altLang="ja-JP" baseline="0" dirty="0" smtClean="0"/>
              <a:t>-san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82B25D-2F5A-4129-815F-4B70BE69265C}" type="slidenum">
              <a:rPr kumimoji="1" lang="ja-JP" altLang="en-US" smtClean="0"/>
              <a:pPr/>
              <a:t>20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Check </a:t>
            </a:r>
            <a:r>
              <a:rPr kumimoji="1" lang="en-US" altLang="ja-JP" dirty="0" err="1" smtClean="0"/>
              <a:t>dmitri’s</a:t>
            </a:r>
            <a:r>
              <a:rPr kumimoji="1" lang="en-US" altLang="ja-JP" dirty="0" smtClean="0"/>
              <a:t>, about the</a:t>
            </a:r>
            <a:r>
              <a:rPr kumimoji="1" lang="en-US" altLang="ja-JP" baseline="0" dirty="0" smtClean="0"/>
              <a:t> boundary, it can be smaller than the full anisotropy cut, … that is true. Peak/Valley is about 4-5.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82B25D-2F5A-4129-815F-4B70BE69265C}" type="slidenum">
              <a:rPr kumimoji="1" lang="ja-JP" altLang="en-US" smtClean="0"/>
              <a:pPr/>
              <a:t>21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何か以前の</a:t>
            </a:r>
            <a:r>
              <a:rPr kumimoji="1" lang="en-US" altLang="ja-JP" dirty="0" smtClean="0"/>
              <a:t>anisotropy meeting</a:t>
            </a:r>
            <a:r>
              <a:rPr kumimoji="1" lang="ja-JP" altLang="en-US" dirty="0" smtClean="0"/>
              <a:t>のとか</a:t>
            </a:r>
            <a:r>
              <a:rPr kumimoji="1" lang="en-US" altLang="ja-JP" dirty="0" smtClean="0"/>
              <a:t>?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82B25D-2F5A-4129-815F-4B70BE69265C}" type="slidenum">
              <a:rPr kumimoji="1" lang="ja-JP" altLang="en-US" smtClean="0"/>
              <a:pPr/>
              <a:t>22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ja-JP" smtClean="0"/>
              <a:t>LED</a:t>
            </a:r>
            <a:r>
              <a:rPr lang="ja-JP" altLang="en-US" smtClean="0"/>
              <a:t>がついているという話もする。</a:t>
            </a:r>
          </a:p>
        </p:txBody>
      </p:sp>
      <p:sp>
        <p:nvSpPr>
          <p:cNvPr id="21508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5B78325-973B-41CD-B75D-F8E5E5E73995}" type="slidenum">
              <a:rPr lang="ja-JP" altLang="en-US"/>
              <a:pPr/>
              <a:t>23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現在の</a:t>
            </a:r>
            <a:r>
              <a:rPr kumimoji="1" lang="en-US" altLang="ja-JP" dirty="0" smtClean="0"/>
              <a:t>SD</a:t>
            </a:r>
            <a:r>
              <a:rPr kumimoji="1" lang="ja-JP" altLang="en-US" dirty="0" smtClean="0"/>
              <a:t>アクセス回数</a:t>
            </a:r>
            <a:r>
              <a:rPr kumimoji="1" lang="en-US" altLang="ja-JP" dirty="0" smtClean="0"/>
              <a:t>: 1</a:t>
            </a:r>
            <a:r>
              <a:rPr kumimoji="1" lang="ja-JP" altLang="en-US" dirty="0" smtClean="0"/>
              <a:t>台に</a:t>
            </a:r>
            <a:r>
              <a:rPr kumimoji="1" lang="en-US" altLang="ja-JP" dirty="0" smtClean="0"/>
              <a:t>6</a:t>
            </a:r>
            <a:r>
              <a:rPr kumimoji="1" lang="ja-JP" altLang="en-US" dirty="0" smtClean="0"/>
              <a:t>台とか</a:t>
            </a:r>
            <a:r>
              <a:rPr kumimoji="1" lang="en-US" altLang="ja-JP" dirty="0" smtClean="0"/>
              <a:t>? </a:t>
            </a:r>
            <a:r>
              <a:rPr kumimoji="1" lang="ja-JP" altLang="en-US" dirty="0" smtClean="0"/>
              <a:t>それがどれぐらいになると見込まれるのか </a:t>
            </a:r>
            <a:r>
              <a:rPr kumimoji="1" lang="en-US" altLang="ja-JP" dirty="0" smtClean="0"/>
              <a:t>GPS</a:t>
            </a:r>
            <a:r>
              <a:rPr kumimoji="1" lang="ja-JP" altLang="en-US" dirty="0" smtClean="0"/>
              <a:t>ケーブルの厚みは</a:t>
            </a:r>
            <a:r>
              <a:rPr kumimoji="1" lang="en-US" altLang="ja-JP" dirty="0" smtClean="0"/>
              <a:t>? 1.5mm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82B25D-2F5A-4129-815F-4B70BE69265C}" type="slidenum">
              <a:rPr kumimoji="1" lang="ja-JP" altLang="en-US" smtClean="0"/>
              <a:pPr/>
              <a:t>25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The?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82B25D-2F5A-4129-815F-4B70BE69265C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Significance</a:t>
            </a:r>
            <a:r>
              <a:rPr kumimoji="1" lang="en-US" altLang="ja-JP" baseline="0" dirty="0" smtClean="0"/>
              <a:t> map from isotropy… </a:t>
            </a:r>
            <a:r>
              <a:rPr lang="en-US" altLang="ja-JP" dirty="0" smtClean="0"/>
              <a:t>RA: </a:t>
            </a:r>
            <a:r>
              <a:rPr lang="en-US" altLang="ja-JP" dirty="0" smtClean="0">
                <a:solidFill>
                  <a:srgbClr val="FF0000"/>
                </a:solidFill>
              </a:rPr>
              <a:t>146.7°</a:t>
            </a:r>
            <a:r>
              <a:rPr lang="en-US" altLang="ja-JP" dirty="0" smtClean="0"/>
              <a:t>Dec: </a:t>
            </a:r>
            <a:r>
              <a:rPr lang="en-US" altLang="ja-JP" dirty="0" smtClean="0">
                <a:solidFill>
                  <a:srgbClr val="FF0000"/>
                </a:solidFill>
              </a:rPr>
              <a:t>43.2°</a:t>
            </a:r>
            <a:endParaRPr kumimoji="1" lang="en-US" altLang="ja-JP" baseline="0" dirty="0" smtClean="0"/>
          </a:p>
          <a:p>
            <a:r>
              <a:rPr lang="en-US" altLang="ja-JP" dirty="0" smtClean="0"/>
              <a:t>(including trials of searching 15, 20, 25, 30, 35 degrees)</a:t>
            </a:r>
            <a:endParaRPr kumimoji="1" lang="en-US" altLang="ja-JP" dirty="0" smtClean="0"/>
          </a:p>
          <a:p>
            <a:r>
              <a:rPr kumimoji="1" lang="en-US" altLang="ja-JP" dirty="0" smtClean="0"/>
              <a:t>Angular resolution:</a:t>
            </a:r>
            <a:r>
              <a:rPr kumimoji="1" lang="en-US" altLang="ja-JP" baseline="0" dirty="0" smtClean="0"/>
              <a:t> 1.5 degrees, local significance</a:t>
            </a:r>
            <a:r>
              <a:rPr kumimoji="1" lang="ja-JP" altLang="en-US" baseline="0" dirty="0" smtClean="0"/>
              <a:t>という言葉はこれでよいのか</a:t>
            </a:r>
            <a:r>
              <a:rPr kumimoji="1" lang="en-US" altLang="ja-JP" baseline="0" dirty="0" smtClean="0"/>
              <a:t>?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82B25D-2F5A-4129-815F-4B70BE69265C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35025" y="581025"/>
            <a:ext cx="4570413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Efficiency</a:t>
            </a:r>
            <a:r>
              <a:rPr lang="ja-JP" altLang="en-US" dirty="0" smtClean="0"/>
              <a:t>のこともここに書いておくか</a:t>
            </a:r>
            <a:r>
              <a:rPr lang="en-US" altLang="ja-JP" dirty="0" smtClean="0"/>
              <a:t>?,</a:t>
            </a:r>
            <a:r>
              <a:rPr lang="en-US" altLang="ja-JP" baseline="0" dirty="0" smtClean="0"/>
              <a:t> tale, </a:t>
            </a:r>
            <a:r>
              <a:rPr lang="ja-JP" altLang="en-US" baseline="0" dirty="0" smtClean="0"/>
              <a:t>などの場所についても書いておく</a:t>
            </a:r>
            <a:r>
              <a:rPr lang="en-US" altLang="ja-JP" baseline="0" dirty="0" smtClean="0"/>
              <a:t>, </a:t>
            </a:r>
            <a:r>
              <a:rPr lang="ja-JP" altLang="en-US" baseline="0" dirty="0" smtClean="0"/>
              <a:t>最高エネルギーを詳しくしらべる計画です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A07891-B6E0-499E-B82D-223ECDFEF371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4734221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 smtClean="0"/>
              <a:t>10 SDs×10 SDs array, core position of the </a:t>
            </a:r>
            <a:r>
              <a:rPr lang="en-US" altLang="ja-JP" dirty="0" smtClean="0"/>
              <a:t>air shower: </a:t>
            </a:r>
            <a:r>
              <a:rPr kumimoji="1" lang="en-US" altLang="ja-JP" dirty="0" smtClean="0"/>
              <a:t>center of the array</a:t>
            </a:r>
          </a:p>
          <a:p>
            <a:r>
              <a:rPr kumimoji="1" lang="en-US" altLang="ja-JP" dirty="0" smtClean="0"/>
              <a:t>Conditions</a:t>
            </a:r>
            <a:r>
              <a:rPr kumimoji="1" lang="en-US" altLang="ja-JP" baseline="0" dirty="0" smtClean="0"/>
              <a:t> of the simulation </a:t>
            </a:r>
            <a:r>
              <a:rPr kumimoji="1" lang="ja-JP" altLang="en-US" baseline="0" dirty="0" smtClean="0"/>
              <a:t>を書け</a:t>
            </a:r>
            <a:endParaRPr kumimoji="1" lang="en-US" altLang="ja-JP" dirty="0" smtClean="0"/>
          </a:p>
          <a:p>
            <a:r>
              <a:rPr kumimoji="1" lang="en-US" altLang="ja-JP" dirty="0" smtClean="0"/>
              <a:t>Energy</a:t>
            </a:r>
            <a:r>
              <a:rPr kumimoji="1" lang="en-US" altLang="ja-JP" baseline="0" dirty="0" smtClean="0"/>
              <a:t> resolution</a:t>
            </a:r>
            <a:r>
              <a:rPr kumimoji="1" lang="ja-JP" altLang="en-US" baseline="0" dirty="0" smtClean="0"/>
              <a:t>の図をできれば描き直し</a:t>
            </a:r>
            <a:r>
              <a:rPr kumimoji="1" lang="en-US" altLang="ja-JP" baseline="0" dirty="0" smtClean="0"/>
              <a:t>, condition of the simulation!!!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82B25D-2F5A-4129-815F-4B70BE69265C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2 Mbps (</a:t>
            </a:r>
            <a:r>
              <a:rPr kumimoji="1" lang="ja-JP" altLang="en-US" dirty="0" smtClean="0"/>
              <a:t>一応確認</a:t>
            </a:r>
            <a:r>
              <a:rPr kumimoji="1" lang="en-US" altLang="ja-JP" dirty="0" smtClean="0"/>
              <a:t>) </a:t>
            </a:r>
            <a:r>
              <a:rPr kumimoji="1" lang="ja-JP" altLang="en-US" dirty="0" smtClean="0"/>
              <a:t>ファイバーの取り回しは</a:t>
            </a:r>
            <a:r>
              <a:rPr kumimoji="1" lang="en-US" altLang="ja-JP" dirty="0" smtClean="0"/>
              <a:t>TA</a:t>
            </a:r>
            <a:r>
              <a:rPr kumimoji="1" lang="ja-JP" altLang="en-US" dirty="0" smtClean="0"/>
              <a:t>実験とは変更していて</a:t>
            </a:r>
            <a:r>
              <a:rPr kumimoji="1" lang="en-US" altLang="ja-JP" dirty="0" smtClean="0"/>
              <a:t>…, </a:t>
            </a:r>
            <a:r>
              <a:rPr kumimoji="1" lang="ja-JP" altLang="en-US" dirty="0" smtClean="0"/>
              <a:t>できれば右図は通信の図にしたい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82B25D-2F5A-4129-815F-4B70BE69265C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Position</a:t>
            </a:r>
            <a:r>
              <a:rPr kumimoji="1" lang="en-US" altLang="ja-JP" baseline="0" dirty="0" smtClean="0"/>
              <a:t> dependence</a:t>
            </a:r>
            <a:r>
              <a:rPr kumimoji="1" lang="ja-JP" altLang="en-US" baseline="0" dirty="0" smtClean="0"/>
              <a:t>は正しいのか</a:t>
            </a:r>
            <a:r>
              <a:rPr kumimoji="1" lang="en-US" altLang="ja-JP" baseline="0" dirty="0" smtClean="0"/>
              <a:t>?, 2 10^6 operation gain expected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82B25D-2F5A-4129-815F-4B70BE69265C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前回は明星電気で行ったのですが</a:t>
            </a:r>
            <a:r>
              <a:rPr kumimoji="1" lang="en-US" altLang="ja-JP" dirty="0" smtClean="0"/>
              <a:t>…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82B25D-2F5A-4129-815F-4B70BE69265C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Gain</a:t>
            </a:r>
            <a:r>
              <a:rPr kumimoji="1" lang="ja-JP" altLang="en-US" dirty="0" smtClean="0"/>
              <a:t>は</a:t>
            </a:r>
            <a:r>
              <a:rPr kumimoji="1" lang="en-US" altLang="ja-JP" dirty="0" smtClean="0"/>
              <a:t>5 10^6</a:t>
            </a:r>
            <a:r>
              <a:rPr kumimoji="1" lang="ja-JP" altLang="en-US" dirty="0" smtClean="0"/>
              <a:t>で浜松が全数測定している。全部を赤い点に修正 </a:t>
            </a:r>
            <a:r>
              <a:rPr kumimoji="1" lang="en-US" altLang="ja-JP" dirty="0" smtClean="0"/>
              <a:t>20°:</a:t>
            </a:r>
            <a:r>
              <a:rPr kumimoji="1" lang="en-US" altLang="ja-JP" baseline="0" dirty="0" smtClean="0"/>
              <a:t> </a:t>
            </a:r>
            <a:r>
              <a:rPr kumimoji="1" lang="ja-JP" altLang="en-US" baseline="0" dirty="0" smtClean="0"/>
              <a:t>気温</a:t>
            </a:r>
            <a:endParaRPr kumimoji="1" lang="en-US" altLang="ja-JP" dirty="0" smtClean="0"/>
          </a:p>
          <a:p>
            <a:r>
              <a:rPr kumimoji="1" lang="en-US" altLang="ja-JP" dirty="0" smtClean="0"/>
              <a:t>10 bin sum</a:t>
            </a:r>
            <a:r>
              <a:rPr kumimoji="1" lang="ja-JP" altLang="en-US" dirty="0" err="1" smtClean="0"/>
              <a:t>だったと</a:t>
            </a:r>
            <a:r>
              <a:rPr kumimoji="1" lang="ja-JP" altLang="en-US" dirty="0" smtClean="0"/>
              <a:t>思うが、忘れた。</a:t>
            </a:r>
            <a:r>
              <a:rPr kumimoji="1" lang="en-US" altLang="ja-JP" dirty="0" smtClean="0"/>
              <a:t>80 +/- 4-5</a:t>
            </a:r>
            <a:r>
              <a:rPr kumimoji="1" lang="ja-JP" altLang="en-US" dirty="0" smtClean="0"/>
              <a:t>だから。 相関係数</a:t>
            </a:r>
            <a:r>
              <a:rPr kumimoji="1" lang="en-US" altLang="ja-JP" dirty="0" smtClean="0"/>
              <a:t>? </a:t>
            </a:r>
            <a:r>
              <a:rPr kumimoji="1" lang="ja-JP" altLang="en-US" dirty="0" smtClean="0"/>
              <a:t>計算しよう。 ベースラインの情報も必要</a:t>
            </a:r>
            <a:r>
              <a:rPr kumimoji="1" lang="en-US" altLang="ja-JP" dirty="0" smtClean="0"/>
              <a:t>, </a:t>
            </a:r>
            <a:r>
              <a:rPr kumimoji="1" lang="ja-JP" altLang="en-US" dirty="0" smtClean="0"/>
              <a:t>誤差もきちんといれないと</a:t>
            </a:r>
            <a:endParaRPr kumimoji="1" lang="en-US" altLang="ja-JP" dirty="0" smtClean="0"/>
          </a:p>
          <a:p>
            <a:r>
              <a:rPr kumimoji="1" lang="en-US" altLang="ja-JP" dirty="0" smtClean="0"/>
              <a:t>TA</a:t>
            </a:r>
            <a:r>
              <a:rPr kumimoji="1" lang="ja-JP" altLang="en-US" dirty="0" smtClean="0"/>
              <a:t>実験の</a:t>
            </a:r>
            <a:r>
              <a:rPr kumimoji="1" lang="en-US" altLang="ja-JP" dirty="0" smtClean="0"/>
              <a:t>SD</a:t>
            </a:r>
            <a:r>
              <a:rPr kumimoji="1" lang="ja-JP" altLang="en-US" dirty="0" smtClean="0"/>
              <a:t>の分布の範囲内の光電子数となっている。</a:t>
            </a:r>
            <a:r>
              <a:rPr kumimoji="1" lang="en-US" altLang="ja-JP" dirty="0" smtClean="0"/>
              <a:t>B106</a:t>
            </a:r>
            <a:r>
              <a:rPr kumimoji="1" lang="ja-JP" altLang="en-US" dirty="0" smtClean="0"/>
              <a:t>を後で確認する。</a:t>
            </a:r>
            <a:r>
              <a:rPr kumimoji="1" lang="en-US" altLang="ja-JP" dirty="0" smtClean="0"/>
              <a:t>(</a:t>
            </a:r>
            <a:r>
              <a:rPr kumimoji="1" lang="ja-JP" altLang="en-US" dirty="0" smtClean="0"/>
              <a:t>誤差</a:t>
            </a:r>
            <a:r>
              <a:rPr kumimoji="1" lang="en-US" altLang="ja-JP" dirty="0" smtClean="0"/>
              <a:t>?lower</a:t>
            </a:r>
            <a:r>
              <a:rPr kumimoji="1" lang="ja-JP" altLang="en-US" dirty="0" smtClean="0"/>
              <a:t>の</a:t>
            </a:r>
            <a:r>
              <a:rPr kumimoji="1" lang="en-US" altLang="ja-JP" dirty="0" smtClean="0"/>
              <a:t>fitting)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82B25D-2F5A-4129-815F-4B70BE69265C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2016/10/14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5D2F4-415E-49C1-89FD-9C5A0131BDE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2016/10/14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5D2F4-415E-49C1-89FD-9C5A0131BDE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2016/10/14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5D2F4-415E-49C1-89FD-9C5A0131BDE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1" y="990600"/>
            <a:ext cx="8534400" cy="548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04801" y="274637"/>
            <a:ext cx="8534400" cy="639763"/>
          </a:xfrm>
          <a:prstGeom prst="rect">
            <a:avLst/>
          </a:prstGeom>
        </p:spPr>
        <p:txBody>
          <a:bodyPr lIns="91412" tIns="45705" rIns="91412" bIns="45705"/>
          <a:lstStyle>
            <a:lvl1pPr>
              <a:defRPr b="1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2016/10/14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5D2F4-415E-49C1-89FD-9C5A0131BDE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2016/10/14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5D2F4-415E-49C1-89FD-9C5A0131BDE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2016/10/14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5D2F4-415E-49C1-89FD-9C5A0131BDE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2016/10/14</a:t>
            </a:r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5D2F4-415E-49C1-89FD-9C5A0131BDE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2016/10/14</a:t>
            </a:r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5D2F4-415E-49C1-89FD-9C5A0131BDE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2016/10/14</a:t>
            </a:r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5D2F4-415E-49C1-89FD-9C5A0131BDE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2016/10/14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5D2F4-415E-49C1-89FD-9C5A0131BDE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2016/10/14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5D2F4-415E-49C1-89FD-9C5A0131BDE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2016/10/14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B5D2F4-415E-49C1-89FD-9C5A0131BDE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3.jpeg"/><Relationship Id="rId7" Type="http://schemas.openxmlformats.org/officeDocument/2006/relationships/image" Target="../media/image3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 descr="DSC_020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" y="2420888"/>
            <a:ext cx="4932041" cy="2774274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4568179" cy="2708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図 11" descr="DSC_047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4205240"/>
            <a:ext cx="4716016" cy="2652761"/>
          </a:xfrm>
          <a:prstGeom prst="rect">
            <a:avLst/>
          </a:prstGeom>
        </p:spPr>
      </p:pic>
      <p:pic>
        <p:nvPicPr>
          <p:cNvPr id="13" name="図 12" descr="DSC_0474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860032" y="2708921"/>
            <a:ext cx="4283968" cy="2409732"/>
          </a:xfrm>
          <a:prstGeom prst="rect">
            <a:avLst/>
          </a:prstGeom>
        </p:spPr>
      </p:pic>
      <p:pic>
        <p:nvPicPr>
          <p:cNvPr id="10" name="図 9" descr="DSC_0213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328140" y="-1"/>
            <a:ext cx="4815860" cy="2708921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408112" y="2276872"/>
            <a:ext cx="5756176" cy="821953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altLang="zh-TW" dirty="0" smtClean="0">
                <a:ea typeface="ＭＳ Ｐゴシック" pitchFamily="50" charset="-128"/>
              </a:rPr>
              <a:t>The TA</a:t>
            </a:r>
            <a:r>
              <a:rPr lang="en-US" altLang="ja-JP" dirty="0" smtClean="0">
                <a:ea typeface="ＭＳ Ｐゴシック" pitchFamily="50" charset="-128"/>
              </a:rPr>
              <a:t>×</a:t>
            </a:r>
            <a:r>
              <a:rPr lang="en-US" altLang="zh-TW" dirty="0" smtClean="0">
                <a:ea typeface="ＭＳ Ｐゴシック" pitchFamily="50" charset="-128"/>
              </a:rPr>
              <a:t>4</a:t>
            </a:r>
            <a:r>
              <a:rPr lang="zh-TW" altLang="en-US" dirty="0" smtClean="0">
                <a:ea typeface="ＭＳ Ｐゴシック" pitchFamily="50" charset="-128"/>
              </a:rPr>
              <a:t> </a:t>
            </a:r>
            <a:r>
              <a:rPr lang="en-US" altLang="zh-TW" dirty="0" smtClean="0">
                <a:ea typeface="ＭＳ Ｐゴシック" pitchFamily="50" charset="-128"/>
              </a:rPr>
              <a:t>experiment</a:t>
            </a:r>
            <a:endParaRPr kumimoji="1" lang="ja-JP" altLang="en-US" dirty="0">
              <a:ea typeface="ＭＳ Ｐゴシック" pitchFamily="50" charset="-128"/>
            </a:endParaRPr>
          </a:p>
        </p:txBody>
      </p:sp>
      <p:pic>
        <p:nvPicPr>
          <p:cNvPr id="11" name="図 10" descr="DSC_0379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427984" y="4205241"/>
            <a:ext cx="4716016" cy="2652760"/>
          </a:xfrm>
          <a:prstGeom prst="rect">
            <a:avLst/>
          </a:prstGeom>
        </p:spPr>
      </p:pic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16024" y="3886200"/>
            <a:ext cx="8460432" cy="1559024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altLang="ja-JP" dirty="0" smtClean="0">
                <a:solidFill>
                  <a:schemeClr val="tx1"/>
                </a:solidFill>
              </a:rPr>
              <a:t>E. Kido for the</a:t>
            </a:r>
            <a:r>
              <a:rPr lang="ja-JP" altLang="en-US" dirty="0" smtClean="0">
                <a:solidFill>
                  <a:schemeClr val="tx1"/>
                </a:solidFill>
              </a:rPr>
              <a:t> </a:t>
            </a:r>
            <a:r>
              <a:rPr lang="en-US" altLang="ja-JP" dirty="0" smtClean="0">
                <a:solidFill>
                  <a:schemeClr val="tx1"/>
                </a:solidFill>
              </a:rPr>
              <a:t>Telescope Array Collaboration</a:t>
            </a:r>
          </a:p>
          <a:p>
            <a:r>
              <a:rPr lang="en-US" altLang="ja-JP" sz="2400" dirty="0" smtClean="0">
                <a:solidFill>
                  <a:schemeClr val="tx1"/>
                </a:solidFill>
              </a:rPr>
              <a:t>Institute for Cosmic Ray Research, University of Tokyo</a:t>
            </a:r>
          </a:p>
          <a:p>
            <a:r>
              <a:rPr kumimoji="1" lang="en-US" altLang="ja-JP" sz="2400" dirty="0" smtClean="0">
                <a:solidFill>
                  <a:schemeClr val="tx1"/>
                </a:solidFill>
              </a:rPr>
              <a:t>Kashiwa, Japan</a:t>
            </a:r>
          </a:p>
        </p:txBody>
      </p:sp>
      <p:pic>
        <p:nvPicPr>
          <p:cNvPr id="4" name="Picture 282" descr="LOGO-19APR06_cyc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0"/>
            <a:ext cx="1930292" cy="1916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2016/10/14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5D2F4-415E-49C1-89FD-9C5A0131BDE8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Linearity of PMT</a:t>
            </a:r>
            <a:r>
              <a:rPr lang="en-US" altLang="ja-JP" dirty="0" smtClean="0"/>
              <a:t>s</a:t>
            </a:r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2016/10/14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5D2F4-415E-49C1-89FD-9C5A0131BDE8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  <p:pic>
        <p:nvPicPr>
          <p:cNvPr id="7" name="図 6" descr="Linearity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504" y="1340768"/>
            <a:ext cx="5400600" cy="4782163"/>
          </a:xfrm>
          <a:prstGeom prst="rect">
            <a:avLst/>
          </a:prstGeom>
        </p:spPr>
      </p:pic>
      <p:cxnSp>
        <p:nvCxnSpPr>
          <p:cNvPr id="8" name="直線コネクタ 7"/>
          <p:cNvCxnSpPr/>
          <p:nvPr/>
        </p:nvCxnSpPr>
        <p:spPr>
          <a:xfrm>
            <a:off x="1259632" y="3933056"/>
            <a:ext cx="40324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/>
          <p:cNvSpPr txBox="1"/>
          <p:nvPr/>
        </p:nvSpPr>
        <p:spPr>
          <a:xfrm>
            <a:off x="1259632" y="4149080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800" dirty="0" smtClean="0"/>
              <a:t>-</a:t>
            </a:r>
            <a:r>
              <a:rPr kumimoji="1" lang="en-US" altLang="ja-JP" sz="1800" dirty="0" smtClean="0"/>
              <a:t>5% non-linear</a:t>
            </a:r>
            <a:endParaRPr kumimoji="1" lang="ja-JP" altLang="en-US" sz="18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547664" y="6309320"/>
            <a:ext cx="3384376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2000" dirty="0" smtClean="0"/>
              <a:t>Typical non-linearity of PMTs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364088" y="4077072"/>
            <a:ext cx="377991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 smtClean="0"/>
              <a:t>Linearity of all assembled PMTs </a:t>
            </a:r>
          </a:p>
          <a:p>
            <a:r>
              <a:rPr lang="en-US" altLang="ja-JP" sz="2000" dirty="0" smtClean="0"/>
              <a:t>was checked.</a:t>
            </a:r>
          </a:p>
          <a:p>
            <a:r>
              <a:rPr lang="en-US" altLang="ja-JP" sz="2000" dirty="0" smtClean="0"/>
              <a:t>Non-linearity &lt; 10% </a:t>
            </a:r>
          </a:p>
          <a:p>
            <a:r>
              <a:rPr lang="en-US" altLang="ja-JP" sz="2000" dirty="0" smtClean="0"/>
              <a:t>for ADC val. of SD elec. &lt; 4095</a:t>
            </a:r>
          </a:p>
          <a:p>
            <a:endParaRPr lang="en-US" altLang="ja-JP" sz="2000" dirty="0" smtClean="0"/>
          </a:p>
        </p:txBody>
      </p:sp>
      <p:cxnSp>
        <p:nvCxnSpPr>
          <p:cNvPr id="15" name="直線矢印コネクタ 14"/>
          <p:cNvCxnSpPr/>
          <p:nvPr/>
        </p:nvCxnSpPr>
        <p:spPr>
          <a:xfrm flipV="1">
            <a:off x="5292080" y="5589240"/>
            <a:ext cx="0" cy="720080"/>
          </a:xfrm>
          <a:prstGeom prst="straightConnector1">
            <a:avLst/>
          </a:prstGeom>
          <a:ln w="349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/>
          <p:cNvSpPr txBox="1"/>
          <p:nvPr/>
        </p:nvSpPr>
        <p:spPr>
          <a:xfrm>
            <a:off x="5004048" y="6211669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SD</a:t>
            </a:r>
            <a:r>
              <a:rPr lang="ja-JP" altLang="en-US" dirty="0" smtClean="0">
                <a:solidFill>
                  <a:srgbClr val="FF0000"/>
                </a:solidFill>
              </a:rPr>
              <a:t> </a:t>
            </a:r>
            <a:r>
              <a:rPr lang="en-US" altLang="ja-JP" dirty="0" smtClean="0">
                <a:solidFill>
                  <a:srgbClr val="FF0000"/>
                </a:solidFill>
              </a:rPr>
              <a:t>electronics</a:t>
            </a:r>
            <a:endParaRPr kumimoji="1" lang="en-US" altLang="ja-JP" dirty="0" smtClean="0">
              <a:solidFill>
                <a:srgbClr val="FF0000"/>
              </a:solidFill>
            </a:endParaRPr>
          </a:p>
          <a:p>
            <a:r>
              <a:rPr lang="en-US" altLang="ja-JP" dirty="0" smtClean="0">
                <a:solidFill>
                  <a:srgbClr val="FF0000"/>
                </a:solidFill>
              </a:rPr>
              <a:t>Max.</a:t>
            </a:r>
            <a:r>
              <a:rPr kumimoji="1" lang="en-US" altLang="ja-JP" dirty="0" smtClean="0">
                <a:solidFill>
                  <a:srgbClr val="FF0000"/>
                </a:solidFill>
              </a:rPr>
              <a:t> ADC value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436096" y="1556792"/>
            <a:ext cx="3707904" cy="193899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2000" dirty="0" smtClean="0"/>
              <a:t>Linearity of PMTs were measured with 2 LEDs inside of SDs</a:t>
            </a:r>
          </a:p>
          <a:p>
            <a:r>
              <a:rPr lang="en-US" altLang="ja-JP" sz="2000" dirty="0" smtClean="0"/>
              <a:t>Y-axis: Non-linearity of output current from PMTs</a:t>
            </a:r>
          </a:p>
          <a:p>
            <a:r>
              <a:rPr lang="en-US" altLang="ja-JP" sz="2000" dirty="0" smtClean="0"/>
              <a:t>X-axis: Output current from PMTs (1 count</a:t>
            </a:r>
            <a:r>
              <a:rPr lang="ja-JP" altLang="en-US" sz="2000" dirty="0" smtClean="0"/>
              <a:t>～</a:t>
            </a:r>
            <a:r>
              <a:rPr lang="en-US" altLang="ja-JP" sz="2000" dirty="0" smtClean="0"/>
              <a:t>0.01 </a:t>
            </a:r>
            <a:r>
              <a:rPr lang="en-US" altLang="ja-JP" sz="2000" dirty="0" err="1" smtClean="0"/>
              <a:t>mA</a:t>
            </a:r>
            <a:r>
              <a:rPr lang="en-US" altLang="ja-JP" sz="2000" dirty="0" smtClean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 descr="DSC_056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27984" y="4205240"/>
            <a:ext cx="4716016" cy="265276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Position Dependence of the Signals</a:t>
            </a:r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2016/10/14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5D2F4-415E-49C1-89FD-9C5A0131BDE8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831632" y="1772816"/>
            <a:ext cx="33123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5</a:t>
            </a:r>
            <a:r>
              <a:rPr lang="ja-JP" altLang="en-US" dirty="0" smtClean="0"/>
              <a:t> </a:t>
            </a:r>
            <a:r>
              <a:rPr lang="en-US" altLang="ja-JP" dirty="0" smtClean="0"/>
              <a:t>SDs</a:t>
            </a:r>
            <a:r>
              <a:rPr lang="ja-JP" altLang="en-US" dirty="0" smtClean="0"/>
              <a:t> </a:t>
            </a:r>
            <a:r>
              <a:rPr lang="en-US" altLang="ja-JP" dirty="0" smtClean="0"/>
              <a:t>measured</a:t>
            </a:r>
          </a:p>
          <a:p>
            <a:r>
              <a:rPr lang="en-US" altLang="ja-JP" dirty="0" smtClean="0"/>
              <a:t>15 cm×15 cm trigger probes</a:t>
            </a:r>
          </a:p>
          <a:p>
            <a:r>
              <a:rPr lang="en-US" altLang="ja-JP" dirty="0" smtClean="0"/>
              <a:t>8</a:t>
            </a:r>
            <a:r>
              <a:rPr lang="ja-JP" altLang="en-US" dirty="0" smtClean="0"/>
              <a:t> </a:t>
            </a:r>
            <a:r>
              <a:rPr lang="en-US" altLang="ja-JP" dirty="0" smtClean="0"/>
              <a:t>positions are measured at the same time</a:t>
            </a:r>
          </a:p>
        </p:txBody>
      </p:sp>
      <p:pic>
        <p:nvPicPr>
          <p:cNvPr id="7" name="図 6" descr="DSC_055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124744"/>
            <a:ext cx="5760640" cy="3240360"/>
          </a:xfrm>
          <a:prstGeom prst="rect">
            <a:avLst/>
          </a:prstGeom>
        </p:spPr>
      </p:pic>
      <p:pic>
        <p:nvPicPr>
          <p:cNvPr id="8" name="図 7" descr="DSC_056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1" y="4365104"/>
            <a:ext cx="4431815" cy="24928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852936"/>
            <a:ext cx="4094609" cy="2858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852936"/>
            <a:ext cx="4032336" cy="2815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コンテンツ プレースホルダ 2"/>
          <p:cNvSpPr txBox="1">
            <a:spLocks/>
          </p:cNvSpPr>
          <p:nvPr/>
        </p:nvSpPr>
        <p:spPr>
          <a:xfrm>
            <a:off x="0" y="5805264"/>
            <a:ext cx="9144000" cy="1052736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ja-JP" sz="3200" dirty="0" smtClean="0"/>
              <a:t>Max. difference from the average: </a:t>
            </a:r>
            <a:r>
              <a:rPr lang="ja-JP" altLang="en-US" sz="3200" dirty="0" smtClean="0">
                <a:solidFill>
                  <a:srgbClr val="0070C0"/>
                </a:solidFill>
              </a:rPr>
              <a:t>～</a:t>
            </a:r>
            <a:r>
              <a:rPr kumimoji="1" lang="en-US" altLang="ja-JP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20%</a:t>
            </a:r>
            <a:endParaRPr kumimoji="1" lang="en-US" altLang="ja-JP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1" lang="en-US" altLang="ja-JP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Main source of the position</a:t>
            </a:r>
            <a:r>
              <a:rPr kumimoji="1" lang="en-US" altLang="ja-JP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dependence: </a:t>
            </a:r>
            <a:r>
              <a:rPr lang="en-US" altLang="ja-JP" sz="3200" dirty="0" smtClean="0"/>
              <a:t>decay length in the WLS fibers</a:t>
            </a:r>
            <a:endParaRPr kumimoji="1" lang="en-US" altLang="ja-JP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indent="-342900">
              <a:spcBef>
                <a:spcPct val="20000"/>
              </a:spcBef>
              <a:defRPr/>
            </a:pPr>
            <a:r>
              <a:rPr kumimoji="1" lang="ja-JP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　　→ </a:t>
            </a:r>
            <a:r>
              <a:rPr lang="en-US" altLang="ja-JP" sz="3200" dirty="0" smtClean="0"/>
              <a:t>Max. difference from the average of (up + low) signals: </a:t>
            </a:r>
            <a:r>
              <a:rPr lang="ja-JP" altLang="en-US" sz="3200" dirty="0" smtClean="0">
                <a:solidFill>
                  <a:srgbClr val="0070C0"/>
                </a:solidFill>
              </a:rPr>
              <a:t>～</a:t>
            </a:r>
            <a:r>
              <a:rPr lang="en-US" altLang="ja-JP" sz="3200" b="1" dirty="0" smtClean="0">
                <a:solidFill>
                  <a:schemeClr val="accent1"/>
                </a:solidFill>
              </a:rPr>
              <a:t>15%</a:t>
            </a:r>
            <a:endParaRPr kumimoji="1" lang="en-US" altLang="ja-JP" sz="3200" b="1" i="0" u="none" strike="noStrike" kern="1200" cap="none" spc="0" normalizeH="0" baseline="0" noProof="0" dirty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5D2F4-415E-49C1-89FD-9C5A0131BDE8}" type="slidenum">
              <a:rPr kumimoji="1" lang="ja-JP" altLang="en-US" smtClean="0"/>
              <a:pPr/>
              <a:t>12</a:t>
            </a:fld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83568" y="2996952"/>
            <a:ext cx="1331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</a:rPr>
              <a:t>Preliminary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83568" y="4509120"/>
            <a:ext cx="1656184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Average: 1</a:t>
            </a:r>
          </a:p>
          <a:p>
            <a:r>
              <a:rPr kumimoji="1" lang="en-US" altLang="ja-JP" dirty="0" smtClean="0"/>
              <a:t>Upper layer</a:t>
            </a:r>
            <a:endParaRPr kumimoji="1" lang="ja-JP" altLang="en-US" dirty="0"/>
          </a:p>
        </p:txBody>
      </p:sp>
      <p:pic>
        <p:nvPicPr>
          <p:cNvPr id="8" name="図 7" descr="tmp15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932040" y="0"/>
            <a:ext cx="4211960" cy="2111980"/>
          </a:xfrm>
          <a:prstGeom prst="rect">
            <a:avLst/>
          </a:prstGeom>
        </p:spPr>
      </p:pic>
      <p:sp>
        <p:nvSpPr>
          <p:cNvPr id="10" name="タイトル 1"/>
          <p:cNvSpPr txBox="1">
            <a:spLocks/>
          </p:cNvSpPr>
          <p:nvPr/>
        </p:nvSpPr>
        <p:spPr>
          <a:xfrm>
            <a:off x="0" y="0"/>
            <a:ext cx="4248472" cy="16288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4400" dirty="0" smtClean="0">
                <a:latin typeface="+mj-lt"/>
                <a:ea typeface="+mj-ea"/>
                <a:cs typeface="+mj-cs"/>
              </a:rPr>
              <a:t>Position Dependence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4400" dirty="0" smtClean="0">
                <a:latin typeface="+mj-lt"/>
                <a:ea typeface="+mj-ea"/>
                <a:cs typeface="+mj-cs"/>
              </a:rPr>
              <a:t>o</a:t>
            </a:r>
            <a:r>
              <a:rPr kumimoji="1" lang="en-US" altLang="ja-JP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 the Signals</a:t>
            </a:r>
            <a:endParaRPr kumimoji="1" lang="ja-JP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12" name="直線矢印コネクタ 11"/>
          <p:cNvCxnSpPr/>
          <p:nvPr/>
        </p:nvCxnSpPr>
        <p:spPr>
          <a:xfrm>
            <a:off x="4860032" y="1058307"/>
            <a:ext cx="2016224" cy="1296144"/>
          </a:xfrm>
          <a:prstGeom prst="straightConnector1">
            <a:avLst/>
          </a:prstGeom>
          <a:ln w="349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6732240" y="2426459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X</a:t>
            </a:r>
            <a:r>
              <a:rPr lang="en-US" altLang="ja-JP" dirty="0" smtClean="0"/>
              <a:t>-axis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5940152" y="4509120"/>
            <a:ext cx="1656184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Average: 1</a:t>
            </a:r>
          </a:p>
          <a:p>
            <a:r>
              <a:rPr lang="en-US" altLang="ja-JP" dirty="0" smtClean="0"/>
              <a:t>Lower</a:t>
            </a:r>
            <a:r>
              <a:rPr kumimoji="1" lang="en-US" altLang="ja-JP" dirty="0" smtClean="0"/>
              <a:t> layer</a:t>
            </a:r>
            <a:endParaRPr kumimoji="1" lang="ja-JP" altLang="en-US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5148064" y="2996952"/>
            <a:ext cx="1331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</a:rPr>
              <a:t>Preliminary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Future Prospects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0" y="5733256"/>
            <a:ext cx="9144000" cy="1124744"/>
          </a:xfrm>
        </p:spPr>
        <p:txBody>
          <a:bodyPr>
            <a:normAutofit fontScale="92500" lnSpcReduction="20000"/>
          </a:bodyPr>
          <a:lstStyle/>
          <a:p>
            <a:r>
              <a:rPr lang="en-US" altLang="ja-JP" sz="2400" dirty="0" smtClean="0"/>
              <a:t>Transportation of </a:t>
            </a:r>
            <a:r>
              <a:rPr lang="en-US" altLang="ja-JP" sz="2400" dirty="0" err="1" smtClean="0"/>
              <a:t>scintillator</a:t>
            </a:r>
            <a:r>
              <a:rPr lang="en-US" altLang="ja-JP" sz="2400" dirty="0" smtClean="0"/>
              <a:t> boxes, mass production of electronics</a:t>
            </a:r>
          </a:p>
          <a:p>
            <a:r>
              <a:rPr lang="en-US" altLang="ja-JP" sz="2400" dirty="0" smtClean="0"/>
              <a:t>Assembly and deployment of SDs</a:t>
            </a:r>
          </a:p>
          <a:p>
            <a:r>
              <a:rPr kumimoji="1" lang="en-US" altLang="ja-JP" sz="2400" dirty="0" smtClean="0"/>
              <a:t>Construction of FDs</a:t>
            </a:r>
            <a:endParaRPr kumimoji="1" lang="ja-JP" altLang="en-US" sz="2400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5D2F4-415E-49C1-89FD-9C5A0131BDE8}" type="slidenum">
              <a:rPr kumimoji="1" lang="ja-JP" altLang="en-US" smtClean="0"/>
              <a:pPr/>
              <a:t>13</a:t>
            </a:fld>
            <a:endParaRPr kumimoji="1" lang="ja-JP" altLang="en-US" dirty="0"/>
          </a:p>
        </p:txBody>
      </p:sp>
      <p:pic>
        <p:nvPicPr>
          <p:cNvPr id="6" name="図 5" descr="DSC_047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1340768"/>
            <a:ext cx="3491880" cy="1964183"/>
          </a:xfrm>
          <a:prstGeom prst="rect">
            <a:avLst/>
          </a:prstGeom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3501008"/>
            <a:ext cx="2686401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9" y="3501008"/>
            <a:ext cx="2699792" cy="2023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" name="図 9" descr="DSC_0408_small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076056" y="1340768"/>
            <a:ext cx="3328369" cy="1872208"/>
          </a:xfrm>
          <a:prstGeom prst="rect">
            <a:avLst/>
          </a:prstGeom>
        </p:spPr>
      </p:pic>
      <p:pic>
        <p:nvPicPr>
          <p:cNvPr id="11" name="図 10" descr="IMG_0270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07504" y="3429000"/>
            <a:ext cx="3059832" cy="2294874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131840" y="3429000"/>
            <a:ext cx="1056118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テキスト ボックス 11"/>
          <p:cNvSpPr txBox="1"/>
          <p:nvPr/>
        </p:nvSpPr>
        <p:spPr>
          <a:xfrm>
            <a:off x="6444208" y="3501008"/>
            <a:ext cx="936104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picture</a:t>
            </a:r>
          </a:p>
          <a:p>
            <a:r>
              <a:rPr lang="en-US" altLang="ja-JP" dirty="0" smtClean="0"/>
              <a:t>i</a:t>
            </a:r>
            <a:r>
              <a:rPr kumimoji="1" lang="en-US" altLang="ja-JP" dirty="0" smtClean="0"/>
              <a:t>n 2004</a:t>
            </a:r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051720" y="3429000"/>
            <a:ext cx="108012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Pictures</a:t>
            </a:r>
            <a:endParaRPr kumimoji="1" lang="en-US" altLang="ja-JP" dirty="0" smtClean="0"/>
          </a:p>
          <a:p>
            <a:r>
              <a:rPr lang="en-US" altLang="ja-JP" dirty="0" smtClean="0"/>
              <a:t>i</a:t>
            </a:r>
            <a:r>
              <a:rPr kumimoji="1" lang="en-US" altLang="ja-JP" dirty="0" smtClean="0"/>
              <a:t>n 2011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987824" y="1340768"/>
            <a:ext cx="115212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May 2016</a:t>
            </a:r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7308304" y="1340768"/>
            <a:ext cx="115212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May 2016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Future Prospects</a:t>
            </a:r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2016/10/14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5D2F4-415E-49C1-89FD-9C5A0131BDE8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  <p:pic>
        <p:nvPicPr>
          <p:cNvPr id="6" name="図 5" descr="tax4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700808"/>
            <a:ext cx="4536504" cy="2546352"/>
          </a:xfrm>
          <a:prstGeom prst="rect">
            <a:avLst/>
          </a:prstGeom>
        </p:spPr>
      </p:pic>
      <p:pic>
        <p:nvPicPr>
          <p:cNvPr id="7" name="図 6" descr="tax4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69144" y="1700808"/>
            <a:ext cx="4574856" cy="2520280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0" y="5301208"/>
            <a:ext cx="9144000" cy="10156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 err="1" smtClean="0"/>
              <a:t>N</a:t>
            </a:r>
            <a:r>
              <a:rPr lang="en-US" altLang="ja-JP" sz="2000" baseline="-25000" dirty="0" err="1" smtClean="0"/>
              <a:t>total</a:t>
            </a:r>
            <a:r>
              <a:rPr lang="en-US" altLang="ja-JP" sz="2000" dirty="0" smtClean="0"/>
              <a:t>: 305 events, </a:t>
            </a:r>
            <a:r>
              <a:rPr lang="en-US" altLang="ja-JP" sz="2000" dirty="0" smtClean="0"/>
              <a:t>21</a:t>
            </a:r>
            <a:r>
              <a:rPr lang="en-US" altLang="ja-JP" sz="2000" dirty="0" smtClean="0"/>
              <a:t> </a:t>
            </a:r>
            <a:r>
              <a:rPr lang="en-US" altLang="ja-JP" sz="2000" dirty="0" smtClean="0"/>
              <a:t>TA SD equivalent years</a:t>
            </a:r>
          </a:p>
          <a:p>
            <a:r>
              <a:rPr lang="en-US" altLang="ja-JP" sz="2000" dirty="0" smtClean="0"/>
              <a:t>N</a:t>
            </a:r>
            <a:r>
              <a:rPr lang="en-US" altLang="ja-JP" sz="2000" baseline="-25000" dirty="0" smtClean="0"/>
              <a:t>BG</a:t>
            </a:r>
            <a:r>
              <a:rPr lang="en-US" altLang="ja-JP" sz="2000" dirty="0" smtClean="0"/>
              <a:t>: 244 events isotropic background</a:t>
            </a:r>
          </a:p>
          <a:p>
            <a:r>
              <a:rPr lang="en-US" altLang="ja-JP" sz="2000" dirty="0" smtClean="0"/>
              <a:t>N</a:t>
            </a:r>
            <a:r>
              <a:rPr lang="en-US" altLang="ja-JP" sz="2000" baseline="-25000" dirty="0" smtClean="0"/>
              <a:t>source</a:t>
            </a:r>
            <a:r>
              <a:rPr lang="en-US" altLang="ja-JP" sz="2000" dirty="0" smtClean="0"/>
              <a:t>: 61 </a:t>
            </a:r>
            <a:r>
              <a:rPr lang="en-US" altLang="ja-JP" sz="2000" dirty="0" smtClean="0"/>
              <a:t>events (21 events and 40 events for 2 separated sources)</a:t>
            </a:r>
            <a:endParaRPr lang="en-US" altLang="ja-JP" sz="2000" dirty="0" smtClean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51520" y="4149080"/>
            <a:ext cx="36724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Assumption:</a:t>
            </a:r>
          </a:p>
          <a:p>
            <a:r>
              <a:rPr lang="en-US" altLang="ja-JP" dirty="0" smtClean="0"/>
              <a:t>The hotspot comes from 1 source with 10 deg. Gaussian σ.</a:t>
            </a:r>
          </a:p>
          <a:p>
            <a:r>
              <a:rPr kumimoji="1" lang="en-US" altLang="ja-JP" dirty="0" smtClean="0"/>
              <a:t>Oversampling 20°radius circle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427984" y="4077072"/>
            <a:ext cx="45365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Assumption:</a:t>
            </a:r>
          </a:p>
          <a:p>
            <a:r>
              <a:rPr lang="en-US" altLang="ja-JP" dirty="0" smtClean="0"/>
              <a:t>The hotspot comes from 2 separated sources with 1σ=10 deg. and with 1σ=5 deg..</a:t>
            </a:r>
          </a:p>
          <a:p>
            <a:r>
              <a:rPr lang="en-US" altLang="ja-JP" dirty="0" smtClean="0"/>
              <a:t>Oversampling 15°radius circle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700808"/>
            <a:ext cx="4860032" cy="3168352"/>
          </a:xfrm>
          <a:prstGeom prst="rect">
            <a:avLst/>
          </a:prstGeom>
        </p:spPr>
      </p:pic>
      <p:sp>
        <p:nvSpPr>
          <p:cNvPr id="10" name="Rectangle 1"/>
          <p:cNvSpPr/>
          <p:nvPr/>
        </p:nvSpPr>
        <p:spPr>
          <a:xfrm>
            <a:off x="956266" y="3570101"/>
            <a:ext cx="919258" cy="32812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a-DK" sz="1600" dirty="0" smtClean="0">
                <a:solidFill>
                  <a:srgbClr val="008000"/>
                </a:solidFill>
              </a:rPr>
              <a:t>Log(E/eV) ankle</a:t>
            </a:r>
          </a:p>
          <a:p>
            <a:r>
              <a:rPr lang="da-DK" sz="1600" dirty="0" smtClean="0">
                <a:solidFill>
                  <a:srgbClr val="008000"/>
                </a:solidFill>
              </a:rPr>
              <a:t>= 18.70 </a:t>
            </a:r>
            <a:r>
              <a:rPr lang="da-DK" sz="1600" dirty="0" smtClean="0">
                <a:solidFill>
                  <a:srgbClr val="008000"/>
                </a:solidFill>
                <a:sym typeface="Symbol"/>
              </a:rPr>
              <a:t></a:t>
            </a:r>
            <a:r>
              <a:rPr lang="da-DK" sz="1600" dirty="0" smtClean="0">
                <a:solidFill>
                  <a:srgbClr val="008000"/>
                </a:solidFill>
              </a:rPr>
              <a:t> 0.02</a:t>
            </a:r>
            <a:endParaRPr lang="en-US" sz="1600" dirty="0">
              <a:solidFill>
                <a:srgbClr val="008000"/>
              </a:solidFill>
            </a:endParaRPr>
          </a:p>
        </p:txBody>
      </p:sp>
      <p:sp>
        <p:nvSpPr>
          <p:cNvPr id="11" name="Rectangle 2"/>
          <p:cNvSpPr/>
          <p:nvPr/>
        </p:nvSpPr>
        <p:spPr>
          <a:xfrm>
            <a:off x="803177" y="2479680"/>
            <a:ext cx="865823" cy="32812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7030A0"/>
                </a:solidFill>
              </a:rPr>
              <a:t>Power index </a:t>
            </a:r>
          </a:p>
          <a:p>
            <a:r>
              <a:rPr lang="en-US" sz="1600" dirty="0" smtClean="0">
                <a:solidFill>
                  <a:srgbClr val="7030A0"/>
                </a:solidFill>
              </a:rPr>
              <a:t>=</a:t>
            </a:r>
            <a:r>
              <a:rPr lang="en-US" sz="1600" dirty="0">
                <a:solidFill>
                  <a:srgbClr val="7030A0"/>
                </a:solidFill>
              </a:rPr>
              <a:t> </a:t>
            </a:r>
            <a:r>
              <a:rPr lang="en-US" sz="1600" dirty="0" smtClean="0">
                <a:solidFill>
                  <a:srgbClr val="7030A0"/>
                </a:solidFill>
                <a:sym typeface="Symbol"/>
              </a:rPr>
              <a:t></a:t>
            </a:r>
            <a:r>
              <a:rPr lang="en-US" sz="1600" dirty="0" smtClean="0">
                <a:solidFill>
                  <a:srgbClr val="7030A0"/>
                </a:solidFill>
              </a:rPr>
              <a:t>3.30</a:t>
            </a:r>
            <a:r>
              <a:rPr lang="da-DK" sz="1600" dirty="0" smtClean="0">
                <a:solidFill>
                  <a:srgbClr val="7030A0"/>
                </a:solidFill>
                <a:sym typeface="Symbol"/>
              </a:rPr>
              <a:t> </a:t>
            </a:r>
            <a:r>
              <a:rPr lang="da-DK" sz="1600" dirty="0">
                <a:solidFill>
                  <a:srgbClr val="7030A0"/>
                </a:solidFill>
                <a:sym typeface="Symbol"/>
              </a:rPr>
              <a:t></a:t>
            </a:r>
            <a:r>
              <a:rPr lang="da-DK" sz="1600" dirty="0">
                <a:solidFill>
                  <a:srgbClr val="7030A0"/>
                </a:solidFill>
              </a:rPr>
              <a:t> </a:t>
            </a:r>
            <a:r>
              <a:rPr lang="en-US" sz="1600" dirty="0" smtClean="0">
                <a:solidFill>
                  <a:srgbClr val="7030A0"/>
                </a:solidFill>
              </a:rPr>
              <a:t>0.03 </a:t>
            </a:r>
            <a:endParaRPr lang="en-US" sz="1600" dirty="0">
              <a:solidFill>
                <a:srgbClr val="7030A0"/>
              </a:solidFill>
            </a:endParaRPr>
          </a:p>
        </p:txBody>
      </p:sp>
      <p:sp>
        <p:nvSpPr>
          <p:cNvPr id="12" name="Rectangle 8"/>
          <p:cNvSpPr/>
          <p:nvPr/>
        </p:nvSpPr>
        <p:spPr>
          <a:xfrm>
            <a:off x="1907704" y="3068960"/>
            <a:ext cx="865823" cy="32812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7030A0"/>
                </a:solidFill>
              </a:rPr>
              <a:t>Power index </a:t>
            </a:r>
          </a:p>
          <a:p>
            <a:r>
              <a:rPr lang="en-US" sz="1600" dirty="0" smtClean="0">
                <a:solidFill>
                  <a:srgbClr val="7030A0"/>
                </a:solidFill>
              </a:rPr>
              <a:t>=</a:t>
            </a:r>
            <a:r>
              <a:rPr lang="en-US" sz="1600" dirty="0">
                <a:solidFill>
                  <a:srgbClr val="7030A0"/>
                </a:solidFill>
              </a:rPr>
              <a:t> </a:t>
            </a:r>
            <a:r>
              <a:rPr lang="en-US" sz="1600" dirty="0" smtClean="0">
                <a:solidFill>
                  <a:srgbClr val="7030A0"/>
                </a:solidFill>
                <a:sym typeface="Symbol"/>
              </a:rPr>
              <a:t>2</a:t>
            </a:r>
            <a:r>
              <a:rPr lang="en-US" sz="1600" dirty="0" smtClean="0">
                <a:solidFill>
                  <a:srgbClr val="7030A0"/>
                </a:solidFill>
              </a:rPr>
              <a:t>.68</a:t>
            </a:r>
            <a:r>
              <a:rPr lang="da-DK" sz="1600" dirty="0" smtClean="0">
                <a:solidFill>
                  <a:srgbClr val="7030A0"/>
                </a:solidFill>
                <a:sym typeface="Symbol"/>
              </a:rPr>
              <a:t> </a:t>
            </a:r>
            <a:r>
              <a:rPr lang="da-DK" sz="1600" dirty="0">
                <a:solidFill>
                  <a:srgbClr val="7030A0"/>
                </a:solidFill>
                <a:sym typeface="Symbol"/>
              </a:rPr>
              <a:t></a:t>
            </a:r>
            <a:r>
              <a:rPr lang="da-DK" sz="1600" dirty="0">
                <a:solidFill>
                  <a:srgbClr val="7030A0"/>
                </a:solidFill>
              </a:rPr>
              <a:t> </a:t>
            </a:r>
            <a:r>
              <a:rPr lang="en-US" sz="1600" dirty="0" smtClean="0">
                <a:solidFill>
                  <a:srgbClr val="7030A0"/>
                </a:solidFill>
              </a:rPr>
              <a:t>0.03 </a:t>
            </a:r>
            <a:endParaRPr lang="en-US" sz="1600" dirty="0">
              <a:solidFill>
                <a:srgbClr val="7030A0"/>
              </a:solidFill>
            </a:endParaRPr>
          </a:p>
        </p:txBody>
      </p:sp>
      <p:sp>
        <p:nvSpPr>
          <p:cNvPr id="13" name="Rectangle 3"/>
          <p:cNvSpPr/>
          <p:nvPr/>
        </p:nvSpPr>
        <p:spPr>
          <a:xfrm>
            <a:off x="2267744" y="2132856"/>
            <a:ext cx="881853" cy="3453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</a:rPr>
              <a:t>Log(E/eV) GZK</a:t>
            </a:r>
          </a:p>
          <a:p>
            <a:r>
              <a:rPr lang="en-US" sz="1600" dirty="0" smtClean="0">
                <a:solidFill>
                  <a:srgbClr val="008000"/>
                </a:solidFill>
              </a:rPr>
              <a:t>=19.78 </a:t>
            </a:r>
            <a:r>
              <a:rPr lang="da-DK" sz="1600" dirty="0">
                <a:solidFill>
                  <a:srgbClr val="008000"/>
                </a:solidFill>
                <a:sym typeface="Symbol"/>
              </a:rPr>
              <a:t></a:t>
            </a:r>
            <a:r>
              <a:rPr lang="en-US" sz="1600" dirty="0" smtClean="0">
                <a:solidFill>
                  <a:srgbClr val="008000"/>
                </a:solidFill>
              </a:rPr>
              <a:t> 0.06</a:t>
            </a:r>
            <a:r>
              <a:rPr lang="en-US" dirty="0" smtClean="0">
                <a:solidFill>
                  <a:srgbClr val="008000"/>
                </a:solidFill>
              </a:rPr>
              <a:t> 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Future Prospects</a:t>
            </a:r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2016/10/14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5D2F4-415E-49C1-89FD-9C5A0131BDE8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29827" y="1844825"/>
            <a:ext cx="4614174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テキスト ボックス 5"/>
          <p:cNvSpPr txBox="1"/>
          <p:nvPr/>
        </p:nvSpPr>
        <p:spPr>
          <a:xfrm>
            <a:off x="0" y="5157192"/>
            <a:ext cx="9144000" cy="10156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ja-JP" sz="2000" dirty="0" smtClean="0"/>
              <a:t> Energy spectrum: more detailed spectrum shape at the highest energies</a:t>
            </a:r>
          </a:p>
          <a:p>
            <a:r>
              <a:rPr lang="en-US" altLang="ja-JP" sz="2000" dirty="0" smtClean="0"/>
              <a:t>                                   with </a:t>
            </a:r>
            <a:r>
              <a:rPr lang="ja-JP" altLang="en-US" sz="2000" dirty="0" smtClean="0"/>
              <a:t>～</a:t>
            </a:r>
            <a:r>
              <a:rPr lang="en-US" altLang="ja-JP" sz="2000" dirty="0" smtClean="0"/>
              <a:t>21</a:t>
            </a:r>
            <a:r>
              <a:rPr lang="en-US" altLang="ja-JP" sz="2000" dirty="0" smtClean="0"/>
              <a:t> </a:t>
            </a:r>
            <a:r>
              <a:rPr lang="en-US" altLang="ja-JP" sz="2000" dirty="0" smtClean="0"/>
              <a:t>TA SD equivalent years data</a:t>
            </a:r>
          </a:p>
          <a:p>
            <a:pPr>
              <a:buFont typeface="Arial" pitchFamily="34" charset="0"/>
              <a:buChar char="•"/>
            </a:pPr>
            <a:r>
              <a:rPr lang="en-US" altLang="ja-JP" sz="2000" dirty="0" smtClean="0"/>
              <a:t> Composition: </a:t>
            </a:r>
            <a:r>
              <a:rPr lang="en-US" altLang="ja-JP" sz="2000" dirty="0" err="1" smtClean="0"/>
              <a:t>Xmax</a:t>
            </a:r>
            <a:r>
              <a:rPr lang="en-US" altLang="ja-JP" sz="2000" dirty="0" smtClean="0"/>
              <a:t> using SDFD hybrid events with high statistics will be also provided.</a:t>
            </a:r>
          </a:p>
        </p:txBody>
      </p:sp>
      <p:sp>
        <p:nvSpPr>
          <p:cNvPr id="14" name="Rectangle 11"/>
          <p:cNvSpPr/>
          <p:nvPr/>
        </p:nvSpPr>
        <p:spPr>
          <a:xfrm>
            <a:off x="2627784" y="3789040"/>
            <a:ext cx="1368152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7030A0"/>
                </a:solidFill>
              </a:rPr>
              <a:t>Power index </a:t>
            </a:r>
          </a:p>
          <a:p>
            <a:r>
              <a:rPr lang="en-US" sz="1600" dirty="0" smtClean="0">
                <a:solidFill>
                  <a:srgbClr val="7030A0"/>
                </a:solidFill>
              </a:rPr>
              <a:t>=</a:t>
            </a:r>
            <a:r>
              <a:rPr lang="en-US" sz="1600" dirty="0">
                <a:solidFill>
                  <a:srgbClr val="7030A0"/>
                </a:solidFill>
              </a:rPr>
              <a:t> </a:t>
            </a:r>
            <a:r>
              <a:rPr lang="en-US" sz="1600" dirty="0" smtClean="0">
                <a:solidFill>
                  <a:srgbClr val="7030A0"/>
                </a:solidFill>
                <a:sym typeface="Symbol"/>
              </a:rPr>
              <a:t>4.55</a:t>
            </a:r>
            <a:r>
              <a:rPr lang="da-DK" sz="1600" dirty="0" smtClean="0">
                <a:solidFill>
                  <a:srgbClr val="7030A0"/>
                </a:solidFill>
                <a:sym typeface="Symbol"/>
              </a:rPr>
              <a:t> </a:t>
            </a:r>
            <a:r>
              <a:rPr lang="da-DK" sz="1600" dirty="0">
                <a:solidFill>
                  <a:srgbClr val="7030A0"/>
                </a:solidFill>
                <a:sym typeface="Symbol"/>
              </a:rPr>
              <a:t></a:t>
            </a:r>
            <a:r>
              <a:rPr lang="da-DK" sz="1600" dirty="0">
                <a:solidFill>
                  <a:srgbClr val="7030A0"/>
                </a:solidFill>
              </a:rPr>
              <a:t> </a:t>
            </a:r>
            <a:r>
              <a:rPr lang="en-US" sz="1600" dirty="0" smtClean="0">
                <a:solidFill>
                  <a:srgbClr val="7030A0"/>
                </a:solidFill>
              </a:rPr>
              <a:t>0.56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11560" y="1556792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TA SD energy spectrum (7 years data)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Summary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0" y="2060848"/>
            <a:ext cx="9144000" cy="4065315"/>
          </a:xfrm>
        </p:spPr>
        <p:txBody>
          <a:bodyPr>
            <a:normAutofit/>
          </a:bodyPr>
          <a:lstStyle/>
          <a:p>
            <a:r>
              <a:rPr lang="en-US" altLang="ja-JP" sz="2400" dirty="0" smtClean="0"/>
              <a:t>Construction of TA×4 SDs and FDs was funded.</a:t>
            </a:r>
          </a:p>
          <a:p>
            <a:r>
              <a:rPr lang="en-US" altLang="ja-JP" sz="2400" b="1" dirty="0" smtClean="0">
                <a:solidFill>
                  <a:srgbClr val="FF0000"/>
                </a:solidFill>
              </a:rPr>
              <a:t>173</a:t>
            </a:r>
            <a:r>
              <a:rPr lang="en-US" altLang="ja-JP" sz="2400" dirty="0" smtClean="0"/>
              <a:t> </a:t>
            </a:r>
            <a:r>
              <a:rPr lang="en-US" altLang="ja-JP" sz="2400" dirty="0" err="1" smtClean="0"/>
              <a:t>scintillator</a:t>
            </a:r>
            <a:r>
              <a:rPr lang="en-US" altLang="ja-JP" sz="2400" dirty="0" smtClean="0"/>
              <a:t> boxes of SDs were already assembled.</a:t>
            </a:r>
          </a:p>
          <a:p>
            <a:r>
              <a:rPr lang="en-US" altLang="ja-JP" sz="2400" dirty="0" smtClean="0"/>
              <a:t>Number of photo electrons corresponding to the single </a:t>
            </a:r>
            <a:r>
              <a:rPr lang="en-US" altLang="ja-JP" sz="2400" dirty="0" err="1" smtClean="0"/>
              <a:t>muon</a:t>
            </a:r>
            <a:r>
              <a:rPr lang="en-US" altLang="ja-JP" sz="2400" dirty="0" smtClean="0"/>
              <a:t> peak is </a:t>
            </a:r>
            <a:r>
              <a:rPr lang="en-US" altLang="ja-JP" sz="2400" b="1" dirty="0" smtClean="0">
                <a:solidFill>
                  <a:srgbClr val="FF0000"/>
                </a:solidFill>
              </a:rPr>
              <a:t>19.0±3.3. </a:t>
            </a:r>
            <a:r>
              <a:rPr lang="en-US" altLang="ja-JP" sz="2400" dirty="0" smtClean="0"/>
              <a:t>The plastic </a:t>
            </a:r>
            <a:r>
              <a:rPr lang="en-US" altLang="ja-JP" sz="2400" dirty="0" err="1" smtClean="0"/>
              <a:t>scintillators</a:t>
            </a:r>
            <a:r>
              <a:rPr lang="en-US" altLang="ja-JP" sz="2400" dirty="0" smtClean="0"/>
              <a:t> determines the fluctuation.</a:t>
            </a:r>
          </a:p>
          <a:p>
            <a:r>
              <a:rPr lang="en-US" altLang="ja-JP" sz="2400" dirty="0" smtClean="0"/>
              <a:t>In the range of SD electronics, non-linearity </a:t>
            </a:r>
            <a:r>
              <a:rPr lang="en-US" altLang="ja-JP" sz="2400" dirty="0" smtClean="0"/>
              <a:t>of all PMTs </a:t>
            </a:r>
            <a:r>
              <a:rPr lang="en-US" altLang="ja-JP" sz="2400" dirty="0" smtClean="0"/>
              <a:t>&lt;</a:t>
            </a:r>
            <a:r>
              <a:rPr lang="en-US" altLang="ja-JP" sz="2400" dirty="0" smtClean="0">
                <a:solidFill>
                  <a:srgbClr val="0070C0"/>
                </a:solidFill>
              </a:rPr>
              <a:t>10%</a:t>
            </a:r>
            <a:r>
              <a:rPr lang="en-US" altLang="ja-JP" sz="2400" dirty="0" smtClean="0"/>
              <a:t>.</a:t>
            </a:r>
          </a:p>
          <a:p>
            <a:r>
              <a:rPr lang="en-US" altLang="ja-JP" sz="2400" dirty="0" smtClean="0"/>
              <a:t>Preliminary max</a:t>
            </a:r>
            <a:r>
              <a:rPr lang="en-US" altLang="ja-JP" sz="2400" dirty="0" smtClean="0"/>
              <a:t>. position dependence of </a:t>
            </a:r>
            <a:r>
              <a:rPr lang="en-US" altLang="ja-JP" sz="2400" dirty="0" err="1" smtClean="0"/>
              <a:t>up+low</a:t>
            </a:r>
            <a:r>
              <a:rPr lang="en-US" altLang="ja-JP" sz="2400" dirty="0" smtClean="0"/>
              <a:t> signals </a:t>
            </a:r>
            <a:r>
              <a:rPr lang="en-US" altLang="ja-JP" sz="2400" dirty="0" smtClean="0"/>
              <a:t>&lt; </a:t>
            </a:r>
            <a:r>
              <a:rPr lang="ja-JP" altLang="en-US" sz="2400" dirty="0" smtClean="0">
                <a:solidFill>
                  <a:srgbClr val="0070C0"/>
                </a:solidFill>
              </a:rPr>
              <a:t>～</a:t>
            </a:r>
            <a:r>
              <a:rPr lang="en-US" altLang="ja-JP" sz="2400" b="1" dirty="0" smtClean="0">
                <a:solidFill>
                  <a:srgbClr val="0070C0"/>
                </a:solidFill>
              </a:rPr>
              <a:t>15%</a:t>
            </a:r>
            <a:endParaRPr lang="en-US" altLang="ja-JP" sz="2400" dirty="0" smtClean="0"/>
          </a:p>
          <a:p>
            <a:r>
              <a:rPr lang="en-US" altLang="ja-JP" sz="2400" dirty="0" smtClean="0"/>
              <a:t>First 100 </a:t>
            </a:r>
            <a:r>
              <a:rPr lang="en-US" altLang="ja-JP" sz="2400" dirty="0" err="1" smtClean="0"/>
              <a:t>scintillator</a:t>
            </a:r>
            <a:r>
              <a:rPr lang="en-US" altLang="ja-JP" sz="2400" dirty="0" smtClean="0"/>
              <a:t> boxes arrived at Utah in spring 2016.</a:t>
            </a:r>
          </a:p>
          <a:p>
            <a:r>
              <a:rPr lang="en-US" altLang="ja-JP" sz="2400" dirty="0" smtClean="0"/>
              <a:t>2 FD stations will be also constructed in the near future.</a:t>
            </a:r>
          </a:p>
          <a:p>
            <a:endParaRPr lang="en-US" altLang="ja-JP" sz="2400" dirty="0" smtClean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2016/10/14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5D2F4-415E-49C1-89FD-9C5A0131BDE8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9552" y="2852936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Back Up</a:t>
            </a:r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2016/10/14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5D2F4-415E-49C1-89FD-9C5A0131BDE8}" type="slidenum">
              <a:rPr kumimoji="1" lang="ja-JP" altLang="en-US" smtClean="0"/>
              <a:pPr/>
              <a:t>17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2016/10/14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5D2F4-415E-49C1-89FD-9C5A0131BDE8}" type="slidenum">
              <a:rPr kumimoji="1" lang="ja-JP" altLang="en-US" smtClean="0"/>
              <a:pPr/>
              <a:t>18</a:t>
            </a:fld>
            <a:endParaRPr kumimoji="1" lang="ja-JP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26" y="0"/>
            <a:ext cx="914645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2016/10/14</a:t>
            </a:r>
            <a:endParaRPr kumimoji="1" lang="ja-JP" altLang="en-US"/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5D2F4-415E-49C1-89FD-9C5A0131BDE8}" type="slidenum">
              <a:rPr kumimoji="1" lang="ja-JP" altLang="en-US" smtClean="0"/>
              <a:pPr/>
              <a:t>19</a:t>
            </a:fld>
            <a:endParaRPr kumimoji="1" lang="ja-JP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20"/>
            <a:ext cx="9145226" cy="6857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Outline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Motivation of t</a:t>
            </a:r>
            <a:r>
              <a:rPr kumimoji="1" lang="en-US" altLang="ja-JP" dirty="0" smtClean="0"/>
              <a:t>he TA×4</a:t>
            </a:r>
            <a:r>
              <a:rPr lang="ja-JP" altLang="en-US" dirty="0" smtClean="0"/>
              <a:t> </a:t>
            </a:r>
            <a:r>
              <a:rPr lang="en-US" altLang="ja-JP" dirty="0" smtClean="0"/>
              <a:t>Experiment</a:t>
            </a:r>
          </a:p>
          <a:p>
            <a:r>
              <a:rPr lang="en-US" altLang="ja-JP" dirty="0" smtClean="0"/>
              <a:t>D</a:t>
            </a:r>
            <a:r>
              <a:rPr kumimoji="1" lang="en-US" altLang="ja-JP" dirty="0" smtClean="0"/>
              <a:t>esign of </a:t>
            </a:r>
            <a:r>
              <a:rPr lang="en-US" altLang="ja-JP" dirty="0" smtClean="0"/>
              <a:t>the TA×4 Surface Detector (SD) Array</a:t>
            </a:r>
            <a:endParaRPr kumimoji="1" lang="en-US" altLang="ja-JP" dirty="0" smtClean="0"/>
          </a:p>
          <a:p>
            <a:r>
              <a:rPr lang="en-US" altLang="ja-JP" dirty="0" smtClean="0"/>
              <a:t>Design of TA×4 SDs</a:t>
            </a:r>
          </a:p>
          <a:p>
            <a:r>
              <a:rPr lang="en-US" altLang="ja-JP" dirty="0" smtClean="0"/>
              <a:t>Construction of the SDs</a:t>
            </a:r>
          </a:p>
          <a:p>
            <a:r>
              <a:rPr lang="en-US" altLang="ja-JP" dirty="0" smtClean="0"/>
              <a:t>Performance of the SDs</a:t>
            </a:r>
            <a:endParaRPr kumimoji="1" lang="en-US" altLang="ja-JP" dirty="0" smtClean="0"/>
          </a:p>
          <a:p>
            <a:r>
              <a:rPr lang="en-US" altLang="ja-JP" dirty="0" smtClean="0"/>
              <a:t>Future Prospects</a:t>
            </a:r>
          </a:p>
          <a:p>
            <a:r>
              <a:rPr lang="en-US" altLang="ja-JP" dirty="0" smtClean="0"/>
              <a:t>Summary</a:t>
            </a:r>
            <a:endParaRPr kumimoji="1" lang="en-US" altLang="ja-JP" dirty="0" smtClean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2016/10/14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5D2F4-415E-49C1-89FD-9C5A0131BDE8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Expected significance of the</a:t>
            </a:r>
            <a:r>
              <a:rPr kumimoji="1" lang="en-US" altLang="ja-JP" dirty="0" smtClean="0"/>
              <a:t> </a:t>
            </a:r>
            <a:r>
              <a:rPr kumimoji="1" lang="en-US" altLang="ja-JP" dirty="0" smtClean="0"/>
              <a:t>hotspot considering energy </a:t>
            </a:r>
            <a:r>
              <a:rPr kumimoji="1" lang="en-US" altLang="ja-JP" dirty="0" smtClean="0"/>
              <a:t>resolution effect</a:t>
            </a:r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2016/10/14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5D2F4-415E-49C1-89FD-9C5A0131BDE8}" type="slidenum">
              <a:rPr kumimoji="1" lang="ja-JP" altLang="en-US" smtClean="0"/>
              <a:pPr/>
              <a:t>20</a:t>
            </a:fld>
            <a:endParaRPr kumimoji="1" lang="ja-JP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1628800"/>
            <a:ext cx="5429250" cy="506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Efficiency for </a:t>
            </a:r>
            <a:br>
              <a:rPr kumimoji="1" lang="en-US" altLang="ja-JP" dirty="0" smtClean="0"/>
            </a:br>
            <a:r>
              <a:rPr kumimoji="1" lang="en-US" altLang="ja-JP" dirty="0" smtClean="0"/>
              <a:t>the energy spectrum analysis</a:t>
            </a:r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2016/10/14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5D2F4-415E-49C1-89FD-9C5A0131BDE8}" type="slidenum">
              <a:rPr kumimoji="1" lang="ja-JP" altLang="en-US" smtClean="0"/>
              <a:pPr/>
              <a:t>21</a:t>
            </a:fld>
            <a:endParaRPr kumimoji="1" lang="ja-JP" alt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16832"/>
            <a:ext cx="4199144" cy="4166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2996952"/>
            <a:ext cx="3974976" cy="151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22574" y="5013176"/>
            <a:ext cx="5121426" cy="465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R</a:t>
            </a:r>
            <a:r>
              <a:rPr kumimoji="1" lang="en-US" altLang="ja-JP" dirty="0" smtClean="0"/>
              <a:t>esolution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Ta </a:t>
            </a:r>
            <a:r>
              <a:rPr lang="en-US" altLang="ja-JP" dirty="0" err="1" smtClean="0"/>
              <a:t>sd</a:t>
            </a:r>
            <a:r>
              <a:rPr lang="en-US" altLang="ja-JP" dirty="0" smtClean="0"/>
              <a:t>: E &gt; 57 </a:t>
            </a:r>
            <a:r>
              <a:rPr lang="en-US" altLang="ja-JP" dirty="0" err="1" smtClean="0"/>
              <a:t>EeV</a:t>
            </a:r>
            <a:r>
              <a:rPr lang="en-US" altLang="ja-JP" dirty="0" smtClean="0"/>
              <a:t> 1-1.7 deg</a:t>
            </a:r>
          </a:p>
          <a:p>
            <a:r>
              <a:rPr lang="en-US" altLang="ja-JP" dirty="0" smtClean="0"/>
              <a:t>15-20% energy </a:t>
            </a:r>
            <a:r>
              <a:rPr lang="en-US" altLang="ja-JP" dirty="0" err="1" smtClean="0"/>
              <a:t>resol</a:t>
            </a:r>
            <a:r>
              <a:rPr lang="en-US" altLang="ja-JP" dirty="0" smtClean="0"/>
              <a:t>.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2016/10/14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5D2F4-415E-49C1-89FD-9C5A0131BDE8}" type="slidenum">
              <a:rPr kumimoji="1" lang="ja-JP" altLang="en-US" smtClean="0"/>
              <a:pPr/>
              <a:t>22</a:t>
            </a:fld>
            <a:endParaRPr kumimoji="1" lang="ja-JP" alt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タイトル 1"/>
          <p:cNvSpPr>
            <a:spLocks noGrp="1"/>
          </p:cNvSpPr>
          <p:nvPr>
            <p:ph type="title"/>
          </p:nvPr>
        </p:nvSpPr>
        <p:spPr>
          <a:xfrm>
            <a:off x="0" y="-23813"/>
            <a:ext cx="9144000" cy="1143001"/>
          </a:xfrm>
        </p:spPr>
        <p:txBody>
          <a:bodyPr/>
          <a:lstStyle/>
          <a:p>
            <a:r>
              <a:rPr lang="en-US" altLang="ja-JP" smtClean="0"/>
              <a:t>TAx4 SD arrangement of fibers</a:t>
            </a:r>
            <a:endParaRPr lang="ja-JP" altLang="en-US" smtClean="0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98C99E29-5F30-4D7E-899B-2871E9527E40}" type="datetime1">
              <a:rPr lang="ja-JP" altLang="en-US"/>
              <a:pPr>
                <a:defRPr/>
              </a:pPr>
              <a:t>2016/10/13</a:t>
            </a:fld>
            <a:endParaRPr lang="ja-JP" altLang="en-US"/>
          </a:p>
        </p:txBody>
      </p:sp>
      <p:sp>
        <p:nvSpPr>
          <p:cNvPr id="20484" name="スライド番号プレースホルダー 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FC045C6-19B4-42EE-8BDD-8E5E0CDB8109}" type="slidenum">
              <a:rPr lang="ja-JP" altLang="en-US"/>
              <a:pPr/>
              <a:t>23</a:t>
            </a:fld>
            <a:endParaRPr lang="ja-JP" altLang="en-US"/>
          </a:p>
        </p:txBody>
      </p:sp>
      <p:pic>
        <p:nvPicPr>
          <p:cNvPr id="20485" name="図 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076700"/>
            <a:ext cx="5643563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" name="正方形/長方形 34"/>
          <p:cNvSpPr/>
          <p:nvPr/>
        </p:nvSpPr>
        <p:spPr>
          <a:xfrm>
            <a:off x="2979738" y="4827588"/>
            <a:ext cx="504825" cy="330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36" name="正方形/長方形 35"/>
          <p:cNvSpPr/>
          <p:nvPr/>
        </p:nvSpPr>
        <p:spPr>
          <a:xfrm>
            <a:off x="3051175" y="4721225"/>
            <a:ext cx="1585913" cy="4476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sp>
        <p:nvSpPr>
          <p:cNvPr id="20488" name="テキスト ボックス 1"/>
          <p:cNvSpPr txBox="1">
            <a:spLocks noChangeArrowheads="1"/>
          </p:cNvSpPr>
          <p:nvPr/>
        </p:nvSpPr>
        <p:spPr bwMode="auto">
          <a:xfrm>
            <a:off x="2979738" y="4854575"/>
            <a:ext cx="10080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/>
              <a:t>PMT</a:t>
            </a:r>
            <a:endParaRPr lang="ja-JP" altLang="en-US"/>
          </a:p>
        </p:txBody>
      </p:sp>
      <p:pic>
        <p:nvPicPr>
          <p:cNvPr id="20489" name="図 37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813" y="882650"/>
            <a:ext cx="4926012" cy="283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下矢印 12"/>
          <p:cNvSpPr/>
          <p:nvPr/>
        </p:nvSpPr>
        <p:spPr>
          <a:xfrm>
            <a:off x="2201863" y="3502025"/>
            <a:ext cx="1223962" cy="5048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0491" name="テキスト ボックス 13"/>
          <p:cNvSpPr txBox="1">
            <a:spLocks noChangeArrowheads="1"/>
          </p:cNvSpPr>
          <p:nvPr/>
        </p:nvSpPr>
        <p:spPr bwMode="auto">
          <a:xfrm>
            <a:off x="23813" y="1119188"/>
            <a:ext cx="10922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/>
              <a:t>TA SD</a:t>
            </a:r>
            <a:endParaRPr lang="ja-JP" altLang="en-US"/>
          </a:p>
        </p:txBody>
      </p:sp>
      <p:sp>
        <p:nvSpPr>
          <p:cNvPr id="20492" name="テキスト ボックス 40"/>
          <p:cNvSpPr txBox="1">
            <a:spLocks noChangeArrowheads="1"/>
          </p:cNvSpPr>
          <p:nvPr/>
        </p:nvSpPr>
        <p:spPr bwMode="auto">
          <a:xfrm>
            <a:off x="0" y="3927475"/>
            <a:ext cx="1092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/>
              <a:t>TAx4 SD</a:t>
            </a:r>
            <a:endParaRPr lang="ja-JP" altLang="en-US"/>
          </a:p>
        </p:txBody>
      </p:sp>
      <p:sp>
        <p:nvSpPr>
          <p:cNvPr id="37890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892675" y="1119188"/>
            <a:ext cx="4251325" cy="4397375"/>
          </a:xfrm>
        </p:spPr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ja-JP" sz="2000" dirty="0" smtClean="0"/>
              <a:t>2 layers of </a:t>
            </a:r>
            <a:r>
              <a:rPr lang="en-US" altLang="ja-JP" sz="2000" dirty="0"/>
              <a:t>1.2 cm </a:t>
            </a:r>
            <a:r>
              <a:rPr lang="en-US" altLang="ja-JP" sz="2000" dirty="0" smtClean="0"/>
              <a:t>thick 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altLang="ja-JP" sz="2000" dirty="0"/>
              <a:t> </a:t>
            </a:r>
            <a:r>
              <a:rPr lang="en-US" altLang="ja-JP" sz="2000" dirty="0" smtClean="0"/>
              <a:t>     plastic scintillators 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ja-JP" sz="2000" dirty="0" smtClean="0"/>
              <a:t>The distance b/w fibers: 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altLang="ja-JP" sz="2000" dirty="0"/>
              <a:t> </a:t>
            </a:r>
            <a:r>
              <a:rPr lang="en-US" altLang="ja-JP" sz="2000" dirty="0" smtClean="0"/>
              <a:t>     2 cm </a:t>
            </a:r>
            <a:r>
              <a:rPr lang="ja-JP" altLang="en-US" sz="2000" dirty="0" smtClean="0"/>
              <a:t>→ </a:t>
            </a:r>
            <a:r>
              <a:rPr lang="en-US" altLang="ja-JP" sz="2000" dirty="0" smtClean="0"/>
              <a:t>4 cm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ja-JP" altLang="en-US" sz="2000" dirty="0"/>
              <a:t>　</a:t>
            </a:r>
            <a:r>
              <a:rPr lang="ja-JP" altLang="en-US" sz="2000" dirty="0" smtClean="0"/>
              <a:t>　→ </a:t>
            </a:r>
            <a:r>
              <a:rPr lang="en-US" altLang="ja-JP" sz="2000" dirty="0" smtClean="0"/>
              <a:t>Number of photons from fibers  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altLang="ja-JP" sz="2000" dirty="0"/>
              <a:t> </a:t>
            </a:r>
            <a:r>
              <a:rPr lang="en-US" altLang="ja-JP" sz="2000" dirty="0" smtClean="0"/>
              <a:t>          </a:t>
            </a:r>
            <a:r>
              <a:rPr lang="ja-JP" altLang="en-US" sz="2000" dirty="0" smtClean="0"/>
              <a:t>～</a:t>
            </a:r>
            <a:r>
              <a:rPr lang="en-US" altLang="ja-JP" sz="2000" dirty="0" smtClean="0"/>
              <a:t>1/2 of TA SDs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ja-JP" altLang="en-US" sz="2000" dirty="0"/>
              <a:t>　 </a:t>
            </a:r>
            <a:r>
              <a:rPr lang="ja-JP" altLang="en-US" sz="2000" dirty="0" smtClean="0"/>
              <a:t>  </a:t>
            </a:r>
            <a:r>
              <a:rPr lang="en-US" altLang="ja-JP" sz="2000" dirty="0" smtClean="0"/>
              <a:t>No problem in efficiency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ja-JP" sz="2000" dirty="0" smtClean="0"/>
              <a:t>Length of fibers: 5 m </a:t>
            </a:r>
            <a:r>
              <a:rPr lang="ja-JP" altLang="en-US" sz="2000" dirty="0" smtClean="0"/>
              <a:t>→ </a:t>
            </a:r>
            <a:r>
              <a:rPr lang="en-US" altLang="ja-JP" sz="2000" dirty="0" smtClean="0"/>
              <a:t>6.1 m 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ja-JP" altLang="en-US" sz="2000" dirty="0"/>
              <a:t>　</a:t>
            </a:r>
            <a:r>
              <a:rPr lang="ja-JP" altLang="en-US" sz="2000" dirty="0" smtClean="0"/>
              <a:t>　</a:t>
            </a:r>
            <a:r>
              <a:rPr lang="en-US" altLang="ja-JP" sz="2000" dirty="0" smtClean="0"/>
              <a:t>Arrangement of fibers</a:t>
            </a:r>
            <a:r>
              <a:rPr lang="ja-JP" altLang="en-US" sz="2000" dirty="0"/>
              <a:t> </a:t>
            </a:r>
            <a:r>
              <a:rPr lang="en-US" altLang="ja-JP" sz="2000" dirty="0" smtClean="0"/>
              <a:t>is changed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ja-JP" sz="2000" dirty="0" smtClean="0"/>
              <a:t>Total length of fibers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altLang="ja-JP" sz="2000" dirty="0"/>
              <a:t> </a:t>
            </a:r>
            <a:r>
              <a:rPr lang="en-US" altLang="ja-JP" sz="2000" dirty="0" smtClean="0"/>
              <a:t>    5 m×(208 + spare)</a:t>
            </a:r>
            <a:r>
              <a:rPr lang="ja-JP" altLang="en-US" sz="2000" dirty="0" smtClean="0"/>
              <a:t>→ </a:t>
            </a:r>
            <a:r>
              <a:rPr lang="en-US" altLang="ja-JP" sz="2000" dirty="0" smtClean="0"/>
              <a:t>6.1m×56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altLang="ja-JP" sz="2000" dirty="0"/>
              <a:t> </a:t>
            </a:r>
            <a:r>
              <a:rPr lang="en-US" altLang="ja-JP" sz="2000" dirty="0" smtClean="0"/>
              <a:t>     </a:t>
            </a:r>
            <a:r>
              <a:rPr lang="ja-JP" altLang="en-US" sz="2000" dirty="0" smtClean="0"/>
              <a:t>～</a:t>
            </a:r>
            <a:r>
              <a:rPr lang="en-US" altLang="ja-JP" sz="2000" dirty="0" smtClean="0"/>
              <a:t>33% of TA SD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図 15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45113" y="1455738"/>
            <a:ext cx="2665412" cy="269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図 1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8888" y="1455738"/>
            <a:ext cx="2809875" cy="269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2" name="タイトル 1"/>
          <p:cNvSpPr>
            <a:spLocks noGrp="1"/>
          </p:cNvSpPr>
          <p:nvPr>
            <p:ph type="title"/>
          </p:nvPr>
        </p:nvSpPr>
        <p:spPr>
          <a:xfrm>
            <a:off x="457200" y="-22225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altLang="ja-JP" smtClean="0"/>
              <a:t>Connection of the surface of </a:t>
            </a:r>
            <a:br>
              <a:rPr lang="en-US" altLang="ja-JP" smtClean="0"/>
            </a:br>
            <a:r>
              <a:rPr lang="en-US" altLang="ja-JP" smtClean="0"/>
              <a:t>TAx4 SD PMT with fibers</a:t>
            </a:r>
            <a:endParaRPr lang="ja-JP" altLang="en-US" smtClean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4371975"/>
            <a:ext cx="4586288" cy="2492375"/>
          </a:xfrm>
        </p:spPr>
        <p:txBody>
          <a:bodyPr>
            <a:normAutofit fontScale="92500" lnSpcReduction="20000"/>
          </a:bodyPr>
          <a:lstStyle/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ja-JP" sz="2000" dirty="0" smtClean="0"/>
              <a:t>Holder of the fiber bundle: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ja-JP" altLang="en-US" sz="2000" dirty="0" smtClean="0"/>
              <a:t>      </a:t>
            </a:r>
            <a:r>
              <a:rPr lang="en-US" altLang="ja-JP" sz="2000" dirty="0"/>
              <a:t>t</a:t>
            </a:r>
            <a:r>
              <a:rPr lang="en-US" altLang="ja-JP" sz="2000" dirty="0" smtClean="0"/>
              <a:t>ransparent</a:t>
            </a:r>
            <a:r>
              <a:rPr lang="ja-JP" altLang="en-US" sz="2000" dirty="0" smtClean="0"/>
              <a:t>→</a:t>
            </a:r>
            <a:r>
              <a:rPr lang="en-US" altLang="ja-JP" sz="2000" dirty="0" smtClean="0"/>
              <a:t>white</a:t>
            </a:r>
            <a:endParaRPr lang="en-US" altLang="ja-JP" sz="2000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altLang="ja-JP" sz="2000" dirty="0"/>
              <a:t> </a:t>
            </a:r>
            <a:r>
              <a:rPr lang="en-US" altLang="ja-JP" sz="2000" dirty="0" smtClean="0"/>
              <a:t>   </a:t>
            </a:r>
            <a:r>
              <a:rPr lang="ja-JP" altLang="en-US" sz="2000" dirty="0" smtClean="0"/>
              <a:t>～</a:t>
            </a:r>
            <a:r>
              <a:rPr lang="en-US" altLang="ja-JP" sz="2000" dirty="0" smtClean="0"/>
              <a:t>9%</a:t>
            </a:r>
            <a:r>
              <a:rPr lang="ja-JP" altLang="en-US" sz="2000" dirty="0"/>
              <a:t> </a:t>
            </a:r>
            <a:r>
              <a:rPr lang="en-US" altLang="ja-JP" sz="2000" dirty="0" smtClean="0"/>
              <a:t>more number of photons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ja-JP" sz="2000" dirty="0" smtClean="0"/>
              <a:t>Size of the fiber bundle is smaller.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altLang="ja-JP" sz="2000" dirty="0"/>
              <a:t> </a:t>
            </a:r>
            <a:r>
              <a:rPr lang="en-US" altLang="ja-JP" sz="2000" dirty="0" smtClean="0"/>
              <a:t>     Diameter: </a:t>
            </a:r>
            <a:r>
              <a:rPr lang="ja-JP" altLang="en-US" sz="2000" dirty="0" smtClean="0"/>
              <a:t>～</a:t>
            </a:r>
            <a:r>
              <a:rPr lang="en-US" altLang="ja-JP" sz="2000" dirty="0" smtClean="0"/>
              <a:t>20 mm</a:t>
            </a:r>
            <a:r>
              <a:rPr lang="ja-JP" altLang="en-US" sz="2000" dirty="0" smtClean="0"/>
              <a:t>→ </a:t>
            </a:r>
            <a:r>
              <a:rPr lang="en-US" altLang="ja-JP" sz="2000" dirty="0" smtClean="0"/>
              <a:t>8.7mm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ja-JP" sz="2000" dirty="0" smtClean="0"/>
              <a:t>Optical grease (</a:t>
            </a:r>
            <a:r>
              <a:rPr lang="en-US" altLang="ja-JP" sz="2000" dirty="0" err="1" smtClean="0"/>
              <a:t>Optseal</a:t>
            </a:r>
            <a:r>
              <a:rPr lang="en-US" altLang="ja-JP" sz="2000" dirty="0" smtClean="0"/>
              <a:t>: </a:t>
            </a:r>
            <a:r>
              <a:rPr lang="en-US" altLang="ja-JP" sz="2000" dirty="0" err="1" smtClean="0"/>
              <a:t>Shin-etsu</a:t>
            </a:r>
            <a:r>
              <a:rPr lang="en-US" altLang="ja-JP" sz="2000" dirty="0" smtClean="0"/>
              <a:t> Chemical Co. Ltd.) </a:t>
            </a:r>
            <a:r>
              <a:rPr lang="en-US" altLang="ja-JP" sz="2000" dirty="0"/>
              <a:t>is used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altLang="ja-JP" sz="2000" dirty="0" smtClean="0"/>
              <a:t> 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endParaRPr lang="en-US" altLang="ja-JP" dirty="0" smtClean="0"/>
          </a:p>
        </p:txBody>
      </p:sp>
      <p:sp>
        <p:nvSpPr>
          <p:cNvPr id="22534" name="スライド番号プレースホルダー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C77C88F-0EBE-4CE2-A477-DB0CE6DA6813}" type="slidenum">
              <a:rPr lang="ja-JP" altLang="en-US"/>
              <a:pPr/>
              <a:t>24</a:t>
            </a:fld>
            <a:endParaRPr lang="ja-JP" altLang="en-US"/>
          </a:p>
        </p:txBody>
      </p:sp>
      <p:pic>
        <p:nvPicPr>
          <p:cNvPr id="22535" name="図 10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45113" y="4127500"/>
            <a:ext cx="3548062" cy="259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下矢印 13"/>
          <p:cNvSpPr/>
          <p:nvPr/>
        </p:nvSpPr>
        <p:spPr>
          <a:xfrm rot="16200000">
            <a:off x="4179095" y="2939256"/>
            <a:ext cx="1223962" cy="5048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cxnSp>
        <p:nvCxnSpPr>
          <p:cNvPr id="5" name="直線矢印コネクタ 4"/>
          <p:cNvCxnSpPr/>
          <p:nvPr/>
        </p:nvCxnSpPr>
        <p:spPr>
          <a:xfrm>
            <a:off x="7524750" y="2579688"/>
            <a:ext cx="0" cy="612775"/>
          </a:xfrm>
          <a:prstGeom prst="straightConnector1">
            <a:avLst/>
          </a:prstGeom>
          <a:ln w="44450">
            <a:solidFill>
              <a:schemeClr val="bg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38" name="テキスト ボックス 5"/>
          <p:cNvSpPr txBox="1">
            <a:spLocks noChangeArrowheads="1"/>
          </p:cNvSpPr>
          <p:nvPr/>
        </p:nvSpPr>
        <p:spPr bwMode="auto">
          <a:xfrm>
            <a:off x="7740650" y="2801938"/>
            <a:ext cx="1152525" cy="3698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/>
              <a:t>8.7mmΦ</a:t>
            </a:r>
            <a:endParaRPr lang="ja-JP" altLang="en-US"/>
          </a:p>
        </p:txBody>
      </p:sp>
      <p:cxnSp>
        <p:nvCxnSpPr>
          <p:cNvPr id="19" name="直線矢印コネクタ 18"/>
          <p:cNvCxnSpPr/>
          <p:nvPr/>
        </p:nvCxnSpPr>
        <p:spPr>
          <a:xfrm flipH="1">
            <a:off x="1908175" y="2349500"/>
            <a:ext cx="1439863" cy="1079500"/>
          </a:xfrm>
          <a:prstGeom prst="straightConnector1">
            <a:avLst/>
          </a:prstGeom>
          <a:ln w="44450">
            <a:solidFill>
              <a:schemeClr val="bg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40" name="テキスト ボックス 10"/>
          <p:cNvSpPr txBox="1">
            <a:spLocks noChangeArrowheads="1"/>
          </p:cNvSpPr>
          <p:nvPr/>
        </p:nvSpPr>
        <p:spPr bwMode="auto">
          <a:xfrm>
            <a:off x="2051050" y="1120775"/>
            <a:ext cx="936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/>
              <a:t>TA SD</a:t>
            </a:r>
            <a:endParaRPr lang="ja-JP" altLang="en-US"/>
          </a:p>
        </p:txBody>
      </p:sp>
      <p:sp>
        <p:nvSpPr>
          <p:cNvPr id="22541" name="テキスト ボックス 23"/>
          <p:cNvSpPr txBox="1">
            <a:spLocks noChangeArrowheads="1"/>
          </p:cNvSpPr>
          <p:nvPr/>
        </p:nvSpPr>
        <p:spPr bwMode="auto">
          <a:xfrm>
            <a:off x="6261100" y="1125538"/>
            <a:ext cx="14795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/>
              <a:t>TAx4 SD</a:t>
            </a:r>
            <a:endParaRPr lang="ja-JP" altLang="en-US"/>
          </a:p>
        </p:txBody>
      </p:sp>
      <p:sp>
        <p:nvSpPr>
          <p:cNvPr id="22542" name="テキスト ボックス 12"/>
          <p:cNvSpPr txBox="1">
            <a:spLocks noChangeArrowheads="1"/>
          </p:cNvSpPr>
          <p:nvPr/>
        </p:nvSpPr>
        <p:spPr bwMode="auto">
          <a:xfrm>
            <a:off x="3348038" y="1989138"/>
            <a:ext cx="1439862" cy="368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/>
              <a:t>20mm</a:t>
            </a:r>
            <a:endParaRPr lang="ja-JP" altLang="en-US"/>
          </a:p>
        </p:txBody>
      </p:sp>
      <p:sp>
        <p:nvSpPr>
          <p:cNvPr id="17" name="日付プレースホルダー 16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B18E6D75-2137-41DA-BFB5-15D59D24BC79}" type="datetime1">
              <a:rPr lang="ja-JP" altLang="en-US"/>
              <a:pPr>
                <a:defRPr/>
              </a:pPr>
              <a:t>2016/10/13</a:t>
            </a:fld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その他</a:t>
            </a:r>
            <a:r>
              <a:rPr kumimoji="1" lang="en-US" altLang="ja-JP" dirty="0" smtClean="0"/>
              <a:t>R&amp;D</a:t>
            </a:r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2016/10/14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5D2F4-415E-49C1-89FD-9C5A0131BDE8}" type="slidenum">
              <a:rPr kumimoji="1" lang="ja-JP" altLang="en-US" smtClean="0"/>
              <a:pPr/>
              <a:t>25</a:t>
            </a:fld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51520" y="1484784"/>
            <a:ext cx="6768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鳥の被害対策</a:t>
            </a:r>
            <a:r>
              <a:rPr kumimoji="1" lang="en-US" altLang="ja-JP" dirty="0" smtClean="0"/>
              <a:t>: </a:t>
            </a:r>
            <a:r>
              <a:rPr kumimoji="1" lang="ja-JP" altLang="en-US" dirty="0" smtClean="0"/>
              <a:t>バードスパイク</a:t>
            </a:r>
            <a:r>
              <a:rPr lang="ja-JP" altLang="en-US" dirty="0" smtClean="0"/>
              <a:t>，ケーブル保護チューブの検討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79512" y="4437112"/>
            <a:ext cx="4464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/>
              <a:t>エレクトロニクス用リブートタイマー </a:t>
            </a:r>
            <a:r>
              <a:rPr lang="en-US" altLang="ja-JP" dirty="0" smtClean="0"/>
              <a:t>CN101A</a:t>
            </a:r>
            <a:r>
              <a:rPr lang="ja-JP" altLang="en-US" dirty="0" smtClean="0"/>
              <a:t>　</a:t>
            </a:r>
            <a:endParaRPr lang="en-US" altLang="ja-JP" dirty="0" smtClean="0"/>
          </a:p>
          <a:p>
            <a:r>
              <a:rPr lang="ja-JP" altLang="en-US" dirty="0" smtClean="0"/>
              <a:t>全</a:t>
            </a:r>
            <a:r>
              <a:rPr lang="en-US" altLang="ja-JP" dirty="0" smtClean="0"/>
              <a:t>SD</a:t>
            </a:r>
            <a:r>
              <a:rPr lang="ja-JP" altLang="en-US" dirty="0" smtClean="0"/>
              <a:t>に設置予定、</a:t>
            </a:r>
            <a:r>
              <a:rPr lang="en-US" altLang="ja-JP" dirty="0" smtClean="0"/>
              <a:t> </a:t>
            </a:r>
            <a:r>
              <a:rPr lang="ja-JP" altLang="en-US" dirty="0" smtClean="0"/>
              <a:t>週に一度自動リブート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292080" y="5013176"/>
            <a:ext cx="28438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/>
              <a:t>現在</a:t>
            </a:r>
            <a:r>
              <a:rPr lang="en-US" altLang="ja-JP" dirty="0" smtClean="0"/>
              <a:t>TA</a:t>
            </a:r>
            <a:r>
              <a:rPr lang="ja-JP" altLang="en-US" dirty="0" smtClean="0"/>
              <a:t>実験の</a:t>
            </a:r>
            <a:endParaRPr lang="en-US" altLang="ja-JP" dirty="0" smtClean="0"/>
          </a:p>
          <a:p>
            <a:r>
              <a:rPr kumimoji="1" lang="en-US" altLang="ja-JP" dirty="0" smtClean="0"/>
              <a:t>SD</a:t>
            </a:r>
            <a:r>
              <a:rPr kumimoji="1" lang="ja-JP" altLang="en-US" dirty="0" smtClean="0"/>
              <a:t>アレイ</a:t>
            </a:r>
            <a:r>
              <a:rPr lang="ja-JP" altLang="en-US" dirty="0" smtClean="0"/>
              <a:t>で試験中</a:t>
            </a:r>
            <a:endParaRPr lang="en-US" altLang="ja-JP" dirty="0" smtClean="0"/>
          </a:p>
          <a:p>
            <a:r>
              <a:rPr lang="ja-JP" altLang="en-US" dirty="0" smtClean="0"/>
              <a:t>→</a:t>
            </a:r>
            <a:r>
              <a:rPr lang="en-US" altLang="ja-JP" dirty="0" smtClean="0"/>
              <a:t>SD</a:t>
            </a:r>
            <a:r>
              <a:rPr lang="ja-JP" altLang="en-US" dirty="0" err="1" smtClean="0"/>
              <a:t>への</a:t>
            </a:r>
            <a:r>
              <a:rPr lang="ja-JP" altLang="en-US" dirty="0" smtClean="0"/>
              <a:t>アクセスを軽減</a:t>
            </a:r>
            <a:endParaRPr lang="en-US" altLang="ja-JP" dirty="0" smtClean="0"/>
          </a:p>
        </p:txBody>
      </p:sp>
      <p:pic>
        <p:nvPicPr>
          <p:cNvPr id="10" name="図 9" descr="tmp2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1844824"/>
            <a:ext cx="1979712" cy="2605517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784" y="1844824"/>
            <a:ext cx="1492189" cy="2681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2636912"/>
            <a:ext cx="4191000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4" name="直線矢印コネクタ 13"/>
          <p:cNvCxnSpPr/>
          <p:nvPr/>
        </p:nvCxnSpPr>
        <p:spPr>
          <a:xfrm flipH="1" flipV="1">
            <a:off x="1259632" y="2132857"/>
            <a:ext cx="1368152" cy="864095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75656" y="5063106"/>
            <a:ext cx="2664296" cy="1794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Indications of anisotropy: hotspot</a:t>
            </a:r>
            <a:br>
              <a:rPr kumimoji="1" lang="en-US" altLang="ja-JP" dirty="0" smtClean="0"/>
            </a:br>
            <a:r>
              <a:rPr lang="en-US" altLang="ja-JP" dirty="0" smtClean="0"/>
              <a:t>observed by the TA experiment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0" y="4941168"/>
            <a:ext cx="9144000" cy="1772816"/>
          </a:xfrm>
        </p:spPr>
        <p:txBody>
          <a:bodyPr>
            <a:noAutofit/>
          </a:bodyPr>
          <a:lstStyle/>
          <a:p>
            <a:r>
              <a:rPr lang="en-US" altLang="ja-JP" sz="2000" dirty="0" smtClean="0"/>
              <a:t>TA experiment 5 years observation, 72 events with E &gt; 57 </a:t>
            </a:r>
            <a:r>
              <a:rPr lang="en-US" altLang="ja-JP" sz="2000" dirty="0" err="1" smtClean="0"/>
              <a:t>EeV</a:t>
            </a:r>
            <a:endParaRPr kumimoji="1" lang="en-US" altLang="ja-JP" sz="2000" dirty="0" smtClean="0"/>
          </a:p>
          <a:p>
            <a:r>
              <a:rPr lang="en-US" altLang="ja-JP" sz="2000" dirty="0" smtClean="0"/>
              <a:t>Max. local significance: </a:t>
            </a:r>
            <a:r>
              <a:rPr lang="en-US" altLang="ja-JP" sz="2000" dirty="0" smtClean="0">
                <a:solidFill>
                  <a:srgbClr val="FF0000"/>
                </a:solidFill>
              </a:rPr>
              <a:t>5.1 σ</a:t>
            </a:r>
          </a:p>
          <a:p>
            <a:pPr>
              <a:buNone/>
            </a:pPr>
            <a:r>
              <a:rPr lang="en-US" altLang="ja-JP" sz="2000" dirty="0" smtClean="0"/>
              <a:t>      Observed: </a:t>
            </a:r>
            <a:r>
              <a:rPr lang="en-US" altLang="ja-JP" sz="2000" dirty="0" smtClean="0">
                <a:solidFill>
                  <a:srgbClr val="0070C0"/>
                </a:solidFill>
              </a:rPr>
              <a:t>19</a:t>
            </a:r>
            <a:r>
              <a:rPr lang="en-US" altLang="ja-JP" sz="2000" dirty="0" smtClean="0"/>
              <a:t> events, Expected from isotropy: </a:t>
            </a:r>
            <a:r>
              <a:rPr lang="en-US" altLang="ja-JP" sz="2000" dirty="0" smtClean="0">
                <a:solidFill>
                  <a:srgbClr val="0070C0"/>
                </a:solidFill>
              </a:rPr>
              <a:t>4.5</a:t>
            </a:r>
            <a:r>
              <a:rPr lang="en-US" altLang="ja-JP" sz="2000" dirty="0" smtClean="0"/>
              <a:t> events in the direction</a:t>
            </a:r>
            <a:endParaRPr kumimoji="1" lang="en-US" altLang="ja-JP" sz="2000" dirty="0" smtClean="0"/>
          </a:p>
          <a:p>
            <a:r>
              <a:rPr lang="en-US" altLang="ja-JP" sz="2000" dirty="0" smtClean="0"/>
              <a:t>Chance probability to exceed the local significance 5.1 σ: </a:t>
            </a:r>
            <a:r>
              <a:rPr lang="en-US" altLang="ja-JP" sz="2000" b="1" dirty="0" smtClean="0">
                <a:solidFill>
                  <a:srgbClr val="FF0000"/>
                </a:solidFill>
              </a:rPr>
              <a:t>3.4 σ </a:t>
            </a:r>
            <a:endParaRPr kumimoji="1" lang="en-US" altLang="ja-JP" sz="2000" dirty="0" smtClean="0"/>
          </a:p>
          <a:p>
            <a:r>
              <a:rPr lang="en-US" altLang="ja-JP" sz="2000" b="1" dirty="0" smtClean="0">
                <a:solidFill>
                  <a:srgbClr val="FF0000"/>
                </a:solidFill>
              </a:rPr>
              <a:t>First</a:t>
            </a:r>
            <a:r>
              <a:rPr lang="en-US" altLang="ja-JP" sz="2000" dirty="0" smtClean="0"/>
              <a:t> observation of </a:t>
            </a:r>
            <a:r>
              <a:rPr lang="en-US" altLang="ja-JP" sz="2000" b="1" dirty="0" smtClean="0">
                <a:solidFill>
                  <a:srgbClr val="FF0000"/>
                </a:solidFill>
              </a:rPr>
              <a:t>anisotropy</a:t>
            </a:r>
            <a:r>
              <a:rPr lang="en-US" altLang="ja-JP" sz="2000" dirty="0" smtClean="0"/>
              <a:t> at the highest energies with high significance</a:t>
            </a:r>
            <a:endParaRPr kumimoji="1" lang="ja-JP" altLang="en-US" sz="2000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5D2F4-415E-49C1-89FD-9C5A0131BDE8}" type="slidenum">
              <a:rPr kumimoji="1" lang="ja-JP" altLang="en-US" smtClean="0"/>
              <a:pPr/>
              <a:t>3</a:t>
            </a:fld>
            <a:endParaRPr kumimoji="1" lang="ja-JP" altLang="en-US" dirty="0"/>
          </a:p>
        </p:txBody>
      </p:sp>
      <p:pic>
        <p:nvPicPr>
          <p:cNvPr id="7" name="図 6" descr="hotspot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" y="1700808"/>
            <a:ext cx="4572001" cy="2549321"/>
          </a:xfrm>
          <a:prstGeom prst="rect">
            <a:avLst/>
          </a:prstGeom>
        </p:spPr>
      </p:pic>
      <p:pic>
        <p:nvPicPr>
          <p:cNvPr id="8" name="図 7" descr="hotspot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96987" y="1772816"/>
            <a:ext cx="4547013" cy="2376264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 rot="17283516">
            <a:off x="5305958" y="2319547"/>
            <a:ext cx="23046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 smtClean="0"/>
              <a:t>S</a:t>
            </a:r>
            <a:r>
              <a:rPr kumimoji="1" lang="en-US" altLang="ja-JP" sz="1600" dirty="0" smtClean="0"/>
              <a:t>uper galactic plane</a:t>
            </a:r>
            <a:endParaRPr kumimoji="1" lang="ja-JP" altLang="en-US" sz="16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-1" y="1196752"/>
            <a:ext cx="4860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A</a:t>
            </a:r>
            <a:r>
              <a:rPr kumimoji="1" lang="en-US" altLang="ja-JP" dirty="0" smtClean="0"/>
              <a:t>rrival directions of E &gt; 57 </a:t>
            </a:r>
            <a:r>
              <a:rPr kumimoji="1" lang="en-US" altLang="ja-JP" dirty="0" err="1" smtClean="0"/>
              <a:t>EeV</a:t>
            </a:r>
            <a:r>
              <a:rPr kumimoji="1" lang="en-US" altLang="ja-JP" dirty="0" smtClean="0"/>
              <a:t> cosmic rays 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-1" y="4221088"/>
            <a:ext cx="2267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Equatorial coordinate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876255" y="4149080"/>
            <a:ext cx="2267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Equatorial coordinate</a:t>
            </a:r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868144" y="1268760"/>
            <a:ext cx="18722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Significance map </a:t>
            </a:r>
            <a:endParaRPr kumimoji="1" lang="ja-JP" altLang="en-US" dirty="0"/>
          </a:p>
        </p:txBody>
      </p:sp>
      <p:cxnSp>
        <p:nvCxnSpPr>
          <p:cNvPr id="16" name="直線矢印コネクタ 15"/>
          <p:cNvCxnSpPr/>
          <p:nvPr/>
        </p:nvCxnSpPr>
        <p:spPr>
          <a:xfrm>
            <a:off x="4067943" y="4005064"/>
            <a:ext cx="1008112" cy="0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/>
          <p:cNvSpPr txBox="1"/>
          <p:nvPr/>
        </p:nvSpPr>
        <p:spPr>
          <a:xfrm>
            <a:off x="3851920" y="4005064"/>
            <a:ext cx="18722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20 degrees oversampling</a:t>
            </a:r>
          </a:p>
          <a:p>
            <a:r>
              <a:rPr lang="en-US" altLang="ja-JP" dirty="0" smtClean="0"/>
              <a:t>from each event</a:t>
            </a:r>
            <a:endParaRPr kumimoji="1" lang="ja-JP" altLang="en-US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7127776" y="4509120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 smtClean="0"/>
              <a:t>ApJ</a:t>
            </a:r>
            <a:r>
              <a:rPr kumimoji="1" lang="en-US" altLang="ja-JP" dirty="0" smtClean="0"/>
              <a:t> 720, L21 (2014)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4536504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Straight Connector 1"/>
          <p:cNvCxnSpPr/>
          <p:nvPr/>
        </p:nvCxnSpPr>
        <p:spPr>
          <a:xfrm>
            <a:off x="4536504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860032" y="1412776"/>
            <a:ext cx="4283968" cy="5196072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  <a:tabLst>
                <a:tab pos="342900" algn="l"/>
                <a:tab pos="546100" algn="l"/>
                <a:tab pos="685800" algn="l"/>
                <a:tab pos="2806700" algn="l"/>
              </a:tabLst>
            </a:pPr>
            <a:r>
              <a:rPr lang="en-US" altLang="zh-CN" sz="1900" b="1" dirty="0" smtClean="0">
                <a:solidFill>
                  <a:srgbClr val="0070C0"/>
                </a:solidFill>
                <a:cs typeface="Calibri" pitchFamily="18" charset="0"/>
              </a:rPr>
              <a:t>500</a:t>
            </a:r>
            <a:r>
              <a:rPr lang="en-US" altLang="zh-CN" sz="1900" dirty="0" smtClean="0">
                <a:cs typeface="Times New Roman" pitchFamily="18" charset="0"/>
              </a:rPr>
              <a:t> </a:t>
            </a:r>
            <a:r>
              <a:rPr lang="en-US" altLang="zh-CN" sz="1900" dirty="0" smtClean="0">
                <a:solidFill>
                  <a:srgbClr val="000000"/>
                </a:solidFill>
                <a:cs typeface="Calibri" pitchFamily="18" charset="0"/>
              </a:rPr>
              <a:t>SDs, </a:t>
            </a:r>
            <a:r>
              <a:rPr lang="en-US" altLang="zh-CN" sz="1900" b="1" dirty="0" smtClean="0">
                <a:solidFill>
                  <a:srgbClr val="0070C0"/>
                </a:solidFill>
                <a:cs typeface="Calibri" pitchFamily="18" charset="0"/>
              </a:rPr>
              <a:t>2.08</a:t>
            </a:r>
            <a:r>
              <a:rPr lang="en-US" altLang="zh-CN" sz="1900" b="1" dirty="0" smtClean="0">
                <a:solidFill>
                  <a:srgbClr val="0070C0"/>
                </a:solidFill>
                <a:cs typeface="Times New Roman" pitchFamily="18" charset="0"/>
              </a:rPr>
              <a:t> </a:t>
            </a:r>
            <a:r>
              <a:rPr lang="en-US" altLang="zh-CN" sz="1900" b="1" dirty="0" smtClean="0">
                <a:solidFill>
                  <a:srgbClr val="0070C0"/>
                </a:solidFill>
                <a:cs typeface="Calibri" pitchFamily="18" charset="0"/>
              </a:rPr>
              <a:t>km</a:t>
            </a:r>
            <a:r>
              <a:rPr lang="en-US" altLang="zh-CN" sz="1900" b="1" dirty="0" smtClean="0">
                <a:solidFill>
                  <a:srgbClr val="0070C0"/>
                </a:solidFill>
                <a:cs typeface="Times New Roman" pitchFamily="18" charset="0"/>
              </a:rPr>
              <a:t> </a:t>
            </a:r>
            <a:r>
              <a:rPr lang="en-US" altLang="zh-CN" sz="1900" dirty="0" smtClean="0">
                <a:solidFill>
                  <a:srgbClr val="000000"/>
                </a:solidFill>
                <a:cs typeface="Times New Roman" pitchFamily="18" charset="0"/>
              </a:rPr>
              <a:t>spacing for</a:t>
            </a:r>
            <a:endParaRPr lang="en-US" altLang="zh-CN" sz="1900" u="sng" dirty="0" smtClean="0">
              <a:solidFill>
                <a:srgbClr val="000000"/>
              </a:solidFill>
              <a:cs typeface="Calibri" pitchFamily="18" charset="0"/>
            </a:endParaRPr>
          </a:p>
          <a:p>
            <a:pPr marL="0" indent="0">
              <a:lnSpc>
                <a:spcPct val="120000"/>
              </a:lnSpc>
              <a:buNone/>
              <a:tabLst>
                <a:tab pos="342900" algn="l"/>
                <a:tab pos="546100" algn="l"/>
                <a:tab pos="685800" algn="l"/>
                <a:tab pos="2806700" algn="l"/>
              </a:tabLst>
            </a:pPr>
            <a:r>
              <a:rPr lang="en-US" altLang="zh-CN" sz="1900" u="sng" dirty="0" smtClean="0">
                <a:solidFill>
                  <a:srgbClr val="000000"/>
                </a:solidFill>
                <a:cs typeface="Calibri" pitchFamily="18" charset="0"/>
              </a:rPr>
              <a:t>4</a:t>
            </a:r>
            <a:r>
              <a:rPr lang="en-US" altLang="ja-JP" sz="1900" u="sng" dirty="0" smtClean="0">
                <a:solidFill>
                  <a:srgbClr val="000000"/>
                </a:solidFill>
                <a:cs typeface="Calibri" pitchFamily="18" charset="0"/>
              </a:rPr>
              <a:t>×</a:t>
            </a:r>
            <a:r>
              <a:rPr lang="en-US" altLang="zh-CN" sz="1900" u="sng" dirty="0" smtClean="0">
                <a:solidFill>
                  <a:srgbClr val="000000"/>
                </a:solidFill>
                <a:cs typeface="Calibri" pitchFamily="18" charset="0"/>
              </a:rPr>
              <a:t>TA</a:t>
            </a:r>
            <a:r>
              <a:rPr lang="en-US" altLang="zh-CN" sz="1900" u="sng" dirty="0" smtClean="0">
                <a:cs typeface="Times New Roman" pitchFamily="18" charset="0"/>
              </a:rPr>
              <a:t> </a:t>
            </a:r>
            <a:r>
              <a:rPr lang="en-US" altLang="zh-CN" sz="1900" u="sng" dirty="0" smtClean="0">
                <a:solidFill>
                  <a:srgbClr val="000000"/>
                </a:solidFill>
                <a:cs typeface="Calibri" pitchFamily="18" charset="0"/>
              </a:rPr>
              <a:t>SD</a:t>
            </a:r>
            <a:r>
              <a:rPr lang="ja-JP" altLang="en-US" sz="1900" u="sng" dirty="0" smtClean="0">
                <a:cs typeface="Times New Roman" pitchFamily="18" charset="0"/>
              </a:rPr>
              <a:t> </a:t>
            </a:r>
            <a:r>
              <a:rPr lang="en-US" altLang="ja-JP" sz="1900" u="sng" dirty="0" smtClean="0">
                <a:cs typeface="Times New Roman" pitchFamily="18" charset="0"/>
              </a:rPr>
              <a:t>detection area </a:t>
            </a:r>
            <a:r>
              <a:rPr lang="en-US" altLang="zh-CN" sz="1900" u="sng" dirty="0" smtClean="0">
                <a:solidFill>
                  <a:srgbClr val="000000"/>
                </a:solidFill>
                <a:cs typeface="Calibri" pitchFamily="18" charset="0"/>
              </a:rPr>
              <a:t>(</a:t>
            </a:r>
            <a:r>
              <a:rPr lang="en-US" altLang="zh-CN" sz="1900" u="sng" dirty="0" smtClean="0">
                <a:solidFill>
                  <a:srgbClr val="000000"/>
                </a:solidFill>
                <a:cs typeface="Cambria Math" pitchFamily="18" charset="0"/>
              </a:rPr>
              <a:t>~</a:t>
            </a:r>
            <a:r>
              <a:rPr lang="en-US" altLang="zh-CN" sz="1900" u="sng" dirty="0">
                <a:solidFill>
                  <a:srgbClr val="000000"/>
                </a:solidFill>
                <a:cs typeface="Calibri" pitchFamily="18" charset="0"/>
              </a:rPr>
              <a:t>3000</a:t>
            </a:r>
            <a:r>
              <a:rPr lang="en-US" altLang="zh-CN" sz="1900" u="sng" dirty="0">
                <a:cs typeface="Times New Roman" pitchFamily="18" charset="0"/>
              </a:rPr>
              <a:t> </a:t>
            </a:r>
            <a:r>
              <a:rPr lang="en-US" altLang="zh-CN" sz="1900" u="sng" dirty="0" smtClean="0">
                <a:solidFill>
                  <a:srgbClr val="000000"/>
                </a:solidFill>
                <a:cs typeface="Calibri" pitchFamily="18" charset="0"/>
              </a:rPr>
              <a:t>km</a:t>
            </a:r>
            <a:r>
              <a:rPr lang="en-US" altLang="zh-CN" sz="1900" u="sng" baseline="30000" dirty="0" smtClean="0">
                <a:solidFill>
                  <a:srgbClr val="000000"/>
                </a:solidFill>
                <a:cs typeface="Calibri" pitchFamily="18" charset="0"/>
              </a:rPr>
              <a:t>2</a:t>
            </a:r>
            <a:r>
              <a:rPr lang="en-US" altLang="zh-CN" sz="1900" u="sng" dirty="0" smtClean="0">
                <a:solidFill>
                  <a:srgbClr val="000000"/>
                </a:solidFill>
                <a:cs typeface="Calibri" pitchFamily="18" charset="0"/>
              </a:rPr>
              <a:t>)</a:t>
            </a:r>
          </a:p>
          <a:p>
            <a:pPr marL="0" indent="0">
              <a:lnSpc>
                <a:spcPct val="120000"/>
              </a:lnSpc>
              <a:buNone/>
              <a:tabLst>
                <a:tab pos="342900" algn="l"/>
                <a:tab pos="546100" algn="l"/>
                <a:tab pos="685800" algn="l"/>
                <a:tab pos="2806700" algn="l"/>
              </a:tabLst>
            </a:pPr>
            <a:r>
              <a:rPr lang="en-US" altLang="ja-JP" sz="1900" dirty="0" smtClean="0">
                <a:solidFill>
                  <a:srgbClr val="000000"/>
                </a:solidFill>
                <a:cs typeface="Times New Roman" pitchFamily="18" charset="0"/>
              </a:rPr>
              <a:t>combined with TA SD</a:t>
            </a:r>
          </a:p>
          <a:p>
            <a:pPr marL="0" indent="0">
              <a:lnSpc>
                <a:spcPct val="120000"/>
              </a:lnSpc>
              <a:buNone/>
              <a:tabLst>
                <a:tab pos="342900" algn="l"/>
                <a:tab pos="546100" algn="l"/>
                <a:tab pos="685800" algn="l"/>
                <a:tab pos="2806700" algn="l"/>
              </a:tabLst>
            </a:pPr>
            <a:r>
              <a:rPr lang="en-US" altLang="ja-JP" sz="1900" b="1" dirty="0" smtClean="0">
                <a:solidFill>
                  <a:srgbClr val="000000"/>
                </a:solidFill>
                <a:cs typeface="Times New Roman" pitchFamily="18" charset="0"/>
              </a:rPr>
              <a:t>      </a:t>
            </a:r>
            <a:r>
              <a:rPr lang="en-US" altLang="ja-JP" sz="1900" b="1" dirty="0" smtClean="0">
                <a:solidFill>
                  <a:srgbClr val="FF0000"/>
                </a:solidFill>
                <a:cs typeface="Times New Roman" pitchFamily="18" charset="0"/>
              </a:rPr>
              <a:t>accepted </a:t>
            </a:r>
            <a:r>
              <a:rPr lang="en-US" altLang="ja-JP" sz="1900" dirty="0" smtClean="0">
                <a:cs typeface="Times New Roman" pitchFamily="18" charset="0"/>
              </a:rPr>
              <a:t>by Japan in April </a:t>
            </a:r>
            <a:r>
              <a:rPr lang="en-US" altLang="zh-CN" sz="1900" dirty="0" smtClean="0">
                <a:solidFill>
                  <a:srgbClr val="000000"/>
                </a:solidFill>
                <a:cs typeface="Calibri" pitchFamily="18" charset="0"/>
              </a:rPr>
              <a:t>2015</a:t>
            </a:r>
          </a:p>
          <a:p>
            <a:pPr marL="0" indent="0">
              <a:lnSpc>
                <a:spcPct val="120000"/>
              </a:lnSpc>
              <a:buNone/>
              <a:tabLst>
                <a:tab pos="342900" algn="l"/>
                <a:tab pos="546100" algn="l"/>
                <a:tab pos="685800" algn="l"/>
                <a:tab pos="2806700" algn="l"/>
              </a:tabLst>
            </a:pPr>
            <a:r>
              <a:rPr lang="en-US" altLang="zh-CN" sz="1900" dirty="0" smtClean="0">
                <a:solidFill>
                  <a:srgbClr val="000000"/>
                </a:solidFill>
                <a:cs typeface="Calibri" pitchFamily="18" charset="0"/>
              </a:rPr>
              <a:t>      first 100 SDs arrived at Utah</a:t>
            </a:r>
            <a:r>
              <a:rPr lang="ja-JP" altLang="en-US" sz="1900" dirty="0" smtClean="0">
                <a:solidFill>
                  <a:srgbClr val="000000"/>
                </a:solidFill>
                <a:cs typeface="Calibri" pitchFamily="18" charset="0"/>
              </a:rPr>
              <a:t>               </a:t>
            </a:r>
            <a:endParaRPr lang="en-US" altLang="ja-JP" sz="1900" dirty="0" smtClean="0">
              <a:solidFill>
                <a:srgbClr val="000000"/>
              </a:solidFill>
              <a:cs typeface="Calibri" pitchFamily="18" charset="0"/>
            </a:endParaRPr>
          </a:p>
          <a:p>
            <a:pPr marL="0" indent="0">
              <a:lnSpc>
                <a:spcPct val="120000"/>
              </a:lnSpc>
              <a:buNone/>
              <a:tabLst>
                <a:tab pos="342900" algn="l"/>
                <a:tab pos="546100" algn="l"/>
                <a:tab pos="685800" algn="l"/>
                <a:tab pos="2806700" algn="l"/>
              </a:tabLst>
            </a:pPr>
            <a:r>
              <a:rPr lang="en-US" altLang="ja-JP" sz="1900" dirty="0" smtClean="0">
                <a:solidFill>
                  <a:srgbClr val="000000"/>
                </a:solidFill>
                <a:cs typeface="Calibri" pitchFamily="18" charset="0"/>
              </a:rPr>
              <a:t>      in spring 2016</a:t>
            </a:r>
            <a:r>
              <a:rPr lang="en-US" altLang="zh-CN" sz="1900" dirty="0" smtClean="0">
                <a:solidFill>
                  <a:srgbClr val="000000"/>
                </a:solidFill>
                <a:cs typeface="Calibri" pitchFamily="18" charset="0"/>
              </a:rPr>
              <a:t>                                                          </a:t>
            </a:r>
            <a:r>
              <a:rPr lang="en-US" altLang="zh-CN" sz="1900" u="sng" dirty="0" smtClean="0">
                <a:solidFill>
                  <a:srgbClr val="000000"/>
                </a:solidFill>
                <a:cs typeface="Calibri" pitchFamily="18" charset="0"/>
              </a:rPr>
              <a:t>Applied to build 2</a:t>
            </a:r>
            <a:r>
              <a:rPr lang="en-US" altLang="zh-CN" sz="1900" u="sng" dirty="0" smtClean="0">
                <a:cs typeface="Times New Roman" pitchFamily="18" charset="0"/>
              </a:rPr>
              <a:t> </a:t>
            </a:r>
            <a:r>
              <a:rPr lang="en-US" altLang="zh-CN" sz="1900" u="sng" dirty="0" smtClean="0">
                <a:solidFill>
                  <a:srgbClr val="000000"/>
                </a:solidFill>
                <a:cs typeface="Calibri" pitchFamily="18" charset="0"/>
              </a:rPr>
              <a:t>FD</a:t>
            </a:r>
            <a:r>
              <a:rPr lang="en-US" altLang="zh-CN" sz="1900" u="sng" dirty="0" smtClean="0">
                <a:cs typeface="Times New Roman" pitchFamily="18" charset="0"/>
              </a:rPr>
              <a:t> </a:t>
            </a:r>
            <a:r>
              <a:rPr lang="en-US" altLang="zh-CN" sz="1900" u="sng" dirty="0" smtClean="0">
                <a:solidFill>
                  <a:srgbClr val="000000"/>
                </a:solidFill>
                <a:cs typeface="Times New Roman" pitchFamily="18" charset="0"/>
              </a:rPr>
              <a:t>station </a:t>
            </a:r>
            <a:r>
              <a:rPr lang="en-US" altLang="zh-CN" sz="1900" u="sng" dirty="0" smtClean="0">
                <a:solidFill>
                  <a:srgbClr val="000000"/>
                </a:solidFill>
                <a:cs typeface="Calibri" pitchFamily="18" charset="0"/>
              </a:rPr>
              <a:t>(4+8 </a:t>
            </a:r>
            <a:r>
              <a:rPr lang="en-US" altLang="zh-CN" sz="1900" u="sng" dirty="0" err="1" smtClean="0">
                <a:solidFill>
                  <a:srgbClr val="000000"/>
                </a:solidFill>
                <a:cs typeface="Calibri" pitchFamily="18" charset="0"/>
              </a:rPr>
              <a:t>HiRes</a:t>
            </a:r>
            <a:r>
              <a:rPr lang="en-US" altLang="zh-CN" sz="1900" u="sng" dirty="0" smtClean="0">
                <a:solidFill>
                  <a:srgbClr val="000000"/>
                </a:solidFill>
                <a:cs typeface="Calibri" pitchFamily="18" charset="0"/>
              </a:rPr>
              <a:t> Telescopes) to US NSF  </a:t>
            </a:r>
          </a:p>
          <a:p>
            <a:pPr marL="457054" lvl="1" indent="0">
              <a:lnSpc>
                <a:spcPct val="120000"/>
              </a:lnSpc>
              <a:buNone/>
              <a:tabLst>
                <a:tab pos="342900" algn="l"/>
                <a:tab pos="546100" algn="l"/>
                <a:tab pos="685800" algn="l"/>
                <a:tab pos="2806700" algn="l"/>
              </a:tabLst>
            </a:pPr>
            <a:r>
              <a:rPr lang="en-US" altLang="zh-CN" sz="1900" b="1" dirty="0" smtClean="0">
                <a:solidFill>
                  <a:srgbClr val="FF0000"/>
                </a:solidFill>
                <a:cs typeface="Calibri" pitchFamily="18" charset="0"/>
              </a:rPr>
              <a:t>accepted</a:t>
            </a:r>
            <a:r>
              <a:rPr lang="en-US" altLang="zh-CN" sz="1900" dirty="0" smtClean="0">
                <a:cs typeface="Calibri" pitchFamily="18" charset="0"/>
              </a:rPr>
              <a:t> in 2016</a:t>
            </a:r>
            <a:endParaRPr lang="en-US" altLang="zh-CN" sz="1900" u="sng" dirty="0" smtClean="0">
              <a:solidFill>
                <a:srgbClr val="000000"/>
              </a:solidFill>
              <a:cs typeface="Calibri" pitchFamily="18" charset="0"/>
            </a:endParaRPr>
          </a:p>
          <a:p>
            <a:pPr marL="0" indent="0">
              <a:lnSpc>
                <a:spcPct val="120000"/>
              </a:lnSpc>
              <a:buNone/>
              <a:tabLst>
                <a:tab pos="342900" algn="l"/>
                <a:tab pos="546100" algn="l"/>
                <a:tab pos="685800" algn="l"/>
                <a:tab pos="2806700" algn="l"/>
              </a:tabLst>
            </a:pPr>
            <a:r>
              <a:rPr lang="ja-JP" altLang="en-US" sz="1900" b="1" dirty="0" smtClean="0">
                <a:solidFill>
                  <a:schemeClr val="tx2"/>
                </a:solidFill>
                <a:cs typeface="Times New Roman" pitchFamily="18" charset="0"/>
              </a:rPr>
              <a:t>→</a:t>
            </a:r>
            <a:r>
              <a:rPr lang="en-US" altLang="zh-CN" sz="1900" b="1" u="sng" dirty="0" smtClean="0">
                <a:solidFill>
                  <a:schemeClr val="tx2"/>
                </a:solidFill>
                <a:cs typeface="Times New Roman" pitchFamily="18" charset="0"/>
              </a:rPr>
              <a:t> Take </a:t>
            </a:r>
            <a:r>
              <a:rPr lang="en-US" altLang="zh-CN" sz="1900" b="1" u="sng" dirty="0" smtClean="0">
                <a:solidFill>
                  <a:schemeClr val="tx2"/>
                </a:solidFill>
                <a:cs typeface="Calibri" pitchFamily="18" charset="0"/>
              </a:rPr>
              <a:t>19</a:t>
            </a:r>
            <a:r>
              <a:rPr lang="en-US" altLang="zh-CN" sz="1900" b="1" u="sng" dirty="0" smtClean="0">
                <a:solidFill>
                  <a:schemeClr val="tx2"/>
                </a:solidFill>
                <a:cs typeface="Times New Roman" pitchFamily="18" charset="0"/>
              </a:rPr>
              <a:t> years TA SD </a:t>
            </a:r>
            <a:r>
              <a:rPr lang="en-US" altLang="ja-JP" sz="1900" b="1" u="sng" dirty="0" smtClean="0">
                <a:solidFill>
                  <a:schemeClr val="tx2"/>
                </a:solidFill>
                <a:cs typeface="Times New Roman" pitchFamily="18" charset="0"/>
              </a:rPr>
              <a:t>data</a:t>
            </a:r>
          </a:p>
          <a:p>
            <a:pPr marL="0" indent="0">
              <a:lnSpc>
                <a:spcPct val="120000"/>
              </a:lnSpc>
              <a:buNone/>
              <a:tabLst>
                <a:tab pos="342900" algn="l"/>
                <a:tab pos="546100" algn="l"/>
                <a:tab pos="685800" algn="l"/>
                <a:tab pos="2806700" algn="l"/>
              </a:tabLst>
            </a:pPr>
            <a:r>
              <a:rPr lang="en-US" altLang="zh-CN" sz="1900" b="1" dirty="0" smtClean="0">
                <a:solidFill>
                  <a:schemeClr val="tx2"/>
                </a:solidFill>
                <a:cs typeface="Times New Roman" pitchFamily="18" charset="0"/>
              </a:rPr>
              <a:t>     </a:t>
            </a:r>
            <a:r>
              <a:rPr lang="en-US" altLang="zh-CN" sz="1900" b="1" u="sng" dirty="0" smtClean="0">
                <a:solidFill>
                  <a:schemeClr val="tx2"/>
                </a:solidFill>
                <a:cs typeface="Times New Roman" pitchFamily="18" charset="0"/>
              </a:rPr>
              <a:t>Take 16.3 years SD and FD hybrid data</a:t>
            </a:r>
            <a:endParaRPr lang="en-US" altLang="zh-CN" sz="1900" b="1" u="sng" dirty="0" smtClean="0">
              <a:solidFill>
                <a:schemeClr val="tx2"/>
              </a:solidFill>
              <a:cs typeface="Calibri" pitchFamily="18" charset="0"/>
            </a:endParaRPr>
          </a:p>
        </p:txBody>
      </p:sp>
      <p:pic>
        <p:nvPicPr>
          <p:cNvPr id="8" name="Picture 7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0"/>
            <a:ext cx="4267200" cy="6858000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4499992" y="188640"/>
            <a:ext cx="46440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600" dirty="0" smtClean="0"/>
              <a:t>The TA×4 </a:t>
            </a:r>
            <a:r>
              <a:rPr lang="en-US" altLang="ja-JP" sz="3600" dirty="0" smtClean="0"/>
              <a:t>Experiment</a:t>
            </a:r>
            <a:endParaRPr kumimoji="1" lang="ja-JP" altLang="en-US" sz="3600" dirty="0"/>
          </a:p>
        </p:txBody>
      </p:sp>
    </p:spTree>
    <p:extLst>
      <p:ext uri="{BB962C8B-B14F-4D97-AF65-F5344CB8AC3E}">
        <p14:creationId xmlns="" xmlns:p14="http://schemas.microsoft.com/office/powerpoint/2010/main" val="563024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Design</a:t>
            </a:r>
            <a:r>
              <a:rPr kumimoji="1" lang="en-US" altLang="ja-JP" dirty="0" smtClean="0"/>
              <a:t> of the </a:t>
            </a:r>
            <a:r>
              <a:rPr lang="en-US" altLang="ja-JP" dirty="0" smtClean="0"/>
              <a:t>TA×4 </a:t>
            </a:r>
            <a:r>
              <a:rPr kumimoji="1" lang="en-US" altLang="ja-JP" dirty="0" smtClean="0"/>
              <a:t>SD array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0" y="5589240"/>
            <a:ext cx="8964488" cy="1268760"/>
          </a:xfrm>
        </p:spPr>
        <p:txBody>
          <a:bodyPr>
            <a:normAutofit/>
          </a:bodyPr>
          <a:lstStyle/>
          <a:p>
            <a:r>
              <a:rPr lang="en-US" altLang="ja-JP" sz="2000" dirty="0" smtClean="0"/>
              <a:t>E &gt; 57 </a:t>
            </a:r>
            <a:r>
              <a:rPr lang="en-US" altLang="ja-JP" sz="2000" dirty="0" err="1" smtClean="0"/>
              <a:t>EeV</a:t>
            </a:r>
            <a:r>
              <a:rPr lang="en-US" altLang="ja-JP" sz="2000" dirty="0" smtClean="0"/>
              <a:t>: </a:t>
            </a:r>
            <a:r>
              <a:rPr kumimoji="1" lang="en-US" altLang="ja-JP" sz="2000" dirty="0" smtClean="0"/>
              <a:t>reconstruction efficiency &gt; 95% </a:t>
            </a:r>
          </a:p>
          <a:p>
            <a:r>
              <a:rPr lang="en-US" altLang="ja-JP" sz="2000" dirty="0" smtClean="0"/>
              <a:t>Angular resolution: 2.2°</a:t>
            </a:r>
          </a:p>
          <a:p>
            <a:r>
              <a:rPr kumimoji="1" lang="en-US" altLang="ja-JP" sz="2000" dirty="0" smtClean="0"/>
              <a:t>Energy resolution: </a:t>
            </a:r>
            <a:r>
              <a:rPr kumimoji="1" lang="ja-JP" altLang="en-US" sz="2000" dirty="0" smtClean="0"/>
              <a:t>～</a:t>
            </a:r>
            <a:r>
              <a:rPr kumimoji="1" lang="en-US" altLang="ja-JP" sz="2000" dirty="0" smtClean="0"/>
              <a:t>25% </a:t>
            </a:r>
            <a:endParaRPr kumimoji="1" lang="ja-JP" altLang="en-US" sz="2000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5D2F4-415E-49C1-89FD-9C5A0131BDE8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268760"/>
            <a:ext cx="4505118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直線コネクタ 6"/>
          <p:cNvCxnSpPr/>
          <p:nvPr/>
        </p:nvCxnSpPr>
        <p:spPr>
          <a:xfrm>
            <a:off x="3419872" y="1412776"/>
            <a:ext cx="0" cy="345638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1268760"/>
            <a:ext cx="4377725" cy="4142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正方形/長方形 9"/>
          <p:cNvSpPr/>
          <p:nvPr/>
        </p:nvSpPr>
        <p:spPr>
          <a:xfrm>
            <a:off x="5508104" y="1700808"/>
            <a:ext cx="165618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419872" y="1700808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0070C0"/>
                </a:solidFill>
              </a:rPr>
              <a:t>57 </a:t>
            </a:r>
            <a:r>
              <a:rPr kumimoji="1" lang="en-US" altLang="ja-JP" dirty="0" err="1" smtClean="0">
                <a:solidFill>
                  <a:srgbClr val="0070C0"/>
                </a:solidFill>
              </a:rPr>
              <a:t>EeV</a:t>
            </a:r>
            <a:endParaRPr kumimoji="1" lang="ja-JP" alt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Design</a:t>
            </a:r>
            <a:r>
              <a:rPr kumimoji="1" lang="en-US" altLang="ja-JP" dirty="0" smtClean="0"/>
              <a:t> of TA×4 SDs</a:t>
            </a:r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2016/10/14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5D2F4-415E-49C1-89FD-9C5A0131BDE8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12776"/>
            <a:ext cx="4152900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図 16" descr="tmp15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81510" y="1628799"/>
            <a:ext cx="5062490" cy="2538457"/>
          </a:xfrm>
          <a:prstGeom prst="rect">
            <a:avLst/>
          </a:prstGeom>
        </p:spPr>
      </p:pic>
      <p:sp>
        <p:nvSpPr>
          <p:cNvPr id="18" name="テキスト ボックス 17"/>
          <p:cNvSpPr txBox="1"/>
          <p:nvPr/>
        </p:nvSpPr>
        <p:spPr>
          <a:xfrm>
            <a:off x="4139952" y="1340768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Inside of the </a:t>
            </a:r>
            <a:r>
              <a:rPr lang="en-US" altLang="ja-JP" dirty="0" err="1" smtClean="0"/>
              <a:t>s</a:t>
            </a:r>
            <a:r>
              <a:rPr kumimoji="1" lang="en-US" altLang="ja-JP" dirty="0" err="1" smtClean="0"/>
              <a:t>cintillator</a:t>
            </a:r>
            <a:r>
              <a:rPr kumimoji="1" lang="en-US" altLang="ja-JP" dirty="0" smtClean="0"/>
              <a:t> box</a:t>
            </a:r>
            <a:endParaRPr kumimoji="1" lang="ja-JP" altLang="en-US" dirty="0"/>
          </a:p>
        </p:txBody>
      </p:sp>
      <p:sp>
        <p:nvSpPr>
          <p:cNvPr id="19" name="正方形/長方形 18"/>
          <p:cNvSpPr/>
          <p:nvPr/>
        </p:nvSpPr>
        <p:spPr>
          <a:xfrm>
            <a:off x="4067944" y="1412776"/>
            <a:ext cx="5076056" cy="28083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コンテンツ プレースホルダ 7"/>
          <p:cNvSpPr>
            <a:spLocks noGrp="1"/>
          </p:cNvSpPr>
          <p:nvPr>
            <p:ph idx="1"/>
          </p:nvPr>
        </p:nvSpPr>
        <p:spPr>
          <a:xfrm>
            <a:off x="3995936" y="4725144"/>
            <a:ext cx="5148064" cy="1761059"/>
          </a:xfrm>
        </p:spPr>
        <p:txBody>
          <a:bodyPr>
            <a:normAutofit/>
          </a:bodyPr>
          <a:lstStyle/>
          <a:p>
            <a:r>
              <a:rPr lang="en-US" altLang="ja-JP" sz="2000" dirty="0" smtClean="0"/>
              <a:t>2 layers 3 m</a:t>
            </a:r>
            <a:r>
              <a:rPr lang="en-US" altLang="ja-JP" sz="2000" baseline="30000" dirty="0" smtClean="0"/>
              <a:t>2  </a:t>
            </a:r>
            <a:r>
              <a:rPr lang="en-US" altLang="ja-JP" sz="2000" dirty="0" smtClean="0"/>
              <a:t>1.2 cm thick plastic </a:t>
            </a:r>
            <a:r>
              <a:rPr lang="en-US" altLang="ja-JP" sz="2000" dirty="0" err="1" smtClean="0"/>
              <a:t>scintillators</a:t>
            </a:r>
            <a:r>
              <a:rPr lang="en-US" altLang="ja-JP" sz="2000" baseline="30000" dirty="0" smtClean="0"/>
              <a:t> </a:t>
            </a:r>
            <a:r>
              <a:rPr lang="ja-JP" altLang="en-US" sz="2000" dirty="0" smtClean="0"/>
              <a:t>　</a:t>
            </a:r>
            <a:endParaRPr lang="en-US" altLang="ja-JP" sz="2000" dirty="0" smtClean="0"/>
          </a:p>
          <a:p>
            <a:pPr>
              <a:buNone/>
            </a:pPr>
            <a:r>
              <a:rPr lang="ja-JP" altLang="en-US" sz="2000" dirty="0" smtClean="0"/>
              <a:t>→ </a:t>
            </a:r>
            <a:r>
              <a:rPr lang="en-US" altLang="ja-JP" sz="2000" dirty="0" smtClean="0"/>
              <a:t>Calibration of signals using single </a:t>
            </a:r>
            <a:r>
              <a:rPr lang="en-US" altLang="ja-JP" sz="2000" dirty="0" err="1" smtClean="0"/>
              <a:t>muon</a:t>
            </a:r>
            <a:endParaRPr lang="en-US" altLang="ja-JP" sz="2000" dirty="0" smtClean="0"/>
          </a:p>
          <a:p>
            <a:r>
              <a:rPr kumimoji="1" lang="en-US" altLang="ja-JP" sz="2000" dirty="0" smtClean="0"/>
              <a:t>DAQ with 2.4 GHz</a:t>
            </a:r>
            <a:r>
              <a:rPr lang="ja-JP" altLang="en-US" sz="2000" dirty="0" smtClean="0"/>
              <a:t> </a:t>
            </a:r>
            <a:r>
              <a:rPr lang="en-US" altLang="ja-JP" sz="2000" dirty="0" smtClean="0"/>
              <a:t>wireless communication</a:t>
            </a:r>
          </a:p>
          <a:p>
            <a:r>
              <a:rPr lang="en-US" altLang="ja-JP" sz="2000" dirty="0" smtClean="0"/>
              <a:t>6 new communication towers</a:t>
            </a:r>
            <a:endParaRPr kumimoji="1" lang="ja-JP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図 15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784284"/>
            <a:ext cx="2051720" cy="2073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Design of </a:t>
            </a:r>
            <a:r>
              <a:rPr lang="en-US" altLang="ja-JP" dirty="0" smtClean="0"/>
              <a:t>TA×4 </a:t>
            </a:r>
            <a:r>
              <a:rPr kumimoji="1" lang="en-US" altLang="ja-JP" dirty="0" smtClean="0"/>
              <a:t>SDs 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0" y="1700808"/>
            <a:ext cx="4572000" cy="452596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kumimoji="1" lang="en-US" altLang="ja-JP" dirty="0" smtClean="0"/>
              <a:t>PMT: Hamamatsu R8619</a:t>
            </a:r>
          </a:p>
          <a:p>
            <a:pPr>
              <a:buNone/>
            </a:pPr>
            <a:r>
              <a:rPr lang="en-US" altLang="ja-JP" dirty="0" smtClean="0"/>
              <a:t>(PMTs in TA SD: ET9124)</a:t>
            </a:r>
          </a:p>
          <a:p>
            <a:r>
              <a:rPr kumimoji="1" lang="en-US" altLang="ja-JP" sz="1900" dirty="0" smtClean="0"/>
              <a:t>Quantum efficiency</a:t>
            </a:r>
            <a:r>
              <a:rPr kumimoji="1" lang="ja-JP" altLang="en-US" sz="1900" dirty="0" smtClean="0"/>
              <a:t>～</a:t>
            </a:r>
            <a:r>
              <a:rPr kumimoji="1" lang="en-US" altLang="ja-JP" sz="1900" dirty="0" smtClean="0"/>
              <a:t>20 % at 500 nm     (</a:t>
            </a:r>
            <a:r>
              <a:rPr kumimoji="1" lang="ja-JP" altLang="en-US" sz="1900" dirty="0" smtClean="0"/>
              <a:t>～</a:t>
            </a:r>
            <a:r>
              <a:rPr kumimoji="1" lang="en-US" altLang="ja-JP" sz="1900" dirty="0" smtClean="0"/>
              <a:t>10% ET9124)</a:t>
            </a:r>
          </a:p>
          <a:p>
            <a:r>
              <a:rPr lang="en-US" altLang="ja-JP" sz="1900" dirty="0" smtClean="0"/>
              <a:t>Pulse linearity </a:t>
            </a:r>
            <a:r>
              <a:rPr lang="ja-JP" altLang="en-US" sz="1900" dirty="0" smtClean="0"/>
              <a:t>～</a:t>
            </a:r>
            <a:r>
              <a:rPr lang="en-US" altLang="ja-JP" sz="1900" dirty="0" smtClean="0"/>
              <a:t>50 </a:t>
            </a:r>
            <a:r>
              <a:rPr lang="en-US" altLang="ja-JP" sz="1900" dirty="0" err="1" smtClean="0"/>
              <a:t>mA</a:t>
            </a:r>
            <a:r>
              <a:rPr lang="en-US" altLang="ja-JP" sz="1900" dirty="0" smtClean="0"/>
              <a:t> (25 </a:t>
            </a:r>
            <a:r>
              <a:rPr lang="en-US" altLang="ja-JP" sz="1900" dirty="0" err="1" smtClean="0"/>
              <a:t>mA</a:t>
            </a:r>
            <a:r>
              <a:rPr lang="en-US" altLang="ja-JP" sz="1900" dirty="0" smtClean="0"/>
              <a:t> ET9124)</a:t>
            </a:r>
          </a:p>
          <a:p>
            <a:r>
              <a:rPr lang="en-US" altLang="ja-JP" sz="1900" dirty="0" smtClean="0"/>
              <a:t>Position dependence of the output signal            on the photo cathode &lt; </a:t>
            </a:r>
            <a:r>
              <a:rPr lang="ja-JP" altLang="en-US" sz="1900" dirty="0" smtClean="0"/>
              <a:t>～ </a:t>
            </a:r>
            <a:r>
              <a:rPr lang="en-US" altLang="ja-JP" sz="1900" dirty="0" smtClean="0"/>
              <a:t>10%</a:t>
            </a:r>
            <a:endParaRPr kumimoji="1" lang="en-US" altLang="ja-JP" dirty="0" smtClean="0"/>
          </a:p>
          <a:p>
            <a:pPr>
              <a:buNone/>
            </a:pPr>
            <a:r>
              <a:rPr lang="ja-JP" altLang="en-US" dirty="0" smtClean="0"/>
              <a:t>→</a:t>
            </a:r>
            <a:r>
              <a:rPr lang="en-US" altLang="ja-JP" dirty="0" smtClean="0"/>
              <a:t>Change of the arrangement of wavelength shifting fibers </a:t>
            </a:r>
          </a:p>
          <a:p>
            <a:pPr>
              <a:buNone/>
            </a:pPr>
            <a:r>
              <a:rPr lang="en-US" altLang="ja-JP" sz="1800" dirty="0" smtClean="0"/>
              <a:t>       Total length of fibers</a:t>
            </a:r>
            <a:r>
              <a:rPr lang="ja-JP" altLang="en-US" sz="1800" dirty="0" smtClean="0"/>
              <a:t>～</a:t>
            </a:r>
            <a:r>
              <a:rPr lang="en-US" altLang="ja-JP" sz="1800" dirty="0" smtClean="0"/>
              <a:t>33% of TA SD</a:t>
            </a: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5D2F4-415E-49C1-89FD-9C5A0131BDE8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  <p:pic>
        <p:nvPicPr>
          <p:cNvPr id="6" name="図 5" descr="tmp15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566" y="1299404"/>
            <a:ext cx="4558434" cy="2285711"/>
          </a:xfrm>
          <a:prstGeom prst="rect">
            <a:avLst/>
          </a:prstGeom>
        </p:spPr>
      </p:pic>
      <p:sp>
        <p:nvSpPr>
          <p:cNvPr id="8" name="正方形/長方形 7"/>
          <p:cNvSpPr/>
          <p:nvPr/>
        </p:nvSpPr>
        <p:spPr>
          <a:xfrm>
            <a:off x="0" y="1268760"/>
            <a:ext cx="4499992" cy="237018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1" name="図 10" descr="tmp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3717032"/>
            <a:ext cx="4438395" cy="1086705"/>
          </a:xfrm>
          <a:prstGeom prst="rect">
            <a:avLst/>
          </a:prstGeom>
        </p:spPr>
      </p:pic>
      <p:cxnSp>
        <p:nvCxnSpPr>
          <p:cNvPr id="13" name="直線矢印コネクタ 12"/>
          <p:cNvCxnSpPr/>
          <p:nvPr/>
        </p:nvCxnSpPr>
        <p:spPr>
          <a:xfrm flipV="1">
            <a:off x="1475656" y="4437112"/>
            <a:ext cx="360040" cy="648072"/>
          </a:xfrm>
          <a:prstGeom prst="straightConnector1">
            <a:avLst/>
          </a:prstGeom>
          <a:ln w="349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/>
          <p:cNvSpPr txBox="1"/>
          <p:nvPr/>
        </p:nvSpPr>
        <p:spPr>
          <a:xfrm>
            <a:off x="2051720" y="5229200"/>
            <a:ext cx="22322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Optical grease </a:t>
            </a:r>
          </a:p>
          <a:p>
            <a:r>
              <a:rPr lang="en-US" altLang="ja-JP" dirty="0" smtClean="0"/>
              <a:t>(</a:t>
            </a:r>
            <a:r>
              <a:rPr lang="en-US" altLang="ja-JP" dirty="0" err="1" smtClean="0"/>
              <a:t>Optseal</a:t>
            </a:r>
            <a:r>
              <a:rPr lang="en-US" altLang="ja-JP" dirty="0" smtClean="0"/>
              <a:t>: Shin-</a:t>
            </a:r>
            <a:r>
              <a:rPr lang="en-US" altLang="ja-JP" dirty="0" err="1" smtClean="0"/>
              <a:t>etsu</a:t>
            </a:r>
            <a:r>
              <a:rPr lang="en-US" altLang="ja-JP" dirty="0" smtClean="0"/>
              <a:t> Chemical Co. Ltd.) </a:t>
            </a:r>
          </a:p>
          <a:p>
            <a:r>
              <a:rPr lang="en-US" altLang="ja-JP" dirty="0" smtClean="0"/>
              <a:t>b/w fibers and PMT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 descr="0010_xlarg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6200000">
            <a:off x="1199625" y="3917674"/>
            <a:ext cx="3360373" cy="252028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Construction of 173 TA×4 SDs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139952" y="4293096"/>
            <a:ext cx="5004048" cy="2564904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kumimoji="1" lang="en-US" altLang="ja-JP" sz="1800" dirty="0" smtClean="0"/>
              <a:t>100 </a:t>
            </a:r>
            <a:r>
              <a:rPr kumimoji="1" lang="en-US" altLang="ja-JP" sz="1800" dirty="0" err="1" smtClean="0"/>
              <a:t>scintillator</a:t>
            </a:r>
            <a:r>
              <a:rPr kumimoji="1" lang="en-US" altLang="ja-JP" sz="1800" dirty="0" smtClean="0"/>
              <a:t> boxes were assemble</a:t>
            </a:r>
            <a:r>
              <a:rPr lang="en-US" altLang="ja-JP" sz="1800" dirty="0" smtClean="0"/>
              <a:t>d               </a:t>
            </a:r>
            <a:r>
              <a:rPr kumimoji="1" lang="en-US" altLang="ja-JP" sz="1800" dirty="0" smtClean="0"/>
              <a:t>in </a:t>
            </a:r>
            <a:r>
              <a:rPr kumimoji="1" lang="en-US" altLang="ja-JP" sz="1800" dirty="0" err="1" smtClean="0"/>
              <a:t>Meisei</a:t>
            </a:r>
            <a:r>
              <a:rPr kumimoji="1" lang="en-US" altLang="ja-JP" sz="1800" dirty="0" smtClean="0"/>
              <a:t> company (Japan) in winter 2015</a:t>
            </a:r>
          </a:p>
          <a:p>
            <a:r>
              <a:rPr lang="en-US" altLang="ja-JP" sz="1800" dirty="0" smtClean="0"/>
              <a:t>73 </a:t>
            </a:r>
            <a:r>
              <a:rPr lang="en-US" altLang="ja-JP" sz="1800" dirty="0" err="1" smtClean="0"/>
              <a:t>scintillator</a:t>
            </a:r>
            <a:r>
              <a:rPr lang="en-US" altLang="ja-JP" sz="1800" dirty="0" smtClean="0"/>
              <a:t> boxes were assembled                   in </a:t>
            </a:r>
            <a:r>
              <a:rPr lang="en-US" altLang="ja-JP" sz="1800" dirty="0" err="1" smtClean="0"/>
              <a:t>Akeno</a:t>
            </a:r>
            <a:r>
              <a:rPr lang="en-US" altLang="ja-JP" sz="1800" dirty="0" smtClean="0"/>
              <a:t> Observatory (Japan) in summer 2016</a:t>
            </a:r>
            <a:endParaRPr kumimoji="1" lang="en-US" altLang="ja-JP" sz="1800" dirty="0" smtClean="0"/>
          </a:p>
          <a:p>
            <a:r>
              <a:rPr lang="en-US" altLang="ja-JP" sz="1800" dirty="0" smtClean="0"/>
              <a:t>3 supervisors + 6-7 company people/students/staffs</a:t>
            </a:r>
          </a:p>
          <a:p>
            <a:r>
              <a:rPr kumimoji="1" lang="en-US" altLang="ja-JP" sz="1800" dirty="0" smtClean="0"/>
              <a:t>4-5 </a:t>
            </a:r>
            <a:r>
              <a:rPr kumimoji="1" lang="en-US" altLang="ja-JP" sz="1800" dirty="0" err="1" smtClean="0"/>
              <a:t>scinti</a:t>
            </a:r>
            <a:r>
              <a:rPr lang="en-US" altLang="ja-JP" sz="1800" dirty="0" err="1" smtClean="0"/>
              <a:t>llator</a:t>
            </a:r>
            <a:r>
              <a:rPr kumimoji="1" lang="en-US" altLang="ja-JP" sz="1800" dirty="0" smtClean="0"/>
              <a:t> boxes were assembled per day.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2016/10/14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5D2F4-415E-49C1-89FD-9C5A0131BDE8}" type="slidenum">
              <a:rPr kumimoji="1" lang="ja-JP" altLang="en-US" smtClean="0"/>
              <a:pPr/>
              <a:t>8</a:t>
            </a:fld>
            <a:endParaRPr kumimoji="1" lang="ja-JP" altLang="en-US" dirty="0"/>
          </a:p>
        </p:txBody>
      </p:sp>
      <p:pic>
        <p:nvPicPr>
          <p:cNvPr id="6" name="図 5" descr="0012_xlarg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908720"/>
            <a:ext cx="4139952" cy="3104964"/>
          </a:xfrm>
          <a:prstGeom prst="rect">
            <a:avLst/>
          </a:prstGeom>
        </p:spPr>
      </p:pic>
      <p:pic>
        <p:nvPicPr>
          <p:cNvPr id="7" name="図 6" descr="0015_xlarg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04049" y="908720"/>
            <a:ext cx="4139951" cy="3104963"/>
          </a:xfrm>
          <a:prstGeom prst="rect">
            <a:avLst/>
          </a:prstGeom>
        </p:spPr>
      </p:pic>
      <p:cxnSp>
        <p:nvCxnSpPr>
          <p:cNvPr id="9" name="直線矢印コネクタ 8"/>
          <p:cNvCxnSpPr>
            <a:stCxn id="7" idx="1"/>
          </p:cNvCxnSpPr>
          <p:nvPr/>
        </p:nvCxnSpPr>
        <p:spPr>
          <a:xfrm flipH="1" flipV="1">
            <a:off x="3347864" y="1772816"/>
            <a:ext cx="1656185" cy="688386"/>
          </a:xfrm>
          <a:prstGeom prst="straightConnector1">
            <a:avLst/>
          </a:prstGeom>
          <a:ln w="444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矢印コネクタ 9"/>
          <p:cNvCxnSpPr/>
          <p:nvPr/>
        </p:nvCxnSpPr>
        <p:spPr>
          <a:xfrm flipH="1" flipV="1">
            <a:off x="1043610" y="3140968"/>
            <a:ext cx="576062" cy="1872208"/>
          </a:xfrm>
          <a:prstGeom prst="straightConnector1">
            <a:avLst/>
          </a:prstGeom>
          <a:ln w="444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539552" y="5229200"/>
            <a:ext cx="10081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 smtClean="0"/>
              <a:t>polishing</a:t>
            </a:r>
            <a:endParaRPr kumimoji="1" lang="en-US" altLang="ja-JP" sz="1600" dirty="0" smtClean="0"/>
          </a:p>
          <a:p>
            <a:r>
              <a:rPr lang="en-US" altLang="ja-JP" sz="1600" dirty="0" smtClean="0"/>
              <a:t>fibers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067944" y="2420888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 smtClean="0"/>
              <a:t>Fibers are</a:t>
            </a:r>
          </a:p>
          <a:p>
            <a:r>
              <a:rPr lang="en-US" altLang="ja-JP" sz="1600" dirty="0" smtClean="0"/>
              <a:t>assembled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1052736"/>
            <a:ext cx="3085606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Calibration using single muon</a:t>
            </a:r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2016/10/14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5D2F4-415E-49C1-89FD-9C5A0131BDE8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  <p:pic>
        <p:nvPicPr>
          <p:cNvPr id="10" name="図 9" descr="1MIP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988840"/>
            <a:ext cx="3218393" cy="2232111"/>
          </a:xfrm>
          <a:prstGeom prst="rect">
            <a:avLst/>
          </a:prstGeom>
        </p:spPr>
      </p:pic>
      <p:cxnSp>
        <p:nvCxnSpPr>
          <p:cNvPr id="12" name="直線コネクタ 11"/>
          <p:cNvCxnSpPr/>
          <p:nvPr/>
        </p:nvCxnSpPr>
        <p:spPr>
          <a:xfrm>
            <a:off x="1115616" y="3068960"/>
            <a:ext cx="0" cy="936104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/>
          <p:cNvCxnSpPr/>
          <p:nvPr/>
        </p:nvCxnSpPr>
        <p:spPr>
          <a:xfrm flipV="1">
            <a:off x="1115616" y="4005064"/>
            <a:ext cx="0" cy="144016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/>
          <p:cNvSpPr txBox="1"/>
          <p:nvPr/>
        </p:nvSpPr>
        <p:spPr>
          <a:xfrm>
            <a:off x="6804248" y="836712"/>
            <a:ext cx="2195736" cy="286232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Number of photo electrons corresponding to the single </a:t>
            </a:r>
            <a:r>
              <a:rPr lang="en-US" altLang="ja-JP" dirty="0" err="1" smtClean="0"/>
              <a:t>muon</a:t>
            </a:r>
            <a:r>
              <a:rPr lang="en-US" altLang="ja-JP" dirty="0" smtClean="0"/>
              <a:t> peak of each layer of SD :</a:t>
            </a:r>
          </a:p>
          <a:p>
            <a:r>
              <a:rPr lang="en-US" altLang="ja-JP" b="1" dirty="0" smtClean="0">
                <a:solidFill>
                  <a:srgbClr val="FF0000"/>
                </a:solidFill>
              </a:rPr>
              <a:t>19.0±3.3</a:t>
            </a:r>
          </a:p>
          <a:p>
            <a:r>
              <a:rPr lang="en-US" altLang="ja-JP" dirty="0" smtClean="0"/>
              <a:t>All data points are inside of the distribution of TA SD</a:t>
            </a:r>
          </a:p>
          <a:p>
            <a:r>
              <a:rPr lang="en-US" altLang="ja-JP" dirty="0" smtClean="0"/>
              <a:t>(24.6±7.2)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35896" y="4062988"/>
            <a:ext cx="3096344" cy="2795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テキスト ボックス 12"/>
          <p:cNvSpPr txBox="1"/>
          <p:nvPr/>
        </p:nvSpPr>
        <p:spPr>
          <a:xfrm>
            <a:off x="0" y="4077072"/>
            <a:ext cx="41399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b="1" dirty="0" smtClean="0"/>
              <a:t>Mean value</a:t>
            </a:r>
            <a:r>
              <a:rPr lang="en-US" altLang="ja-JP" sz="1400" dirty="0" smtClean="0"/>
              <a:t> of the Gaussian </a:t>
            </a:r>
            <a:endParaRPr kumimoji="1" lang="en-US" altLang="ja-JP" sz="1400" dirty="0" smtClean="0"/>
          </a:p>
          <a:p>
            <a:r>
              <a:rPr kumimoji="1" lang="en-US" altLang="ja-JP" sz="1400" dirty="0" smtClean="0"/>
              <a:t>obtained by fitting ADC distribution of </a:t>
            </a:r>
            <a:r>
              <a:rPr kumimoji="1" lang="en-US" altLang="ja-JP" sz="1400" b="1" dirty="0" smtClean="0"/>
              <a:t>pedestal run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07504" y="4653136"/>
            <a:ext cx="3528392" cy="101566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2000" dirty="0" smtClean="0"/>
              <a:t>Typical charge ADC distribution</a:t>
            </a:r>
          </a:p>
          <a:p>
            <a:r>
              <a:rPr lang="en-US" altLang="ja-JP" sz="2000" dirty="0" smtClean="0"/>
              <a:t>obtained by taking coincidence of 2 layers of the SD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660232" y="4293096"/>
            <a:ext cx="2411760" cy="20313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Relative single peak</a:t>
            </a:r>
          </a:p>
          <a:p>
            <a:r>
              <a:rPr lang="en-US" altLang="ja-JP" dirty="0" smtClean="0"/>
              <a:t>of sampled </a:t>
            </a:r>
            <a:r>
              <a:rPr lang="en-US" altLang="ja-JP" dirty="0" err="1" smtClean="0"/>
              <a:t>scintillators</a:t>
            </a:r>
            <a:endParaRPr lang="en-US" altLang="ja-JP" dirty="0" smtClean="0"/>
          </a:p>
          <a:p>
            <a:r>
              <a:rPr lang="en-US" altLang="ja-JP" dirty="0" smtClean="0"/>
              <a:t>before the assembly</a:t>
            </a:r>
          </a:p>
          <a:p>
            <a:r>
              <a:rPr kumimoji="1" lang="en-US" altLang="ja-JP" dirty="0" smtClean="0"/>
              <a:t>(1 </a:t>
            </a:r>
            <a:r>
              <a:rPr lang="en-US" altLang="ja-JP" dirty="0" smtClean="0"/>
              <a:t>sample </a:t>
            </a:r>
            <a:r>
              <a:rPr kumimoji="1" lang="en-US" altLang="ja-JP" dirty="0" smtClean="0"/>
              <a:t>per (50/100</a:t>
            </a:r>
            <a:r>
              <a:rPr lang="en-US" altLang="ja-JP" dirty="0" smtClean="0"/>
              <a:t>)</a:t>
            </a:r>
            <a:r>
              <a:rPr kumimoji="1" lang="en-US" altLang="ja-JP" dirty="0" smtClean="0"/>
              <a:t>)</a:t>
            </a:r>
          </a:p>
          <a:p>
            <a:endParaRPr lang="en-US" altLang="ja-JP" dirty="0" smtClean="0"/>
          </a:p>
          <a:p>
            <a:r>
              <a:rPr lang="en-US" altLang="ja-JP" dirty="0" smtClean="0"/>
              <a:t>16 </a:t>
            </a:r>
            <a:r>
              <a:rPr lang="en-US" altLang="ja-JP" dirty="0" err="1" smtClean="0"/>
              <a:t>scintillators</a:t>
            </a:r>
            <a:r>
              <a:rPr lang="en-US" altLang="ja-JP" dirty="0" smtClean="0"/>
              <a:t> are used for 1 SD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10508</TotalTime>
  <Words>1611</Words>
  <Application>Microsoft Office PowerPoint</Application>
  <PresentationFormat>画面に合わせる (4:3)</PresentationFormat>
  <Paragraphs>284</Paragraphs>
  <Slides>25</Slides>
  <Notes>19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25</vt:i4>
      </vt:variant>
    </vt:vector>
  </HeadingPairs>
  <TitlesOfParts>
    <vt:vector size="26" baseType="lpstr">
      <vt:lpstr>Office テーマ</vt:lpstr>
      <vt:lpstr>The TA×4 experiment</vt:lpstr>
      <vt:lpstr>Outline</vt:lpstr>
      <vt:lpstr>Indications of anisotropy: hotspot observed by the TA experiment</vt:lpstr>
      <vt:lpstr>スライド 4</vt:lpstr>
      <vt:lpstr>Design of the TA×4 SD array</vt:lpstr>
      <vt:lpstr>Design of TA×4 SDs</vt:lpstr>
      <vt:lpstr>Design of TA×4 SDs </vt:lpstr>
      <vt:lpstr>Construction of 173 TA×4 SDs</vt:lpstr>
      <vt:lpstr>Calibration using single muon</vt:lpstr>
      <vt:lpstr>Linearity of PMTs</vt:lpstr>
      <vt:lpstr>Position Dependence of the Signals</vt:lpstr>
      <vt:lpstr>スライド 12</vt:lpstr>
      <vt:lpstr>Future Prospects</vt:lpstr>
      <vt:lpstr>Future Prospects</vt:lpstr>
      <vt:lpstr>Future Prospects</vt:lpstr>
      <vt:lpstr>Summary</vt:lpstr>
      <vt:lpstr>Back Up</vt:lpstr>
      <vt:lpstr>スライド 18</vt:lpstr>
      <vt:lpstr>スライド 19</vt:lpstr>
      <vt:lpstr>Expected significance of the hotspot considering energy resolution effect</vt:lpstr>
      <vt:lpstr>Efficiency for  the energy spectrum analysis</vt:lpstr>
      <vt:lpstr>Resolution</vt:lpstr>
      <vt:lpstr>TAx4 SD arrangement of fibers</vt:lpstr>
      <vt:lpstr>Connection of the surface of  TAx4 SD PMT with fibers</vt:lpstr>
      <vt:lpstr>その他R&amp;D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U_TOKYO</dc:creator>
  <cp:lastModifiedBy>U_TOKYO</cp:lastModifiedBy>
  <cp:revision>1211</cp:revision>
  <dcterms:created xsi:type="dcterms:W3CDTF">2016-09-09T15:39:48Z</dcterms:created>
  <dcterms:modified xsi:type="dcterms:W3CDTF">2016-10-13T22:46:33Z</dcterms:modified>
</cp:coreProperties>
</file>