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256" r:id="rId2"/>
    <p:sldId id="286" r:id="rId3"/>
    <p:sldId id="265" r:id="rId4"/>
    <p:sldId id="266" r:id="rId5"/>
    <p:sldId id="259" r:id="rId6"/>
    <p:sldId id="261" r:id="rId7"/>
    <p:sldId id="282" r:id="rId8"/>
    <p:sldId id="283" r:id="rId9"/>
    <p:sldId id="273" r:id="rId10"/>
    <p:sldId id="274" r:id="rId11"/>
    <p:sldId id="275" r:id="rId12"/>
    <p:sldId id="276" r:id="rId13"/>
    <p:sldId id="277" r:id="rId14"/>
    <p:sldId id="278" r:id="rId15"/>
    <p:sldId id="263" r:id="rId16"/>
    <p:sldId id="264" r:id="rId17"/>
    <p:sldId id="272" r:id="rId18"/>
    <p:sldId id="267" r:id="rId19"/>
    <p:sldId id="269" r:id="rId20"/>
    <p:sldId id="270" r:id="rId21"/>
    <p:sldId id="271" r:id="rId22"/>
    <p:sldId id="280" r:id="rId23"/>
    <p:sldId id="284" r:id="rId24"/>
    <p:sldId id="281" r:id="rId25"/>
    <p:sldId id="285" r:id="rId2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73" d="100"/>
          <a:sy n="73" d="100"/>
        </p:scale>
        <p:origin x="-528" y="107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712197-0A18-4ADF-82BA-ACCB275202F9}" type="datetimeFigureOut">
              <a:rPr lang="it-IT" smtClean="0"/>
              <a:pPr/>
              <a:t>11/10/2016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3C4E1-0579-44AA-89AB-3B1F7B8CF5E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3982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3C4E1-0579-44AA-89AB-3B1F7B8CF5E0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3C4E1-0579-44AA-89AB-3B1F7B8CF5E0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1765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3D522-6599-4950-A4BD-CA8E1CCC7E7E}" type="datetime1">
              <a:rPr lang="en-US" smtClean="0"/>
              <a:t>10/11/2016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04D66-ED25-4C50-8856-7D58A5B1669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8092D-5087-4F96-A292-432B1E5B9E91}" type="datetime1">
              <a:rPr lang="en-US" smtClean="0"/>
              <a:t>10/11/2016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04D66-ED25-4C50-8856-7D58A5B1669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A4641-69BE-4DE0-90F9-846144C08431}" type="datetime1">
              <a:rPr lang="en-US" smtClean="0"/>
              <a:t>10/11/2016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04D66-ED25-4C50-8856-7D58A5B1669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9A90-A6F5-4142-A64C-6235F8E70DE9}" type="datetime1">
              <a:rPr lang="en-US" smtClean="0"/>
              <a:t>10/11/2016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04D66-ED25-4C50-8856-7D58A5B1669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F237-743F-4281-8928-BE88B68BAEAB}" type="datetime1">
              <a:rPr lang="en-US" smtClean="0"/>
              <a:t>10/11/2016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04D66-ED25-4C50-8856-7D58A5B1669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AB5F-18BD-489D-9322-CECF3A600934}" type="datetime1">
              <a:rPr lang="en-US" smtClean="0"/>
              <a:t>10/11/2016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04D66-ED25-4C50-8856-7D58A5B1669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62C48-71CC-42CE-9B39-2805D160F822}" type="datetime1">
              <a:rPr lang="en-US" smtClean="0"/>
              <a:t>10/11/2016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04D66-ED25-4C50-8856-7D58A5B1669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B867A-81F0-4531-8B00-6692D1C577CE}" type="datetime1">
              <a:rPr lang="en-US" smtClean="0"/>
              <a:t>10/11/2016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04D66-ED25-4C50-8856-7D58A5B1669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B89A-4297-4CA2-9E0F-D9E0FA3B8BDC}" type="datetime1">
              <a:rPr lang="en-US" smtClean="0"/>
              <a:t>10/11/2016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04D66-ED25-4C50-8856-7D58A5B1669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68A0A-A798-41EC-B393-7C3E227AA05A}" type="datetime1">
              <a:rPr lang="en-US" smtClean="0"/>
              <a:t>10/11/2016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04D66-ED25-4C50-8856-7D58A5B1669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20BC2-48CC-4C36-9833-EAF02FAE390A}" type="datetime1">
              <a:rPr lang="en-US" smtClean="0"/>
              <a:t>10/11/2016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04D66-ED25-4C50-8856-7D58A5B1669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35754-E173-4C2A-A385-8EE00A2FB6D4}" type="datetime1">
              <a:rPr lang="en-US" smtClean="0"/>
              <a:t>10/11/2016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D.Fargion_Kyoto_11_October_2016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04D66-ED25-4C50-8856-7D58A5B16699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arxiv.org/ps/1408.0227" TargetMode="External"/><Relationship Id="rId3" Type="http://schemas.openxmlformats.org/officeDocument/2006/relationships/image" Target="../media/image22.png"/><Relationship Id="rId7" Type="http://schemas.openxmlformats.org/officeDocument/2006/relationships/hyperlink" Target="http://arxiv.org/pdf/1408.0227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xiv.org/abs/1408.0227" TargetMode="External"/><Relationship Id="rId5" Type="http://schemas.openxmlformats.org/officeDocument/2006/relationships/image" Target="../media/image23.emf"/><Relationship Id="rId4" Type="http://schemas.microsoft.com/office/2007/relationships/hdphoto" Target="../media/hdphoto1.wdp"/><Relationship Id="rId9" Type="http://schemas.openxmlformats.org/officeDocument/2006/relationships/hyperlink" Target="http://arxiv.org/format/1408.0227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605.00177" TargetMode="External"/><Relationship Id="rId2" Type="http://schemas.openxmlformats.org/officeDocument/2006/relationships/hyperlink" Target="https://inspirehep.net/record/1332717?ln=i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8215370" cy="5143535"/>
          </a:xfrm>
        </p:spPr>
        <p:txBody>
          <a:bodyPr>
            <a:noAutofit/>
          </a:bodyPr>
          <a:lstStyle/>
          <a:p>
            <a:r>
              <a:rPr lang="en-US" sz="5400" b="1" i="1" u="sng" dirty="0">
                <a:solidFill>
                  <a:srgbClr val="C00000"/>
                </a:solidFill>
              </a:rPr>
              <a:t>Lightest Nuclei </a:t>
            </a:r>
            <a:r>
              <a:rPr lang="en-US" sz="5400" b="1" i="1" u="sng" dirty="0" smtClean="0">
                <a:solidFill>
                  <a:srgbClr val="C00000"/>
                </a:solidFill>
              </a:rPr>
              <a:t>UHECR</a:t>
            </a:r>
            <a:br>
              <a:rPr lang="en-US" sz="5400" b="1" i="1" u="sng" dirty="0" smtClean="0">
                <a:solidFill>
                  <a:srgbClr val="C00000"/>
                </a:solidFill>
              </a:rPr>
            </a:br>
            <a:r>
              <a:rPr lang="en-US" sz="5400" b="1" i="1" u="sng" dirty="0" smtClean="0">
                <a:solidFill>
                  <a:srgbClr val="C00000"/>
                </a:solidFill>
              </a:rPr>
              <a:t> </a:t>
            </a:r>
            <a:r>
              <a:rPr lang="en-US" sz="5400" b="1" i="1" u="sng" dirty="0">
                <a:solidFill>
                  <a:srgbClr val="C00000"/>
                </a:solidFill>
              </a:rPr>
              <a:t>from nearby galactic </a:t>
            </a:r>
            <a:r>
              <a:rPr lang="en-US" sz="5400" b="1" i="1" u="sng" dirty="0" smtClean="0">
                <a:solidFill>
                  <a:srgbClr val="C00000"/>
                </a:solidFill>
              </a:rPr>
              <a:t/>
            </a:r>
            <a:br>
              <a:rPr lang="en-US" sz="5400" b="1" i="1" u="sng" dirty="0" smtClean="0">
                <a:solidFill>
                  <a:srgbClr val="C00000"/>
                </a:solidFill>
              </a:rPr>
            </a:br>
            <a:r>
              <a:rPr lang="en-US" sz="5400" b="1" i="1" u="sng" dirty="0" smtClean="0">
                <a:solidFill>
                  <a:srgbClr val="C00000"/>
                </a:solidFill>
              </a:rPr>
              <a:t>and </a:t>
            </a:r>
            <a:r>
              <a:rPr lang="en-US" sz="5400" b="1" i="1" u="sng" dirty="0">
                <a:solidFill>
                  <a:srgbClr val="C00000"/>
                </a:solidFill>
              </a:rPr>
              <a:t>nearest AGN sources</a:t>
            </a:r>
            <a:r>
              <a:rPr lang="en-US" sz="6000" b="1" dirty="0"/>
              <a:t/>
            </a:r>
            <a:br>
              <a:rPr lang="en-US" sz="6000" b="1" dirty="0"/>
            </a:br>
            <a:r>
              <a:rPr lang="en-US" sz="2800" b="1" i="1" u="sng" dirty="0" smtClean="0"/>
              <a:t>by </a:t>
            </a:r>
            <a:r>
              <a:rPr lang="en-US" sz="2800" b="1" i="1" u="sng" dirty="0" err="1" smtClean="0"/>
              <a:t>D.Fargion</a:t>
            </a:r>
            <a:r>
              <a:rPr lang="en-US" sz="2800" b="1" i="1" u="sng" dirty="0" smtClean="0"/>
              <a:t>, </a:t>
            </a:r>
            <a:r>
              <a:rPr lang="en-US" sz="2800" b="1" i="1" u="sng" dirty="0" err="1" smtClean="0"/>
              <a:t>P.Oliva</a:t>
            </a:r>
            <a:r>
              <a:rPr lang="en-US" sz="2800" b="1" i="1" u="sng" dirty="0" smtClean="0"/>
              <a:t>, Rome1,Italy</a:t>
            </a:r>
            <a:br>
              <a:rPr lang="en-US" sz="2800" b="1" i="1" u="sng" dirty="0" smtClean="0"/>
            </a:br>
            <a:r>
              <a:rPr lang="en-US" sz="2800" b="1" i="1" u="sng" dirty="0" smtClean="0"/>
              <a:t/>
            </a:r>
            <a:br>
              <a:rPr lang="en-US" sz="2800" b="1" i="1" u="sng" dirty="0" smtClean="0"/>
            </a:br>
            <a:r>
              <a:rPr lang="en-US" sz="2800" b="1" i="1" u="sng" dirty="0" smtClean="0"/>
              <a:t>presented </a:t>
            </a:r>
            <a:br>
              <a:rPr lang="en-US" sz="2800" b="1" i="1" u="sng" dirty="0" smtClean="0"/>
            </a:br>
            <a:r>
              <a:rPr lang="en-US" sz="2800" b="1" i="1" u="sng" dirty="0" smtClean="0"/>
              <a:t>by  Marco </a:t>
            </a:r>
            <a:r>
              <a:rPr lang="en-US" sz="2800" b="1" i="1" u="sng" dirty="0" err="1" smtClean="0"/>
              <a:t>Casolino</a:t>
            </a:r>
            <a:r>
              <a:rPr lang="en-US" sz="2800" b="1" i="1" u="sng" dirty="0" smtClean="0"/>
              <a:t>, Rome 2, Italy</a:t>
            </a:r>
            <a:endParaRPr lang="it-IT" sz="60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200" dirty="0" smtClean="0"/>
              <a:t>UHECR light nuclei bending </a:t>
            </a:r>
            <a:r>
              <a:rPr lang="it-IT" sz="3200" dirty="0"/>
              <a:t> </a:t>
            </a:r>
            <a:r>
              <a:rPr lang="it-IT" sz="3200" dirty="0" err="1" smtClean="0"/>
              <a:t>well</a:t>
            </a:r>
            <a:r>
              <a:rPr lang="it-IT" sz="3200" dirty="0" smtClean="0"/>
              <a:t> inside Hot Spot</a:t>
            </a:r>
            <a:endParaRPr lang="it-IT" sz="3200" dirty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21" y="1042394"/>
            <a:ext cx="7676863" cy="5626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666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He-Li-B </a:t>
            </a:r>
            <a:r>
              <a:rPr lang="it-IT" dirty="0" err="1" smtClean="0"/>
              <a:t>Fragility</a:t>
            </a:r>
            <a:r>
              <a:rPr lang="it-IT" dirty="0" smtClean="0"/>
              <a:t> </a:t>
            </a:r>
            <a:r>
              <a:rPr lang="it-IT" dirty="0" err="1" smtClean="0"/>
              <a:t>makes</a:t>
            </a:r>
            <a:r>
              <a:rPr lang="it-IT" dirty="0" smtClean="0"/>
              <a:t> </a:t>
            </a:r>
            <a:r>
              <a:rPr lang="it-IT" dirty="0" err="1" smtClean="0"/>
              <a:t>fragments</a:t>
            </a:r>
            <a:endParaRPr lang="it-IT" dirty="0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40" y="1352550"/>
            <a:ext cx="7690123" cy="445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120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38321" cy="6424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  <p:sp>
        <p:nvSpPr>
          <p:cNvPr id="2" name="CasellaDiTesto 1"/>
          <p:cNvSpPr txBox="1"/>
          <p:nvPr/>
        </p:nvSpPr>
        <p:spPr>
          <a:xfrm>
            <a:off x="2771800" y="1340768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IR MAP</a:t>
            </a:r>
            <a:r>
              <a:rPr lang="it-IT" dirty="0" smtClean="0">
                <a:sym typeface="Wingdings" panose="05000000000000000000" pitchFamily="2" charset="2"/>
              </a:rPr>
              <a:t>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395536" y="4365104"/>
            <a:ext cx="200510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Observed</a:t>
            </a:r>
            <a:r>
              <a:rPr lang="it-IT" dirty="0" smtClean="0"/>
              <a:t> </a:t>
            </a:r>
            <a:r>
              <a:rPr lang="it-IT" dirty="0" err="1" smtClean="0"/>
              <a:t>twenty</a:t>
            </a:r>
            <a:r>
              <a:rPr lang="it-IT" dirty="0" smtClean="0"/>
              <a:t> </a:t>
            </a:r>
          </a:p>
          <a:p>
            <a:r>
              <a:rPr lang="it-IT" dirty="0" err="1" smtClean="0"/>
              <a:t>EeV</a:t>
            </a:r>
            <a:r>
              <a:rPr lang="it-IT" dirty="0" smtClean="0"/>
              <a:t> </a:t>
            </a:r>
            <a:r>
              <a:rPr lang="it-IT" dirty="0" err="1" smtClean="0"/>
              <a:t>multiplet-black</a:t>
            </a:r>
            <a:endParaRPr lang="it-IT" dirty="0" smtClean="0"/>
          </a:p>
          <a:p>
            <a:r>
              <a:rPr lang="it-IT" dirty="0" smtClean="0"/>
              <a:t>By AUGER 2011</a:t>
            </a:r>
          </a:p>
          <a:p>
            <a:r>
              <a:rPr lang="it-IT" dirty="0" smtClean="0"/>
              <a:t>Along  </a:t>
            </a:r>
            <a:r>
              <a:rPr lang="it-IT" dirty="0" err="1" smtClean="0"/>
              <a:t>foreseen</a:t>
            </a:r>
            <a:endParaRPr lang="it-IT" dirty="0" smtClean="0"/>
          </a:p>
          <a:p>
            <a:r>
              <a:rPr lang="it-IT" dirty="0" smtClean="0"/>
              <a:t>Clustering </a:t>
            </a:r>
            <a:r>
              <a:rPr lang="it-IT" dirty="0"/>
              <a:t> </a:t>
            </a:r>
            <a:r>
              <a:rPr lang="it-IT" dirty="0" err="1" smtClean="0"/>
              <a:t>around</a:t>
            </a:r>
            <a:endParaRPr lang="it-IT" dirty="0" smtClean="0"/>
          </a:p>
          <a:p>
            <a:r>
              <a:rPr lang="it-IT" dirty="0" err="1" smtClean="0"/>
              <a:t>Cen</a:t>
            </a:r>
            <a:r>
              <a:rPr lang="it-IT" dirty="0" smtClean="0"/>
              <a:t> A</a:t>
            </a:r>
            <a:endParaRPr lang="it-IT" dirty="0"/>
          </a:p>
        </p:txBody>
      </p:sp>
      <p:cxnSp>
        <p:nvCxnSpPr>
          <p:cNvPr id="6" name="Connettore 2 5"/>
          <p:cNvCxnSpPr/>
          <p:nvPr/>
        </p:nvCxnSpPr>
        <p:spPr>
          <a:xfrm flipV="1">
            <a:off x="2195736" y="4941168"/>
            <a:ext cx="3456384" cy="86409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68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34605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2015-2016 AUGER </a:t>
            </a:r>
            <a:r>
              <a:rPr lang="it-IT" dirty="0" err="1" smtClean="0"/>
              <a:t>composition</a:t>
            </a:r>
            <a:r>
              <a:rPr lang="it-IT" dirty="0" smtClean="0"/>
              <a:t> </a:t>
            </a:r>
            <a:r>
              <a:rPr lang="it-IT" dirty="0" err="1" smtClean="0"/>
              <a:t>changed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1560" y="764704"/>
            <a:ext cx="6131024" cy="612471"/>
          </a:xfrm>
        </p:spPr>
        <p:txBody>
          <a:bodyPr>
            <a:normAutofit fontScale="85000" lnSpcReduction="10000"/>
          </a:bodyPr>
          <a:lstStyle/>
          <a:p>
            <a:r>
              <a:rPr lang="it-IT" dirty="0" smtClean="0"/>
              <a:t>From a </a:t>
            </a:r>
            <a:r>
              <a:rPr lang="it-IT" dirty="0" err="1" smtClean="0"/>
              <a:t>proton</a:t>
            </a:r>
            <a:r>
              <a:rPr lang="it-IT" dirty="0" smtClean="0"/>
              <a:t>+ </a:t>
            </a:r>
            <a:r>
              <a:rPr lang="it-IT" dirty="0" err="1" smtClean="0"/>
              <a:t>iron</a:t>
            </a:r>
            <a:r>
              <a:rPr lang="it-IT" dirty="0" smtClean="0"/>
              <a:t>  to a Light Nuclei</a:t>
            </a:r>
            <a:endParaRPr lang="it-IT" dirty="0"/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475" y="1124744"/>
            <a:ext cx="6612257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 flipH="1">
            <a:off x="7020272" y="3901616"/>
            <a:ext cx="1907704" cy="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/>
          <p:cNvCxnSpPr/>
          <p:nvPr/>
        </p:nvCxnSpPr>
        <p:spPr>
          <a:xfrm flipH="1">
            <a:off x="7020272" y="3356992"/>
            <a:ext cx="1907704" cy="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807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5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5825" y="704850"/>
            <a:ext cx="7372350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D.Fargion_Kyoto_11_October_2016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6" name="Connettore 2 5"/>
          <p:cNvCxnSpPr/>
          <p:nvPr/>
        </p:nvCxnSpPr>
        <p:spPr>
          <a:xfrm flipH="1">
            <a:off x="6300192" y="3429000"/>
            <a:ext cx="237626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081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2800" dirty="0" err="1" smtClean="0"/>
              <a:t>However</a:t>
            </a:r>
            <a:r>
              <a:rPr lang="it-IT" sz="2800" dirty="0" smtClean="0"/>
              <a:t> ICRC 2015 </a:t>
            </a:r>
            <a:r>
              <a:rPr lang="it-IT" sz="2800" dirty="0" err="1" smtClean="0"/>
              <a:t>while</a:t>
            </a:r>
            <a:r>
              <a:rPr lang="it-IT" sz="2800" dirty="0" smtClean="0"/>
              <a:t> </a:t>
            </a:r>
            <a:r>
              <a:rPr lang="it-IT" sz="2800" dirty="0" err="1" smtClean="0"/>
              <a:t>overlapping</a:t>
            </a:r>
            <a:r>
              <a:rPr lang="it-IT" sz="2800" dirty="0" smtClean="0"/>
              <a:t> </a:t>
            </a:r>
            <a:r>
              <a:rPr lang="it-IT" sz="2800" dirty="0" err="1" smtClean="0"/>
              <a:t>our</a:t>
            </a:r>
            <a:r>
              <a:rPr lang="it-IT" sz="2800" dirty="0" smtClean="0"/>
              <a:t> </a:t>
            </a:r>
            <a:r>
              <a:rPr lang="it-IT" sz="2800" dirty="0" err="1" smtClean="0"/>
              <a:t>PoS</a:t>
            </a:r>
            <a:r>
              <a:rPr lang="it-IT" sz="2800" dirty="0" smtClean="0"/>
              <a:t> 2014 </a:t>
            </a:r>
            <a:r>
              <a:rPr lang="it-IT" sz="2800" dirty="0" err="1" smtClean="0"/>
              <a:t>map</a:t>
            </a:r>
            <a:r>
              <a:rPr lang="it-IT" sz="2800" dirty="0" smtClean="0"/>
              <a:t>  </a:t>
            </a:r>
            <a:r>
              <a:rPr lang="it-IT" sz="2800" dirty="0" err="1" smtClean="0"/>
              <a:t>anyway</a:t>
            </a:r>
            <a:r>
              <a:rPr lang="it-IT" sz="2800" dirty="0" smtClean="0"/>
              <a:t> </a:t>
            </a:r>
            <a:r>
              <a:rPr lang="it-IT" sz="2800" dirty="0" err="1" smtClean="0"/>
              <a:t>they</a:t>
            </a:r>
            <a:r>
              <a:rPr lang="it-IT" sz="2800" dirty="0" smtClean="0"/>
              <a:t>   </a:t>
            </a:r>
            <a:r>
              <a:rPr lang="it-IT" sz="2800" dirty="0" err="1" smtClean="0"/>
              <a:t>ignored</a:t>
            </a:r>
            <a:r>
              <a:rPr lang="it-IT" sz="2800" dirty="0" smtClean="0"/>
              <a:t> </a:t>
            </a:r>
            <a:r>
              <a:rPr lang="it-IT" sz="2800" dirty="0" err="1" smtClean="0"/>
              <a:t>our</a:t>
            </a:r>
            <a:r>
              <a:rPr lang="it-IT" sz="2800" dirty="0" smtClean="0"/>
              <a:t> </a:t>
            </a:r>
            <a:r>
              <a:rPr lang="it-IT" sz="2800" dirty="0" err="1" smtClean="0"/>
              <a:t>few</a:t>
            </a:r>
            <a:r>
              <a:rPr lang="it-IT" sz="2800" dirty="0" smtClean="0"/>
              <a:t> </a:t>
            </a:r>
            <a:r>
              <a:rPr lang="it-IT" sz="2800" dirty="0" err="1" smtClean="0"/>
              <a:t>correlations</a:t>
            </a:r>
            <a:r>
              <a:rPr lang="it-IT" sz="2800" dirty="0" smtClean="0"/>
              <a:t>:</a:t>
            </a:r>
            <a:br>
              <a:rPr lang="it-IT" sz="2800" dirty="0" smtClean="0"/>
            </a:br>
            <a:endParaRPr lang="it-IT" sz="2800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98450" y="1200150"/>
          <a:ext cx="8845550" cy="565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6" name="Acrobat Document" r:id="rId3" imgW="10614496" imgH="6789312" progId="AcroExch.Document.DC">
                  <p:embed/>
                </p:oleObj>
              </mc:Choice>
              <mc:Fallback>
                <p:oleObj name="Acrobat Document" r:id="rId3" imgW="10614496" imgH="6789312" progId="AcroExch.Document.DC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450" y="1200150"/>
                        <a:ext cx="8845550" cy="565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However</a:t>
            </a:r>
            <a:r>
              <a:rPr lang="it-IT" dirty="0" smtClean="0"/>
              <a:t> </a:t>
            </a:r>
            <a:r>
              <a:rPr lang="it-IT" dirty="0" err="1" smtClean="0"/>
              <a:t>there</a:t>
            </a:r>
            <a:r>
              <a:rPr lang="it-IT" dirty="0" smtClean="0"/>
              <a:t> are some common </a:t>
            </a:r>
            <a:r>
              <a:rPr lang="it-IT" dirty="0" err="1" smtClean="0"/>
              <a:t>clustering</a:t>
            </a:r>
            <a:r>
              <a:rPr lang="it-IT" dirty="0" smtClean="0"/>
              <a:t> at </a:t>
            </a:r>
            <a:r>
              <a:rPr lang="it-IT" dirty="0" err="1" smtClean="0"/>
              <a:t>narrow</a:t>
            </a:r>
            <a:r>
              <a:rPr lang="it-IT" dirty="0" smtClean="0"/>
              <a:t> </a:t>
            </a:r>
            <a:r>
              <a:rPr lang="it-IT" dirty="0" err="1" smtClean="0"/>
              <a:t>scales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err="1" smtClean="0"/>
              <a:t>These</a:t>
            </a:r>
            <a:r>
              <a:rPr lang="it-IT" dirty="0" smtClean="0"/>
              <a:t> </a:t>
            </a:r>
            <a:r>
              <a:rPr lang="it-IT" dirty="0" err="1" smtClean="0"/>
              <a:t>clustering</a:t>
            </a:r>
            <a:r>
              <a:rPr lang="it-IT" dirty="0" smtClean="0"/>
              <a:t> </a:t>
            </a:r>
            <a:r>
              <a:rPr lang="it-IT" dirty="0" err="1" smtClean="0"/>
              <a:t>might</a:t>
            </a:r>
            <a:r>
              <a:rPr lang="it-IT" dirty="0" smtClean="0"/>
              <a:t> be </a:t>
            </a:r>
            <a:r>
              <a:rPr lang="it-IT" dirty="0" err="1" smtClean="0"/>
              <a:t>connected</a:t>
            </a:r>
            <a:r>
              <a:rPr lang="it-IT" dirty="0" smtClean="0"/>
              <a:t> to a </a:t>
            </a:r>
            <a:r>
              <a:rPr lang="it-IT" dirty="0" err="1" smtClean="0"/>
              <a:t>different</a:t>
            </a:r>
            <a:r>
              <a:rPr lang="it-IT" dirty="0" smtClean="0"/>
              <a:t> (</a:t>
            </a:r>
            <a:r>
              <a:rPr lang="it-IT" dirty="0" err="1" smtClean="0"/>
              <a:t>parental</a:t>
            </a:r>
            <a:r>
              <a:rPr lang="it-IT" dirty="0" smtClean="0"/>
              <a:t>) </a:t>
            </a:r>
            <a:r>
              <a:rPr lang="it-IT" dirty="0" err="1" smtClean="0"/>
              <a:t>anisotropy</a:t>
            </a:r>
            <a:r>
              <a:rPr lang="it-IT" dirty="0" smtClean="0"/>
              <a:t> in </a:t>
            </a:r>
            <a:r>
              <a:rPr lang="it-IT" dirty="0" err="1" smtClean="0"/>
              <a:t>TeVs</a:t>
            </a:r>
            <a:r>
              <a:rPr lang="it-IT" dirty="0" smtClean="0"/>
              <a:t> CR-gamma </a:t>
            </a:r>
            <a:r>
              <a:rPr lang="it-IT" dirty="0" err="1" smtClean="0"/>
              <a:t>maps</a:t>
            </a:r>
            <a:r>
              <a:rPr lang="it-IT" dirty="0" smtClean="0"/>
              <a:t> (</a:t>
            </a:r>
            <a:r>
              <a:rPr lang="it-IT" dirty="0" err="1" smtClean="0"/>
              <a:t>Milagro</a:t>
            </a:r>
            <a:r>
              <a:rPr lang="it-IT" dirty="0" smtClean="0"/>
              <a:t>-Argo-</a:t>
            </a:r>
            <a:r>
              <a:rPr lang="it-IT" dirty="0" err="1" smtClean="0"/>
              <a:t>Hawc</a:t>
            </a:r>
            <a:r>
              <a:rPr lang="it-IT" dirty="0" smtClean="0"/>
              <a:t>)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err="1" smtClean="0"/>
              <a:t>Indeed</a:t>
            </a:r>
            <a:r>
              <a:rPr lang="it-IT" dirty="0" smtClean="0"/>
              <a:t> the UHECR are </a:t>
            </a:r>
            <a:r>
              <a:rPr lang="it-IT" dirty="0" err="1" smtClean="0"/>
              <a:t>almost</a:t>
            </a:r>
            <a:r>
              <a:rPr lang="it-IT" dirty="0" smtClean="0"/>
              <a:t> </a:t>
            </a:r>
            <a:r>
              <a:rPr lang="it-IT" dirty="0" err="1" smtClean="0"/>
              <a:t>certainly</a:t>
            </a:r>
            <a:r>
              <a:rPr lang="it-IT" dirty="0" smtClean="0"/>
              <a:t> </a:t>
            </a:r>
            <a:r>
              <a:rPr lang="it-IT" dirty="0" err="1" smtClean="0"/>
              <a:t>radioactive</a:t>
            </a:r>
            <a:r>
              <a:rPr lang="it-IT" dirty="0" smtClean="0"/>
              <a:t>: </a:t>
            </a:r>
            <a:r>
              <a:rPr lang="it-IT" dirty="0" err="1" smtClean="0"/>
              <a:t>their</a:t>
            </a:r>
            <a:r>
              <a:rPr lang="it-IT" dirty="0" smtClean="0"/>
              <a:t> </a:t>
            </a:r>
            <a:r>
              <a:rPr lang="it-IT" dirty="0" err="1" smtClean="0"/>
              <a:t>ultrarelativistic</a:t>
            </a:r>
            <a:r>
              <a:rPr lang="it-IT" dirty="0" smtClean="0"/>
              <a:t> </a:t>
            </a:r>
            <a:r>
              <a:rPr lang="it-IT" dirty="0" err="1" smtClean="0"/>
              <a:t>decay</a:t>
            </a:r>
            <a:r>
              <a:rPr lang="it-IT" dirty="0" smtClean="0"/>
              <a:t> in </a:t>
            </a:r>
            <a:r>
              <a:rPr lang="it-IT" dirty="0" err="1" smtClean="0"/>
              <a:t>flight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</a:t>
            </a:r>
            <a:r>
              <a:rPr lang="it-IT" dirty="0" err="1" smtClean="0"/>
              <a:t>TeVs-PeVs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 </a:t>
            </a:r>
            <a:r>
              <a:rPr lang="it-IT" dirty="0" err="1" smtClean="0"/>
              <a:t>may</a:t>
            </a:r>
            <a:r>
              <a:rPr lang="it-IT" dirty="0" smtClean="0"/>
              <a:t> help to </a:t>
            </a:r>
            <a:r>
              <a:rPr lang="it-IT" dirty="0" err="1" smtClean="0"/>
              <a:t>identify</a:t>
            </a:r>
            <a:r>
              <a:rPr lang="it-IT" dirty="0" smtClean="0"/>
              <a:t> </a:t>
            </a:r>
            <a:r>
              <a:rPr lang="it-IT" dirty="0" err="1" smtClean="0"/>
              <a:t>sources</a:t>
            </a:r>
            <a:r>
              <a:rPr lang="it-IT" dirty="0" smtClean="0"/>
              <a:t> and </a:t>
            </a:r>
            <a:r>
              <a:rPr lang="it-IT" dirty="0" err="1" smtClean="0"/>
              <a:t>correlations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093588"/>
            <a:ext cx="7920880" cy="593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asellaDiTesto 7"/>
          <p:cNvSpPr txBox="1"/>
          <p:nvPr/>
        </p:nvSpPr>
        <p:spPr>
          <a:xfrm>
            <a:off x="166810" y="260648"/>
            <a:ext cx="5860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Schoolbook" panose="02040604050505020304" pitchFamily="18" charset="0"/>
                <a:cs typeface="Tunga" panose="020B0502040204020203" pitchFamily="34" charset="0"/>
              </a:rPr>
              <a:t>An Analogy: TAIL</a:t>
            </a:r>
            <a:r>
              <a:rPr lang="he-IL" dirty="0" smtClean="0">
                <a:latin typeface="Century Schoolbook" panose="02040604050505020304" pitchFamily="18" charset="0"/>
                <a:cs typeface="Tunga" panose="020B0502040204020203" pitchFamily="34" charset="0"/>
              </a:rPr>
              <a:t>  </a:t>
            </a:r>
            <a:r>
              <a:rPr lang="en-US" dirty="0" smtClean="0">
                <a:latin typeface="Century Schoolbook" panose="02040604050505020304" pitchFamily="18" charset="0"/>
                <a:cs typeface="Tunga" panose="020B0502040204020203" pitchFamily="34" charset="0"/>
              </a:rPr>
              <a:t>OF</a:t>
            </a:r>
            <a:r>
              <a:rPr lang="he-IL" dirty="0" smtClean="0">
                <a:latin typeface="Century Schoolbook" panose="02040604050505020304" pitchFamily="18" charset="0"/>
                <a:cs typeface="Tunga" panose="020B0502040204020203" pitchFamily="34" charset="0"/>
              </a:rPr>
              <a:t> </a:t>
            </a:r>
            <a:r>
              <a:rPr lang="en-US" dirty="0" smtClean="0">
                <a:latin typeface="Century Schoolbook" panose="02040604050505020304" pitchFamily="18" charset="0"/>
                <a:cs typeface="Tunga" panose="020B0502040204020203" pitchFamily="34" charset="0"/>
              </a:rPr>
              <a:t>SMOKE from Etna</a:t>
            </a:r>
          </a:p>
          <a:p>
            <a:r>
              <a:rPr lang="en-US" dirty="0" smtClean="0">
                <a:latin typeface="Century Schoolbook" panose="02040604050505020304" pitchFamily="18" charset="0"/>
                <a:cs typeface="Tunga" panose="020B0502040204020203" pitchFamily="34" charset="0"/>
              </a:rPr>
              <a:t>SIMILAR TO DIFFUSED RADIOACTIVE JET TAIL</a:t>
            </a:r>
            <a:endParaRPr lang="it-IT" dirty="0">
              <a:latin typeface="Century Schoolbook" panose="02040604050505020304" pitchFamily="18" charset="0"/>
              <a:cs typeface="Tunga" panose="020B0502040204020203" pitchFamily="34" charset="0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643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7230938" cy="562074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 Etna </a:t>
            </a:r>
            <a:r>
              <a:rPr lang="it-IT" dirty="0" err="1" smtClean="0"/>
              <a:t>view</a:t>
            </a:r>
            <a:r>
              <a:rPr lang="it-IT" dirty="0" smtClean="0"/>
              <a:t> of a  </a:t>
            </a:r>
            <a:r>
              <a:rPr lang="it-IT" dirty="0" err="1" smtClean="0"/>
              <a:t>tail</a:t>
            </a:r>
            <a:r>
              <a:rPr lang="it-IT" dirty="0" smtClean="0"/>
              <a:t> Jet </a:t>
            </a:r>
            <a:r>
              <a:rPr lang="it-IT" dirty="0" err="1" smtClean="0"/>
              <a:t>as</a:t>
            </a:r>
            <a:r>
              <a:rPr lang="it-IT" dirty="0" smtClean="0"/>
              <a:t> in </a:t>
            </a:r>
            <a:br>
              <a:rPr lang="it-IT" dirty="0" smtClean="0"/>
            </a:br>
            <a:r>
              <a:rPr lang="it-IT" dirty="0" smtClean="0"/>
              <a:t>                                   NGC 3156</a:t>
            </a:r>
            <a:endParaRPr lang="it-IT" dirty="0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337574" y="1340768"/>
            <a:ext cx="4570338" cy="4744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87" y="715563"/>
            <a:ext cx="4092267" cy="2611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9" name="Picture 11" descr="C:\Users\win\Desktop\2015-ISRAEL_DICTAU\ETNA4_SMOK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3016"/>
            <a:ext cx="4472082" cy="2787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162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620688"/>
            <a:ext cx="8604448" cy="1210146"/>
          </a:xfrm>
        </p:spPr>
        <p:txBody>
          <a:bodyPr>
            <a:normAutofit fontScale="90000"/>
          </a:bodyPr>
          <a:lstStyle/>
          <a:p>
            <a:r>
              <a:rPr lang="it-IT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Crab</a:t>
            </a:r>
            <a:r>
              <a:rPr lang="it-IT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</a:t>
            </a:r>
            <a:r>
              <a:rPr lang="it-IT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source of </a:t>
            </a:r>
            <a:r>
              <a:rPr lang="it-IT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TeVs</a:t>
            </a:r>
            <a:r>
              <a:rPr lang="it-IT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tail</a:t>
            </a:r>
            <a:r>
              <a:rPr lang="it-IT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anisotropy</a:t>
            </a:r>
            <a:r>
              <a:rPr lang="it-IT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br>
              <a:rPr lang="it-IT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it-IT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Anticentric</a:t>
            </a:r>
            <a:r>
              <a:rPr lang="it-IT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galactic</a:t>
            </a:r>
            <a:r>
              <a:rPr lang="it-IT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map</a:t>
            </a:r>
            <a:r>
              <a:rPr lang="it-IT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centred</a:t>
            </a:r>
            <a:r>
              <a:rPr lang="it-IT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 CRAB</a:t>
            </a:r>
            <a:r>
              <a:rPr lang="he-IL" dirty="0" smtClean="0"/>
              <a:t/>
            </a:r>
            <a:br>
              <a:rPr lang="he-IL" dirty="0" smtClean="0"/>
            </a:br>
            <a:r>
              <a:rPr lang="he-IL" dirty="0" smtClean="0"/>
              <a:t/>
            </a:r>
            <a:br>
              <a:rPr lang="he-IL" dirty="0" smtClean="0"/>
            </a:br>
            <a:endParaRPr lang="it-IT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7848872" cy="566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Connettore 2 7"/>
          <p:cNvCxnSpPr/>
          <p:nvPr/>
        </p:nvCxnSpPr>
        <p:spPr>
          <a:xfrm flipH="1">
            <a:off x="4247964" y="2209129"/>
            <a:ext cx="1394466" cy="181824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 flipH="1">
            <a:off x="4400364" y="2209129"/>
            <a:ext cx="1899828" cy="2256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6300192" y="2636912"/>
            <a:ext cx="258301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ARGO TEV </a:t>
            </a:r>
            <a:r>
              <a:rPr lang="it-IT" dirty="0" err="1" smtClean="0"/>
              <a:t>map</a:t>
            </a:r>
            <a:endParaRPr lang="it-IT" dirty="0" smtClean="0"/>
          </a:p>
          <a:p>
            <a:r>
              <a:rPr lang="it-IT" dirty="0" smtClean="0"/>
              <a:t>In anti-</a:t>
            </a:r>
            <a:r>
              <a:rPr lang="it-IT" dirty="0" err="1" smtClean="0"/>
              <a:t>centric</a:t>
            </a:r>
            <a:r>
              <a:rPr lang="it-IT" dirty="0" smtClean="0"/>
              <a:t> CELESTIAL</a:t>
            </a:r>
          </a:p>
          <a:p>
            <a:r>
              <a:rPr lang="it-IT" dirty="0" err="1" smtClean="0"/>
              <a:t>Coordinates</a:t>
            </a:r>
            <a:r>
              <a:rPr lang="it-IT" dirty="0" smtClean="0"/>
              <a:t>: CRAB in the </a:t>
            </a:r>
          </a:p>
          <a:p>
            <a:r>
              <a:rPr lang="it-IT" dirty="0"/>
              <a:t> </a:t>
            </a:r>
            <a:r>
              <a:rPr lang="it-IT" dirty="0" smtClean="0"/>
              <a:t>  </a:t>
            </a:r>
            <a:r>
              <a:rPr lang="it-IT" dirty="0" err="1" smtClean="0"/>
              <a:t>map</a:t>
            </a:r>
            <a:r>
              <a:rPr lang="it-IT" dirty="0" smtClean="0"/>
              <a:t> CENTER; REGION </a:t>
            </a:r>
          </a:p>
          <a:p>
            <a:r>
              <a:rPr lang="it-IT" dirty="0"/>
              <a:t> </a:t>
            </a:r>
            <a:r>
              <a:rPr lang="it-IT" dirty="0" smtClean="0"/>
              <a:t>      A   just </a:t>
            </a:r>
            <a:r>
              <a:rPr lang="it-IT" dirty="0" err="1" smtClean="0"/>
              <a:t>below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2067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Sorry</a:t>
            </a:r>
            <a:r>
              <a:rPr lang="it-IT" dirty="0" smtClean="0"/>
              <a:t> to </a:t>
            </a:r>
            <a:r>
              <a:rPr lang="it-IT" dirty="0" err="1" smtClean="0"/>
              <a:t>not</a:t>
            </a:r>
            <a:r>
              <a:rPr lang="it-IT" dirty="0" smtClean="0"/>
              <a:t> be </a:t>
            </a:r>
            <a:r>
              <a:rPr lang="it-IT" dirty="0" err="1" smtClean="0"/>
              <a:t>here</a:t>
            </a:r>
            <a:r>
              <a:rPr lang="it-IT" dirty="0" smtClean="0"/>
              <a:t>: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today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Kippur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1560" y="2647453"/>
            <a:ext cx="8229600" cy="4525963"/>
          </a:xfrm>
        </p:spPr>
        <p:txBody>
          <a:bodyPr/>
          <a:lstStyle/>
          <a:p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jew</a:t>
            </a:r>
            <a:r>
              <a:rPr lang="it-IT" dirty="0" smtClean="0"/>
              <a:t> (D.F) </a:t>
            </a:r>
            <a:r>
              <a:rPr lang="it-IT" dirty="0" err="1" smtClean="0"/>
              <a:t>have</a:t>
            </a:r>
            <a:r>
              <a:rPr lang="it-IT" dirty="0" smtClean="0"/>
              <a:t>  to </a:t>
            </a:r>
            <a:r>
              <a:rPr lang="it-IT" dirty="0" err="1" smtClean="0"/>
              <a:t>avoid</a:t>
            </a:r>
            <a:r>
              <a:rPr lang="it-IT" dirty="0" smtClean="0"/>
              <a:t> </a:t>
            </a:r>
            <a:r>
              <a:rPr lang="it-IT" dirty="0" err="1" smtClean="0"/>
              <a:t>any</a:t>
            </a:r>
            <a:r>
              <a:rPr lang="it-IT" dirty="0" smtClean="0"/>
              <a:t> </a:t>
            </a:r>
            <a:r>
              <a:rPr lang="it-IT" dirty="0" err="1" smtClean="0"/>
              <a:t>activity</a:t>
            </a:r>
            <a:r>
              <a:rPr lang="it-IT" dirty="0" smtClean="0"/>
              <a:t> and to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eat</a:t>
            </a:r>
            <a:r>
              <a:rPr lang="it-IT" dirty="0" smtClean="0"/>
              <a:t> and drink </a:t>
            </a:r>
            <a:r>
              <a:rPr lang="it-IT" dirty="0" err="1" smtClean="0"/>
              <a:t>asking</a:t>
            </a:r>
            <a:r>
              <a:rPr lang="it-IT" dirty="0" smtClean="0"/>
              <a:t> </a:t>
            </a:r>
            <a:r>
              <a:rPr lang="it-IT" dirty="0" err="1" smtClean="0"/>
              <a:t>forgiveness</a:t>
            </a:r>
            <a:r>
              <a:rPr lang="it-IT" dirty="0" smtClean="0"/>
              <a:t> to the Big Boss  for </a:t>
            </a:r>
            <a:r>
              <a:rPr lang="it-IT" dirty="0" err="1" smtClean="0"/>
              <a:t>our</a:t>
            </a:r>
            <a:r>
              <a:rPr lang="it-IT" dirty="0" smtClean="0"/>
              <a:t> </a:t>
            </a:r>
            <a:r>
              <a:rPr lang="it-IT" dirty="0" err="1" smtClean="0"/>
              <a:t>mistakes</a:t>
            </a:r>
            <a:endParaRPr lang="it-IT" dirty="0" smtClean="0"/>
          </a:p>
          <a:p>
            <a:endParaRPr lang="it-IT" dirty="0"/>
          </a:p>
          <a:p>
            <a:r>
              <a:rPr lang="it-IT" dirty="0" err="1" smtClean="0"/>
              <a:t>Therefore</a:t>
            </a:r>
            <a:r>
              <a:rPr lang="it-IT" dirty="0" smtClean="0"/>
              <a:t>, </a:t>
            </a:r>
            <a:r>
              <a:rPr lang="it-IT" dirty="0" err="1" smtClean="0"/>
              <a:t>assuming</a:t>
            </a:r>
            <a:r>
              <a:rPr lang="it-IT" dirty="0" smtClean="0"/>
              <a:t>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this</a:t>
            </a:r>
            <a:r>
              <a:rPr lang="it-IT" dirty="0" smtClean="0"/>
              <a:t> talk  </a:t>
            </a:r>
            <a:r>
              <a:rPr lang="it-IT" dirty="0" err="1" smtClean="0"/>
              <a:t>might</a:t>
            </a:r>
            <a:r>
              <a:rPr lang="it-IT" dirty="0" smtClean="0"/>
              <a:t> be full of </a:t>
            </a:r>
            <a:r>
              <a:rPr lang="it-IT" dirty="0" err="1" smtClean="0"/>
              <a:t>mistakes</a:t>
            </a:r>
            <a:r>
              <a:rPr lang="it-IT" dirty="0" smtClean="0"/>
              <a:t> and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may</a:t>
            </a:r>
            <a:r>
              <a:rPr lang="it-IT" dirty="0" smtClean="0"/>
              <a:t> be </a:t>
            </a:r>
            <a:r>
              <a:rPr lang="it-IT" dirty="0" err="1" smtClean="0"/>
              <a:t>boring</a:t>
            </a:r>
            <a:r>
              <a:rPr lang="it-IT" dirty="0" smtClean="0"/>
              <a:t> : </a:t>
            </a:r>
            <a:r>
              <a:rPr lang="it-IT" dirty="0" err="1" smtClean="0"/>
              <a:t>Please</a:t>
            </a:r>
            <a:r>
              <a:rPr lang="it-IT" dirty="0" smtClean="0"/>
              <a:t> </a:t>
            </a:r>
            <a:r>
              <a:rPr lang="it-IT" dirty="0" err="1" smtClean="0"/>
              <a:t>forgive</a:t>
            </a:r>
            <a:r>
              <a:rPr lang="it-IT" dirty="0" smtClean="0"/>
              <a:t>…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0" y="548680"/>
            <a:ext cx="3913578" cy="2093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396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Last ICRC </a:t>
            </a:r>
            <a:r>
              <a:rPr lang="it-IT" dirty="0" err="1" smtClean="0"/>
              <a:t>anisotropy</a:t>
            </a:r>
            <a:r>
              <a:rPr lang="it-IT" dirty="0" smtClean="0"/>
              <a:t> </a:t>
            </a:r>
            <a:r>
              <a:rPr lang="it-IT" dirty="0" err="1" smtClean="0"/>
              <a:t>map</a:t>
            </a:r>
            <a:endParaRPr lang="it-IT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288" y="1730375"/>
            <a:ext cx="6575425" cy="342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Connettore 2 6"/>
          <p:cNvCxnSpPr/>
          <p:nvPr/>
        </p:nvCxnSpPr>
        <p:spPr>
          <a:xfrm flipH="1">
            <a:off x="6516216" y="1988840"/>
            <a:ext cx="864096" cy="12241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CasellaDiTesto 5"/>
          <p:cNvSpPr txBox="1"/>
          <p:nvPr/>
        </p:nvSpPr>
        <p:spPr>
          <a:xfrm>
            <a:off x="1596246" y="1291407"/>
            <a:ext cx="69361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dirty="0" err="1" smtClean="0"/>
              <a:t>Region</a:t>
            </a:r>
            <a:r>
              <a:rPr lang="it-IT" sz="4400" dirty="0" smtClean="0"/>
              <a:t> A and the </a:t>
            </a:r>
            <a:r>
              <a:rPr lang="it-IT" sz="4400" dirty="0" smtClean="0">
                <a:solidFill>
                  <a:srgbClr val="FF0000"/>
                </a:solidFill>
              </a:rPr>
              <a:t>CRAB  </a:t>
            </a:r>
            <a:r>
              <a:rPr lang="it-IT" sz="4400" dirty="0" err="1" smtClean="0">
                <a:solidFill>
                  <a:srgbClr val="FF0000"/>
                </a:solidFill>
              </a:rPr>
              <a:t>place</a:t>
            </a:r>
            <a:endParaRPr lang="it-IT" sz="4400" dirty="0">
              <a:solidFill>
                <a:srgbClr val="FF0000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7668344" y="2298917"/>
            <a:ext cx="120488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TeVs</a:t>
            </a:r>
            <a:r>
              <a:rPr lang="it-IT" dirty="0" smtClean="0"/>
              <a:t> </a:t>
            </a:r>
            <a:r>
              <a:rPr lang="it-IT" dirty="0" err="1" smtClean="0"/>
              <a:t>map</a:t>
            </a:r>
            <a:endParaRPr lang="it-IT" dirty="0" smtClean="0"/>
          </a:p>
          <a:p>
            <a:r>
              <a:rPr lang="it-IT" dirty="0" smtClean="0"/>
              <a:t> by </a:t>
            </a:r>
            <a:r>
              <a:rPr lang="it-IT" dirty="0" err="1" smtClean="0"/>
              <a:t>Hawc</a:t>
            </a:r>
            <a:endParaRPr lang="it-IT" dirty="0" smtClean="0"/>
          </a:p>
          <a:p>
            <a:r>
              <a:rPr lang="it-IT" dirty="0" smtClean="0"/>
              <a:t>Note CRAB</a:t>
            </a:r>
          </a:p>
          <a:p>
            <a:r>
              <a:rPr lang="it-IT" dirty="0" smtClean="0"/>
              <a:t>At </a:t>
            </a:r>
            <a:r>
              <a:rPr lang="it-IT" dirty="0" err="1" smtClean="0"/>
              <a:t>origin</a:t>
            </a:r>
            <a:r>
              <a:rPr lang="it-IT" dirty="0" smtClean="0"/>
              <a:t> </a:t>
            </a:r>
          </a:p>
          <a:p>
            <a:r>
              <a:rPr lang="it-IT" dirty="0" err="1" smtClean="0"/>
              <a:t>region</a:t>
            </a:r>
            <a:r>
              <a:rPr lang="it-IT" dirty="0" smtClean="0"/>
              <a:t> 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3415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36912"/>
            <a:ext cx="8689759" cy="3308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ttore 2 4"/>
          <p:cNvCxnSpPr/>
          <p:nvPr/>
        </p:nvCxnSpPr>
        <p:spPr>
          <a:xfrm flipH="1">
            <a:off x="6804248" y="1700808"/>
            <a:ext cx="864096" cy="12241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4932040" y="1700808"/>
            <a:ext cx="864096" cy="12241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Connettore 2 6"/>
          <p:cNvCxnSpPr/>
          <p:nvPr/>
        </p:nvCxnSpPr>
        <p:spPr>
          <a:xfrm flipH="1">
            <a:off x="3059832" y="1700808"/>
            <a:ext cx="864096" cy="12241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Connettore 2 7"/>
          <p:cNvCxnSpPr/>
          <p:nvPr/>
        </p:nvCxnSpPr>
        <p:spPr>
          <a:xfrm flipH="1">
            <a:off x="1115616" y="1700808"/>
            <a:ext cx="864096" cy="12241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CasellaDiTesto 1"/>
          <p:cNvSpPr txBox="1"/>
          <p:nvPr/>
        </p:nvSpPr>
        <p:spPr>
          <a:xfrm>
            <a:off x="1403648" y="941071"/>
            <a:ext cx="69361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dirty="0" err="1" smtClean="0"/>
              <a:t>Region</a:t>
            </a:r>
            <a:r>
              <a:rPr lang="it-IT" sz="4400" dirty="0" smtClean="0"/>
              <a:t> A and the </a:t>
            </a:r>
            <a:r>
              <a:rPr lang="it-IT" sz="4400" dirty="0" smtClean="0">
                <a:solidFill>
                  <a:srgbClr val="FF0000"/>
                </a:solidFill>
              </a:rPr>
              <a:t>CRAB  </a:t>
            </a:r>
            <a:r>
              <a:rPr lang="it-IT" sz="4400" dirty="0" err="1" smtClean="0">
                <a:solidFill>
                  <a:srgbClr val="FF0000"/>
                </a:solidFill>
              </a:rPr>
              <a:t>place</a:t>
            </a:r>
            <a:endParaRPr lang="it-IT" sz="4400" dirty="0">
              <a:solidFill>
                <a:srgbClr val="FF0000"/>
              </a:solidFill>
            </a:endParaRPr>
          </a:p>
        </p:txBody>
      </p:sp>
      <p:cxnSp>
        <p:nvCxnSpPr>
          <p:cNvPr id="10" name="Connettore 2 9"/>
          <p:cNvCxnSpPr/>
          <p:nvPr/>
        </p:nvCxnSpPr>
        <p:spPr>
          <a:xfrm flipH="1">
            <a:off x="1187624" y="2060848"/>
            <a:ext cx="864096" cy="122413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 flipH="1">
            <a:off x="3347864" y="1916832"/>
            <a:ext cx="864096" cy="122413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 flipH="1">
            <a:off x="5220072" y="1916832"/>
            <a:ext cx="864096" cy="122413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 flipH="1">
            <a:off x="7164288" y="1916832"/>
            <a:ext cx="864096" cy="122413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CasellaDiTesto 2"/>
          <p:cNvSpPr txBox="1"/>
          <p:nvPr/>
        </p:nvSpPr>
        <p:spPr>
          <a:xfrm>
            <a:off x="1972464" y="504786"/>
            <a:ext cx="5875455" cy="58477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it-IT" sz="3200" dirty="0" smtClean="0"/>
              <a:t>MILAGRO  SUSPECTED </a:t>
            </a:r>
            <a:r>
              <a:rPr lang="it-IT" sz="3200" dirty="0" smtClean="0">
                <a:solidFill>
                  <a:srgbClr val="FFC000"/>
                </a:solidFill>
              </a:rPr>
              <a:t>HOT SPOT</a:t>
            </a:r>
            <a:endParaRPr lang="it-IT" sz="3200" dirty="0">
              <a:solidFill>
                <a:srgbClr val="FFC000"/>
              </a:solidFill>
            </a:endParaRPr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179512" y="1710512"/>
            <a:ext cx="19562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ZOOM </a:t>
            </a:r>
            <a:r>
              <a:rPr lang="it-IT" dirty="0" err="1" smtClean="0"/>
              <a:t>map</a:t>
            </a:r>
            <a:endParaRPr lang="it-IT" dirty="0" smtClean="0"/>
          </a:p>
          <a:p>
            <a:r>
              <a:rPr lang="it-IT" dirty="0" err="1" smtClean="0"/>
              <a:t>TeV</a:t>
            </a:r>
            <a:r>
              <a:rPr lang="it-IT" dirty="0" smtClean="0"/>
              <a:t> </a:t>
            </a:r>
            <a:r>
              <a:rPr lang="it-IT" dirty="0" err="1" smtClean="0"/>
              <a:t>seen</a:t>
            </a:r>
            <a:r>
              <a:rPr lang="it-IT" dirty="0" smtClean="0"/>
              <a:t> by ARGO </a:t>
            </a:r>
          </a:p>
          <a:p>
            <a:r>
              <a:rPr lang="it-IT" dirty="0" smtClean="0">
                <a:solidFill>
                  <a:srgbClr val="FF0000"/>
                </a:solidFill>
              </a:rPr>
              <a:t>Note CRAB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30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205206" y="188640"/>
            <a:ext cx="9286908" cy="1143000"/>
          </a:xfrm>
        </p:spPr>
        <p:txBody>
          <a:bodyPr>
            <a:noAutofit/>
          </a:bodyPr>
          <a:lstStyle/>
          <a:p>
            <a:r>
              <a:rPr lang="it-IT" sz="2800" dirty="0" err="1" smtClean="0"/>
              <a:t>Possible</a:t>
            </a:r>
            <a:r>
              <a:rPr lang="it-IT" sz="2800" dirty="0" smtClean="0"/>
              <a:t> UHECR location </a:t>
            </a:r>
            <a:r>
              <a:rPr lang="it-IT" sz="2800" dirty="0" err="1" smtClean="0"/>
              <a:t>sources</a:t>
            </a:r>
            <a:r>
              <a:rPr lang="it-IT" sz="2800" dirty="0"/>
              <a:t> </a:t>
            </a:r>
            <a:r>
              <a:rPr lang="it-IT" sz="2800" dirty="0" smtClean="0"/>
              <a:t>    </a:t>
            </a:r>
            <a:r>
              <a:rPr lang="it-IT" sz="2800" dirty="0" smtClean="0"/>
              <a:t>with </a:t>
            </a:r>
            <a:r>
              <a:rPr lang="it-IT" sz="2800" dirty="0" smtClean="0"/>
              <a:t>UHE </a:t>
            </a:r>
            <a:r>
              <a:rPr lang="it-IT" sz="2800" dirty="0" err="1" smtClean="0"/>
              <a:t>neutrinos</a:t>
            </a:r>
            <a:r>
              <a:rPr lang="it-IT" sz="2800" dirty="0" smtClean="0"/>
              <a:t>:</a:t>
            </a:r>
            <a:br>
              <a:rPr lang="it-IT" sz="2800" dirty="0" smtClean="0"/>
            </a:br>
            <a:r>
              <a:rPr lang="it-IT" sz="2800" dirty="0" err="1" smtClean="0"/>
              <a:t>Unveling</a:t>
            </a:r>
            <a:r>
              <a:rPr lang="it-IT" sz="2800" dirty="0" smtClean="0"/>
              <a:t> Vela? </a:t>
            </a:r>
            <a:r>
              <a:rPr lang="it-IT" sz="2800" dirty="0" smtClean="0"/>
              <a:t/>
            </a:r>
            <a:br>
              <a:rPr lang="it-IT" sz="2800" dirty="0" smtClean="0"/>
            </a:br>
            <a:r>
              <a:rPr lang="it-IT" sz="3600" dirty="0" err="1" smtClean="0"/>
              <a:t>Continous</a:t>
            </a:r>
            <a:r>
              <a:rPr lang="it-IT" sz="3600" dirty="0" smtClean="0"/>
              <a:t> </a:t>
            </a:r>
            <a:r>
              <a:rPr lang="it-IT" sz="3600" dirty="0" err="1" smtClean="0"/>
              <a:t>arrow-observed</a:t>
            </a:r>
            <a:r>
              <a:rPr lang="it-IT" sz="3600" dirty="0" smtClean="0"/>
              <a:t>; </a:t>
            </a:r>
            <a:r>
              <a:rPr lang="it-IT" sz="2000" dirty="0" err="1" smtClean="0"/>
              <a:t>Dotted</a:t>
            </a:r>
            <a:r>
              <a:rPr lang="it-IT" sz="2000" dirty="0" smtClean="0"/>
              <a:t> </a:t>
            </a:r>
            <a:r>
              <a:rPr lang="it-IT" sz="2000" dirty="0" err="1" smtClean="0"/>
              <a:t>arrows</a:t>
            </a:r>
            <a:r>
              <a:rPr lang="it-IT" sz="2000" dirty="0" smtClean="0"/>
              <a:t> are </a:t>
            </a:r>
            <a:r>
              <a:rPr lang="it-IT" sz="2000" dirty="0" err="1" smtClean="0"/>
              <a:t>not</a:t>
            </a:r>
            <a:r>
              <a:rPr lang="it-IT" sz="2000" dirty="0" smtClean="0"/>
              <a:t> </a:t>
            </a:r>
            <a:r>
              <a:rPr lang="it-IT" sz="2000" dirty="0" err="1" smtClean="0"/>
              <a:t>yet</a:t>
            </a:r>
            <a:r>
              <a:rPr lang="it-IT" sz="2000" dirty="0" smtClean="0"/>
              <a:t> </a:t>
            </a:r>
            <a:r>
              <a:rPr lang="it-IT" sz="2000" dirty="0" err="1" smtClean="0"/>
              <a:t>revealed</a:t>
            </a:r>
            <a:endParaRPr lang="it-IT" sz="2000" dirty="0"/>
          </a:p>
        </p:txBody>
      </p:sp>
      <p:pic>
        <p:nvPicPr>
          <p:cNvPr id="4" name="Picture 2" descr="https://inspirehep.net/record/1332717/files/Fargion_TEV_FIG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56" y="2019637"/>
            <a:ext cx="8352928" cy="428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ttore 2 5"/>
          <p:cNvCxnSpPr/>
          <p:nvPr/>
        </p:nvCxnSpPr>
        <p:spPr>
          <a:xfrm flipH="1">
            <a:off x="6300192" y="2636912"/>
            <a:ext cx="1944216" cy="1224136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Connettore 2 6"/>
          <p:cNvCxnSpPr/>
          <p:nvPr/>
        </p:nvCxnSpPr>
        <p:spPr>
          <a:xfrm flipH="1">
            <a:off x="2699792" y="2564904"/>
            <a:ext cx="1944216" cy="1224136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Connettore 2 7"/>
          <p:cNvCxnSpPr/>
          <p:nvPr/>
        </p:nvCxnSpPr>
        <p:spPr>
          <a:xfrm flipH="1">
            <a:off x="4438248" y="4005064"/>
            <a:ext cx="2232248" cy="1008112"/>
          </a:xfrm>
          <a:prstGeom prst="straightConnector1">
            <a:avLst/>
          </a:prstGeom>
          <a:ln>
            <a:solidFill>
              <a:srgbClr val="002060"/>
            </a:solidFill>
            <a:prstDash val="sysDot"/>
            <a:tailEnd type="arrow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 flipH="1">
            <a:off x="5796136" y="4869160"/>
            <a:ext cx="2376264" cy="144016"/>
          </a:xfrm>
          <a:prstGeom prst="straightConnector1">
            <a:avLst/>
          </a:prstGeom>
          <a:ln>
            <a:solidFill>
              <a:srgbClr val="002060"/>
            </a:solidFill>
            <a:prstDash val="sysDot"/>
            <a:tailEnd type="arrow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 flipH="1">
            <a:off x="2627784" y="2034913"/>
            <a:ext cx="2088232" cy="746015"/>
          </a:xfrm>
          <a:prstGeom prst="straightConnector1">
            <a:avLst/>
          </a:prstGeom>
          <a:ln>
            <a:solidFill>
              <a:srgbClr val="002060"/>
            </a:solidFill>
            <a:prstDash val="sysDot"/>
            <a:tailEnd type="arrow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 flipH="1">
            <a:off x="5148064" y="1700808"/>
            <a:ext cx="2088232" cy="746015"/>
          </a:xfrm>
          <a:prstGeom prst="straightConnector1">
            <a:avLst/>
          </a:prstGeom>
          <a:ln>
            <a:solidFill>
              <a:srgbClr val="002060"/>
            </a:solidFill>
            <a:prstDash val="sysDot"/>
            <a:tailEnd type="arrow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 flipH="1">
            <a:off x="7524328" y="3789040"/>
            <a:ext cx="2088232" cy="746015"/>
          </a:xfrm>
          <a:prstGeom prst="straightConnector1">
            <a:avLst/>
          </a:prstGeom>
          <a:ln>
            <a:solidFill>
              <a:srgbClr val="002060"/>
            </a:solidFill>
            <a:prstDash val="sysDot"/>
            <a:tailEnd type="arrow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0" name="Segnaposto piè di pagina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D.Fargion_Kyoto_11_October_2016</a:t>
            </a:r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3" y="4581128"/>
            <a:ext cx="3831629" cy="2420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476735" y="4684494"/>
            <a:ext cx="310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Foreseen</a:t>
            </a:r>
            <a:r>
              <a:rPr lang="it-IT" dirty="0" smtClean="0"/>
              <a:t> UHE neutrino </a:t>
            </a:r>
            <a:r>
              <a:rPr lang="it-IT" dirty="0" err="1" smtClean="0"/>
              <a:t>regions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4957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0" y="1789749"/>
            <a:ext cx="8935917" cy="6391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win\Desktop\2015-ISRAEL_DICTAU\skymap_numu_v1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96000"/>
                    </a14:imgEffect>
                    <a14:imgEffect>
                      <a14:brightnessContrast bright="-1000" contrast="-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34664"/>
            <a:ext cx="8258886" cy="493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113692" y="260648"/>
            <a:ext cx="4762872" cy="418058"/>
          </a:xfrm>
        </p:spPr>
        <p:txBody>
          <a:bodyPr>
            <a:noAutofit/>
          </a:bodyPr>
          <a:lstStyle/>
          <a:p>
            <a:r>
              <a:rPr lang="it-IT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Crossing</a:t>
            </a:r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Muons</a:t>
            </a:r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it-IT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Connected</a:t>
            </a:r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UHECR?</a:t>
            </a:r>
            <a:endParaRPr lang="it-IT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  <p:cxnSp>
        <p:nvCxnSpPr>
          <p:cNvPr id="9" name="Connettore 2 8"/>
          <p:cNvCxnSpPr/>
          <p:nvPr/>
        </p:nvCxnSpPr>
        <p:spPr>
          <a:xfrm flipH="1">
            <a:off x="6300192" y="2636912"/>
            <a:ext cx="1944216" cy="1224136"/>
          </a:xfrm>
          <a:prstGeom prst="straightConnector1">
            <a:avLst/>
          </a:prstGeom>
          <a:ln>
            <a:tailEnd type="arrow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>
            <a:off x="971600" y="2636912"/>
            <a:ext cx="1296144" cy="1080120"/>
          </a:xfrm>
          <a:prstGeom prst="straightConnector1">
            <a:avLst/>
          </a:prstGeom>
          <a:ln>
            <a:tailEnd type="arrow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780" y="-20746"/>
            <a:ext cx="4209219" cy="2657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8570" y="903491"/>
            <a:ext cx="2023150" cy="18774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  <a:hlinkClick r:id="rId6" tooltip="Abstract"/>
              </a:rPr>
              <a:t>arXiv:1408.0227</a:t>
            </a:r>
            <a:r>
              <a:rPr kumimoji="0" lang="it-IT" altLang="it-IT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 [</a:t>
            </a:r>
            <a:r>
              <a:rPr kumimoji="0" lang="it-IT" altLang="it-IT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  <a:hlinkClick r:id="rId7" tooltip="Download PDF"/>
              </a:rPr>
              <a:t>pdf</a:t>
            </a:r>
            <a:r>
              <a:rPr kumimoji="0" lang="it-IT" altLang="it-IT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, </a:t>
            </a:r>
            <a:r>
              <a:rPr kumimoji="0" lang="it-IT" altLang="it-IT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  <a:hlinkClick r:id="rId8" tooltip="Download PostScript"/>
              </a:rPr>
              <a:t>ps</a:t>
            </a:r>
            <a:r>
              <a:rPr kumimoji="0" lang="it-IT" altLang="it-IT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, </a:t>
            </a:r>
            <a:r>
              <a:rPr kumimoji="0" lang="it-IT" altLang="it-IT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  <a:hlinkClick r:id="rId9" tooltip="Other formats"/>
              </a:rPr>
              <a:t>other</a:t>
            </a:r>
            <a:r>
              <a:rPr kumimoji="0" lang="it-IT" altLang="it-IT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]</a:t>
            </a:r>
            <a:endParaRPr kumimoji="0" lang="it-IT" altLang="it-IT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Lucida Grande"/>
              <a:cs typeface="Arial" pitchFamily="34" charset="0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UHECR and GRB </a:t>
            </a:r>
            <a:r>
              <a:rPr kumimoji="0" lang="it-IT" altLang="it-IT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neutrinos</a:t>
            </a:r>
            <a:r>
              <a:rPr kumimoji="0" lang="it-IT" altLang="it-IT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: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 an incomplete </a:t>
            </a:r>
            <a:r>
              <a:rPr kumimoji="0" lang="it-IT" altLang="it-IT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revolution</a:t>
            </a:r>
            <a:r>
              <a:rPr kumimoji="0" lang="it-IT" altLang="it-IT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?</a:t>
            </a:r>
            <a:endParaRPr kumimoji="0" lang="it-IT" altLang="it-IT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Lucida Grande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436096" y="3326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5968674" y="2268115"/>
            <a:ext cx="3206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Foreseen</a:t>
            </a:r>
            <a:r>
              <a:rPr lang="it-IT" dirty="0" smtClean="0"/>
              <a:t> UHE neutrino-2014 DF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395536" y="5157192"/>
            <a:ext cx="15747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Observed</a:t>
            </a:r>
            <a:r>
              <a:rPr lang="it-IT" dirty="0" smtClean="0"/>
              <a:t> </a:t>
            </a:r>
            <a:r>
              <a:rPr lang="it-IT" dirty="0" err="1" smtClean="0"/>
              <a:t>Uhe</a:t>
            </a:r>
            <a:r>
              <a:rPr lang="it-IT" dirty="0" smtClean="0"/>
              <a:t> </a:t>
            </a:r>
          </a:p>
          <a:p>
            <a:r>
              <a:rPr lang="it-IT" dirty="0" err="1" smtClean="0"/>
              <a:t>Continous</a:t>
            </a:r>
            <a:r>
              <a:rPr lang="it-IT" dirty="0" smtClean="0"/>
              <a:t> </a:t>
            </a:r>
          </a:p>
          <a:p>
            <a:r>
              <a:rPr lang="it-IT" dirty="0" smtClean="0"/>
              <a:t>Green </a:t>
            </a:r>
            <a:r>
              <a:rPr lang="it-IT" dirty="0" err="1" smtClean="0"/>
              <a:t>arrow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75259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 prLst="opacity: 0.4">
                                      <p:cBhvr rctx="IE">
                                        <p:cTn id="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Conclusions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t-IT" dirty="0" smtClean="0"/>
              <a:t>UHECR and UHE gamma and UHE </a:t>
            </a:r>
            <a:r>
              <a:rPr lang="it-IT" dirty="0" err="1" smtClean="0"/>
              <a:t>neutrinos</a:t>
            </a:r>
            <a:r>
              <a:rPr lang="it-IT" dirty="0" smtClean="0"/>
              <a:t> </a:t>
            </a:r>
            <a:r>
              <a:rPr lang="it-IT" dirty="0" err="1" smtClean="0"/>
              <a:t>might</a:t>
            </a:r>
            <a:r>
              <a:rPr lang="it-IT" dirty="0" smtClean="0"/>
              <a:t>  </a:t>
            </a:r>
            <a:r>
              <a:rPr lang="it-IT" dirty="0" err="1" smtClean="0"/>
              <a:t>sometimes</a:t>
            </a:r>
            <a:r>
              <a:rPr lang="it-IT" dirty="0" smtClean="0"/>
              <a:t> correlate</a:t>
            </a:r>
          </a:p>
          <a:p>
            <a:r>
              <a:rPr lang="it-IT" dirty="0" err="1" smtClean="0"/>
              <a:t>Narrow</a:t>
            </a:r>
            <a:r>
              <a:rPr lang="it-IT" dirty="0" smtClean="0"/>
              <a:t> </a:t>
            </a:r>
            <a:r>
              <a:rPr lang="it-IT" dirty="0" err="1" smtClean="0"/>
              <a:t>clustering</a:t>
            </a:r>
            <a:r>
              <a:rPr lang="it-IT" dirty="0" smtClean="0"/>
              <a:t> UHECR on </a:t>
            </a:r>
            <a:r>
              <a:rPr lang="it-IT" dirty="0" err="1" smtClean="0"/>
              <a:t>galactic</a:t>
            </a:r>
            <a:r>
              <a:rPr lang="it-IT" dirty="0" smtClean="0"/>
              <a:t> </a:t>
            </a:r>
            <a:r>
              <a:rPr lang="it-IT" dirty="0" err="1" smtClean="0"/>
              <a:t>plane</a:t>
            </a:r>
            <a:r>
              <a:rPr lang="it-IT" dirty="0" smtClean="0"/>
              <a:t> in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cases</a:t>
            </a:r>
            <a:r>
              <a:rPr lang="it-IT" dirty="0" smtClean="0"/>
              <a:t> (over 5) </a:t>
            </a:r>
            <a:r>
              <a:rPr lang="it-IT" dirty="0" err="1" smtClean="0"/>
              <a:t>followed</a:t>
            </a:r>
            <a:r>
              <a:rPr lang="it-IT" dirty="0" smtClean="0"/>
              <a:t> </a:t>
            </a:r>
            <a:r>
              <a:rPr lang="it-IT" dirty="0" err="1" smtClean="0"/>
              <a:t>predictions</a:t>
            </a:r>
            <a:r>
              <a:rPr lang="it-IT" dirty="0" smtClean="0"/>
              <a:t>.</a:t>
            </a:r>
          </a:p>
          <a:p>
            <a:r>
              <a:rPr lang="it-IT" dirty="0" smtClean="0"/>
              <a:t>Hot Spot AGN </a:t>
            </a:r>
            <a:r>
              <a:rPr lang="it-IT" dirty="0" err="1" smtClean="0"/>
              <a:t>might</a:t>
            </a:r>
            <a:r>
              <a:rPr lang="it-IT" dirty="0" smtClean="0"/>
              <a:t> be </a:t>
            </a:r>
            <a:r>
              <a:rPr lang="it-IT" dirty="0" err="1" smtClean="0"/>
              <a:t>too</a:t>
            </a:r>
            <a:r>
              <a:rPr lang="it-IT" dirty="0" smtClean="0"/>
              <a:t> far and </a:t>
            </a:r>
            <a:r>
              <a:rPr lang="it-IT" dirty="0" err="1" smtClean="0"/>
              <a:t>diluted</a:t>
            </a:r>
            <a:r>
              <a:rPr lang="it-IT" dirty="0" smtClean="0"/>
              <a:t> in time to show UHE neutrino </a:t>
            </a:r>
            <a:r>
              <a:rPr lang="it-IT" dirty="0" err="1" smtClean="0"/>
              <a:t>now</a:t>
            </a:r>
            <a:r>
              <a:rPr lang="it-IT" dirty="0" smtClean="0"/>
              <a:t>.</a:t>
            </a:r>
          </a:p>
          <a:p>
            <a:r>
              <a:rPr lang="it-IT" dirty="0" smtClean="0"/>
              <a:t>Future Tau </a:t>
            </a:r>
            <a:r>
              <a:rPr lang="it-IT" dirty="0" err="1" smtClean="0"/>
              <a:t>airshowers</a:t>
            </a:r>
            <a:r>
              <a:rPr lang="it-IT" dirty="0" smtClean="0"/>
              <a:t> and UHE </a:t>
            </a:r>
            <a:r>
              <a:rPr lang="it-IT" dirty="0" err="1" smtClean="0"/>
              <a:t>Trough</a:t>
            </a:r>
            <a:r>
              <a:rPr lang="it-IT" dirty="0" smtClean="0"/>
              <a:t> </a:t>
            </a:r>
            <a:r>
              <a:rPr lang="it-IT" dirty="0" err="1" smtClean="0"/>
              <a:t>going</a:t>
            </a:r>
            <a:r>
              <a:rPr lang="it-IT" dirty="0" smtClean="0"/>
              <a:t> </a:t>
            </a:r>
            <a:r>
              <a:rPr lang="it-IT" dirty="0" err="1" smtClean="0"/>
              <a:t>muons</a:t>
            </a:r>
            <a:r>
              <a:rPr lang="it-IT" dirty="0" smtClean="0"/>
              <a:t> </a:t>
            </a:r>
            <a:r>
              <a:rPr lang="it-IT" dirty="0" err="1" smtClean="0"/>
              <a:t>may</a:t>
            </a:r>
            <a:r>
              <a:rPr lang="it-IT" dirty="0" smtClean="0"/>
              <a:t> be the </a:t>
            </a:r>
            <a:r>
              <a:rPr lang="it-IT" dirty="0" err="1" smtClean="0"/>
              <a:t>key</a:t>
            </a:r>
            <a:r>
              <a:rPr lang="it-IT" dirty="0" smtClean="0"/>
              <a:t> neutrino </a:t>
            </a:r>
            <a:r>
              <a:rPr lang="it-IT" dirty="0" err="1" smtClean="0"/>
              <a:t>astronomy</a:t>
            </a:r>
            <a:r>
              <a:rPr lang="it-IT" dirty="0" smtClean="0"/>
              <a:t> , </a:t>
            </a:r>
            <a:r>
              <a:rPr lang="it-IT" dirty="0" err="1" smtClean="0"/>
              <a:t>possibly</a:t>
            </a:r>
            <a:r>
              <a:rPr lang="it-IT" dirty="0" smtClean="0"/>
              <a:t> </a:t>
            </a:r>
            <a:r>
              <a:rPr lang="it-IT" dirty="0" err="1" smtClean="0"/>
              <a:t>also</a:t>
            </a:r>
            <a:r>
              <a:rPr lang="it-IT" dirty="0" smtClean="0"/>
              <a:t> </a:t>
            </a:r>
            <a:r>
              <a:rPr lang="it-IT" dirty="0" err="1" smtClean="0"/>
              <a:t>parasite</a:t>
            </a:r>
            <a:r>
              <a:rPr lang="it-IT" dirty="0" smtClean="0"/>
              <a:t> of UHECR </a:t>
            </a:r>
            <a:r>
              <a:rPr lang="it-IT" dirty="0" err="1" smtClean="0"/>
              <a:t>narrow</a:t>
            </a:r>
            <a:r>
              <a:rPr lang="it-IT" dirty="0" smtClean="0"/>
              <a:t> </a:t>
            </a:r>
            <a:r>
              <a:rPr lang="it-IT" dirty="0" err="1" smtClean="0"/>
              <a:t>clustering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564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Thank</a:t>
            </a:r>
            <a:r>
              <a:rPr lang="it-IT" dirty="0" smtClean="0"/>
              <a:t> </a:t>
            </a:r>
            <a:r>
              <a:rPr lang="it-IT" dirty="0" err="1" smtClean="0"/>
              <a:t>you</a:t>
            </a:r>
            <a:r>
              <a:rPr lang="it-IT" dirty="0" smtClean="0"/>
              <a:t> for the </a:t>
            </a:r>
            <a:r>
              <a:rPr lang="it-IT" dirty="0" err="1" smtClean="0"/>
              <a:t>kind</a:t>
            </a:r>
            <a:r>
              <a:rPr lang="it-IT" dirty="0" smtClean="0"/>
              <a:t> </a:t>
            </a:r>
            <a:r>
              <a:rPr lang="it-IT" dirty="0" err="1" smtClean="0"/>
              <a:t>attention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908720"/>
            <a:ext cx="8579296" cy="2373691"/>
          </a:xfrm>
        </p:spPr>
        <p:txBody>
          <a:bodyPr>
            <a:normAutofit fontScale="25000" lnSpcReduction="20000"/>
          </a:bodyPr>
          <a:lstStyle/>
          <a:p>
            <a:r>
              <a:rPr lang="it-IT" sz="4000" dirty="0" err="1" smtClean="0">
                <a:hlinkClick r:id="rId2"/>
              </a:rPr>
              <a:t>References</a:t>
            </a:r>
            <a:r>
              <a:rPr lang="it-IT" sz="4000" dirty="0">
                <a:hlinkClick r:id="rId2"/>
              </a:rPr>
              <a:t/>
            </a:r>
            <a:br>
              <a:rPr lang="it-IT" sz="4000" dirty="0">
                <a:hlinkClick r:id="rId2"/>
              </a:rPr>
            </a:br>
            <a:r>
              <a:rPr lang="it-IT" sz="7200" i="1" u="sng" dirty="0">
                <a:hlinkClick r:id="rId2"/>
              </a:rPr>
              <a:t>The </a:t>
            </a:r>
            <a:r>
              <a:rPr lang="it-IT" sz="7200" i="1" u="sng" dirty="0" err="1">
                <a:hlinkClick r:id="rId2"/>
              </a:rPr>
              <a:t>meaning</a:t>
            </a:r>
            <a:r>
              <a:rPr lang="it-IT" sz="7200" i="1" u="sng" dirty="0">
                <a:hlinkClick r:id="rId2"/>
              </a:rPr>
              <a:t> of the UHECR Hot Spots: A Light Nuclei </a:t>
            </a:r>
            <a:r>
              <a:rPr lang="it-IT" sz="7200" i="1" u="sng" dirty="0" err="1">
                <a:hlinkClick r:id="rId2"/>
              </a:rPr>
              <a:t>Nearby</a:t>
            </a:r>
            <a:r>
              <a:rPr lang="it-IT" sz="7200" i="1" u="sng" dirty="0">
                <a:hlinkClick r:id="rId2"/>
              </a:rPr>
              <a:t> </a:t>
            </a:r>
            <a:r>
              <a:rPr lang="it-IT" sz="7200" i="1" u="sng" dirty="0" err="1">
                <a:hlinkClick r:id="rId2"/>
              </a:rPr>
              <a:t>Astronomy</a:t>
            </a:r>
            <a:r>
              <a:rPr lang="it-IT" sz="7200" i="1" u="sng" dirty="0"/>
              <a:t> - </a:t>
            </a:r>
            <a:r>
              <a:rPr lang="it-IT" sz="7200" i="1" u="sng" dirty="0" err="1"/>
              <a:t>Fargion</a:t>
            </a:r>
            <a:r>
              <a:rPr lang="it-IT" sz="7200" i="1" u="sng" dirty="0"/>
              <a:t>, </a:t>
            </a:r>
            <a:r>
              <a:rPr lang="it-IT" sz="7200" i="1" u="sng" dirty="0" smtClean="0"/>
              <a:t>D. Oliva P.et </a:t>
            </a:r>
            <a:r>
              <a:rPr lang="it-IT" sz="7200" i="1" u="sng" dirty="0"/>
              <a:t>al. EPJ Web </a:t>
            </a:r>
            <a:r>
              <a:rPr lang="it-IT" sz="7200" i="1" u="sng" dirty="0" err="1"/>
              <a:t>Conf</a:t>
            </a:r>
            <a:r>
              <a:rPr lang="it-IT" sz="7200" i="1" u="sng" dirty="0"/>
              <a:t>. 99 (2015) 08002 </a:t>
            </a:r>
            <a:r>
              <a:rPr lang="it-IT" sz="7200" i="1" u="sng" dirty="0" smtClean="0"/>
              <a:t>arXiv:1412.1573</a:t>
            </a:r>
          </a:p>
          <a:p>
            <a:r>
              <a:rPr lang="it-IT" sz="7200" i="1" u="sng" dirty="0" err="1" smtClean="0"/>
              <a:t>DF,PO;Tau</a:t>
            </a:r>
            <a:r>
              <a:rPr lang="it-IT" sz="7200" i="1" u="sng" dirty="0" smtClean="0"/>
              <a:t> </a:t>
            </a:r>
            <a:r>
              <a:rPr lang="it-IT" sz="7200" i="1" u="sng" dirty="0" err="1" smtClean="0"/>
              <a:t>Now</a:t>
            </a:r>
            <a:r>
              <a:rPr lang="it-IT" sz="7200" i="1" u="sng" dirty="0" smtClean="0"/>
              <a:t>,</a:t>
            </a:r>
            <a:r>
              <a:rPr lang="it-IT" sz="7200" i="1" u="sng" dirty="0"/>
              <a:t> arXiv:1602.03497</a:t>
            </a:r>
          </a:p>
          <a:p>
            <a:r>
              <a:rPr lang="it-IT" sz="7200" i="1" u="sng" dirty="0" smtClean="0"/>
              <a:t> </a:t>
            </a:r>
            <a:r>
              <a:rPr lang="it-IT" sz="7200" i="1" u="sng" dirty="0" err="1" smtClean="0"/>
              <a:t>DF,PO:Solving</a:t>
            </a:r>
            <a:r>
              <a:rPr lang="it-IT" sz="7200" i="1" u="sng" dirty="0" smtClean="0"/>
              <a:t>..</a:t>
            </a:r>
            <a:r>
              <a:rPr lang="it-IT" sz="7200" i="1" u="sng" dirty="0">
                <a:hlinkClick r:id="rId3" tooltip="Abstract"/>
              </a:rPr>
              <a:t> arXiv:1605.00177</a:t>
            </a:r>
            <a:r>
              <a:rPr lang="it-IT" sz="7200" i="1" u="sng" dirty="0"/>
              <a:t> ;</a:t>
            </a:r>
            <a:r>
              <a:rPr lang="it-IT" sz="7200" i="1" u="sng" dirty="0" err="1" smtClean="0"/>
              <a:t>Solving</a:t>
            </a:r>
            <a:r>
              <a:rPr lang="it-IT" sz="7200" i="1" u="sng" dirty="0" smtClean="0"/>
              <a:t> </a:t>
            </a:r>
            <a:r>
              <a:rPr lang="it-IT" sz="7200" i="1" u="sng" dirty="0"/>
              <a:t>the </a:t>
            </a:r>
            <a:r>
              <a:rPr lang="it-IT" sz="7200" i="1" u="sng" dirty="0" err="1"/>
              <a:t>missing</a:t>
            </a:r>
            <a:r>
              <a:rPr lang="it-IT" sz="7200" i="1" u="sng" dirty="0"/>
              <a:t> GRB neutrino and GRB-SN </a:t>
            </a:r>
            <a:r>
              <a:rPr lang="it-IT" sz="7200" i="1" u="sng" dirty="0" err="1"/>
              <a:t>puzzles</a:t>
            </a:r>
            <a:endParaRPr lang="it-IT" sz="7200" i="1" u="sng" dirty="0"/>
          </a:p>
          <a:p>
            <a:r>
              <a:rPr lang="it-IT" sz="7200" i="1" u="sng" dirty="0" smtClean="0"/>
              <a:t>DF </a:t>
            </a:r>
            <a:r>
              <a:rPr lang="it-IT" sz="7200" i="1" u="sng" dirty="0" err="1" smtClean="0"/>
              <a:t>Discovering</a:t>
            </a:r>
            <a:r>
              <a:rPr lang="it-IT" sz="7200" i="1" u="sng" dirty="0" smtClean="0"/>
              <a:t> Tau </a:t>
            </a:r>
            <a:r>
              <a:rPr lang="it-IT" sz="7200" i="1" u="sng" dirty="0" err="1" smtClean="0"/>
              <a:t>airshower</a:t>
            </a:r>
            <a:r>
              <a:rPr lang="it-IT" sz="7200" i="1" u="sng" dirty="0" smtClean="0"/>
              <a:t>; </a:t>
            </a:r>
            <a:r>
              <a:rPr lang="en-US" sz="7200" i="1" u="sng" dirty="0"/>
              <a:t>The Astrophysical Journal, 570:909-925, 2002 </a:t>
            </a:r>
            <a:r>
              <a:rPr lang="en-US" sz="7200" i="1" u="sng" dirty="0"/>
              <a:t>; </a:t>
            </a:r>
            <a:r>
              <a:rPr lang="en-US" sz="7200" i="1" u="sng" dirty="0" smtClean="0"/>
              <a:t> </a:t>
            </a:r>
            <a:r>
              <a:rPr lang="en-US" sz="7200" i="1" u="sng" dirty="0" err="1" smtClean="0"/>
              <a:t>Astrophys.J</a:t>
            </a:r>
            <a:r>
              <a:rPr lang="en-US" sz="7200" i="1" u="sng" dirty="0"/>
              <a:t>. 613 (2004) </a:t>
            </a:r>
            <a:r>
              <a:rPr lang="en-US" sz="7200" i="1" u="sng" dirty="0" smtClean="0"/>
              <a:t>1285</a:t>
            </a:r>
            <a:endParaRPr lang="it-IT" sz="7200" i="1" u="sng" dirty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899592" y="3429000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pic>
        <p:nvPicPr>
          <p:cNvPr id="31746" name="Picture 2" descr="Risultati immagini per thank you for the attenti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24963" y="2852936"/>
            <a:ext cx="5267517" cy="39330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0263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600" dirty="0" smtClean="0"/>
              <a:t>Back from a </a:t>
            </a:r>
            <a:r>
              <a:rPr lang="it-IT" sz="3600" dirty="0" err="1" smtClean="0"/>
              <a:t>Jew</a:t>
            </a:r>
            <a:r>
              <a:rPr lang="it-IT" sz="3600" dirty="0" smtClean="0"/>
              <a:t> </a:t>
            </a:r>
            <a:r>
              <a:rPr lang="it-IT" sz="3600" dirty="0" err="1" smtClean="0"/>
              <a:t>religion</a:t>
            </a:r>
            <a:r>
              <a:rPr lang="it-IT" sz="3600" dirty="0" smtClean="0"/>
              <a:t> to </a:t>
            </a:r>
            <a:r>
              <a:rPr lang="it-IT" sz="3600" dirty="0" err="1" smtClean="0"/>
              <a:t>our</a:t>
            </a:r>
            <a:r>
              <a:rPr lang="it-IT" sz="3600" dirty="0" smtClean="0"/>
              <a:t> Science </a:t>
            </a:r>
            <a:r>
              <a:rPr lang="it-IT" sz="3600" dirty="0" err="1" smtClean="0"/>
              <a:t>religion</a:t>
            </a:r>
            <a:r>
              <a:rPr lang="it-IT" sz="3600" dirty="0" smtClean="0"/>
              <a:t>:</a:t>
            </a:r>
            <a:br>
              <a:rPr lang="it-IT" sz="3600" dirty="0" smtClean="0"/>
            </a:br>
            <a:r>
              <a:rPr lang="it-IT" dirty="0" smtClean="0"/>
              <a:t>UHECR  </a:t>
            </a:r>
            <a:r>
              <a:rPr lang="it-IT" dirty="0" err="1" smtClean="0"/>
              <a:t>sources</a:t>
            </a:r>
            <a:r>
              <a:rPr lang="it-IT" dirty="0" smtClean="0"/>
              <a:t> </a:t>
            </a:r>
            <a:r>
              <a:rPr lang="it-IT" dirty="0" err="1" smtClean="0"/>
              <a:t>hints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absence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UHECR clustering toward Virgo,</a:t>
            </a:r>
          </a:p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presence of a smeared hot spot toward </a:t>
            </a:r>
            <a:r>
              <a:rPr lang="en-US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CenA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M82, rare </a:t>
            </a:r>
            <a:r>
              <a:rPr lang="en-US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multiplet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along our galactic plane,</a:t>
            </a:r>
          </a:p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stand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favor of a very light UHECR composition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Fargion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et al. 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Arxiv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2008-2016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065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74638"/>
            <a:ext cx="8964488" cy="1143000"/>
          </a:xfrm>
        </p:spPr>
        <p:txBody>
          <a:bodyPr>
            <a:noAutofit/>
          </a:bodyPr>
          <a:lstStyle/>
          <a:p>
            <a:r>
              <a:rPr lang="it-IT" sz="2800" dirty="0" smtClean="0"/>
              <a:t>Last TA and AUGER </a:t>
            </a:r>
            <a:r>
              <a:rPr lang="it-IT" sz="2800" dirty="0" err="1" smtClean="0"/>
              <a:t>events</a:t>
            </a:r>
            <a:r>
              <a:rPr lang="it-IT" sz="2800" dirty="0" smtClean="0"/>
              <a:t>, versus </a:t>
            </a:r>
            <a:r>
              <a:rPr lang="it-IT" sz="2800" dirty="0" err="1" smtClean="0"/>
              <a:t>expected</a:t>
            </a:r>
            <a:r>
              <a:rPr lang="it-IT" sz="2800" dirty="0" smtClean="0"/>
              <a:t> GZK </a:t>
            </a:r>
            <a:r>
              <a:rPr lang="it-IT" sz="2800" dirty="0" err="1" smtClean="0"/>
              <a:t>galaxies</a:t>
            </a:r>
            <a:r>
              <a:rPr lang="it-IT" sz="2800" dirty="0"/>
              <a:t> </a:t>
            </a:r>
            <a:r>
              <a:rPr lang="it-IT" sz="2800" dirty="0" err="1" smtClean="0"/>
              <a:t>sources</a:t>
            </a:r>
            <a:r>
              <a:rPr lang="it-IT" sz="2800" dirty="0" smtClean="0"/>
              <a:t>: The </a:t>
            </a:r>
            <a:r>
              <a:rPr lang="it-IT" sz="2800" dirty="0" err="1" smtClean="0"/>
              <a:t>scandal</a:t>
            </a:r>
            <a:r>
              <a:rPr lang="it-IT" sz="2800" dirty="0" smtClean="0"/>
              <a:t> of Virgo </a:t>
            </a:r>
            <a:r>
              <a:rPr lang="it-IT" sz="2800" dirty="0" err="1" smtClean="0"/>
              <a:t>absence</a:t>
            </a:r>
            <a:endParaRPr lang="it-IT" sz="2800" dirty="0"/>
          </a:p>
        </p:txBody>
      </p:sp>
      <p:pic>
        <p:nvPicPr>
          <p:cNvPr id="2385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29134"/>
            <a:ext cx="7448550" cy="55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96" y="1915967"/>
            <a:ext cx="7838230" cy="434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D.Fargion_Kyoto_11_October_2016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35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43758" cy="1011222"/>
          </a:xfrm>
        </p:spPr>
        <p:txBody>
          <a:bodyPr/>
          <a:lstStyle/>
          <a:p>
            <a:r>
              <a:rPr lang="it-IT" dirty="0" err="1" smtClean="0"/>
              <a:t>Summary</a:t>
            </a:r>
            <a:r>
              <a:rPr lang="it-IT" dirty="0" smtClean="0"/>
              <a:t> 1/3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0" y="1196752"/>
            <a:ext cx="91440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UHECR He-like nuclei  propagation from 20 </a:t>
            </a:r>
            <a:r>
              <a:rPr lang="en-US" sz="3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Mpc</a:t>
            </a:r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Virgo is forbidden 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photo-nuclear </a:t>
            </a:r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dissociation opacity, while it is allowed from nearby AGN  within 2-4 </a:t>
            </a:r>
            <a:r>
              <a:rPr lang="en-US" sz="3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Mpc</a:t>
            </a:r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This may 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explain  surprising Virgo absence.</a:t>
            </a:r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 UHECR charges are smeared by bending angles consistent with the observed ones in TA and AUGER  Hot Spot;  finally  UHECR showering composition for light and lightest nuclei is recently very well confirmed by TA and Auger  data.</a:t>
            </a:r>
            <a:endParaRPr lang="it-IT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74638"/>
            <a:ext cx="8964488" cy="490066"/>
          </a:xfrm>
        </p:spPr>
        <p:txBody>
          <a:bodyPr>
            <a:normAutofit fontScale="90000"/>
          </a:bodyPr>
          <a:lstStyle/>
          <a:p>
            <a:r>
              <a:rPr lang="it-IT" sz="3600" b="1" i="1" dirty="0" smtClean="0"/>
              <a:t>The </a:t>
            </a:r>
            <a:r>
              <a:rPr lang="it-IT" sz="3600" b="1" i="1" dirty="0" err="1" smtClean="0"/>
              <a:t>lightest</a:t>
            </a:r>
            <a:r>
              <a:rPr lang="it-IT" sz="3600" b="1" i="1" dirty="0" smtClean="0"/>
              <a:t> nuclei: the best  </a:t>
            </a:r>
            <a:r>
              <a:rPr lang="it-IT" sz="4000" b="1" i="1" dirty="0" err="1" smtClean="0">
                <a:solidFill>
                  <a:srgbClr val="FF0000"/>
                </a:solidFill>
              </a:rPr>
              <a:t>filter</a:t>
            </a:r>
            <a:r>
              <a:rPr lang="it-IT" sz="4000" b="1" i="1" dirty="0" smtClean="0">
                <a:solidFill>
                  <a:srgbClr val="FF0000"/>
                </a:solidFill>
              </a:rPr>
              <a:t> to </a:t>
            </a:r>
            <a:r>
              <a:rPr lang="it-IT" sz="4000" b="1" i="1" dirty="0" err="1" smtClean="0">
                <a:solidFill>
                  <a:srgbClr val="FF0000"/>
                </a:solidFill>
              </a:rPr>
              <a:t>mask</a:t>
            </a:r>
            <a:r>
              <a:rPr lang="it-IT" sz="4000" b="1" i="1" dirty="0" smtClean="0">
                <a:solidFill>
                  <a:srgbClr val="FF0000"/>
                </a:solidFill>
              </a:rPr>
              <a:t> Virgo</a:t>
            </a:r>
            <a:endParaRPr lang="it-IT" sz="3600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633" y="980728"/>
            <a:ext cx="7374349" cy="5545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Connettore 1 3"/>
          <p:cNvCxnSpPr/>
          <p:nvPr/>
        </p:nvCxnSpPr>
        <p:spPr>
          <a:xfrm>
            <a:off x="4211960" y="2132856"/>
            <a:ext cx="72008" cy="316835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1 5"/>
          <p:cNvCxnSpPr/>
          <p:nvPr/>
        </p:nvCxnSpPr>
        <p:spPr>
          <a:xfrm>
            <a:off x="4810326" y="2110554"/>
            <a:ext cx="72008" cy="316835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896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Summary</a:t>
            </a:r>
            <a:r>
              <a:rPr lang="it-IT" dirty="0" smtClean="0"/>
              <a:t> 2/3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North Hot Spot </a:t>
            </a:r>
            <a:r>
              <a:rPr lang="it-IT" dirty="0" err="1" smtClean="0"/>
              <a:t>may</a:t>
            </a:r>
            <a:r>
              <a:rPr lang="it-IT" dirty="0" smtClean="0"/>
              <a:t> be </a:t>
            </a:r>
            <a:r>
              <a:rPr lang="it-IT" dirty="0" err="1" smtClean="0"/>
              <a:t>fed</a:t>
            </a:r>
            <a:r>
              <a:rPr lang="it-IT" dirty="0" smtClean="0"/>
              <a:t> by </a:t>
            </a:r>
            <a:r>
              <a:rPr lang="it-IT" dirty="0" err="1" smtClean="0"/>
              <a:t>near</a:t>
            </a:r>
            <a:r>
              <a:rPr lang="it-IT" dirty="0" smtClean="0"/>
              <a:t> AGN M82,</a:t>
            </a:r>
          </a:p>
          <a:p>
            <a:r>
              <a:rPr lang="it-IT" dirty="0" smtClean="0"/>
              <a:t>South Hot Spot must be </a:t>
            </a:r>
            <a:r>
              <a:rPr lang="it-IT" dirty="0" err="1" smtClean="0"/>
              <a:t>fed</a:t>
            </a:r>
            <a:r>
              <a:rPr lang="it-IT" dirty="0" smtClean="0"/>
              <a:t> by </a:t>
            </a:r>
            <a:r>
              <a:rPr lang="it-IT" dirty="0" err="1" smtClean="0"/>
              <a:t>Cen</a:t>
            </a:r>
            <a:r>
              <a:rPr lang="it-IT" dirty="0" smtClean="0"/>
              <a:t>-A AGN.</a:t>
            </a:r>
          </a:p>
          <a:p>
            <a:r>
              <a:rPr lang="it-IT" dirty="0" err="1" smtClean="0"/>
              <a:t>Few</a:t>
            </a:r>
            <a:r>
              <a:rPr lang="it-IT" dirty="0" smtClean="0"/>
              <a:t> </a:t>
            </a:r>
            <a:r>
              <a:rPr lang="it-IT" dirty="0" err="1" smtClean="0"/>
              <a:t>galactic</a:t>
            </a:r>
            <a:r>
              <a:rPr lang="it-IT" dirty="0" smtClean="0"/>
              <a:t> </a:t>
            </a:r>
            <a:r>
              <a:rPr lang="it-IT" dirty="0" err="1" smtClean="0"/>
              <a:t>sources</a:t>
            </a:r>
            <a:r>
              <a:rPr lang="it-IT" dirty="0" smtClean="0"/>
              <a:t> </a:t>
            </a:r>
            <a:r>
              <a:rPr lang="it-IT" dirty="0" err="1" smtClean="0"/>
              <a:t>where</a:t>
            </a:r>
            <a:r>
              <a:rPr lang="it-IT" dirty="0" smtClean="0"/>
              <a:t> </a:t>
            </a:r>
            <a:r>
              <a:rPr lang="it-IT" dirty="0" err="1" smtClean="0"/>
              <a:t>very</a:t>
            </a:r>
            <a:r>
              <a:rPr lang="it-IT" dirty="0" smtClean="0"/>
              <a:t> </a:t>
            </a:r>
            <a:r>
              <a:rPr lang="it-IT" dirty="0" err="1" smtClean="0"/>
              <a:t>narrow</a:t>
            </a:r>
            <a:r>
              <a:rPr lang="it-IT" dirty="0" smtClean="0"/>
              <a:t> UHECR cluster </a:t>
            </a:r>
            <a:r>
              <a:rPr lang="it-IT" dirty="0" err="1" smtClean="0"/>
              <a:t>event</a:t>
            </a:r>
            <a:r>
              <a:rPr lang="it-IT" dirty="0" smtClean="0"/>
              <a:t>  </a:t>
            </a:r>
            <a:r>
              <a:rPr lang="it-IT" dirty="0" err="1" smtClean="0"/>
              <a:t>occur</a:t>
            </a:r>
            <a:r>
              <a:rPr lang="it-IT" dirty="0" smtClean="0"/>
              <a:t> </a:t>
            </a:r>
            <a:r>
              <a:rPr lang="it-IT" dirty="0" err="1" smtClean="0"/>
              <a:t>might</a:t>
            </a:r>
            <a:r>
              <a:rPr lang="it-IT" dirty="0" smtClean="0"/>
              <a:t>  </a:t>
            </a:r>
            <a:r>
              <a:rPr lang="it-IT" dirty="0" err="1" smtClean="0"/>
              <a:t>find-predicted</a:t>
            </a:r>
            <a:r>
              <a:rPr lang="it-IT" dirty="0" smtClean="0"/>
              <a:t> 2014- (and </a:t>
            </a:r>
            <a:r>
              <a:rPr lang="it-IT" dirty="0" err="1" smtClean="0"/>
              <a:t>found</a:t>
            </a:r>
            <a:r>
              <a:rPr lang="it-IT" dirty="0" smtClean="0"/>
              <a:t> 2015) UHE gamma and UHE neutrino </a:t>
            </a:r>
            <a:r>
              <a:rPr lang="it-IT" dirty="0" err="1" smtClean="0"/>
              <a:t>correlated</a:t>
            </a:r>
            <a:r>
              <a:rPr lang="it-IT" dirty="0" smtClean="0"/>
              <a:t> </a:t>
            </a:r>
            <a:r>
              <a:rPr lang="it-IT" dirty="0" err="1" smtClean="0"/>
              <a:t>event</a:t>
            </a:r>
            <a:endParaRPr lang="it-IT" dirty="0" smtClean="0"/>
          </a:p>
          <a:p>
            <a:r>
              <a:rPr lang="it-IT" dirty="0" err="1" smtClean="0"/>
              <a:t>TeVs</a:t>
            </a:r>
            <a:r>
              <a:rPr lang="it-IT" dirty="0" smtClean="0"/>
              <a:t>-Gamma and CR </a:t>
            </a:r>
            <a:r>
              <a:rPr lang="it-IT" dirty="0" err="1" smtClean="0"/>
              <a:t>anisotropy</a:t>
            </a:r>
            <a:r>
              <a:rPr lang="it-IT" dirty="0" smtClean="0"/>
              <a:t> by </a:t>
            </a:r>
            <a:r>
              <a:rPr lang="it-IT" dirty="0" err="1" smtClean="0"/>
              <a:t>Milagro</a:t>
            </a:r>
            <a:r>
              <a:rPr lang="it-IT" dirty="0" smtClean="0"/>
              <a:t>-Argo-</a:t>
            </a:r>
            <a:r>
              <a:rPr lang="it-IT" dirty="0" err="1" smtClean="0"/>
              <a:t>Hawc</a:t>
            </a:r>
            <a:r>
              <a:rPr lang="it-IT" dirty="0" smtClean="0"/>
              <a:t>-</a:t>
            </a:r>
            <a:r>
              <a:rPr lang="it-IT" dirty="0" err="1" smtClean="0"/>
              <a:t>Icecube</a:t>
            </a:r>
            <a:r>
              <a:rPr lang="it-IT" dirty="0" smtClean="0"/>
              <a:t>  </a:t>
            </a:r>
            <a:r>
              <a:rPr lang="it-IT" dirty="0" err="1" smtClean="0"/>
              <a:t>might</a:t>
            </a:r>
            <a:r>
              <a:rPr lang="it-IT" dirty="0" smtClean="0"/>
              <a:t> </a:t>
            </a:r>
            <a:r>
              <a:rPr lang="it-IT" dirty="0" err="1" smtClean="0"/>
              <a:t>hint</a:t>
            </a:r>
            <a:r>
              <a:rPr lang="it-IT" dirty="0" smtClean="0"/>
              <a:t> UHECR </a:t>
            </a:r>
            <a:r>
              <a:rPr lang="it-IT" dirty="0" err="1" smtClean="0"/>
              <a:t>sources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204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Last </a:t>
            </a:r>
            <a:r>
              <a:rPr lang="it-IT" dirty="0" err="1" smtClean="0"/>
              <a:t>Summary</a:t>
            </a:r>
            <a:r>
              <a:rPr lang="it-IT" dirty="0" smtClean="0"/>
              <a:t> 3/3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err="1" smtClean="0"/>
              <a:t>Why</a:t>
            </a:r>
            <a:r>
              <a:rPr lang="it-IT" dirty="0" smtClean="0"/>
              <a:t> UHECR </a:t>
            </a:r>
            <a:r>
              <a:rPr lang="it-IT" dirty="0" err="1" smtClean="0"/>
              <a:t>rays</a:t>
            </a:r>
            <a:r>
              <a:rPr lang="it-IT" dirty="0" smtClean="0"/>
              <a:t> </a:t>
            </a:r>
            <a:r>
              <a:rPr lang="it-IT" dirty="0"/>
              <a:t> </a:t>
            </a:r>
            <a:r>
              <a:rPr lang="it-IT" dirty="0" err="1" smtClean="0"/>
              <a:t>might</a:t>
            </a:r>
            <a:r>
              <a:rPr lang="it-IT" dirty="0" smtClean="0"/>
              <a:t> be </a:t>
            </a:r>
            <a:r>
              <a:rPr lang="it-IT" dirty="0" err="1" smtClean="0"/>
              <a:t>correlated</a:t>
            </a:r>
            <a:r>
              <a:rPr lang="it-IT" dirty="0" smtClean="0"/>
              <a:t> to </a:t>
            </a:r>
            <a:r>
              <a:rPr lang="it-IT" dirty="0" err="1" smtClean="0"/>
              <a:t>tens</a:t>
            </a:r>
            <a:r>
              <a:rPr lang="it-IT" dirty="0" smtClean="0"/>
              <a:t> </a:t>
            </a:r>
            <a:r>
              <a:rPr lang="it-IT" dirty="0" err="1" smtClean="0"/>
              <a:t>TeV-PeV</a:t>
            </a:r>
            <a:r>
              <a:rPr lang="it-IT" dirty="0" smtClean="0"/>
              <a:t> </a:t>
            </a:r>
            <a:r>
              <a:rPr lang="it-IT" dirty="0" err="1" smtClean="0"/>
              <a:t>signal</a:t>
            </a:r>
            <a:r>
              <a:rPr lang="it-IT" dirty="0" smtClean="0"/>
              <a:t>?</a:t>
            </a:r>
          </a:p>
          <a:p>
            <a:r>
              <a:rPr lang="it-IT" dirty="0" err="1" smtClean="0"/>
              <a:t>Because</a:t>
            </a:r>
            <a:r>
              <a:rPr lang="it-IT" dirty="0" smtClean="0"/>
              <a:t> </a:t>
            </a:r>
            <a:r>
              <a:rPr lang="it-IT" dirty="0" err="1" smtClean="0"/>
              <a:t>these</a:t>
            </a:r>
            <a:r>
              <a:rPr lang="it-IT" dirty="0" smtClean="0"/>
              <a:t> UHECR are </a:t>
            </a:r>
            <a:r>
              <a:rPr lang="it-IT" dirty="0" err="1" smtClean="0"/>
              <a:t>enough</a:t>
            </a:r>
            <a:r>
              <a:rPr lang="it-IT" dirty="0" smtClean="0"/>
              <a:t> </a:t>
            </a:r>
            <a:r>
              <a:rPr lang="it-IT" dirty="0" err="1" smtClean="0"/>
              <a:t>directional</a:t>
            </a:r>
            <a:r>
              <a:rPr lang="it-IT" dirty="0" smtClean="0"/>
              <a:t> to </a:t>
            </a:r>
            <a:r>
              <a:rPr lang="it-IT" dirty="0" err="1" smtClean="0"/>
              <a:t>keep</a:t>
            </a:r>
            <a:r>
              <a:rPr lang="it-IT" dirty="0" smtClean="0"/>
              <a:t> </a:t>
            </a:r>
            <a:r>
              <a:rPr lang="it-IT" dirty="0" err="1" smtClean="0"/>
              <a:t>memory</a:t>
            </a:r>
            <a:r>
              <a:rPr lang="it-IT" dirty="0" smtClean="0"/>
              <a:t> of </a:t>
            </a:r>
            <a:r>
              <a:rPr lang="it-IT" dirty="0" err="1" smtClean="0"/>
              <a:t>their</a:t>
            </a:r>
            <a:r>
              <a:rPr lang="it-IT" dirty="0" smtClean="0"/>
              <a:t> </a:t>
            </a:r>
            <a:r>
              <a:rPr lang="it-IT" dirty="0" err="1" smtClean="0"/>
              <a:t>sources</a:t>
            </a:r>
            <a:r>
              <a:rPr lang="it-IT" dirty="0" smtClean="0"/>
              <a:t>,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only</a:t>
            </a:r>
            <a:r>
              <a:rPr lang="it-IT" dirty="0" smtClean="0"/>
              <a:t> </a:t>
            </a:r>
            <a:r>
              <a:rPr lang="it-IT" dirty="0" err="1" smtClean="0"/>
              <a:t>their</a:t>
            </a:r>
            <a:r>
              <a:rPr lang="it-IT" dirty="0" smtClean="0"/>
              <a:t> </a:t>
            </a:r>
            <a:r>
              <a:rPr lang="it-IT" dirty="0" err="1" smtClean="0"/>
              <a:t>few</a:t>
            </a:r>
            <a:r>
              <a:rPr lang="it-IT" dirty="0" smtClean="0"/>
              <a:t> spread UHECR </a:t>
            </a:r>
            <a:r>
              <a:rPr lang="it-IT" dirty="0" err="1" smtClean="0"/>
              <a:t>events</a:t>
            </a:r>
            <a:r>
              <a:rPr lang="it-IT" dirty="0" smtClean="0"/>
              <a:t>  and </a:t>
            </a:r>
            <a:r>
              <a:rPr lang="it-IT" dirty="0" err="1" smtClean="0"/>
              <a:t>their</a:t>
            </a:r>
            <a:r>
              <a:rPr lang="it-IT" dirty="0" smtClean="0"/>
              <a:t> </a:t>
            </a:r>
            <a:r>
              <a:rPr lang="it-IT" dirty="0" err="1" smtClean="0"/>
              <a:t>abundant</a:t>
            </a:r>
            <a:r>
              <a:rPr lang="it-IT" dirty="0" smtClean="0"/>
              <a:t> </a:t>
            </a:r>
            <a:r>
              <a:rPr lang="it-IT" dirty="0" err="1" smtClean="0"/>
              <a:t>TeVs</a:t>
            </a:r>
            <a:r>
              <a:rPr lang="it-IT" dirty="0" smtClean="0"/>
              <a:t> </a:t>
            </a:r>
            <a:r>
              <a:rPr lang="it-IT" dirty="0" err="1" smtClean="0"/>
              <a:t>fragment</a:t>
            </a:r>
            <a:r>
              <a:rPr lang="it-IT" dirty="0" smtClean="0"/>
              <a:t> (gamma-alfa-</a:t>
            </a:r>
            <a:r>
              <a:rPr lang="it-IT" dirty="0" err="1" smtClean="0"/>
              <a:t>neutrons</a:t>
            </a:r>
            <a:r>
              <a:rPr lang="it-IT" dirty="0" smtClean="0"/>
              <a:t>) of </a:t>
            </a:r>
            <a:r>
              <a:rPr lang="it-IT" dirty="0" err="1" smtClean="0"/>
              <a:t>decay</a:t>
            </a:r>
            <a:r>
              <a:rPr lang="it-IT" dirty="0" smtClean="0"/>
              <a:t> in </a:t>
            </a:r>
            <a:r>
              <a:rPr lang="it-IT" dirty="0" err="1" smtClean="0"/>
              <a:t>flight</a:t>
            </a:r>
            <a:r>
              <a:rPr lang="it-IT" dirty="0" smtClean="0"/>
              <a:t> </a:t>
            </a:r>
            <a:r>
              <a:rPr lang="it-IT" dirty="0" err="1" smtClean="0"/>
              <a:t>may</a:t>
            </a:r>
            <a:r>
              <a:rPr lang="it-IT" dirty="0" smtClean="0"/>
              <a:t> trace and </a:t>
            </a:r>
            <a:r>
              <a:rPr lang="it-IT" dirty="0" err="1" smtClean="0"/>
              <a:t>hint</a:t>
            </a:r>
            <a:r>
              <a:rPr lang="it-IT" dirty="0" smtClean="0"/>
              <a:t> </a:t>
            </a:r>
            <a:r>
              <a:rPr lang="it-IT" dirty="0" err="1" smtClean="0"/>
              <a:t>their</a:t>
            </a:r>
            <a:r>
              <a:rPr lang="it-IT" dirty="0" smtClean="0"/>
              <a:t> </a:t>
            </a:r>
            <a:r>
              <a:rPr lang="it-IT" dirty="0" err="1" smtClean="0"/>
              <a:t>maps</a:t>
            </a:r>
            <a:r>
              <a:rPr lang="it-IT" dirty="0" smtClean="0"/>
              <a:t>.</a:t>
            </a:r>
          </a:p>
          <a:p>
            <a:r>
              <a:rPr lang="it-IT" dirty="0" smtClean="0"/>
              <a:t>M82, NGC 253, </a:t>
            </a:r>
            <a:r>
              <a:rPr lang="it-IT" dirty="0" err="1" smtClean="0"/>
              <a:t>Fornax</a:t>
            </a:r>
            <a:r>
              <a:rPr lang="it-IT" dirty="0" smtClean="0"/>
              <a:t> A, </a:t>
            </a:r>
            <a:r>
              <a:rPr lang="it-IT" dirty="0" err="1" smtClean="0"/>
              <a:t>Cen</a:t>
            </a:r>
            <a:r>
              <a:rPr lang="it-IT" dirty="0" smtClean="0"/>
              <a:t> A are </a:t>
            </a:r>
            <a:r>
              <a:rPr lang="it-IT" dirty="0" err="1" smtClean="0"/>
              <a:t>probale</a:t>
            </a:r>
            <a:r>
              <a:rPr lang="it-IT" dirty="0" smtClean="0"/>
              <a:t> AGN </a:t>
            </a:r>
            <a:r>
              <a:rPr lang="it-IT" dirty="0" err="1" smtClean="0"/>
              <a:t>sources</a:t>
            </a:r>
            <a:r>
              <a:rPr lang="it-IT" dirty="0" smtClean="0"/>
              <a:t>; SS433 and </a:t>
            </a:r>
            <a:r>
              <a:rPr lang="it-IT" dirty="0" err="1" smtClean="0"/>
              <a:t>other</a:t>
            </a:r>
            <a:r>
              <a:rPr lang="it-IT" dirty="0" smtClean="0"/>
              <a:t> </a:t>
            </a:r>
            <a:r>
              <a:rPr lang="it-IT" dirty="0" err="1" smtClean="0"/>
              <a:t>galactic</a:t>
            </a:r>
            <a:r>
              <a:rPr lang="it-IT" dirty="0" smtClean="0"/>
              <a:t> </a:t>
            </a:r>
            <a:r>
              <a:rPr lang="it-IT" dirty="0" err="1" smtClean="0"/>
              <a:t>sources</a:t>
            </a:r>
            <a:r>
              <a:rPr lang="it-IT" dirty="0" smtClean="0"/>
              <a:t> are </a:t>
            </a:r>
            <a:r>
              <a:rPr lang="it-IT" dirty="0" err="1" smtClean="0"/>
              <a:t>probable</a:t>
            </a:r>
            <a:r>
              <a:rPr lang="it-IT" dirty="0" smtClean="0"/>
              <a:t> source </a:t>
            </a:r>
            <a:r>
              <a:rPr lang="it-IT" dirty="0" err="1" smtClean="0"/>
              <a:t>too</a:t>
            </a:r>
            <a:r>
              <a:rPr lang="it-IT" dirty="0" smtClean="0"/>
              <a:t>. </a:t>
            </a:r>
            <a:r>
              <a:rPr lang="it-IT" dirty="0" err="1" smtClean="0"/>
              <a:t>Cygnus</a:t>
            </a:r>
            <a:r>
              <a:rPr lang="it-IT" dirty="0" smtClean="0"/>
              <a:t> X3 , Vela, </a:t>
            </a:r>
            <a:r>
              <a:rPr lang="it-IT" dirty="0" err="1" smtClean="0"/>
              <a:t>Crab</a:t>
            </a:r>
            <a:r>
              <a:rPr lang="it-IT" dirty="0" smtClean="0"/>
              <a:t> are </a:t>
            </a:r>
            <a:r>
              <a:rPr lang="it-IT" dirty="0" err="1" smtClean="0"/>
              <a:t>waited</a:t>
            </a:r>
            <a:r>
              <a:rPr lang="it-IT" dirty="0"/>
              <a:t> </a:t>
            </a:r>
            <a:r>
              <a:rPr lang="it-IT" dirty="0" err="1" smtClean="0"/>
              <a:t>too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759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939" y="277660"/>
            <a:ext cx="7652518" cy="5875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D.Fargion_Kyoto_11_October_2016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135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690</Words>
  <Application>Microsoft Office PowerPoint</Application>
  <PresentationFormat>Presentazione su schermo (4:3)</PresentationFormat>
  <Paragraphs>108</Paragraphs>
  <Slides>25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27" baseType="lpstr">
      <vt:lpstr>Tema di Office</vt:lpstr>
      <vt:lpstr>Acrobat Document</vt:lpstr>
      <vt:lpstr>Lightest Nuclei UHECR  from nearby galactic  and nearest AGN sources by D.Fargion, P.Oliva, Rome1,Italy  presented  by  Marco Casolino, Rome 2, Italy</vt:lpstr>
      <vt:lpstr>Sorry to not be here: but today it is   Kippur</vt:lpstr>
      <vt:lpstr>Back from a Jew religion to our Science religion: UHECR  sources hints</vt:lpstr>
      <vt:lpstr>Last TA and AUGER events, versus expected GZK galaxies sources: The scandal of Virgo absence</vt:lpstr>
      <vt:lpstr>Summary 1/3</vt:lpstr>
      <vt:lpstr>The lightest nuclei: the best  filter to mask Virgo</vt:lpstr>
      <vt:lpstr>Summary 2/3</vt:lpstr>
      <vt:lpstr>Last Summary 3/3</vt:lpstr>
      <vt:lpstr>Presentazione standard di PowerPoint</vt:lpstr>
      <vt:lpstr>UHECR light nuclei bending  well inside Hot Spot</vt:lpstr>
      <vt:lpstr>He-Li-B Fragility makes fragments</vt:lpstr>
      <vt:lpstr>Presentazione standard di PowerPoint</vt:lpstr>
      <vt:lpstr>2015-2016 AUGER composition changed</vt:lpstr>
      <vt:lpstr>Presentazione standard di PowerPoint</vt:lpstr>
      <vt:lpstr>However ICRC 2015 while overlapping our PoS 2014 map  anyway they   ignored our few correlations: </vt:lpstr>
      <vt:lpstr>However there are some common clustering at narrow scales</vt:lpstr>
      <vt:lpstr>Presentazione standard di PowerPoint</vt:lpstr>
      <vt:lpstr> Etna view of a  tail Jet as in                                     NGC 3156</vt:lpstr>
      <vt:lpstr>Crab as a source of TeVs tail anisotropy? The Anticentric galactic map centred on CRAB  </vt:lpstr>
      <vt:lpstr>Last ICRC anisotropy map</vt:lpstr>
      <vt:lpstr>Presentazione standard di PowerPoint</vt:lpstr>
      <vt:lpstr>Possible UHECR location sources     with UHE neutrinos: Unveling Vela?  Continous arrow-observed; Dotted arrows are not yet revealed</vt:lpstr>
      <vt:lpstr>Crossing Muons: Connected to UHECR?</vt:lpstr>
      <vt:lpstr>Conclusions</vt:lpstr>
      <vt:lpstr>Thank you for the kind attention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Lightest Nuclei UHECR from nearby galactic and nearest AGN sources by D.Fargion, P.Oliva</dc:title>
  <dc:creator>Daniele Fargion</dc:creator>
  <cp:lastModifiedBy>win</cp:lastModifiedBy>
  <cp:revision>58</cp:revision>
  <dcterms:created xsi:type="dcterms:W3CDTF">2016-10-06T17:08:54Z</dcterms:created>
  <dcterms:modified xsi:type="dcterms:W3CDTF">2016-10-11T09:27:22Z</dcterms:modified>
</cp:coreProperties>
</file>