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1295" r:id="rId2"/>
    <p:sldId id="1324" r:id="rId3"/>
    <p:sldId id="1296" r:id="rId4"/>
    <p:sldId id="1334" r:id="rId5"/>
    <p:sldId id="1298" r:id="rId6"/>
    <p:sldId id="1316" r:id="rId7"/>
    <p:sldId id="1317" r:id="rId8"/>
    <p:sldId id="1301" r:id="rId9"/>
    <p:sldId id="1325" r:id="rId10"/>
    <p:sldId id="1299" r:id="rId11"/>
    <p:sldId id="1300" r:id="rId12"/>
    <p:sldId id="1322" r:id="rId13"/>
    <p:sldId id="1303" r:id="rId14"/>
    <p:sldId id="1302" r:id="rId15"/>
    <p:sldId id="1304" r:id="rId16"/>
    <p:sldId id="934" r:id="rId17"/>
    <p:sldId id="1231" r:id="rId18"/>
    <p:sldId id="1305" r:id="rId19"/>
    <p:sldId id="1310" r:id="rId20"/>
    <p:sldId id="1306" r:id="rId21"/>
    <p:sldId id="1307" r:id="rId22"/>
    <p:sldId id="1311" r:id="rId23"/>
    <p:sldId id="1312" r:id="rId24"/>
    <p:sldId id="1313" r:id="rId25"/>
    <p:sldId id="1308" r:id="rId26"/>
    <p:sldId id="1314" r:id="rId27"/>
    <p:sldId id="1309" r:id="rId28"/>
    <p:sldId id="1315" r:id="rId29"/>
    <p:sldId id="1332" r:id="rId30"/>
    <p:sldId id="1333" r:id="rId31"/>
    <p:sldId id="1326" r:id="rId32"/>
    <p:sldId id="1327" r:id="rId33"/>
    <p:sldId id="1328" r:id="rId34"/>
    <p:sldId id="1329" r:id="rId35"/>
    <p:sldId id="1330" r:id="rId36"/>
    <p:sldId id="1331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diercontardo 2004" initials="d2" lastIdx="5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B0002"/>
    <a:srgbClr val="F2F2F2"/>
    <a:srgbClr val="FDFFD7"/>
    <a:srgbClr val="FEFDF0"/>
    <a:srgbClr val="FFFFF2"/>
    <a:srgbClr val="FFFFCB"/>
    <a:srgbClr val="FFFECA"/>
    <a:srgbClr val="00BA00"/>
    <a:srgbClr val="CEFFD1"/>
    <a:srgbClr val="B8E4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6" autoAdjust="0"/>
    <p:restoredTop sz="89706" autoAdjust="0"/>
  </p:normalViewPr>
  <p:slideViewPr>
    <p:cSldViewPr snapToGrid="0" snapToObjects="1">
      <p:cViewPr varScale="1">
        <p:scale>
          <a:sx n="101" d="100"/>
          <a:sy n="101" d="100"/>
        </p:scale>
        <p:origin x="-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commentAuthors" Target="commentAuthors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08/06/16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08/06/16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8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8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8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8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5880-58BF-124B-A138-38C7FA82790D}" type="datetime1">
              <a:rPr lang="en-US" smtClean="0"/>
              <a:t>08/06/16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7277-F6CA-6B4B-A9D8-731A6E6A91E1}" type="datetime1">
              <a:rPr lang="en-US" smtClean="0"/>
              <a:t>08/06/16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30D4-236D-9B45-A15A-AF7760095B7A}" type="datetime1">
              <a:rPr lang="en-US" smtClean="0"/>
              <a:t>08/06/16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8473-793A-C544-9BFE-6D7D99A0C9C3}" type="datetime1">
              <a:rPr lang="en-US" smtClean="0"/>
              <a:t>08/06/16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064B-DEC5-C542-A809-25817A9C62B1}" type="datetime1">
              <a:rPr lang="en-US" smtClean="0"/>
              <a:t>08/06/16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F11FB-A9CC-5E40-9732-F5B636AC10CE}" type="datetime1">
              <a:rPr lang="en-US" smtClean="0"/>
              <a:t>08/06/16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636E6-D169-B047-BE28-861DB4AB4AF8}" type="datetime1">
              <a:rPr lang="en-US" smtClean="0"/>
              <a:t>08/06/16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D592-5527-DD48-9D0F-37DAE1D7A537}" type="datetime1">
              <a:rPr lang="en-US" smtClean="0"/>
              <a:t>08/06/16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6D9C-677B-1743-B661-FCD62DD6035B}" type="datetime1">
              <a:rPr lang="en-US" smtClean="0"/>
              <a:t>08/06/16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3D4AB-3B96-A843-832A-9C8A1D0D83AE}" type="datetime1">
              <a:rPr lang="en-US" smtClean="0"/>
              <a:t>08/06/16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BA551-BBBA-404C-80F0-DFBB92D75D00}" type="datetime1">
              <a:rPr lang="en-US" smtClean="0"/>
              <a:t>08/06/16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UWk 21/5/12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EE978-91BE-754E-93DA-125030BBD01D}" type="datetime1">
              <a:rPr lang="en-US" smtClean="0"/>
              <a:t>08/06/16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 smtClean="0"/>
              <a:t>UWk 21/5/12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Relationship Id="rId3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Relationship Id="rId3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4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78966" y="2047926"/>
            <a:ext cx="864753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BE0204"/>
                </a:solidFill>
              </a:rPr>
              <a:t>Detector concepts for future colliders</a:t>
            </a:r>
            <a:endParaRPr lang="en-US" sz="2200" dirty="0" smtClean="0"/>
          </a:p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SWHEPPS, Lake </a:t>
            </a:r>
            <a:r>
              <a:rPr lang="en-US" sz="2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Aegeri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une 9, 2016 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1800"/>
              </a:spcAft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IPN Lyon CNRS/IN2P3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6280" y="3485777"/>
            <a:ext cx="891782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Plans for future colliders </a:t>
            </a:r>
          </a:p>
          <a:p>
            <a:pPr marL="742950" lvl="1" indent="-285750">
              <a:buFont typeface="Arial"/>
              <a:buChar char="•"/>
            </a:pPr>
            <a:r>
              <a:rPr lang="en-US" sz="2200" dirty="0"/>
              <a:t>O</a:t>
            </a:r>
            <a:r>
              <a:rPr lang="en-US" sz="2200" dirty="0" smtClean="0"/>
              <a:t>peration </a:t>
            </a:r>
            <a:r>
              <a:rPr lang="en-US" sz="2200" dirty="0" smtClean="0"/>
              <a:t>constraints for experiments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Detector concepts for future colliders </a:t>
            </a:r>
          </a:p>
          <a:p>
            <a:pPr marL="742950" lvl="1" indent="-2857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Focus on HL-</a:t>
            </a:r>
            <a:r>
              <a:rPr lang="en-US" sz="2200" dirty="0">
                <a:solidFill>
                  <a:srgbClr val="000000"/>
                </a:solidFill>
              </a:rPr>
              <a:t>LHC ATLAS and CMS </a:t>
            </a:r>
            <a:r>
              <a:rPr lang="en-US" sz="2200" dirty="0" smtClean="0">
                <a:solidFill>
                  <a:srgbClr val="000000"/>
                </a:solidFill>
              </a:rPr>
              <a:t>upgrade designs</a:t>
            </a:r>
          </a:p>
          <a:p>
            <a:pPr marL="742950" lvl="1" indent="-2857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Overview of technical solutions, limitations and trends for future R&amp;D</a:t>
            </a:r>
          </a:p>
          <a:p>
            <a:pPr indent="-342900">
              <a:buFont typeface="Wingdings" charset="0"/>
              <a:buChar char="à"/>
            </a:pPr>
            <a:r>
              <a:rPr lang="en-US" sz="2200" dirty="0">
                <a:solidFill>
                  <a:srgbClr val="CB0002"/>
                </a:solidFill>
                <a:sym typeface="Wingdings"/>
              </a:rPr>
              <a:t>D</a:t>
            </a:r>
            <a:r>
              <a:rPr lang="en-US" sz="2200" dirty="0" smtClean="0">
                <a:solidFill>
                  <a:srgbClr val="CB0002"/>
                </a:solidFill>
                <a:sym typeface="Wingdings"/>
              </a:rPr>
              <a:t>iscussion of new techniques in </a:t>
            </a:r>
            <a:r>
              <a:rPr lang="en-US" sz="2200" dirty="0">
                <a:solidFill>
                  <a:srgbClr val="CB0002"/>
                </a:solidFill>
                <a:sym typeface="Wingdings"/>
              </a:rPr>
              <a:t>P. </a:t>
            </a:r>
            <a:r>
              <a:rPr lang="en-US" sz="2200" dirty="0" err="1">
                <a:solidFill>
                  <a:srgbClr val="CB0002"/>
                </a:solidFill>
                <a:sym typeface="Wingdings"/>
              </a:rPr>
              <a:t>Allport’s</a:t>
            </a:r>
            <a:r>
              <a:rPr lang="en-US" sz="2200" dirty="0">
                <a:solidFill>
                  <a:srgbClr val="CB0002"/>
                </a:solidFill>
                <a:sym typeface="Wingdings"/>
              </a:rPr>
              <a:t> </a:t>
            </a:r>
            <a:r>
              <a:rPr lang="en-US" sz="2200" dirty="0" smtClean="0">
                <a:solidFill>
                  <a:srgbClr val="CB0002"/>
                </a:solidFill>
                <a:sym typeface="Wingdings"/>
              </a:rPr>
              <a:t>presentation</a:t>
            </a:r>
            <a:endParaRPr lang="en-US" sz="2200" dirty="0">
              <a:solidFill>
                <a:srgbClr val="CB00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414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FCC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6740" b="4143"/>
          <a:stretch/>
        </p:blipFill>
        <p:spPr>
          <a:xfrm>
            <a:off x="4920203" y="833344"/>
            <a:ext cx="4087951" cy="27643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2105"/>
            <a:ext cx="9143999" cy="5329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000"/>
            <a:r>
              <a:rPr lang="en-US" sz="2800" dirty="0" smtClean="0"/>
              <a:t>FCC-</a:t>
            </a:r>
            <a:r>
              <a:rPr lang="en-US" sz="2800" dirty="0" err="1" smtClean="0"/>
              <a:t>hh</a:t>
            </a:r>
            <a:r>
              <a:rPr lang="en-US" sz="2800" dirty="0" smtClean="0"/>
              <a:t> </a:t>
            </a:r>
            <a:r>
              <a:rPr lang="en-US" sz="2800" dirty="0"/>
              <a:t>d</a:t>
            </a:r>
            <a:r>
              <a:rPr lang="en-US" sz="2800" dirty="0" smtClean="0"/>
              <a:t>etector Concept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9300" y="23690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41887" y="1095865"/>
            <a:ext cx="4545776" cy="5078314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marL="270000" lvl="1" indent="-27000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Min bias event similar to HL-LHC:       </a:t>
            </a:r>
            <a:r>
              <a:rPr lang="en-US" dirty="0" smtClean="0">
                <a:cs typeface="Arial" panose="020B0604020202020204" pitchFamily="34" charset="0"/>
              </a:rPr>
              <a:t>5.4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 </a:t>
            </a:r>
            <a:r>
              <a:rPr lang="en-US" dirty="0" smtClean="0">
                <a:cs typeface="Arial" panose="020B0604020202020204" pitchFamily="34" charset="0"/>
              </a:rPr>
              <a:t>8 charged/</a:t>
            </a:r>
            <a:r>
              <a:rPr lang="en-US" dirty="0" err="1" smtClean="0">
                <a:cs typeface="Arial" panose="020B0604020202020204" pitchFamily="34" charset="0"/>
              </a:rPr>
              <a:t>η</a:t>
            </a:r>
            <a:r>
              <a:rPr lang="en-US" dirty="0" smtClean="0">
                <a:cs typeface="Arial" panose="020B0604020202020204" pitchFamily="34" charset="0"/>
              </a:rPr>
              <a:t> - &lt;</a:t>
            </a:r>
            <a:r>
              <a:rPr lang="en-US" dirty="0" err="1" smtClean="0">
                <a:cs typeface="Arial" panose="020B0604020202020204" pitchFamily="34" charset="0"/>
              </a:rPr>
              <a:t>Pt</a:t>
            </a:r>
            <a:r>
              <a:rPr lang="en-US" dirty="0" smtClean="0">
                <a:cs typeface="Arial" panose="020B0604020202020204" pitchFamily="34" charset="0"/>
              </a:rPr>
              <a:t>&gt; 0.6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 </a:t>
            </a:r>
            <a:r>
              <a:rPr lang="en-US" dirty="0" smtClean="0">
                <a:cs typeface="Arial" panose="020B0604020202020204" pitchFamily="34" charset="0"/>
              </a:rPr>
              <a:t>0.8 </a:t>
            </a:r>
            <a:r>
              <a:rPr lang="en-US" dirty="0" err="1" smtClean="0">
                <a:cs typeface="Arial" panose="020B0604020202020204" pitchFamily="34" charset="0"/>
              </a:rPr>
              <a:t>GeV</a:t>
            </a:r>
            <a:r>
              <a:rPr lang="en-US" dirty="0" smtClean="0">
                <a:cs typeface="Arial" panose="020B0604020202020204" pitchFamily="34" charset="0"/>
              </a:rPr>
              <a:t>/c</a:t>
            </a:r>
            <a:endParaRPr lang="en-US" dirty="0" smtClean="0">
              <a:cs typeface="Arial" panose="020B0604020202020204" pitchFamily="34" charset="0"/>
              <a:sym typeface="Wingdings"/>
            </a:endParaRP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Higgs (highly boosted), HH, VBF/S process, and heavy new resonances: 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>
                <a:cs typeface="Arial" panose="020B0604020202020204" pitchFamily="34" charset="0"/>
                <a:sym typeface="Wingdings"/>
              </a:rPr>
              <a:t>ECAL 30 X</a:t>
            </a:r>
            <a:r>
              <a:rPr lang="en-US" baseline="-25000" dirty="0">
                <a:cs typeface="Arial" panose="020B0604020202020204" pitchFamily="34" charset="0"/>
                <a:sym typeface="Wingdings"/>
              </a:rPr>
              <a:t>0</a:t>
            </a:r>
            <a:r>
              <a:rPr lang="en-US" dirty="0">
                <a:cs typeface="Arial" panose="020B0604020202020204" pitchFamily="34" charset="0"/>
                <a:sym typeface="Wingdings"/>
              </a:rPr>
              <a:t> and HCAL 12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λ</a:t>
            </a:r>
            <a:r>
              <a:rPr lang="en-US" baseline="-25000" dirty="0" err="1" smtClean="0">
                <a:cs typeface="Arial" panose="020B0604020202020204" pitchFamily="34" charset="0"/>
                <a:sym typeface="Wingdings"/>
              </a:rPr>
              <a:t>i</a:t>
            </a:r>
            <a:endParaRPr lang="en-US" dirty="0" smtClean="0">
              <a:cs typeface="Arial" panose="020B0604020202020204" pitchFamily="34" charset="0"/>
              <a:sym typeface="Wingdings"/>
            </a:endParaRPr>
          </a:p>
          <a:p>
            <a:pPr marL="558000" lvl="1" indent="-270000"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Precise tracking </a:t>
            </a:r>
            <a:r>
              <a:rPr lang="en-US" dirty="0" smtClean="0"/>
              <a:t>≲ 10% at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= 10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Calorimeter resolution EM(Had) 10(50)% (sampling) + ≃ % (constant), up to eta = 4</a:t>
            </a:r>
          </a:p>
          <a:p>
            <a:pPr marL="558000" lvl="1" indent="-2700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Extend coverage up to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η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= 6  for jets (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eg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calorimeters and tracking)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Baseline design:</a:t>
            </a:r>
          </a:p>
          <a:p>
            <a:pPr marL="558000" indent="-270000">
              <a:buFont typeface="Wingdings" charset="0"/>
              <a:buChar char="à"/>
            </a:pPr>
            <a:r>
              <a:rPr lang="en-US" dirty="0"/>
              <a:t>Twin solenoid </a:t>
            </a:r>
            <a:r>
              <a:rPr lang="en-US" dirty="0">
                <a:cs typeface="Arial" panose="020B0604020202020204" pitchFamily="34" charset="0"/>
                <a:sym typeface="Wingdings"/>
              </a:rPr>
              <a:t>≃ </a:t>
            </a:r>
            <a:r>
              <a:rPr lang="en-US" dirty="0"/>
              <a:t>6T (12 m, no yoke) </a:t>
            </a:r>
            <a:r>
              <a:rPr lang="en-US" dirty="0" smtClean="0"/>
              <a:t>assuming </a:t>
            </a:r>
            <a:r>
              <a:rPr lang="en-US" dirty="0"/>
              <a:t>same tracker resolution as current HL-LHC </a:t>
            </a:r>
            <a:r>
              <a:rPr lang="en-US" dirty="0" smtClean="0"/>
              <a:t>detectors</a:t>
            </a:r>
            <a:endParaRPr lang="en-US" dirty="0"/>
          </a:p>
          <a:p>
            <a:pPr marL="558000" indent="-270000">
              <a:buFont typeface="Wingdings" charset="0"/>
              <a:buChar char="à"/>
            </a:pPr>
            <a:r>
              <a:rPr lang="en-US" dirty="0"/>
              <a:t>Dipoles </a:t>
            </a:r>
            <a:r>
              <a:rPr lang="en-US" dirty="0">
                <a:cs typeface="Arial" panose="020B0604020202020204" pitchFamily="34" charset="0"/>
                <a:sym typeface="Wingdings"/>
              </a:rPr>
              <a:t>≃ </a:t>
            </a:r>
            <a:r>
              <a:rPr lang="en-US" dirty="0" smtClean="0">
                <a:sym typeface="Wingdings"/>
              </a:rPr>
              <a:t>6</a:t>
            </a:r>
            <a:r>
              <a:rPr lang="en-US" dirty="0" smtClean="0"/>
              <a:t>T </a:t>
            </a:r>
            <a:r>
              <a:rPr lang="en-US" dirty="0"/>
              <a:t>in forward </a:t>
            </a:r>
            <a:r>
              <a:rPr lang="en-US" dirty="0" smtClean="0"/>
              <a:t>region</a:t>
            </a:r>
          </a:p>
          <a:p>
            <a:pPr marL="558000" indent="-270000">
              <a:buFont typeface="Wingdings" charset="0"/>
              <a:buChar char="à"/>
            </a:pPr>
            <a:r>
              <a:rPr lang="en-US" dirty="0" smtClean="0"/>
              <a:t>Detector concepts at </a:t>
            </a:r>
            <a:r>
              <a:rPr lang="en-US" dirty="0" smtClean="0"/>
              <a:t>an </a:t>
            </a:r>
            <a:r>
              <a:rPr lang="en-US" dirty="0" smtClean="0"/>
              <a:t>early stage </a:t>
            </a:r>
            <a:r>
              <a:rPr lang="en-US" dirty="0" smtClean="0"/>
              <a:t>based</a:t>
            </a:r>
            <a:r>
              <a:rPr lang="en-US" dirty="0" smtClean="0"/>
              <a:t> on </a:t>
            </a:r>
            <a:r>
              <a:rPr lang="en-US" dirty="0" smtClean="0"/>
              <a:t>ATLAS </a:t>
            </a:r>
            <a:r>
              <a:rPr lang="en-US" dirty="0"/>
              <a:t>&amp;</a:t>
            </a:r>
            <a:r>
              <a:rPr lang="en-US" dirty="0" smtClean="0"/>
              <a:t> </a:t>
            </a:r>
            <a:r>
              <a:rPr lang="en-US" dirty="0" smtClean="0"/>
              <a:t>CMS </a:t>
            </a:r>
            <a:r>
              <a:rPr lang="en-US" dirty="0" smtClean="0"/>
              <a:t>Phase II </a:t>
            </a:r>
            <a:r>
              <a:rPr lang="en-US" dirty="0" smtClean="0"/>
              <a:t>designs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4726526" y="3675497"/>
            <a:ext cx="4306044" cy="2591004"/>
            <a:chOff x="4832694" y="3002543"/>
            <a:chExt cx="4306044" cy="2591004"/>
          </a:xfrm>
        </p:grpSpPr>
        <p:pic>
          <p:nvPicPr>
            <p:cNvPr id="29" name="Picture 28" descr="FCCDe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63" r="23179" b="16161"/>
            <a:stretch/>
          </p:blipFill>
          <p:spPr>
            <a:xfrm>
              <a:off x="4832694" y="3002543"/>
              <a:ext cx="4240579" cy="2591004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4930630" y="4597322"/>
              <a:ext cx="2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30631" y="3937892"/>
              <a:ext cx="44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31370" y="3252274"/>
              <a:ext cx="44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15</a:t>
              </a:r>
              <a:endParaRPr lang="en-US" sz="1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012600" y="3255315"/>
              <a:ext cx="15015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≃ x 2 CMS size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7185" y="5203285"/>
              <a:ext cx="44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068485" y="5206524"/>
              <a:ext cx="44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</a:t>
              </a:r>
              <a:r>
                <a:rPr lang="en-US" sz="1400" dirty="0" smtClean="0"/>
                <a:t>0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203564" y="5213363"/>
              <a:ext cx="44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30</a:t>
              </a:r>
              <a:endParaRPr lang="en-US" sz="1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95680" y="5203285"/>
              <a:ext cx="44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931370" y="3072197"/>
              <a:ext cx="44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2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" y="58622"/>
            <a:ext cx="9144000" cy="63060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000"/>
            <a:r>
              <a:rPr lang="en-US" sz="2800" dirty="0" smtClean="0"/>
              <a:t>ILC-CLIC detector concepts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8292" y="676629"/>
            <a:ext cx="8903453" cy="2477601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marL="270000" indent="-2700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Requirements for Higgs 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width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, </a:t>
            </a:r>
            <a:r>
              <a:rPr lang="en-US" sz="2000" dirty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precise couplings, Z/W di-jet mass resolution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Vertex: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resolution at IP of ≃ 5 µm (10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GeV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tracks in barrel) 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Tracking: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σ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(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pt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)/pt</a:t>
            </a:r>
            <a:r>
              <a:rPr lang="en-US" baseline="30000" dirty="0" smtClean="0">
                <a:cs typeface="Arial" panose="020B0604020202020204" pitchFamily="34" charset="0"/>
                <a:sym typeface="Wingdings"/>
              </a:rPr>
              <a:t>2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≃ 2 x 10</a:t>
            </a:r>
            <a:r>
              <a:rPr lang="en-US" baseline="30000" dirty="0" smtClean="0">
                <a:cs typeface="Arial" panose="020B0604020202020204" pitchFamily="34" charset="0"/>
                <a:sym typeface="Wingdings"/>
              </a:rPr>
              <a:t>-5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GeV</a:t>
            </a:r>
            <a:r>
              <a:rPr lang="en-US" baseline="30000" dirty="0" smtClean="0">
                <a:cs typeface="Arial" panose="020B0604020202020204" pitchFamily="34" charset="0"/>
                <a:sym typeface="Wingdings"/>
              </a:rPr>
              <a:t>-1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</a:t>
            </a:r>
            <a:endParaRPr lang="en-US" dirty="0">
              <a:cs typeface="Arial" panose="020B0604020202020204" pitchFamily="34" charset="0"/>
              <a:sym typeface="Wingdings"/>
            </a:endParaRPr>
          </a:p>
          <a:p>
            <a:pPr marL="558000" lvl="1" indent="-2700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Jets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: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σ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(E)/E ≃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3.5% (in the range 50 - 250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GeV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)</a:t>
            </a:r>
            <a:endParaRPr lang="en-US" baseline="30000" dirty="0">
              <a:cs typeface="Arial" panose="020B0604020202020204" pitchFamily="34" charset="0"/>
              <a:sym typeface="Wingdings"/>
            </a:endParaRPr>
          </a:p>
          <a:p>
            <a:pPr marL="270000" lvl="1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LC: 2 detector concepts</a:t>
            </a:r>
            <a:endParaRPr lang="en-US" sz="2000" dirty="0">
              <a:solidFill>
                <a:srgbClr val="000090"/>
              </a:solidFill>
              <a:cs typeface="Arial" panose="020B0604020202020204" pitchFamily="34" charset="0"/>
              <a:sym typeface="Wingdings"/>
            </a:endParaRPr>
          </a:p>
          <a:p>
            <a:pPr marL="558000" lvl="2" indent="-270000">
              <a:buFont typeface="Arial"/>
              <a:buChar char="•"/>
            </a:pPr>
            <a:r>
              <a:rPr lang="en-US" dirty="0" err="1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SiD</a:t>
            </a:r>
            <a:r>
              <a:rPr lang="en-US" dirty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: </a:t>
            </a:r>
            <a:r>
              <a:rPr lang="en-US" dirty="0">
                <a:cs typeface="Arial" panose="020B0604020202020204" pitchFamily="34" charset="0"/>
                <a:sym typeface="Wingdings"/>
              </a:rPr>
              <a:t>5 T solenoid - full Si-tracker 1.2 m -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High </a:t>
            </a:r>
            <a:r>
              <a:rPr lang="en-US" dirty="0">
                <a:cs typeface="Arial" panose="020B0604020202020204" pitchFamily="34" charset="0"/>
                <a:sym typeface="Wingdings"/>
              </a:rPr>
              <a:t>Granularity Calorimeter </a:t>
            </a:r>
            <a:endParaRPr lang="en-US" dirty="0" smtClean="0">
              <a:solidFill>
                <a:srgbClr val="000090"/>
              </a:solidFill>
              <a:cs typeface="Arial" panose="020B0604020202020204" pitchFamily="34" charset="0"/>
              <a:sym typeface="Wingdings"/>
            </a:endParaRPr>
          </a:p>
          <a:p>
            <a:pPr marL="558000" lvl="2" indent="-2700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ILD</a:t>
            </a:r>
            <a:r>
              <a:rPr lang="en-US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: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3.4 </a:t>
            </a:r>
            <a:r>
              <a:rPr lang="en-US" dirty="0">
                <a:cs typeface="Arial" panose="020B0604020202020204" pitchFamily="34" charset="0"/>
                <a:sym typeface="Wingdings"/>
              </a:rPr>
              <a:t>T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solenoid, Pixel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vtx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- Si + TPC/MPGD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tracker 1.8 </a:t>
            </a:r>
            <a:r>
              <a:rPr lang="en-US" dirty="0">
                <a:cs typeface="Arial" panose="020B0604020202020204" pitchFamily="34" charset="0"/>
                <a:sym typeface="Wingdings"/>
              </a:rPr>
              <a:t>m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- </a:t>
            </a:r>
            <a:r>
              <a:rPr lang="en-US" dirty="0">
                <a:cs typeface="Arial" panose="020B0604020202020204" pitchFamily="34" charset="0"/>
                <a:sym typeface="Wingdings"/>
              </a:rPr>
              <a:t>Calorimeter as for ILD </a:t>
            </a:r>
            <a:endParaRPr lang="en-US" dirty="0" smtClean="0">
              <a:cs typeface="Arial" panose="020B0604020202020204" pitchFamily="34" charset="0"/>
              <a:sym typeface="Wingdings"/>
            </a:endParaRPr>
          </a:p>
          <a:p>
            <a:pPr marL="0" lvl="1">
              <a:spcAft>
                <a:spcPts val="300"/>
              </a:spcAft>
            </a:pPr>
            <a:r>
              <a:rPr lang="en-US" sz="2000" dirty="0" smtClean="0">
                <a:solidFill>
                  <a:srgbClr val="000090"/>
                </a:solidFill>
              </a:rPr>
              <a:t>Note</a:t>
            </a:r>
            <a:r>
              <a:rPr lang="en-US" sz="2000" dirty="0" smtClean="0">
                <a:solidFill>
                  <a:srgbClr val="000090"/>
                </a:solidFill>
              </a:rPr>
              <a:t>: FCC-</a:t>
            </a:r>
            <a:r>
              <a:rPr lang="en-US" sz="2000" dirty="0" err="1" smtClean="0">
                <a:solidFill>
                  <a:srgbClr val="000090"/>
                </a:solidFill>
              </a:rPr>
              <a:t>ee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detector concept similar to </a:t>
            </a:r>
            <a:r>
              <a:rPr lang="en-US" dirty="0" smtClean="0"/>
              <a:t>LC but </a:t>
            </a:r>
            <a:r>
              <a:rPr lang="en-US" dirty="0"/>
              <a:t>smaller </a:t>
            </a:r>
            <a:r>
              <a:rPr lang="en-US" dirty="0" smtClean="0"/>
              <a:t>detector with 2T field 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923345" y="3438714"/>
            <a:ext cx="6555383" cy="3386842"/>
            <a:chOff x="695725" y="3462678"/>
            <a:chExt cx="6555383" cy="3386842"/>
          </a:xfrm>
        </p:grpSpPr>
        <p:grpSp>
          <p:nvGrpSpPr>
            <p:cNvPr id="30" name="Group 29"/>
            <p:cNvGrpSpPr/>
            <p:nvPr/>
          </p:nvGrpSpPr>
          <p:grpSpPr>
            <a:xfrm>
              <a:off x="4492457" y="3462678"/>
              <a:ext cx="2758651" cy="3023179"/>
              <a:chOff x="4660182" y="3655090"/>
              <a:chExt cx="2758651" cy="3023179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60182" y="3655090"/>
                <a:ext cx="2758651" cy="3023179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4670778" y="3858094"/>
                <a:ext cx="485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SiD</a:t>
                </a:r>
                <a:endParaRPr lang="en-US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695725" y="3471975"/>
              <a:ext cx="3440485" cy="3377545"/>
              <a:chOff x="695725" y="3471975"/>
              <a:chExt cx="3440485" cy="337754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68111" y="3474670"/>
                <a:ext cx="2768099" cy="2975942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401701" y="3630436"/>
                <a:ext cx="481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ILD</a:t>
                </a:r>
                <a:endParaRPr lang="en-US" dirty="0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1233966" y="3471975"/>
                <a:ext cx="0" cy="2978637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695725" y="4775733"/>
                <a:ext cx="5382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 m</a:t>
                </a:r>
                <a:endParaRPr lang="en-US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>
                <a:off x="1368111" y="6535616"/>
                <a:ext cx="2768099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2393589" y="6480188"/>
                <a:ext cx="7135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6.5 m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8602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" y="46640"/>
            <a:ext cx="9144000" cy="63060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000"/>
            <a:r>
              <a:rPr lang="en-US" sz="2800" dirty="0" smtClean="0"/>
              <a:t>ILC-CLIC detector concepts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3680" y="642560"/>
            <a:ext cx="8744846" cy="6063199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Pixels extremely accurate and light - </a:t>
            </a:r>
            <a:r>
              <a:rPr lang="en-US" sz="2000" dirty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r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esolution </a:t>
            </a:r>
            <a:r>
              <a:rPr lang="en-US" sz="2000" dirty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at IP  ≃ 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/</a:t>
            </a:r>
            <a:r>
              <a:rPr lang="en-US" sz="2000" dirty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4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 current LHC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>
                <a:cs typeface="Arial" panose="020B0604020202020204" pitchFamily="34" charset="0"/>
                <a:sym typeface="Wingdings"/>
              </a:rPr>
              <a:t>Target </a:t>
            </a:r>
            <a:r>
              <a:rPr lang="en-US" dirty="0">
                <a:cs typeface="Arial" panose="020B0604020202020204" pitchFamily="34" charset="0"/>
                <a:sym typeface="Wingdings"/>
              </a:rPr>
              <a:t>≲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</a:t>
            </a:r>
            <a:r>
              <a:rPr lang="en-US" dirty="0" smtClean="0"/>
              <a:t>0.2</a:t>
            </a:r>
            <a:r>
              <a:rPr lang="en-US" dirty="0" smtClean="0"/>
              <a:t>% X</a:t>
            </a:r>
            <a:r>
              <a:rPr lang="en-US" baseline="-25000" dirty="0" smtClean="0"/>
              <a:t>0 </a:t>
            </a:r>
            <a:r>
              <a:rPr lang="en-US" dirty="0"/>
              <a:t>per layer </a:t>
            </a:r>
            <a:r>
              <a:rPr lang="en-US" dirty="0" smtClean="0"/>
              <a:t>and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≃ 3 </a:t>
            </a:r>
            <a:r>
              <a:rPr lang="en-US" dirty="0">
                <a:cs typeface="Arial" panose="020B0604020202020204" pitchFamily="34" charset="0"/>
                <a:sym typeface="Wingdings"/>
              </a:rPr>
              <a:t>µm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hit resolution with ≲ 25 µm</a:t>
            </a:r>
            <a:r>
              <a:rPr lang="en-US" baseline="30000" dirty="0" smtClean="0">
                <a:cs typeface="Arial" panose="020B0604020202020204" pitchFamily="34" charset="0"/>
                <a:sym typeface="Wingdings"/>
              </a:rPr>
              <a:t>2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pixels, thin </a:t>
            </a:r>
            <a:r>
              <a:rPr lang="en-US" dirty="0">
                <a:cs typeface="Arial" panose="020B0604020202020204" pitchFamily="34" charset="0"/>
                <a:sym typeface="Wingdings"/>
              </a:rPr>
              <a:t>sensors ≃  50 </a:t>
            </a:r>
            <a:r>
              <a:rPr lang="en-US" dirty="0" smtClean="0"/>
              <a:t>µm, </a:t>
            </a:r>
            <a:r>
              <a:rPr lang="en-US" dirty="0">
                <a:sym typeface="Wingdings"/>
              </a:rPr>
              <a:t>airflow cooling with lower power </a:t>
            </a:r>
            <a:r>
              <a:rPr lang="en-US" dirty="0" smtClean="0">
                <a:sym typeface="Wingdings"/>
              </a:rPr>
              <a:t>consumption (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first </a:t>
            </a:r>
            <a:r>
              <a:rPr lang="en-US" dirty="0">
                <a:cs typeface="Arial" panose="020B0604020202020204" pitchFamily="34" charset="0"/>
                <a:sym typeface="Wingdings"/>
              </a:rPr>
              <a:t>layer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close </a:t>
            </a:r>
            <a:r>
              <a:rPr lang="en-US" dirty="0">
                <a:cs typeface="Arial" panose="020B0604020202020204" pitchFamily="34" charset="0"/>
                <a:sym typeface="Wingdings"/>
              </a:rPr>
              <a:t>to IP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≲ </a:t>
            </a:r>
            <a:r>
              <a:rPr lang="en-US" dirty="0">
                <a:cs typeface="Arial" panose="020B0604020202020204" pitchFamily="34" charset="0"/>
                <a:sym typeface="Wingdings"/>
              </a:rPr>
              <a:t>2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cm)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Time window at CLIC ≃ 10 ns</a:t>
            </a:r>
            <a:endParaRPr lang="en-US" dirty="0" smtClean="0">
              <a:cs typeface="Arial" panose="020B0604020202020204" pitchFamily="34" charset="0"/>
              <a:sym typeface="Wingdings"/>
            </a:endParaRPr>
          </a:p>
          <a:p>
            <a:pPr marL="558000" lvl="1" indent="-270000">
              <a:buFont typeface="Arial"/>
              <a:buChar char="•"/>
            </a:pPr>
            <a:r>
              <a:rPr lang="en-US" dirty="0" smtClean="0">
                <a:sym typeface="Wingdings"/>
              </a:rPr>
              <a:t>Technologies</a:t>
            </a:r>
            <a:r>
              <a:rPr lang="en-US" dirty="0" smtClean="0">
                <a:sym typeface="Wingdings"/>
              </a:rPr>
              <a:t>: </a:t>
            </a:r>
          </a:p>
          <a:p>
            <a:pPr marL="846000" lvl="2" indent="-270000">
              <a:buFont typeface="Arial"/>
              <a:buChar char="•"/>
            </a:pPr>
            <a:r>
              <a:rPr lang="en-US" dirty="0" smtClean="0">
                <a:sym typeface="Wingdings"/>
              </a:rPr>
              <a:t>Hybrid with thin sensors </a:t>
            </a: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≃ 50 </a:t>
            </a:r>
            <a:r>
              <a:rPr lang="en-US" dirty="0"/>
              <a:t>µm </a:t>
            </a:r>
            <a:r>
              <a:rPr lang="en-US" dirty="0" smtClean="0">
                <a:sym typeface="Wingdings"/>
              </a:rPr>
              <a:t>and thinned ASIC </a:t>
            </a: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≃ 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50 </a:t>
            </a:r>
            <a:r>
              <a:rPr lang="en-US" dirty="0" smtClean="0"/>
              <a:t>µm </a:t>
            </a:r>
            <a:r>
              <a:rPr lang="en-US" dirty="0" smtClean="0"/>
              <a:t>(fast for CLIC)</a:t>
            </a:r>
            <a:endParaRPr lang="en-US" dirty="0" smtClean="0"/>
          </a:p>
          <a:p>
            <a:pPr marL="846000" lvl="2" indent="-2700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ym typeface="Wingdings"/>
              </a:rPr>
              <a:t>MAPs </a:t>
            </a:r>
            <a:r>
              <a:rPr lang="en-US" dirty="0" smtClean="0">
                <a:sym typeface="Wingdings"/>
              </a:rPr>
              <a:t>(ILC</a:t>
            </a:r>
            <a:r>
              <a:rPr lang="en-US" dirty="0" smtClean="0">
                <a:sym typeface="Wingdings"/>
              </a:rPr>
              <a:t>) </a:t>
            </a:r>
            <a:r>
              <a:rPr lang="en-US" dirty="0" smtClean="0">
                <a:sym typeface="Wingdings"/>
              </a:rPr>
              <a:t>- </a:t>
            </a:r>
            <a:r>
              <a:rPr lang="en-US" dirty="0" smtClean="0">
                <a:sym typeface="Wingdings"/>
              </a:rPr>
              <a:t>HV-CMOS sensor </a:t>
            </a:r>
            <a:r>
              <a:rPr lang="en-US" dirty="0" smtClean="0">
                <a:sym typeface="Wingdings"/>
              </a:rPr>
              <a:t>+ </a:t>
            </a:r>
            <a:r>
              <a:rPr lang="en-US" dirty="0" smtClean="0">
                <a:sym typeface="Wingdings"/>
              </a:rPr>
              <a:t>amplifier with capacitive coupling to digital ASIC through glue (</a:t>
            </a:r>
            <a:r>
              <a:rPr lang="en-US" dirty="0" smtClean="0">
                <a:sym typeface="Wingdings"/>
              </a:rPr>
              <a:t>fast </a:t>
            </a:r>
            <a:r>
              <a:rPr lang="en-US" dirty="0" smtClean="0">
                <a:sym typeface="Wingdings"/>
              </a:rPr>
              <a:t>for </a:t>
            </a:r>
            <a:r>
              <a:rPr lang="en-US" dirty="0" smtClean="0">
                <a:sym typeface="Wingdings"/>
              </a:rPr>
              <a:t>CLIC?) </a:t>
            </a:r>
            <a:r>
              <a:rPr lang="en-US" dirty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 also </a:t>
            </a:r>
            <a:r>
              <a:rPr lang="en-US" dirty="0" smtClean="0">
                <a:sym typeface="Wingdings"/>
              </a:rPr>
              <a:t>allows smaller </a:t>
            </a:r>
            <a:r>
              <a:rPr lang="en-US" dirty="0" smtClean="0">
                <a:sym typeface="Wingdings"/>
              </a:rPr>
              <a:t>pixel size for reduced occupancy </a:t>
            </a:r>
            <a:r>
              <a:rPr lang="en-US" dirty="0" smtClean="0">
                <a:sym typeface="Wingdings"/>
              </a:rPr>
              <a:t>although</a:t>
            </a:r>
            <a:r>
              <a:rPr lang="en-US" dirty="0" smtClean="0">
                <a:sym typeface="Wingdings"/>
              </a:rPr>
              <a:t> not improving resolution</a:t>
            </a:r>
            <a:endParaRPr lang="en-US" dirty="0" smtClean="0"/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Tracking, </a:t>
            </a:r>
            <a:r>
              <a:rPr lang="en-US" sz="2000" dirty="0" err="1">
                <a:solidFill>
                  <a:srgbClr val="000090"/>
                </a:solidFill>
              </a:rPr>
              <a:t>Pt</a:t>
            </a:r>
            <a:r>
              <a:rPr lang="en-US" sz="2000" dirty="0">
                <a:solidFill>
                  <a:srgbClr val="000090"/>
                </a:solidFill>
              </a:rPr>
              <a:t> resolution 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≃ </a:t>
            </a:r>
            <a:r>
              <a:rPr lang="en-US" sz="2000" dirty="0" smtClean="0">
                <a:solidFill>
                  <a:srgbClr val="000090"/>
                </a:solidFill>
              </a:rPr>
              <a:t>/</a:t>
            </a:r>
            <a:r>
              <a:rPr lang="en-US" sz="2000" dirty="0">
                <a:solidFill>
                  <a:srgbClr val="000090"/>
                </a:solidFill>
              </a:rPr>
              <a:t>10 </a:t>
            </a:r>
            <a:r>
              <a:rPr lang="en-US" sz="2000" dirty="0" smtClean="0">
                <a:solidFill>
                  <a:srgbClr val="000090"/>
                </a:solidFill>
              </a:rPr>
              <a:t>HL-LHC</a:t>
            </a:r>
          </a:p>
          <a:p>
            <a:pPr marL="558000" lvl="1" indent="-270000">
              <a:spcAft>
                <a:spcPts val="600"/>
              </a:spcAft>
              <a:buFont typeface="Arial"/>
              <a:buChar char="•"/>
            </a:pPr>
            <a:r>
              <a:rPr lang="en-US" dirty="0">
                <a:sym typeface="Wingdings"/>
              </a:rPr>
              <a:t>S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mall 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strip pitch 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or macro 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pixels,</a:t>
            </a:r>
            <a:r>
              <a:rPr lang="en-US" dirty="0" smtClean="0"/>
              <a:t> target 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1% X</a:t>
            </a:r>
            <a:r>
              <a:rPr lang="en-US" baseline="-25000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0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 and </a:t>
            </a: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≲ 10 µm </a:t>
            </a:r>
            <a:r>
              <a:rPr lang="en-US" dirty="0" smtClean="0"/>
              <a:t>hit resolution 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(needs charge sharing</a:t>
            </a:r>
            <a:r>
              <a:rPr lang="en-US" dirty="0" smtClean="0">
                <a:solidFill>
                  <a:srgbClr val="000000"/>
                </a:solidFill>
                <a:cs typeface="Arial" panose="020B0604020202020204" pitchFamily="34" charset="0"/>
                <a:sym typeface="Wingdings"/>
              </a:rPr>
              <a:t>)</a:t>
            </a:r>
            <a:endParaRPr lang="en-US" dirty="0">
              <a:solidFill>
                <a:srgbClr val="000000"/>
              </a:solidFill>
              <a:cs typeface="Arial" panose="020B0604020202020204" pitchFamily="34" charset="0"/>
              <a:sym typeface="Wingdings"/>
            </a:endParaRPr>
          </a:p>
          <a:p>
            <a:pPr marL="270000" indent="-270000">
              <a:buFont typeface="Arial"/>
              <a:buChar char="•"/>
            </a:pPr>
            <a:r>
              <a:rPr lang="en-US" sz="2000" dirty="0" err="1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Calorimetry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 resolution </a:t>
            </a:r>
            <a:r>
              <a:rPr lang="en-US" sz="2000" dirty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≳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/</a:t>
            </a:r>
            <a:r>
              <a:rPr lang="en-US" sz="2000" dirty="0">
                <a:solidFill>
                  <a:srgbClr val="000090"/>
                </a:solidFill>
              </a:rPr>
              <a:t>3</a:t>
            </a:r>
            <a:r>
              <a:rPr lang="en-US" sz="2000" dirty="0" smtClean="0">
                <a:solidFill>
                  <a:srgbClr val="000090"/>
                </a:solidFill>
              </a:rPr>
              <a:t> HL-LHC (with PU)</a:t>
            </a:r>
            <a:endParaRPr lang="en-US" sz="2000" dirty="0">
              <a:solidFill>
                <a:srgbClr val="000090"/>
              </a:solidFill>
              <a:cs typeface="Arial" panose="020B0604020202020204" pitchFamily="34" charset="0"/>
              <a:sym typeface="Wingdings"/>
            </a:endParaRPr>
          </a:p>
          <a:p>
            <a:pPr marL="558000" lvl="1" indent="-270000">
              <a:buFont typeface="Arial"/>
              <a:buChar char="•"/>
            </a:pPr>
            <a:r>
              <a:rPr lang="en-US" dirty="0">
                <a:cs typeface="Arial" panose="020B0604020202020204" pitchFamily="34" charset="0"/>
                <a:sym typeface="Wingdings"/>
              </a:rPr>
              <a:t>High Granularity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PFlow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concept</a:t>
            </a:r>
            <a:endParaRPr lang="en-US" dirty="0" smtClean="0">
              <a:cs typeface="Arial" panose="020B0604020202020204" pitchFamily="34" charset="0"/>
              <a:sym typeface="Wingdings"/>
            </a:endParaRPr>
          </a:p>
          <a:p>
            <a:pPr marL="846000" lvl="2" indent="-270000"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ECAL ≃ 23 X</a:t>
            </a:r>
            <a:r>
              <a:rPr lang="en-US" baseline="-25000" dirty="0" smtClean="0">
                <a:cs typeface="Arial" panose="020B0604020202020204" pitchFamily="34" charset="0"/>
                <a:sym typeface="Wingdings"/>
              </a:rPr>
              <a:t>0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, ≃ 30 layers, ≃ 0.5 x 0.5 cm</a:t>
            </a:r>
            <a:r>
              <a:rPr lang="en-US" baseline="30000" dirty="0" smtClean="0">
                <a:cs typeface="Arial" panose="020B0604020202020204" pitchFamily="34" charset="0"/>
                <a:sym typeface="Wingdings"/>
              </a:rPr>
              <a:t>2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W/Si</a:t>
            </a:r>
          </a:p>
          <a:p>
            <a:pPr marL="846000" lvl="2" indent="-270000"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HCAL </a:t>
            </a:r>
            <a:r>
              <a:rPr lang="en-US" dirty="0">
                <a:cs typeface="Arial" panose="020B0604020202020204" pitchFamily="34" charset="0"/>
                <a:sym typeface="Wingdings"/>
              </a:rPr>
              <a:t>≃ 7.5 </a:t>
            </a:r>
            <a:r>
              <a:rPr lang="en-US" dirty="0" err="1">
                <a:cs typeface="Arial" panose="020B0604020202020204" pitchFamily="34" charset="0"/>
                <a:sym typeface="Wingdings"/>
              </a:rPr>
              <a:t>λ</a:t>
            </a:r>
            <a:r>
              <a:rPr lang="en-US" baseline="-25000" dirty="0" err="1">
                <a:cs typeface="Arial" panose="020B0604020202020204" pitchFamily="34" charset="0"/>
                <a:sym typeface="Wingdings"/>
              </a:rPr>
              <a:t>i</a:t>
            </a:r>
            <a:r>
              <a:rPr lang="en-US" dirty="0">
                <a:cs typeface="Arial" panose="020B0604020202020204" pitchFamily="34" charset="0"/>
                <a:sym typeface="Wingdings"/>
              </a:rPr>
              <a:t>,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≳ 50 layers</a:t>
            </a:r>
            <a:r>
              <a:rPr lang="en-US" dirty="0">
                <a:cs typeface="Arial" panose="020B0604020202020204" pitchFamily="34" charset="0"/>
                <a:sym typeface="Wingdings"/>
              </a:rPr>
              <a:t>, </a:t>
            </a:r>
            <a:r>
              <a:rPr lang="en-US" dirty="0" err="1">
                <a:cs typeface="Arial" panose="020B0604020202020204" pitchFamily="34" charset="0"/>
                <a:sym typeface="Wingdings"/>
              </a:rPr>
              <a:t>AnalogHCAL</a:t>
            </a:r>
            <a:r>
              <a:rPr lang="en-US" dirty="0">
                <a:cs typeface="Arial" panose="020B0604020202020204" pitchFamily="34" charset="0"/>
                <a:sym typeface="Wingdings"/>
              </a:rPr>
              <a:t> 3 x 3 cm</a:t>
            </a:r>
            <a:r>
              <a:rPr lang="en-US" baseline="30000" dirty="0">
                <a:cs typeface="Arial" panose="020B0604020202020204" pitchFamily="34" charset="0"/>
                <a:sym typeface="Wingdings"/>
              </a:rPr>
              <a:t>2</a:t>
            </a:r>
            <a:r>
              <a:rPr lang="en-US" dirty="0">
                <a:cs typeface="Arial" panose="020B0604020202020204" pitchFamily="34" charset="0"/>
                <a:sym typeface="Wingdings"/>
              </a:rPr>
              <a:t> scintillator + </a:t>
            </a:r>
            <a:r>
              <a:rPr lang="en-US" dirty="0" err="1">
                <a:cs typeface="Arial" panose="020B0604020202020204" pitchFamily="34" charset="0"/>
                <a:sym typeface="Wingdings"/>
              </a:rPr>
              <a:t>SiPM</a:t>
            </a:r>
            <a:r>
              <a:rPr lang="en-US" dirty="0">
                <a:cs typeface="Arial" panose="020B0604020202020204" pitchFamily="34" charset="0"/>
                <a:sym typeface="Wingdings"/>
              </a:rPr>
              <a:t> or 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                Semi</a:t>
            </a:r>
            <a:r>
              <a:rPr lang="en-US" dirty="0">
                <a:cs typeface="Arial" panose="020B0604020202020204" pitchFamily="34" charset="0"/>
                <a:sym typeface="Wingdings"/>
              </a:rPr>
              <a:t>-</a:t>
            </a:r>
            <a:r>
              <a:rPr lang="en-US" dirty="0" err="1">
                <a:cs typeface="Arial" panose="020B0604020202020204" pitchFamily="34" charset="0"/>
                <a:sym typeface="Wingdings"/>
              </a:rPr>
              <a:t>DigitalHCAL</a:t>
            </a:r>
            <a:r>
              <a:rPr lang="en-US" dirty="0">
                <a:cs typeface="Arial" panose="020B0604020202020204" pitchFamily="34" charset="0"/>
                <a:sym typeface="Wingdings"/>
              </a:rPr>
              <a:t> 1 x 1 cm</a:t>
            </a:r>
            <a:r>
              <a:rPr lang="en-US" baseline="30000" dirty="0">
                <a:cs typeface="Arial" panose="020B0604020202020204" pitchFamily="34" charset="0"/>
                <a:sym typeface="Wingdings"/>
              </a:rPr>
              <a:t>2</a:t>
            </a:r>
            <a:r>
              <a:rPr lang="en-US" dirty="0">
                <a:cs typeface="Arial" panose="020B0604020202020204" pitchFamily="34" charset="0"/>
                <a:sym typeface="Wingdings"/>
              </a:rPr>
              <a:t> RPCs pads with multi-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thresholds</a:t>
            </a:r>
          </a:p>
          <a:p>
            <a:pPr marL="846000" lvl="2" indent="-270000"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≃ 80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M channels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(x </a:t>
            </a:r>
            <a:r>
              <a:rPr lang="en-US" dirty="0">
                <a:cs typeface="Arial" panose="020B0604020202020204" pitchFamily="34" charset="0"/>
                <a:sym typeface="Wingdings"/>
              </a:rPr>
              <a:t>12 CMS HGC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)</a:t>
            </a:r>
          </a:p>
          <a:p>
            <a:pPr marL="846000" lvl="2" indent="-2700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Time window at </a:t>
            </a:r>
            <a:r>
              <a:rPr lang="en-US" dirty="0">
                <a:cs typeface="Arial" panose="020B0604020202020204" pitchFamily="34" charset="0"/>
                <a:sym typeface="Wingdings"/>
              </a:rPr>
              <a:t>CLIC ≃ 10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ns (EM) 100ns (Had.) and precision of </a:t>
            </a:r>
            <a:r>
              <a:rPr lang="en-US" dirty="0">
                <a:cs typeface="Arial" panose="020B0604020202020204" pitchFamily="34" charset="0"/>
                <a:sym typeface="Wingdings"/>
              </a:rPr>
              <a:t>≃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1 </a:t>
            </a:r>
            <a:r>
              <a:rPr lang="en-US" dirty="0">
                <a:cs typeface="Arial" panose="020B0604020202020204" pitchFamily="34" charset="0"/>
                <a:sym typeface="Wingdings"/>
              </a:rPr>
              <a:t>ns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 </a:t>
            </a:r>
            <a:endParaRPr lang="en-US" dirty="0" smtClean="0">
              <a:cs typeface="Arial" panose="020B0604020202020204" pitchFamily="34" charset="0"/>
              <a:sym typeface="Wingdings"/>
            </a:endParaRPr>
          </a:p>
          <a:p>
            <a:pPr marL="388800" lvl="1" indent="-270000">
              <a:buFont typeface="Arial"/>
              <a:buChar char="•"/>
            </a:pPr>
            <a:r>
              <a:rPr lang="en-US" sz="2000" dirty="0" err="1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Muons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 with scintillator strips + WLS + </a:t>
            </a:r>
            <a:r>
              <a:rPr lang="en-US" sz="2000" dirty="0" err="1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SiPM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 or RPCs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24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-12451" y="34602"/>
            <a:ext cx="9144000" cy="639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8540" y="5990539"/>
            <a:ext cx="7092934" cy="620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>
              <a:lnSpc>
                <a:spcPct val="95000"/>
              </a:lnSpc>
            </a:pPr>
            <a:r>
              <a:rPr lang="en-US" dirty="0" smtClean="0"/>
              <a:t>CMS radiation dose map, neutron </a:t>
            </a:r>
            <a:r>
              <a:rPr lang="en-US" dirty="0"/>
              <a:t>equivalent </a:t>
            </a:r>
            <a:r>
              <a:rPr lang="en-US" dirty="0" err="1" smtClean="0"/>
              <a:t>fluence</a:t>
            </a:r>
            <a:r>
              <a:rPr lang="en-US" dirty="0" smtClean="0"/>
              <a:t> and </a:t>
            </a:r>
            <a:r>
              <a:rPr lang="en-US" dirty="0"/>
              <a:t>particle </a:t>
            </a:r>
            <a:r>
              <a:rPr lang="en-US" dirty="0" smtClean="0"/>
              <a:t>rates for luminosities of 3000 </a:t>
            </a:r>
            <a:r>
              <a:rPr lang="en-US" dirty="0"/>
              <a:t>fb</a:t>
            </a:r>
            <a:r>
              <a:rPr lang="en-US" baseline="30000" dirty="0"/>
              <a:t>-1 </a:t>
            </a:r>
            <a:r>
              <a:rPr lang="en-US" dirty="0" smtClean="0"/>
              <a:t>(integrated) and 5 </a:t>
            </a:r>
            <a:r>
              <a:rPr lang="en-US" dirty="0"/>
              <a:t>x 10</a:t>
            </a:r>
            <a:r>
              <a:rPr lang="en-US" baseline="30000" dirty="0"/>
              <a:t>34</a:t>
            </a:r>
            <a:r>
              <a:rPr lang="en-US" dirty="0"/>
              <a:t> Hz/</a:t>
            </a:r>
            <a:r>
              <a:rPr lang="en-US" dirty="0" smtClean="0"/>
              <a:t>cm</a:t>
            </a:r>
            <a:r>
              <a:rPr lang="en-US" baseline="30000" dirty="0" smtClean="0"/>
              <a:t>2</a:t>
            </a:r>
            <a:r>
              <a:rPr lang="en-US" dirty="0" smtClean="0"/>
              <a:t> (instantaneous)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3789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GB" sz="2800" dirty="0" smtClean="0"/>
              <a:t>ATLAS and CMS Phase II (HL-LHC) upgrades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6562" y="650082"/>
            <a:ext cx="8967235" cy="9720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Radiation and particle rates:</a:t>
            </a:r>
          </a:p>
          <a:p>
            <a:pPr marL="270000" indent="-270000">
              <a:lnSpc>
                <a:spcPct val="95000"/>
              </a:lnSpc>
              <a:buFont typeface="Arial"/>
              <a:buChar char="•"/>
            </a:pPr>
            <a:r>
              <a:rPr lang="en-US" sz="2000" dirty="0" smtClean="0">
                <a:sym typeface="Wingdings"/>
              </a:rPr>
              <a:t>Require new </a:t>
            </a:r>
            <a:r>
              <a:rPr lang="en-US" sz="2000" dirty="0">
                <a:sym typeface="Wingdings"/>
              </a:rPr>
              <a:t>t</a:t>
            </a:r>
            <a:r>
              <a:rPr lang="en-US" sz="2000" dirty="0" smtClean="0">
                <a:sym typeface="Wingdings"/>
              </a:rPr>
              <a:t>rackers, and also </a:t>
            </a:r>
            <a:r>
              <a:rPr lang="en-US" sz="2000" dirty="0" err="1">
                <a:sym typeface="Wingdings"/>
              </a:rPr>
              <a:t>e</a:t>
            </a:r>
            <a:r>
              <a:rPr lang="en-US" sz="2000" dirty="0" err="1" smtClean="0">
                <a:sym typeface="Wingdings"/>
              </a:rPr>
              <a:t>ndcap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>
                <a:sym typeface="Wingdings"/>
              </a:rPr>
              <a:t>c</a:t>
            </a:r>
            <a:r>
              <a:rPr lang="en-US" sz="2000" dirty="0" smtClean="0">
                <a:sym typeface="Wingdings"/>
              </a:rPr>
              <a:t>alorimeters in CMS, new forward </a:t>
            </a:r>
            <a:r>
              <a:rPr lang="en-US" sz="2000" dirty="0" err="1" smtClean="0">
                <a:sym typeface="Wingdings"/>
              </a:rPr>
              <a:t>muons</a:t>
            </a:r>
            <a:endParaRPr lang="en-US" sz="2000" dirty="0" smtClean="0">
              <a:sym typeface="Wingdings"/>
            </a:endParaRPr>
          </a:p>
          <a:p>
            <a:pPr marL="270000" indent="-270000">
              <a:lnSpc>
                <a:spcPct val="95000"/>
              </a:lnSpc>
              <a:buFont typeface="Arial"/>
              <a:buChar char="•"/>
            </a:pPr>
            <a:r>
              <a:rPr lang="en-US" sz="2000" dirty="0" smtClean="0">
                <a:sym typeface="Wingdings"/>
              </a:rPr>
              <a:t>And replacement of most of the readout systems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65" y="1792748"/>
            <a:ext cx="7658100" cy="41383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86253" y="4061118"/>
            <a:ext cx="18007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B0002"/>
                </a:solidFill>
              </a:rPr>
              <a:t>Roughly reaching limits of current techniques in several systems below this line</a:t>
            </a:r>
            <a:endParaRPr lang="en-US" dirty="0">
              <a:solidFill>
                <a:srgbClr val="CB00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6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48" y="2210180"/>
            <a:ext cx="4533900" cy="311287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44909" y="5383768"/>
            <a:ext cx="730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Displays of a </a:t>
            </a:r>
            <a:r>
              <a:rPr lang="en-US" dirty="0" err="1" smtClean="0"/>
              <a:t>tt</a:t>
            </a:r>
            <a:r>
              <a:rPr lang="en-US" dirty="0" smtClean="0"/>
              <a:t> event (left) and of a </a:t>
            </a:r>
            <a:r>
              <a:rPr lang="en-US" dirty="0"/>
              <a:t>VBF H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ττ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(right) in 200 </a:t>
            </a:r>
            <a:r>
              <a:rPr lang="en-US" dirty="0">
                <a:sym typeface="Wingdings"/>
              </a:rPr>
              <a:t>p-p </a:t>
            </a:r>
            <a:r>
              <a:rPr lang="en-US" dirty="0" smtClean="0">
                <a:sym typeface="Wingdings"/>
              </a:rPr>
              <a:t>collisions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713647" y="2197479"/>
            <a:ext cx="4254501" cy="3112879"/>
            <a:chOff x="4762499" y="3213099"/>
            <a:chExt cx="4254501" cy="3112879"/>
          </a:xfrm>
        </p:grpSpPr>
        <p:pic>
          <p:nvPicPr>
            <p:cNvPr id="13" name="Picture 12" descr="CMS_VBF_HToTauTau_PU200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7" r="3212"/>
            <a:stretch/>
          </p:blipFill>
          <p:spPr>
            <a:xfrm>
              <a:off x="4762499" y="3213100"/>
              <a:ext cx="4254501" cy="3112878"/>
            </a:xfrm>
            <a:prstGeom prst="rect">
              <a:avLst/>
            </a:prstGeom>
          </p:spPr>
        </p:pic>
        <p:pic>
          <p:nvPicPr>
            <p:cNvPr id="15" name="Picture 14" descr="CMS_VBF_HToTauTau_PU200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" t="1646" r="93724" b="85830"/>
            <a:stretch/>
          </p:blipFill>
          <p:spPr>
            <a:xfrm>
              <a:off x="4787899" y="3213099"/>
              <a:ext cx="660401" cy="617117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117488" y="1116864"/>
            <a:ext cx="8904648" cy="70788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Upgrades designed to maintain Phase I (50 PU) performance at 140 PU - able to operate </a:t>
            </a:r>
            <a:r>
              <a:rPr lang="en-US" sz="2000" dirty="0">
                <a:solidFill>
                  <a:srgbClr val="000090"/>
                </a:solidFill>
              </a:rPr>
              <a:t>at 200 PU </a:t>
            </a:r>
            <a:r>
              <a:rPr lang="en-US" sz="2000" dirty="0" smtClean="0">
                <a:solidFill>
                  <a:srgbClr val="000090"/>
                </a:solidFill>
              </a:rPr>
              <a:t>with smooth performance </a:t>
            </a:r>
            <a:r>
              <a:rPr lang="en-US" sz="2000" dirty="0" smtClean="0">
                <a:solidFill>
                  <a:srgbClr val="000090"/>
                </a:solidFill>
              </a:rPr>
              <a:t>degradation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21" name="Title 5"/>
          <p:cNvSpPr txBox="1">
            <a:spLocks/>
          </p:cNvSpPr>
          <p:nvPr/>
        </p:nvSpPr>
        <p:spPr>
          <a:xfrm>
            <a:off x="0" y="46492"/>
            <a:ext cx="9144000" cy="520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>
              <a:lnSpc>
                <a:spcPct val="90000"/>
              </a:lnSpc>
              <a:spcBef>
                <a:spcPts val="0"/>
              </a:spcBef>
              <a:defRPr/>
            </a:pPr>
            <a:r>
              <a:rPr lang="en-US" dirty="0" smtClean="0"/>
              <a:t>ATLAS and CMS Phase II upgrades 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164009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60002"/>
            <a:ext cx="9144000" cy="4939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>
              <a:lnSpc>
                <a:spcPct val="90000"/>
              </a:lnSpc>
              <a:spcBef>
                <a:spcPts val="0"/>
              </a:spcBef>
              <a:defRPr/>
            </a:pPr>
            <a:r>
              <a:rPr lang="en-US" dirty="0" smtClean="0"/>
              <a:t>ATLAS and CMS pileup mitigation   </a:t>
            </a:r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191313" y="716302"/>
            <a:ext cx="8801100" cy="166968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"/>
              </a:spcAft>
              <a:buFont typeface="Arial"/>
              <a:buChar char="•"/>
            </a:pPr>
            <a:r>
              <a:rPr lang="en-GB" sz="2000" dirty="0" smtClean="0">
                <a:solidFill>
                  <a:srgbClr val="000090"/>
                </a:solidFill>
              </a:rPr>
              <a:t>High tracking efficiency is crucial for pileup mitigation and tracks are needed at hardware (trigger) event selection, as well as the full calorimeter granularities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000090"/>
                </a:solidFill>
              </a:rPr>
              <a:t>Ultimate PU mitigation would need precise timing measurement (of MIP and neutrals) to unambiguously associate both tracks and neutral energy clusters to each vertex (within precision limits)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612" y="6020604"/>
            <a:ext cx="880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z-t structure of </a:t>
            </a:r>
            <a:r>
              <a:rPr lang="en-US" dirty="0" err="1" smtClean="0"/>
              <a:t>sim</a:t>
            </a:r>
            <a:r>
              <a:rPr lang="en-US" dirty="0" smtClean="0"/>
              <a:t>. and </a:t>
            </a:r>
            <a:r>
              <a:rPr lang="en-US" dirty="0" err="1" smtClean="0"/>
              <a:t>reco</a:t>
            </a:r>
            <a:r>
              <a:rPr lang="en-US" dirty="0" smtClean="0"/>
              <a:t>. vertices in a 200 PU event, 3D uses the CMS </a:t>
            </a:r>
            <a:r>
              <a:rPr lang="en-US" dirty="0"/>
              <a:t>P</a:t>
            </a:r>
            <a:r>
              <a:rPr lang="en-US" dirty="0" smtClean="0"/>
              <a:t>hase II tracker (w/o timing) and 4D includes</a:t>
            </a:r>
            <a:r>
              <a:rPr lang="en-US" dirty="0"/>
              <a:t> </a:t>
            </a:r>
            <a:r>
              <a:rPr lang="en-US" dirty="0" smtClean="0"/>
              <a:t>an investigated timing </a:t>
            </a:r>
            <a:r>
              <a:rPr lang="en-US" dirty="0"/>
              <a:t>layer </a:t>
            </a:r>
            <a:r>
              <a:rPr lang="en-US" dirty="0" smtClean="0"/>
              <a:t>with MIP precision </a:t>
            </a:r>
            <a:r>
              <a:rPr lang="en-US" dirty="0"/>
              <a:t>of 20 </a:t>
            </a:r>
            <a:r>
              <a:rPr lang="en-US" dirty="0" err="1" smtClean="0"/>
              <a:t>ps</a:t>
            </a:r>
            <a:endParaRPr lang="en-U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479035" y="2579996"/>
            <a:ext cx="5769678" cy="3447560"/>
            <a:chOff x="1466335" y="2427596"/>
            <a:chExt cx="5769678" cy="34475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l="6980"/>
            <a:stretch/>
          </p:blipFill>
          <p:spPr>
            <a:xfrm>
              <a:off x="1651000" y="2427596"/>
              <a:ext cx="5585013" cy="344756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1318142" y="2717801"/>
              <a:ext cx="6657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 (ns)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17027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9051"/>
            <a:ext cx="9129107" cy="520124"/>
          </a:xfrm>
        </p:spPr>
        <p:txBody>
          <a:bodyPr>
            <a:noAutofit/>
          </a:bodyPr>
          <a:lstStyle/>
          <a:p>
            <a:pPr marL="342000"/>
            <a:r>
              <a:rPr lang="en-US" dirty="0" smtClean="0"/>
              <a:t>ATLAS upgrades for Phase-II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208" y="1237670"/>
            <a:ext cx="7200900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V="1">
            <a:off x="5016500" y="3482395"/>
            <a:ext cx="1217451" cy="1894035"/>
          </a:xfrm>
          <a:prstGeom prst="straightConnector1">
            <a:avLst/>
          </a:prstGeom>
          <a:ln w="12700" cmpd="sng"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28848" y="5376430"/>
            <a:ext cx="470025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</a:rPr>
              <a:t>N</a:t>
            </a:r>
            <a:r>
              <a:rPr lang="en-US" sz="2000" dirty="0" smtClean="0">
                <a:solidFill>
                  <a:srgbClr val="000090"/>
                </a:solidFill>
              </a:rPr>
              <a:t>ew Tracker </a:t>
            </a:r>
            <a:endParaRPr lang="en-US" sz="2000" dirty="0">
              <a:solidFill>
                <a:srgbClr val="000090"/>
              </a:solidFill>
              <a:sym typeface="Wingdings"/>
            </a:endParaRP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Rad. tolerant, </a:t>
            </a:r>
            <a:r>
              <a:rPr lang="en-US" sz="2000" dirty="0" smtClean="0">
                <a:solidFill>
                  <a:srgbClr val="000000"/>
                </a:solidFill>
              </a:rPr>
              <a:t>high granularity and light</a:t>
            </a:r>
            <a:endParaRPr lang="en-US" sz="2000" dirty="0" smtClean="0"/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Extend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coverage to </a:t>
            </a:r>
            <a:r>
              <a:rPr lang="en-US" sz="2000" dirty="0" err="1">
                <a:solidFill>
                  <a:srgbClr val="000000"/>
                </a:solidFill>
                <a:sym typeface="Wingdings"/>
              </a:rPr>
              <a:t>η</a:t>
            </a:r>
            <a:r>
              <a:rPr lang="en-US" sz="2000" dirty="0">
                <a:solidFill>
                  <a:srgbClr val="000000"/>
                </a:solidFill>
                <a:sym typeface="Wingdings"/>
              </a:rPr>
              <a:t> ≃ 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7371" y="747837"/>
            <a:ext cx="795471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Trigger/DAQ</a:t>
            </a: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1 </a:t>
            </a:r>
            <a:r>
              <a:rPr lang="en-US" sz="2000" dirty="0">
                <a:solidFill>
                  <a:srgbClr val="000000"/>
                </a:solidFill>
                <a:sym typeface="Wingdings"/>
              </a:rPr>
              <a:t>M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Hz </a:t>
            </a:r>
            <a:r>
              <a:rPr lang="en-US" sz="2000" dirty="0">
                <a:solidFill>
                  <a:srgbClr val="000000"/>
                </a:solidFill>
                <a:sym typeface="Wingdings"/>
              </a:rPr>
              <a:t>T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racker readout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w or w/o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Region of Interest after 6 µs latency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Full read-out at ≃ 400 </a:t>
            </a:r>
            <a:r>
              <a:rPr lang="en-US" sz="2000" dirty="0" smtClean="0">
                <a:solidFill>
                  <a:srgbClr val="000000"/>
                </a:solidFill>
              </a:rPr>
              <a:t>kHz with track-trigger after </a:t>
            </a:r>
            <a:r>
              <a:rPr lang="en-US" sz="2000" dirty="0" smtClean="0">
                <a:solidFill>
                  <a:srgbClr val="000000"/>
                </a:solidFill>
              </a:rPr>
              <a:t>≃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30 µs latency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Register up to ≃ 10 kHz after computing selection (30 GB/s)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7372" y="2281108"/>
            <a:ext cx="305112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  <a:sym typeface="Wingdings"/>
              </a:rPr>
              <a:t>Muon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 systems</a:t>
            </a: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New electronics</a:t>
            </a: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Some chambers replaced to improve resolution</a:t>
            </a:r>
          </a:p>
          <a:p>
            <a:pPr marL="212400" indent="-176400">
              <a:buFont typeface="Arial"/>
              <a:buChar char="•"/>
            </a:pPr>
            <a:r>
              <a:rPr lang="en-US" sz="2000" dirty="0" err="1" smtClean="0">
                <a:solidFill>
                  <a:srgbClr val="000000"/>
                </a:solidFill>
                <a:sym typeface="Wingdings"/>
              </a:rPr>
              <a:t>Muon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 tagging to </a:t>
            </a:r>
            <a:r>
              <a:rPr lang="en-US" sz="2000" dirty="0" err="1">
                <a:solidFill>
                  <a:srgbClr val="000000"/>
                </a:solidFill>
                <a:sym typeface="Wingdings"/>
              </a:rPr>
              <a:t>η</a:t>
            </a:r>
            <a:r>
              <a:rPr lang="en-US" sz="2000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≃ 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7372" y="5671284"/>
            <a:ext cx="383852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Liquid 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Argon 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and Tile calorimeter</a:t>
            </a: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ym typeface="Wingdings"/>
              </a:rPr>
              <a:t>New electronics</a:t>
            </a:r>
            <a:endParaRPr lang="en-US" sz="2000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561620" y="2771196"/>
            <a:ext cx="2667000" cy="99004"/>
          </a:xfrm>
          <a:prstGeom prst="straightConnector1">
            <a:avLst/>
          </a:prstGeom>
          <a:ln w="12700" cmpd="sng"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61620" y="2870200"/>
            <a:ext cx="1867229" cy="345496"/>
          </a:xfrm>
          <a:prstGeom prst="straightConnector1">
            <a:avLst/>
          </a:prstGeom>
          <a:ln w="12700" cmpd="sng"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38300" y="3680064"/>
            <a:ext cx="4342818" cy="2092038"/>
          </a:xfrm>
          <a:prstGeom prst="straightConnector1">
            <a:avLst/>
          </a:prstGeom>
          <a:ln w="12700" cmpd="sng"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561620" y="3680064"/>
            <a:ext cx="3560613" cy="2092038"/>
          </a:xfrm>
          <a:prstGeom prst="straightConnector1">
            <a:avLst/>
          </a:prstGeom>
          <a:ln w="12700" cmpd="sng"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7372" y="4136608"/>
            <a:ext cx="344941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Forward calorimeter </a:t>
            </a:r>
          </a:p>
          <a:p>
            <a:pPr marL="212400" indent="-176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Possibly new </a:t>
            </a:r>
            <a:r>
              <a:rPr lang="en-US" sz="2000" dirty="0" err="1" smtClean="0">
                <a:solidFill>
                  <a:srgbClr val="000000"/>
                </a:solidFill>
                <a:sym typeface="Wingdings"/>
              </a:rPr>
              <a:t>sFCAL</a:t>
            </a:r>
            <a:r>
              <a:rPr lang="en-US" sz="2000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with x 4 granularity</a:t>
            </a:r>
          </a:p>
          <a:p>
            <a:pPr marL="212400" indent="-1764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sym typeface="Wingdings"/>
              </a:rPr>
              <a:t>5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D Si/W to </a:t>
            </a:r>
            <a:r>
              <a:rPr lang="en-US" sz="2000" dirty="0">
                <a:solidFill>
                  <a:srgbClr val="000000"/>
                </a:solidFill>
                <a:sym typeface="Wingdings"/>
              </a:rPr>
              <a:t>cover 2.4 ≲ </a:t>
            </a:r>
            <a:r>
              <a:rPr lang="en-US" sz="2000" dirty="0" err="1">
                <a:solidFill>
                  <a:srgbClr val="000000"/>
                </a:solidFill>
                <a:sym typeface="Wingdings"/>
              </a:rPr>
              <a:t>η</a:t>
            </a:r>
            <a:r>
              <a:rPr lang="en-US" sz="2000" dirty="0">
                <a:solidFill>
                  <a:srgbClr val="000000"/>
                </a:solidFill>
                <a:sym typeface="Wingdings"/>
              </a:rPr>
              <a:t> ≲ 4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561620" y="3553748"/>
            <a:ext cx="3220268" cy="649952"/>
          </a:xfrm>
          <a:prstGeom prst="straightConnector1">
            <a:avLst/>
          </a:prstGeom>
          <a:ln w="12700" cmpd="sng"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851199" y="3482396"/>
            <a:ext cx="2660601" cy="197668"/>
          </a:xfrm>
          <a:prstGeom prst="straightConnector1">
            <a:avLst/>
          </a:prstGeom>
          <a:ln w="12700" cmpd="sng"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638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8" name="Title 5"/>
          <p:cNvSpPr txBox="1">
            <a:spLocks/>
          </p:cNvSpPr>
          <p:nvPr/>
        </p:nvSpPr>
        <p:spPr>
          <a:xfrm>
            <a:off x="0" y="47008"/>
            <a:ext cx="9144000" cy="506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>
              <a:lnSpc>
                <a:spcPct val="9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rgbClr val="000000"/>
                </a:solidFill>
              </a:rPr>
              <a:t>CMS Phase-II upgrades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373" y="644197"/>
            <a:ext cx="9187916" cy="6104455"/>
            <a:chOff x="22373" y="679471"/>
            <a:chExt cx="9187916" cy="610445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0276" y="1913345"/>
              <a:ext cx="5222275" cy="3501537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689026" y="5460487"/>
              <a:ext cx="7450060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</a:rPr>
                <a:t>                        New Tracker </a:t>
              </a:r>
              <a:endParaRPr lang="en-US" sz="2000" dirty="0">
                <a:solidFill>
                  <a:srgbClr val="000090"/>
                </a:solidFill>
                <a:sym typeface="Wingdings"/>
              </a:endParaRP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Rad. tolerant -</a:t>
              </a:r>
              <a:r>
                <a:rPr lang="en-US" sz="2000" dirty="0" smtClean="0">
                  <a:solidFill>
                    <a:srgbClr val="000000"/>
                  </a:solidFill>
                </a:rPr>
                <a:t> increased granularity </a:t>
              </a:r>
              <a:r>
                <a:rPr lang="en-US" sz="2000" dirty="0">
                  <a:solidFill>
                    <a:srgbClr val="000000"/>
                  </a:solidFill>
                </a:rPr>
                <a:t>-</a:t>
              </a:r>
              <a:r>
                <a:rPr lang="en-US" sz="2000" dirty="0" smtClean="0">
                  <a:solidFill>
                    <a:srgbClr val="000000"/>
                  </a:solidFill>
                </a:rPr>
                <a:t> lighter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</a:rPr>
                <a:t>40 MHz selective readout in </a:t>
              </a:r>
              <a:r>
                <a:rPr lang="en-US" sz="2000" dirty="0">
                  <a:solidFill>
                    <a:srgbClr val="000000"/>
                  </a:solidFill>
                </a:rPr>
                <a:t>O</a:t>
              </a:r>
              <a:r>
                <a:rPr lang="en-US" sz="2000" dirty="0" smtClean="0">
                  <a:solidFill>
                    <a:srgbClr val="000000"/>
                  </a:solidFill>
                </a:rPr>
                <a:t>uter Tracker for Trigger</a:t>
              </a:r>
              <a:endParaRPr lang="en-US" sz="2000" dirty="0" smtClean="0"/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</a:rPr>
                <a:t>Extended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coverage to </a:t>
              </a: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sym typeface="Wingdings"/>
                </a:rPr>
                <a:t>η</a:t>
              </a: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≃ 3.8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166" y="848073"/>
              <a:ext cx="514529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sym typeface="Wingdings"/>
                </a:rPr>
                <a:t>Trigger/HLT/DAQ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Track information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in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L1-Trigger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(hardware)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Trigger latency 12.5 µs -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readout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rate 750 kHz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</a:rPr>
                <a:t>HLT output 7.5 kHz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51493" y="2114563"/>
              <a:ext cx="3146843" cy="1938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90"/>
                  </a:solidFill>
                  <a:sym typeface="Wingdings"/>
                </a:rPr>
                <a:t>Muon</a:t>
              </a:r>
              <a:r>
                <a:rPr lang="en-US" sz="2000" dirty="0" smtClean="0">
                  <a:solidFill>
                    <a:srgbClr val="000090"/>
                  </a:solidFill>
                  <a:sym typeface="Wingdings"/>
                </a:rPr>
                <a:t> systems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New DT &amp; CSC FE/BE electronics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Complete RPC coverage 1.6 </a:t>
              </a: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&lt; </a:t>
              </a:r>
              <a:r>
                <a:rPr lang="en-US" sz="2000" dirty="0" err="1">
                  <a:solidFill>
                    <a:srgbClr val="000000"/>
                  </a:solidFill>
                  <a:sym typeface="Wingdings"/>
                </a:rPr>
                <a:t>η</a:t>
              </a: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 &lt;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2.4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err="1" smtClean="0">
                  <a:solidFill>
                    <a:srgbClr val="000000"/>
                  </a:solidFill>
                  <a:sym typeface="Wingdings"/>
                </a:rPr>
                <a:t>Muon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 tagging </a:t>
              </a: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 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2.4 &lt; </a:t>
              </a:r>
              <a:r>
                <a:rPr lang="en-US" sz="2000" dirty="0" err="1" smtClean="0">
                  <a:solidFill>
                    <a:srgbClr val="000000"/>
                  </a:solidFill>
                  <a:sym typeface="Wingdings"/>
                </a:rPr>
                <a:t>η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 &lt; 3</a:t>
              </a:r>
            </a:p>
          </p:txBody>
        </p:sp>
        <p:cxnSp>
          <p:nvCxnSpPr>
            <p:cNvPr id="27" name="Straight Arrow Connector 26"/>
            <p:cNvCxnSpPr>
              <a:stCxn id="28" idx="0"/>
            </p:cNvCxnSpPr>
            <p:nvPr/>
          </p:nvCxnSpPr>
          <p:spPr>
            <a:xfrm flipV="1">
              <a:off x="2077434" y="3306349"/>
              <a:ext cx="1628761" cy="739042"/>
            </a:xfrm>
            <a:prstGeom prst="straightConnector1">
              <a:avLst/>
            </a:prstGeom>
            <a:ln w="12700" cmpd="sng">
              <a:solidFill>
                <a:srgbClr val="B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2373" y="4045391"/>
              <a:ext cx="4110121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sym typeface="Wingdings"/>
                </a:rPr>
                <a:t>New </a:t>
              </a:r>
              <a:r>
                <a:rPr lang="en-US" sz="2000" dirty="0" err="1" smtClean="0">
                  <a:solidFill>
                    <a:srgbClr val="000090"/>
                  </a:solidFill>
                  <a:sym typeface="Wingdings"/>
                </a:rPr>
                <a:t>Endcap</a:t>
              </a:r>
              <a:r>
                <a:rPr lang="en-US" sz="2000" dirty="0" smtClean="0">
                  <a:solidFill>
                    <a:srgbClr val="000090"/>
                  </a:solidFill>
                  <a:sym typeface="Wingdings"/>
                </a:rPr>
                <a:t> Calorimeters 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Rad. </a:t>
              </a: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t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olerant </a:t>
              </a:r>
              <a:r>
                <a:rPr lang="en-US" sz="2000" dirty="0">
                  <a:solidFill>
                    <a:srgbClr val="000000"/>
                  </a:solidFill>
                  <a:sym typeface="Wingdings"/>
                </a:rPr>
                <a:t>-</a:t>
              </a: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 increased transverse and longitudinal segmentation -precise timing capability 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3973719" y="3571975"/>
              <a:ext cx="0" cy="1950714"/>
            </a:xfrm>
            <a:prstGeom prst="straightConnector1">
              <a:avLst/>
            </a:prstGeom>
            <a:ln w="12700" cmpd="sng">
              <a:solidFill>
                <a:srgbClr val="B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flipH="1">
              <a:off x="4108175" y="1689652"/>
              <a:ext cx="1060623" cy="1616697"/>
            </a:xfrm>
            <a:prstGeom prst="straightConnector1">
              <a:avLst/>
            </a:prstGeom>
            <a:ln w="12700" cmpd="sng">
              <a:solidFill>
                <a:srgbClr val="B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168798" y="679471"/>
              <a:ext cx="3969326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  <a:sym typeface="Wingdings"/>
                </a:rPr>
                <a:t>Barrel EM calorimeter 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New FE/BE electronics with improved time resolution</a:t>
              </a:r>
            </a:p>
            <a:p>
              <a:pPr marL="212400" indent="-176400">
                <a:buFont typeface="Arial"/>
                <a:buChar char="•"/>
              </a:pPr>
              <a:r>
                <a:rPr lang="en-US" sz="2000" dirty="0" smtClean="0">
                  <a:solidFill>
                    <a:srgbClr val="000000"/>
                  </a:solidFill>
                  <a:sym typeface="Wingdings"/>
                </a:rPr>
                <a:t>Lower operating temperature (8∘) </a:t>
              </a:r>
            </a:p>
          </p:txBody>
        </p:sp>
        <p:cxnSp>
          <p:nvCxnSpPr>
            <p:cNvPr id="42" name="Straight Arrow Connector 41"/>
            <p:cNvCxnSpPr>
              <a:stCxn id="28" idx="0"/>
            </p:cNvCxnSpPr>
            <p:nvPr/>
          </p:nvCxnSpPr>
          <p:spPr>
            <a:xfrm flipV="1">
              <a:off x="2077434" y="3472733"/>
              <a:ext cx="1628761" cy="572658"/>
            </a:xfrm>
            <a:prstGeom prst="straightConnector1">
              <a:avLst/>
            </a:prstGeom>
            <a:ln w="12700" cmpd="sng">
              <a:solidFill>
                <a:srgbClr val="B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4881217" y="2617304"/>
              <a:ext cx="1204296" cy="209826"/>
            </a:xfrm>
            <a:prstGeom prst="straightConnector1">
              <a:avLst/>
            </a:prstGeom>
            <a:ln w="12700" cmpd="sng">
              <a:solidFill>
                <a:srgbClr val="B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H="1">
              <a:off x="5091043" y="2625711"/>
              <a:ext cx="994470" cy="946263"/>
            </a:xfrm>
            <a:prstGeom prst="straightConnector1">
              <a:avLst/>
            </a:prstGeom>
            <a:ln w="12700" cmpd="sng">
              <a:solidFill>
                <a:srgbClr val="B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934760" y="4723539"/>
              <a:ext cx="427552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</a:rPr>
                <a:t>   Beam radiation and luminosity</a:t>
              </a:r>
            </a:p>
            <a:p>
              <a:r>
                <a:rPr lang="en-US" sz="2000" dirty="0" smtClean="0">
                  <a:solidFill>
                    <a:srgbClr val="000090"/>
                  </a:solidFill>
                </a:rPr>
                <a:t> Common systems and infrastructure</a:t>
              </a:r>
            </a:p>
            <a:p>
              <a:r>
                <a:rPr lang="en-US" sz="2000" dirty="0">
                  <a:solidFill>
                    <a:srgbClr val="000090"/>
                  </a:solidFill>
                </a:rPr>
                <a:t>I</a:t>
              </a:r>
              <a:r>
                <a:rPr lang="en-US" sz="2000" dirty="0" smtClean="0">
                  <a:solidFill>
                    <a:srgbClr val="000090"/>
                  </a:solidFill>
                </a:rPr>
                <a:t>nvestigating hermetic MIP timing layer</a:t>
              </a:r>
              <a:endParaRPr lang="en-US" sz="2000" dirty="0">
                <a:solidFill>
                  <a:srgbClr val="00009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363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4294967295"/>
          </p:nvPr>
        </p:nvSpPr>
        <p:spPr>
          <a:xfrm>
            <a:off x="0" y="55541"/>
            <a:ext cx="9143999" cy="612029"/>
          </a:xfrm>
        </p:spPr>
        <p:txBody>
          <a:bodyPr>
            <a:noAutofit/>
          </a:bodyPr>
          <a:lstStyle/>
          <a:p>
            <a:pPr marL="342000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ATLAS and CMS Silicon Trackers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2118" y="818885"/>
            <a:ext cx="8536329" cy="218521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High granularity (</a:t>
            </a:r>
            <a:r>
              <a:rPr lang="en-US" sz="2000" dirty="0" smtClean="0">
                <a:solidFill>
                  <a:srgbClr val="000090"/>
                </a:solidFill>
              </a:rPr>
              <a:t>≃ 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4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 to 6 x present trackers): </a:t>
            </a:r>
            <a:r>
              <a:rPr lang="en-US" sz="2000" dirty="0" smtClean="0"/>
              <a:t> </a:t>
            </a:r>
          </a:p>
          <a:p>
            <a:pPr marL="691200" lvl="1" indent="-342900">
              <a:buFont typeface="Lucida Grande"/>
              <a:buChar char="-"/>
            </a:pPr>
            <a:r>
              <a:rPr lang="en-US" dirty="0" smtClean="0"/>
              <a:t>Pixel </a:t>
            </a:r>
            <a:r>
              <a:rPr lang="en-US" dirty="0"/>
              <a:t>sizes </a:t>
            </a:r>
            <a:r>
              <a:rPr lang="en-US" dirty="0" smtClean="0"/>
              <a:t>in range ≃ 50 x 50 - 25 x 100 </a:t>
            </a:r>
            <a:r>
              <a:rPr lang="en-US" dirty="0"/>
              <a:t>µm</a:t>
            </a:r>
            <a:r>
              <a:rPr lang="en-US" baseline="30000" dirty="0"/>
              <a:t>2</a:t>
            </a:r>
            <a:r>
              <a:rPr lang="en-US" dirty="0"/>
              <a:t> -</a:t>
            </a:r>
            <a:r>
              <a:rPr lang="en-US" dirty="0" smtClean="0"/>
              <a:t> first layer(s) replaceable</a:t>
            </a:r>
          </a:p>
          <a:p>
            <a:pPr marL="691200" lvl="1" indent="-342900">
              <a:buFont typeface="Lucida Grande"/>
              <a:buChar char="-"/>
            </a:pPr>
            <a:r>
              <a:rPr lang="en-US" dirty="0">
                <a:sym typeface="Wingdings"/>
              </a:rPr>
              <a:t>S</a:t>
            </a:r>
            <a:r>
              <a:rPr lang="en-US" dirty="0"/>
              <a:t>trip pitch ∼ 75 to 90 µm and </a:t>
            </a:r>
            <a:r>
              <a:rPr lang="en-US" dirty="0" smtClean="0"/>
              <a:t>length ∼ </a:t>
            </a:r>
            <a:r>
              <a:rPr lang="en-US" dirty="0"/>
              <a:t>2.5 to 5 cm </a:t>
            </a:r>
            <a:r>
              <a:rPr lang="en-US" dirty="0" smtClean="0"/>
              <a:t>length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Light (improve resolution &amp; reduce interactions and </a:t>
            </a:r>
            <a:r>
              <a:rPr lang="en-US" sz="2000" dirty="0" err="1" smtClean="0">
                <a:solidFill>
                  <a:srgbClr val="000090"/>
                </a:solidFill>
                <a:sym typeface="Wingdings"/>
              </a:rPr>
              <a:t>γ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-conversions): </a:t>
            </a:r>
          </a:p>
          <a:p>
            <a:pPr marL="691200" indent="-342900">
              <a:buFont typeface="Lucida Grande"/>
              <a:buChar char="-"/>
            </a:pPr>
            <a:r>
              <a:rPr lang="en-US" dirty="0" smtClean="0">
                <a:sym typeface="Wingdings"/>
              </a:rPr>
              <a:t>Design, new materials - new cooling (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) - DC</a:t>
            </a:r>
            <a:r>
              <a:rPr lang="en-US" dirty="0"/>
              <a:t>/DC, serial </a:t>
            </a:r>
            <a:r>
              <a:rPr lang="en-US" dirty="0" smtClean="0"/>
              <a:t>powering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/>
              </a:rPr>
              <a:t>Implementation of tracking information in hardware trigger </a:t>
            </a:r>
            <a:endParaRPr lang="en-US" sz="2000" dirty="0" smtClean="0">
              <a:solidFill>
                <a:srgbClr val="000090"/>
              </a:solidFill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Extension 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of 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pixel coverage </a:t>
            </a:r>
            <a:r>
              <a:rPr lang="en-US" sz="2000" dirty="0">
                <a:solidFill>
                  <a:srgbClr val="000090"/>
                </a:solidFill>
              </a:rPr>
              <a:t>from </a:t>
            </a:r>
            <a:r>
              <a:rPr lang="en-US" sz="2000" dirty="0" err="1">
                <a:solidFill>
                  <a:srgbClr val="000090"/>
                </a:solidFill>
                <a:sym typeface="Wingdings"/>
              </a:rPr>
              <a:t>η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 ≃ 2.4 to </a:t>
            </a:r>
            <a:r>
              <a:rPr lang="en-US" sz="2000" dirty="0" err="1">
                <a:solidFill>
                  <a:srgbClr val="000090"/>
                </a:solidFill>
                <a:sym typeface="Wingdings"/>
              </a:rPr>
              <a:t>η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 ≃ 4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460465" y="3159749"/>
            <a:ext cx="4533901" cy="3681043"/>
            <a:chOff x="4557100" y="3159749"/>
            <a:chExt cx="4533901" cy="368104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b="12579"/>
            <a:stretch/>
          </p:blipFill>
          <p:spPr>
            <a:xfrm>
              <a:off x="6488991" y="5815049"/>
              <a:ext cx="2188576" cy="879476"/>
            </a:xfrm>
            <a:prstGeom prst="rect">
              <a:avLst/>
            </a:prstGeom>
            <a:ln w="28575" cmpd="sng">
              <a:noFill/>
            </a:ln>
          </p:spPr>
        </p:pic>
        <p:grpSp>
          <p:nvGrpSpPr>
            <p:cNvPr id="3" name="Group 2"/>
            <p:cNvGrpSpPr/>
            <p:nvPr/>
          </p:nvGrpSpPr>
          <p:grpSpPr>
            <a:xfrm>
              <a:off x="4557100" y="3159749"/>
              <a:ext cx="4533901" cy="2686843"/>
              <a:chOff x="4557100" y="3499274"/>
              <a:chExt cx="4533901" cy="2686843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57100" y="3588549"/>
                <a:ext cx="4533901" cy="259756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4904356" y="3499274"/>
                <a:ext cx="611165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CMS</a:t>
                </a:r>
                <a:endParaRPr lang="en-US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941320" y="5671241"/>
              <a:ext cx="164711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2-sensor module concept for trigger </a:t>
              </a:r>
              <a:r>
                <a:rPr lang="en-US" sz="1400" dirty="0" err="1" smtClean="0"/>
                <a:t>Pt</a:t>
              </a:r>
              <a:r>
                <a:rPr lang="en-US" sz="1400" dirty="0" smtClean="0"/>
                <a:t> selective readout</a:t>
              </a:r>
            </a:p>
            <a:p>
              <a:r>
                <a:rPr lang="en-US" sz="1400" dirty="0" smtClean="0"/>
                <a:t>long </a:t>
              </a:r>
              <a:r>
                <a:rPr lang="en-US" sz="1400" dirty="0"/>
                <a:t>pixels in inner layers for </a:t>
              </a:r>
              <a:r>
                <a:rPr lang="en-US" sz="1400" dirty="0" smtClean="0"/>
                <a:t>z</a:t>
              </a:r>
              <a:endParaRPr lang="en-US" sz="14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66" y="3318868"/>
            <a:ext cx="4239644" cy="27483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0240" y="5867429"/>
            <a:ext cx="2816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Other layout layouts still considered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40923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2701" y="17100"/>
            <a:ext cx="90804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2800" dirty="0" smtClean="0">
                <a:solidFill>
                  <a:srgbClr val="000000"/>
                </a:solidFill>
              </a:rPr>
              <a:t>Silicon sensor R&amp;D trends</a:t>
            </a:r>
          </a:p>
        </p:txBody>
      </p:sp>
      <p:sp>
        <p:nvSpPr>
          <p:cNvPr id="2" name="Rectangle 1"/>
          <p:cNvSpPr/>
          <p:nvPr/>
        </p:nvSpPr>
        <p:spPr>
          <a:xfrm>
            <a:off x="190500" y="608824"/>
            <a:ext cx="8813799" cy="1569660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HL-LHC: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Thin planar sensors with improved bulk material n-in-p </a:t>
            </a:r>
          </a:p>
          <a:p>
            <a:pPr marL="558000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Recent </a:t>
            </a:r>
            <a:r>
              <a:rPr lang="en-US" dirty="0" smtClean="0">
                <a:solidFill>
                  <a:srgbClr val="000000"/>
                </a:solidFill>
              </a:rPr>
              <a:t>progress in 8” wafers and physically thin (200 µm) sensors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3D sensors alternative for higher radiation tolerance </a:t>
            </a:r>
            <a:r>
              <a:rPr lang="en-US" dirty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 good candidate for 1</a:t>
            </a:r>
            <a:r>
              <a:rPr lang="en-US" baseline="30000" dirty="0" smtClean="0">
                <a:solidFill>
                  <a:srgbClr val="000000"/>
                </a:solidFill>
              </a:rPr>
              <a:t>st</a:t>
            </a:r>
            <a:r>
              <a:rPr lang="en-US" dirty="0" smtClean="0">
                <a:solidFill>
                  <a:srgbClr val="000000"/>
                </a:solidFill>
              </a:rPr>
              <a:t> pixel layer </a:t>
            </a:r>
            <a:r>
              <a:rPr lang="en-US" dirty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 (more expensive, 1</a:t>
            </a:r>
            <a:r>
              <a:rPr lang="en-US" baseline="30000" dirty="0" smtClean="0">
                <a:solidFill>
                  <a:srgbClr val="000000"/>
                </a:solidFill>
              </a:rPr>
              <a:t>st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layer </a:t>
            </a:r>
            <a:r>
              <a:rPr lang="en-US" dirty="0" smtClean="0">
                <a:solidFill>
                  <a:srgbClr val="000000"/>
                </a:solidFill>
              </a:rPr>
              <a:t>likely needs replacement due to ASIC rad. </a:t>
            </a:r>
            <a:r>
              <a:rPr lang="en-US" dirty="0" err="1">
                <a:solidFill>
                  <a:srgbClr val="000000"/>
                </a:solidFill>
              </a:rPr>
              <a:t>t</a:t>
            </a:r>
            <a:r>
              <a:rPr lang="en-US" dirty="0" err="1" smtClean="0">
                <a:solidFill>
                  <a:srgbClr val="000000"/>
                </a:solidFill>
              </a:rPr>
              <a:t>ol</a:t>
            </a:r>
            <a:r>
              <a:rPr lang="en-US" dirty="0" smtClean="0">
                <a:solidFill>
                  <a:srgbClr val="000000"/>
                </a:solidFill>
              </a:rPr>
              <a:t>.)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2337195"/>
            <a:ext cx="4746756" cy="194084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481" y="4406881"/>
            <a:ext cx="8889999" cy="212365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00090"/>
                </a:solidFill>
              </a:rPr>
              <a:t>p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dirty="0" smtClean="0">
                <a:solidFill>
                  <a:srgbClr val="000090"/>
                </a:solidFill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</a:rPr>
              <a:t>ee</a:t>
            </a:r>
            <a:r>
              <a:rPr lang="en-US" sz="2000" dirty="0" smtClean="0">
                <a:solidFill>
                  <a:srgbClr val="000090"/>
                </a:solidFill>
              </a:rPr>
              <a:t> future colliders: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 Higher granularity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- lighter, with thinner sensors, smaller pitch, and fast</a:t>
            </a:r>
          </a:p>
          <a:p>
            <a:pPr marL="558000" lvl="2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Hybrid technology need to improve bump bonding for size &amp; cost</a:t>
            </a:r>
          </a:p>
          <a:p>
            <a:pPr marL="558000" lvl="2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Monolithic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</a:rPr>
              <a:t>MAPS, </a:t>
            </a:r>
            <a:r>
              <a:rPr lang="en-US" dirty="0">
                <a:solidFill>
                  <a:srgbClr val="000000"/>
                </a:solidFill>
              </a:rPr>
              <a:t>HR/HV CMOS) </a:t>
            </a:r>
            <a:r>
              <a:rPr lang="en-US" dirty="0" smtClean="0">
                <a:solidFill>
                  <a:srgbClr val="000000"/>
                </a:solidFill>
              </a:rPr>
              <a:t>light, not yet enough rad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err="1" smtClean="0">
                <a:solidFill>
                  <a:srgbClr val="000000"/>
                </a:solidFill>
              </a:rPr>
              <a:t>tol</a:t>
            </a:r>
            <a:r>
              <a:rPr lang="en-US" dirty="0" smtClean="0">
                <a:solidFill>
                  <a:srgbClr val="000000"/>
                </a:solidFill>
              </a:rPr>
              <a:t>., </a:t>
            </a:r>
            <a:r>
              <a:rPr lang="en-US" dirty="0" smtClean="0">
                <a:solidFill>
                  <a:srgbClr val="000000"/>
                </a:solidFill>
              </a:rPr>
              <a:t>also </a:t>
            </a:r>
            <a:r>
              <a:rPr lang="en-US" dirty="0" smtClean="0">
                <a:solidFill>
                  <a:srgbClr val="000000"/>
                </a:solidFill>
              </a:rPr>
              <a:t>relatively slow</a:t>
            </a:r>
            <a:endParaRPr lang="en-US" dirty="0" smtClean="0">
              <a:solidFill>
                <a:srgbClr val="000000"/>
              </a:solidFill>
            </a:endParaRPr>
          </a:p>
          <a:p>
            <a:pPr marL="558000" lvl="2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3D integration of sensors and electronic functions through SLID to sensors and TSV between ASICs functions analog/digital (good compromise for </a:t>
            </a:r>
            <a:r>
              <a:rPr lang="en-US" dirty="0" err="1" smtClean="0">
                <a:solidFill>
                  <a:srgbClr val="000000"/>
                </a:solidFill>
              </a:rPr>
              <a:t>ee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dirty="0" err="1" smtClean="0">
                <a:solidFill>
                  <a:srgbClr val="000000"/>
                </a:solidFill>
              </a:rPr>
              <a:t>pp</a:t>
            </a:r>
            <a:r>
              <a:rPr lang="en-US" dirty="0" smtClean="0">
                <a:solidFill>
                  <a:srgbClr val="000000"/>
                </a:solidFill>
              </a:rPr>
              <a:t> colliders?)</a:t>
            </a:r>
          </a:p>
          <a:p>
            <a:pPr marL="0" lvl="2"/>
            <a:r>
              <a:rPr lang="en-US" sz="2000" dirty="0" smtClean="0">
                <a:solidFill>
                  <a:srgbClr val="000090"/>
                </a:solidFill>
              </a:rPr>
              <a:t>Note </a:t>
            </a:r>
            <a:r>
              <a:rPr lang="en-US" sz="2000" dirty="0" smtClean="0">
                <a:solidFill>
                  <a:srgbClr val="000090"/>
                </a:solidFill>
              </a:rPr>
              <a:t>this </a:t>
            </a:r>
            <a:r>
              <a:rPr lang="en-US" sz="2000" dirty="0" smtClean="0">
                <a:solidFill>
                  <a:srgbClr val="000090"/>
                </a:solidFill>
              </a:rPr>
              <a:t>could </a:t>
            </a:r>
            <a:r>
              <a:rPr lang="en-US" sz="2000" dirty="0" smtClean="0">
                <a:solidFill>
                  <a:srgbClr val="000090"/>
                </a:solidFill>
              </a:rPr>
              <a:t>also apply </a:t>
            </a:r>
            <a:r>
              <a:rPr lang="en-US" sz="2000" dirty="0" smtClean="0">
                <a:solidFill>
                  <a:srgbClr val="000090"/>
                </a:solidFill>
              </a:rPr>
              <a:t>to Si-HGC (although lightness is not a criteria) 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300" y="2337195"/>
            <a:ext cx="4279899" cy="190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1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4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48233" y="3105835"/>
            <a:ext cx="8647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CB0002"/>
                </a:solidFill>
              </a:rPr>
              <a:t>Plans for future colliders </a:t>
            </a:r>
          </a:p>
        </p:txBody>
      </p:sp>
    </p:spTree>
    <p:extLst>
      <p:ext uri="{BB962C8B-B14F-4D97-AF65-F5344CB8AC3E}">
        <p14:creationId xmlns:p14="http://schemas.microsoft.com/office/powerpoint/2010/main" val="372161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4294967295"/>
          </p:nvPr>
        </p:nvSpPr>
        <p:spPr>
          <a:xfrm>
            <a:off x="0" y="55541"/>
            <a:ext cx="9144000" cy="612029"/>
          </a:xfrm>
        </p:spPr>
        <p:txBody>
          <a:bodyPr>
            <a:noAutofit/>
          </a:bodyPr>
          <a:lstStyle/>
          <a:p>
            <a:pPr marL="270000" indent="0">
              <a:buNone/>
              <a:tabLst>
                <a:tab pos="2057400" algn="l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ATLAS Calorimeter upgrades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975" y="815199"/>
            <a:ext cx="4071025" cy="27400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3864" y="1466835"/>
            <a:ext cx="4975326" cy="4862870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ATLAS </a:t>
            </a:r>
            <a:r>
              <a:rPr lang="en-US" sz="2000" dirty="0" err="1" smtClean="0">
                <a:solidFill>
                  <a:srgbClr val="000090"/>
                </a:solidFill>
              </a:rPr>
              <a:t>LAr</a:t>
            </a:r>
            <a:r>
              <a:rPr lang="en-US" sz="2000" dirty="0" smtClean="0">
                <a:solidFill>
                  <a:srgbClr val="000090"/>
                </a:solidFill>
              </a:rPr>
              <a:t> calorimeters &amp; </a:t>
            </a:r>
            <a:r>
              <a:rPr lang="en-US" sz="2000" dirty="0" err="1" smtClean="0">
                <a:solidFill>
                  <a:srgbClr val="000090"/>
                </a:solidFill>
              </a:rPr>
              <a:t>Scint</a:t>
            </a:r>
            <a:r>
              <a:rPr lang="en-US" sz="2000" dirty="0" smtClean="0">
                <a:solidFill>
                  <a:srgbClr val="000090"/>
                </a:solidFill>
              </a:rPr>
              <a:t>. Tile </a:t>
            </a:r>
          </a:p>
          <a:p>
            <a:pPr marL="558000" indent="-2700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need new readout electronics - full granularity at hardware trigger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Forward </a:t>
            </a:r>
            <a:r>
              <a:rPr lang="en-US" sz="2000" dirty="0" err="1" smtClean="0">
                <a:solidFill>
                  <a:srgbClr val="000090"/>
                </a:solidFill>
              </a:rPr>
              <a:t>CALorimeter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(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3 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≲ </a:t>
            </a:r>
            <a:r>
              <a:rPr lang="en-US" sz="2000" dirty="0" err="1">
                <a:solidFill>
                  <a:srgbClr val="000090"/>
                </a:solidFill>
                <a:sym typeface="Wingdings"/>
              </a:rPr>
              <a:t>η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 ≲ 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5) 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                    </a:t>
            </a:r>
          </a:p>
          <a:p>
            <a:pPr marL="558000" indent="-270000">
              <a:spcAft>
                <a:spcPts val="12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on space charge effect (due to peak luminosity) is investigated - option to replace </a:t>
            </a:r>
            <a:r>
              <a:rPr lang="en-US" dirty="0">
                <a:solidFill>
                  <a:srgbClr val="000000"/>
                </a:solidFill>
              </a:rPr>
              <a:t>with </a:t>
            </a:r>
            <a:r>
              <a:rPr lang="en-US" dirty="0" err="1">
                <a:solidFill>
                  <a:srgbClr val="000000"/>
                </a:solidFill>
              </a:rPr>
              <a:t>sFCAL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- lower </a:t>
            </a:r>
            <a:r>
              <a:rPr lang="en-US" dirty="0">
                <a:solidFill>
                  <a:srgbClr val="000000"/>
                </a:solidFill>
              </a:rPr>
              <a:t>gap </a:t>
            </a:r>
            <a:r>
              <a:rPr lang="en-US" dirty="0" smtClean="0">
                <a:solidFill>
                  <a:srgbClr val="000000"/>
                </a:solidFill>
              </a:rPr>
              <a:t>≃ 100 </a:t>
            </a:r>
            <a:r>
              <a:rPr lang="en-US" dirty="0">
                <a:solidFill>
                  <a:srgbClr val="000000"/>
                </a:solidFill>
              </a:rPr>
              <a:t>µm and </a:t>
            </a:r>
            <a:r>
              <a:rPr lang="en-US" dirty="0" smtClean="0">
                <a:solidFill>
                  <a:srgbClr val="000000"/>
                </a:solidFill>
              </a:rPr>
              <a:t>x 2 </a:t>
            </a:r>
            <a:r>
              <a:rPr lang="en-US" dirty="0">
                <a:solidFill>
                  <a:srgbClr val="000000"/>
                </a:solidFill>
              </a:rPr>
              <a:t>better </a:t>
            </a:r>
            <a:r>
              <a:rPr lang="en-US" dirty="0" smtClean="0">
                <a:solidFill>
                  <a:srgbClr val="000000"/>
                </a:solidFill>
              </a:rPr>
              <a:t>segmentation in </a:t>
            </a:r>
            <a:r>
              <a:rPr lang="en-US" dirty="0" err="1" smtClean="0">
                <a:solidFill>
                  <a:srgbClr val="000000"/>
                </a:solidFill>
              </a:rPr>
              <a:t>η</a:t>
            </a:r>
            <a:r>
              <a:rPr lang="en-US" dirty="0" smtClean="0">
                <a:solidFill>
                  <a:srgbClr val="000000"/>
                </a:solidFill>
              </a:rPr>
              <a:t> &amp; </a:t>
            </a:r>
            <a:r>
              <a:rPr lang="en-US" dirty="0" err="1" smtClean="0">
                <a:solidFill>
                  <a:srgbClr val="000000"/>
                </a:solidFill>
              </a:rPr>
              <a:t>Φ</a:t>
            </a:r>
            <a:r>
              <a:rPr lang="en-US" dirty="0">
                <a:solidFill>
                  <a:srgbClr val="000000"/>
                </a:solidFill>
              </a:rPr>
              <a:t>,</a:t>
            </a:r>
            <a:r>
              <a:rPr lang="en-US" dirty="0" smtClean="0">
                <a:solidFill>
                  <a:srgbClr val="000000"/>
                </a:solidFill>
              </a:rPr>
              <a:t> or add mini-FCAL </a:t>
            </a:r>
            <a:r>
              <a:rPr lang="en-US" dirty="0">
                <a:solidFill>
                  <a:srgbClr val="000000"/>
                </a:solidFill>
              </a:rPr>
              <a:t>in </a:t>
            </a:r>
            <a:r>
              <a:rPr lang="en-US" dirty="0" smtClean="0">
                <a:solidFill>
                  <a:srgbClr val="000000"/>
                </a:solidFill>
              </a:rPr>
              <a:t>front of current FCAL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Thin High Granularity 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Si/W(Cu</a:t>
            </a:r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) </a:t>
            </a:r>
            <a:r>
              <a:rPr lang="en-US" sz="2000" dirty="0" err="1" smtClean="0">
                <a:solidFill>
                  <a:srgbClr val="000090"/>
                </a:solidFill>
              </a:rPr>
              <a:t>Calo</a:t>
            </a:r>
            <a:r>
              <a:rPr lang="en-US" sz="2000" dirty="0">
                <a:solidFill>
                  <a:srgbClr val="000090"/>
                </a:solidFill>
              </a:rPr>
              <a:t>.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endParaRPr lang="en-US" sz="2000" dirty="0">
              <a:solidFill>
                <a:srgbClr val="000090"/>
              </a:solidFill>
            </a:endParaRPr>
          </a:p>
          <a:p>
            <a:pPr marL="561600" indent="-2700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(</a:t>
            </a:r>
            <a:r>
              <a:rPr lang="en-US" dirty="0">
                <a:sym typeface="Wingdings"/>
              </a:rPr>
              <a:t>2.5 ≲ </a:t>
            </a:r>
            <a:r>
              <a:rPr lang="en-US" dirty="0" err="1">
                <a:sym typeface="Wingdings"/>
              </a:rPr>
              <a:t>η</a:t>
            </a:r>
            <a:r>
              <a:rPr lang="en-US" dirty="0">
                <a:sym typeface="Wingdings"/>
              </a:rPr>
              <a:t> ≲ 4) </a:t>
            </a:r>
            <a:r>
              <a:rPr lang="en-US" dirty="0" smtClean="0"/>
              <a:t>is </a:t>
            </a:r>
            <a:r>
              <a:rPr lang="en-US" dirty="0" smtClean="0">
                <a:sym typeface="Wingdings"/>
              </a:rPr>
              <a:t>being investigated to further mitigate PU, </a:t>
            </a:r>
            <a:r>
              <a:rPr lang="en-US" dirty="0" smtClean="0">
                <a:sym typeface="Wingdings"/>
              </a:rPr>
              <a:t>including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precise timing </a:t>
            </a:r>
            <a:r>
              <a:rPr lang="en-US" dirty="0" smtClean="0"/>
              <a:t>measurement (≲ 50 </a:t>
            </a:r>
            <a:r>
              <a:rPr lang="en-US" dirty="0" err="1" smtClean="0"/>
              <a:t>ps</a:t>
            </a:r>
            <a:r>
              <a:rPr lang="en-US" dirty="0" smtClean="0"/>
              <a:t>)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sz="2000" dirty="0" err="1" smtClean="0">
                <a:solidFill>
                  <a:srgbClr val="CB0002"/>
                </a:solidFill>
              </a:rPr>
              <a:t>LAr</a:t>
            </a:r>
            <a:r>
              <a:rPr lang="en-US" sz="2000" dirty="0">
                <a:solidFill>
                  <a:srgbClr val="CB0002"/>
                </a:solidFill>
              </a:rPr>
              <a:t> </a:t>
            </a:r>
            <a:r>
              <a:rPr lang="en-US" sz="2000" dirty="0" smtClean="0">
                <a:solidFill>
                  <a:srgbClr val="CB0002"/>
                </a:solidFill>
              </a:rPr>
              <a:t>is</a:t>
            </a:r>
            <a:r>
              <a:rPr lang="en-US" sz="2000" dirty="0" smtClean="0">
                <a:solidFill>
                  <a:srgbClr val="CB0002"/>
                </a:solidFill>
              </a:rPr>
              <a:t> a good candidate for FCC-</a:t>
            </a:r>
            <a:r>
              <a:rPr lang="en-US" sz="2000" dirty="0" err="1" smtClean="0">
                <a:solidFill>
                  <a:srgbClr val="CB0002"/>
                </a:solidFill>
              </a:rPr>
              <a:t>hh</a:t>
            </a:r>
            <a:r>
              <a:rPr lang="en-US" sz="2000" dirty="0" smtClean="0">
                <a:solidFill>
                  <a:srgbClr val="CB0002"/>
                </a:solidFill>
              </a:rPr>
              <a:t> with higher granularity and rad. </a:t>
            </a:r>
            <a:r>
              <a:rPr lang="en-US" sz="2000" dirty="0" err="1">
                <a:solidFill>
                  <a:srgbClr val="CB0002"/>
                </a:solidFill>
              </a:rPr>
              <a:t>t</a:t>
            </a:r>
            <a:r>
              <a:rPr lang="en-US" sz="2000" dirty="0" err="1" smtClean="0">
                <a:solidFill>
                  <a:srgbClr val="CB0002"/>
                </a:solidFill>
              </a:rPr>
              <a:t>ol</a:t>
            </a:r>
            <a:r>
              <a:rPr lang="en-US" sz="2000" dirty="0" smtClean="0">
                <a:solidFill>
                  <a:srgbClr val="CB0002"/>
                </a:solidFill>
              </a:rPr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7692561" y="2349500"/>
            <a:ext cx="551122" cy="336781"/>
          </a:xfrm>
          <a:prstGeom prst="ellipse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658" y="3657600"/>
            <a:ext cx="3754042" cy="223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0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4294967295"/>
          </p:nvPr>
        </p:nvSpPr>
        <p:spPr>
          <a:xfrm>
            <a:off x="0" y="39094"/>
            <a:ext cx="9144000" cy="612029"/>
          </a:xfrm>
        </p:spPr>
        <p:txBody>
          <a:bodyPr>
            <a:noAutofit/>
          </a:bodyPr>
          <a:lstStyle/>
          <a:p>
            <a:pPr marL="342000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CMS Calorimeter upgrades</a:t>
            </a: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2"/>
          <a:srcRect l="39785" t="5363" b="25548"/>
          <a:stretch/>
        </p:blipFill>
        <p:spPr>
          <a:xfrm>
            <a:off x="1025844" y="2333204"/>
            <a:ext cx="3485926" cy="2819895"/>
          </a:xfrm>
          <a:prstGeom prst="rect">
            <a:avLst/>
          </a:prstGeom>
        </p:spPr>
      </p:pic>
      <p:sp>
        <p:nvSpPr>
          <p:cNvPr id="91" name="Rectangle 90"/>
          <p:cNvSpPr/>
          <p:nvPr/>
        </p:nvSpPr>
        <p:spPr>
          <a:xfrm>
            <a:off x="5043474" y="3017212"/>
            <a:ext cx="3962400" cy="1477328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Hexagonal sensors - 3 active </a:t>
            </a:r>
            <a:r>
              <a:rPr lang="en-US" dirty="0">
                <a:solidFill>
                  <a:srgbClr val="000000"/>
                </a:solidFill>
              </a:rPr>
              <a:t>thicknesses </a:t>
            </a:r>
            <a:r>
              <a:rPr lang="en-US" dirty="0" smtClean="0">
                <a:solidFill>
                  <a:srgbClr val="000000"/>
                </a:solidFill>
              </a:rPr>
              <a:t>depending on radius 100/200/300 µm -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0.5 - 1 </a:t>
            </a:r>
            <a:r>
              <a:rPr lang="en-US" dirty="0">
                <a:solidFill>
                  <a:srgbClr val="000000"/>
                </a:solidFill>
              </a:rPr>
              <a:t>cm</a:t>
            </a:r>
            <a:r>
              <a:rPr lang="en-US" baseline="30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pads for </a:t>
            </a:r>
            <a:r>
              <a:rPr lang="en-US" dirty="0" smtClean="0">
                <a:solidFill>
                  <a:srgbClr val="000000"/>
                </a:solidFill>
              </a:rPr>
              <a:t>100 - 200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300 µm</a:t>
            </a: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EE: </a:t>
            </a:r>
            <a:r>
              <a:rPr lang="en-US" dirty="0" smtClean="0">
                <a:solidFill>
                  <a:srgbClr val="000000"/>
                </a:solidFill>
              </a:rPr>
              <a:t>380 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- 4.3 </a:t>
            </a:r>
            <a:r>
              <a:rPr lang="en-US" dirty="0" err="1" smtClean="0">
                <a:solidFill>
                  <a:srgbClr val="000000"/>
                </a:solidFill>
              </a:rPr>
              <a:t>Mch</a:t>
            </a:r>
            <a:r>
              <a:rPr lang="en-US" dirty="0" smtClean="0">
                <a:solidFill>
                  <a:srgbClr val="000000"/>
                </a:solidFill>
              </a:rPr>
              <a:t> - 13.9k modules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FG</a:t>
            </a:r>
            <a:r>
              <a:rPr lang="en-US" dirty="0">
                <a:solidFill>
                  <a:srgbClr val="000090"/>
                </a:solidFill>
              </a:rPr>
              <a:t>: </a:t>
            </a:r>
            <a:r>
              <a:rPr lang="en-US" dirty="0" smtClean="0">
                <a:solidFill>
                  <a:srgbClr val="000000"/>
                </a:solidFill>
              </a:rPr>
              <a:t>209 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- 1.8 </a:t>
            </a:r>
            <a:r>
              <a:rPr lang="en-US" dirty="0" err="1" smtClean="0">
                <a:solidFill>
                  <a:srgbClr val="000000"/>
                </a:solidFill>
              </a:rPr>
              <a:t>Mch</a:t>
            </a:r>
            <a:r>
              <a:rPr lang="en-US" dirty="0" smtClean="0">
                <a:solidFill>
                  <a:srgbClr val="000000"/>
                </a:solidFill>
              </a:rPr>
              <a:t> - 7.6k modules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6032777" y="750766"/>
            <a:ext cx="2271753" cy="2148335"/>
            <a:chOff x="2626734" y="842559"/>
            <a:chExt cx="5778311" cy="5650316"/>
          </a:xfrm>
        </p:grpSpPr>
        <p:grpSp>
          <p:nvGrpSpPr>
            <p:cNvPr id="93" name="Group 92"/>
            <p:cNvGrpSpPr/>
            <p:nvPr/>
          </p:nvGrpSpPr>
          <p:grpSpPr>
            <a:xfrm>
              <a:off x="2626734" y="842559"/>
              <a:ext cx="5778311" cy="5650316"/>
              <a:chOff x="1819641" y="1088461"/>
              <a:chExt cx="5372615" cy="5328214"/>
            </a:xfrm>
            <a:solidFill>
              <a:schemeClr val="accent5">
                <a:alpha val="49000"/>
              </a:schemeClr>
            </a:solidFill>
          </p:grpSpPr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19641" y="1088461"/>
                <a:ext cx="5372615" cy="5328214"/>
              </a:xfrm>
              <a:prstGeom prst="rect">
                <a:avLst/>
              </a:prstGeom>
              <a:grpFill/>
            </p:spPr>
          </p:pic>
          <p:cxnSp>
            <p:nvCxnSpPr>
              <p:cNvPr id="151" name="Straight Connector 150"/>
              <p:cNvCxnSpPr/>
              <p:nvPr/>
            </p:nvCxnSpPr>
            <p:spPr>
              <a:xfrm flipH="1" flipV="1">
                <a:off x="3114675" y="1346200"/>
                <a:ext cx="1476375" cy="2565400"/>
              </a:xfrm>
              <a:prstGeom prst="line">
                <a:avLst/>
              </a:prstGeom>
              <a:grpFill/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4406900" y="1270000"/>
                <a:ext cx="1549400" cy="2641600"/>
              </a:xfrm>
              <a:prstGeom prst="line">
                <a:avLst/>
              </a:prstGeom>
              <a:grpFill/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endCxn id="150" idx="0"/>
              </p:cNvCxnSpPr>
              <p:nvPr/>
            </p:nvCxnSpPr>
            <p:spPr>
              <a:xfrm flipV="1">
                <a:off x="4505949" y="1088461"/>
                <a:ext cx="0" cy="2873939"/>
              </a:xfrm>
              <a:prstGeom prst="line">
                <a:avLst/>
              </a:prstGeom>
              <a:grpFill/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>
                <a:endCxn id="150" idx="1"/>
              </p:cNvCxnSpPr>
              <p:nvPr/>
            </p:nvCxnSpPr>
            <p:spPr>
              <a:xfrm flipH="1">
                <a:off x="1819641" y="3752568"/>
                <a:ext cx="2815859" cy="0"/>
              </a:xfrm>
              <a:prstGeom prst="line">
                <a:avLst/>
              </a:prstGeom>
              <a:grpFill/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H="1" flipV="1">
                <a:off x="2038350" y="2343150"/>
                <a:ext cx="2597150" cy="1485900"/>
              </a:xfrm>
              <a:prstGeom prst="line">
                <a:avLst/>
              </a:prstGeom>
              <a:grpFill/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Hexagon 93"/>
            <p:cNvSpPr/>
            <p:nvPr/>
          </p:nvSpPr>
          <p:spPr>
            <a:xfrm>
              <a:off x="4866074" y="2686051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>
              <a:off x="5120074" y="2549526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>
              <a:off x="5359882" y="2682877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>
              <a:off x="4866074" y="2409827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>
              <a:off x="5120074" y="2257427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Hexagon 98"/>
            <p:cNvSpPr/>
            <p:nvPr/>
          </p:nvSpPr>
          <p:spPr>
            <a:xfrm>
              <a:off x="5359882" y="2393952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Hexagon 99"/>
            <p:cNvSpPr/>
            <p:nvPr/>
          </p:nvSpPr>
          <p:spPr>
            <a:xfrm>
              <a:off x="4615249" y="2257427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Hexagon 100"/>
            <p:cNvSpPr/>
            <p:nvPr/>
          </p:nvSpPr>
          <p:spPr>
            <a:xfrm>
              <a:off x="4866074" y="2120902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Hexagon 101"/>
            <p:cNvSpPr/>
            <p:nvPr/>
          </p:nvSpPr>
          <p:spPr>
            <a:xfrm>
              <a:off x="5120074" y="1984377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Hexagon 102"/>
            <p:cNvSpPr/>
            <p:nvPr/>
          </p:nvSpPr>
          <p:spPr>
            <a:xfrm>
              <a:off x="4615249" y="1978028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Hexagon 103"/>
            <p:cNvSpPr/>
            <p:nvPr/>
          </p:nvSpPr>
          <p:spPr>
            <a:xfrm>
              <a:off x="4866074" y="1841503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Hexagon 104"/>
            <p:cNvSpPr/>
            <p:nvPr/>
          </p:nvSpPr>
          <p:spPr>
            <a:xfrm>
              <a:off x="5359882" y="1841503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Hexagon 105"/>
            <p:cNvSpPr/>
            <p:nvPr/>
          </p:nvSpPr>
          <p:spPr>
            <a:xfrm>
              <a:off x="5120074" y="1692279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Hexagon 106"/>
            <p:cNvSpPr/>
            <p:nvPr/>
          </p:nvSpPr>
          <p:spPr>
            <a:xfrm>
              <a:off x="4370774" y="1828804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Hexagon 107"/>
            <p:cNvSpPr/>
            <p:nvPr/>
          </p:nvSpPr>
          <p:spPr>
            <a:xfrm>
              <a:off x="4615249" y="1692279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Hexagon 108"/>
            <p:cNvSpPr/>
            <p:nvPr/>
          </p:nvSpPr>
          <p:spPr>
            <a:xfrm>
              <a:off x="4866074" y="1555754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Hexagon 109"/>
            <p:cNvSpPr/>
            <p:nvPr/>
          </p:nvSpPr>
          <p:spPr>
            <a:xfrm>
              <a:off x="5359882" y="1549408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Hexagon 110"/>
            <p:cNvSpPr/>
            <p:nvPr/>
          </p:nvSpPr>
          <p:spPr>
            <a:xfrm>
              <a:off x="5123249" y="1411101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Hexagon 111"/>
            <p:cNvSpPr/>
            <p:nvPr/>
          </p:nvSpPr>
          <p:spPr>
            <a:xfrm>
              <a:off x="5359882" y="1250953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Hexagon 112"/>
            <p:cNvSpPr/>
            <p:nvPr/>
          </p:nvSpPr>
          <p:spPr>
            <a:xfrm>
              <a:off x="5110549" y="1134878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Hexagon 113"/>
            <p:cNvSpPr/>
            <p:nvPr/>
          </p:nvSpPr>
          <p:spPr>
            <a:xfrm>
              <a:off x="4370774" y="1555754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Hexagon 114"/>
            <p:cNvSpPr/>
            <p:nvPr/>
          </p:nvSpPr>
          <p:spPr>
            <a:xfrm>
              <a:off x="4110424" y="1411101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Hexagon 115"/>
            <p:cNvSpPr/>
            <p:nvPr/>
          </p:nvSpPr>
          <p:spPr>
            <a:xfrm>
              <a:off x="4615249" y="1403356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Hexagon 116"/>
            <p:cNvSpPr/>
            <p:nvPr/>
          </p:nvSpPr>
          <p:spPr>
            <a:xfrm>
              <a:off x="4862466" y="1274576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Hexagon 117"/>
            <p:cNvSpPr/>
            <p:nvPr/>
          </p:nvSpPr>
          <p:spPr>
            <a:xfrm>
              <a:off x="4370774" y="1270007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Hexagon 118"/>
            <p:cNvSpPr/>
            <p:nvPr/>
          </p:nvSpPr>
          <p:spPr>
            <a:xfrm>
              <a:off x="4615249" y="1114428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Hexagon 119"/>
            <p:cNvSpPr/>
            <p:nvPr/>
          </p:nvSpPr>
          <p:spPr>
            <a:xfrm>
              <a:off x="4862466" y="979354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Hexagon 120"/>
            <p:cNvSpPr/>
            <p:nvPr/>
          </p:nvSpPr>
          <p:spPr>
            <a:xfrm>
              <a:off x="5359882" y="977903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Hexagon 121"/>
            <p:cNvSpPr/>
            <p:nvPr/>
          </p:nvSpPr>
          <p:spPr>
            <a:xfrm>
              <a:off x="5120074" y="2835277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Hexagon 122"/>
            <p:cNvSpPr/>
            <p:nvPr/>
          </p:nvSpPr>
          <p:spPr>
            <a:xfrm>
              <a:off x="5611476" y="1130303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Hexagon 123"/>
            <p:cNvSpPr/>
            <p:nvPr/>
          </p:nvSpPr>
          <p:spPr>
            <a:xfrm>
              <a:off x="5864707" y="979354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Hexagon 124"/>
            <p:cNvSpPr/>
            <p:nvPr/>
          </p:nvSpPr>
          <p:spPr>
            <a:xfrm>
              <a:off x="5864707" y="1255533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Hexagon 125"/>
            <p:cNvSpPr/>
            <p:nvPr/>
          </p:nvSpPr>
          <p:spPr>
            <a:xfrm>
              <a:off x="6115532" y="1117610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Hexagon 126"/>
            <p:cNvSpPr/>
            <p:nvPr/>
          </p:nvSpPr>
          <p:spPr>
            <a:xfrm>
              <a:off x="6356832" y="1270007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Hexagon 127"/>
            <p:cNvSpPr/>
            <p:nvPr/>
          </p:nvSpPr>
          <p:spPr>
            <a:xfrm>
              <a:off x="6607657" y="1412883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Hexagon 128"/>
            <p:cNvSpPr/>
            <p:nvPr/>
          </p:nvSpPr>
          <p:spPr>
            <a:xfrm>
              <a:off x="6115532" y="1412883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Hexagon 129"/>
            <p:cNvSpPr/>
            <p:nvPr/>
          </p:nvSpPr>
          <p:spPr>
            <a:xfrm>
              <a:off x="6356832" y="1549408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Hexagon 130"/>
            <p:cNvSpPr/>
            <p:nvPr/>
          </p:nvSpPr>
          <p:spPr>
            <a:xfrm>
              <a:off x="5611476" y="1406532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Hexagon 131"/>
            <p:cNvSpPr/>
            <p:nvPr/>
          </p:nvSpPr>
          <p:spPr>
            <a:xfrm>
              <a:off x="5853690" y="1539881"/>
              <a:ext cx="312016" cy="273050"/>
            </a:xfrm>
            <a:prstGeom prst="hexagon">
              <a:avLst/>
            </a:prstGeom>
            <a:solidFill>
              <a:srgbClr val="20FF0E">
                <a:alpha val="49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Hexagon 132"/>
            <p:cNvSpPr/>
            <p:nvPr/>
          </p:nvSpPr>
          <p:spPr>
            <a:xfrm>
              <a:off x="5611476" y="1701808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Hexagon 133"/>
            <p:cNvSpPr/>
            <p:nvPr/>
          </p:nvSpPr>
          <p:spPr>
            <a:xfrm>
              <a:off x="5853690" y="1822458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Hexagon 134"/>
            <p:cNvSpPr/>
            <p:nvPr/>
          </p:nvSpPr>
          <p:spPr>
            <a:xfrm>
              <a:off x="6358515" y="1825637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Hexagon 135"/>
            <p:cNvSpPr/>
            <p:nvPr/>
          </p:nvSpPr>
          <p:spPr>
            <a:xfrm>
              <a:off x="5607417" y="1978028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Hexagon 136"/>
            <p:cNvSpPr/>
            <p:nvPr/>
          </p:nvSpPr>
          <p:spPr>
            <a:xfrm>
              <a:off x="6115532" y="1968515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Hexagon 137"/>
            <p:cNvSpPr/>
            <p:nvPr/>
          </p:nvSpPr>
          <p:spPr>
            <a:xfrm>
              <a:off x="5864707" y="2105035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39" name="Hexagon 138"/>
            <p:cNvSpPr/>
            <p:nvPr/>
          </p:nvSpPr>
          <p:spPr>
            <a:xfrm>
              <a:off x="6115532" y="2260605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Hexagon 139"/>
            <p:cNvSpPr/>
            <p:nvPr/>
          </p:nvSpPr>
          <p:spPr>
            <a:xfrm>
              <a:off x="5612360" y="2260605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Hexagon 140"/>
            <p:cNvSpPr/>
            <p:nvPr/>
          </p:nvSpPr>
          <p:spPr>
            <a:xfrm>
              <a:off x="5853690" y="2403478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Hexagon 141"/>
            <p:cNvSpPr/>
            <p:nvPr/>
          </p:nvSpPr>
          <p:spPr>
            <a:xfrm>
              <a:off x="5612360" y="2552704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Hexagon 142"/>
            <p:cNvSpPr/>
            <p:nvPr/>
          </p:nvSpPr>
          <p:spPr>
            <a:xfrm>
              <a:off x="5853690" y="2679712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Hexagon 143"/>
            <p:cNvSpPr/>
            <p:nvPr/>
          </p:nvSpPr>
          <p:spPr>
            <a:xfrm>
              <a:off x="5611476" y="2819402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Hexagon 144"/>
            <p:cNvSpPr/>
            <p:nvPr/>
          </p:nvSpPr>
          <p:spPr>
            <a:xfrm>
              <a:off x="6115532" y="1701808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Hexagon 145"/>
            <p:cNvSpPr/>
            <p:nvPr/>
          </p:nvSpPr>
          <p:spPr>
            <a:xfrm>
              <a:off x="5359882" y="2120902"/>
              <a:ext cx="312016" cy="273050"/>
            </a:xfrm>
            <a:prstGeom prst="hexagon">
              <a:avLst/>
            </a:prstGeom>
            <a:solidFill>
              <a:srgbClr val="FFFF00">
                <a:alpha val="45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Hexagon 146"/>
            <p:cNvSpPr/>
            <p:nvPr/>
          </p:nvSpPr>
          <p:spPr>
            <a:xfrm>
              <a:off x="5359882" y="2971802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Hexagon 147"/>
            <p:cNvSpPr/>
            <p:nvPr/>
          </p:nvSpPr>
          <p:spPr>
            <a:xfrm>
              <a:off x="5116466" y="3108327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Hexagon 148"/>
            <p:cNvSpPr/>
            <p:nvPr/>
          </p:nvSpPr>
          <p:spPr>
            <a:xfrm>
              <a:off x="5612360" y="3108327"/>
              <a:ext cx="312016" cy="273050"/>
            </a:xfrm>
            <a:prstGeom prst="hexagon">
              <a:avLst/>
            </a:prstGeom>
            <a:solidFill>
              <a:schemeClr val="accent6">
                <a:alpha val="4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Rectangle 73"/>
          <p:cNvSpPr/>
          <p:nvPr/>
        </p:nvSpPr>
        <p:spPr>
          <a:xfrm>
            <a:off x="150932" y="671722"/>
            <a:ext cx="5595109" cy="1569660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marL="270000" lvl="1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High Granularity Si-Calorimeter inspired from CALICE with 5D shower measurement </a:t>
            </a:r>
            <a:endParaRPr lang="en-US" sz="2000" dirty="0"/>
          </a:p>
          <a:p>
            <a:pPr marL="558000" lvl="3" indent="-270000">
              <a:buFont typeface="Arial"/>
              <a:buChar char="•"/>
            </a:pPr>
            <a:r>
              <a:rPr lang="en-US" dirty="0" smtClean="0"/>
              <a:t>Electromagnetic 28 </a:t>
            </a:r>
            <a:r>
              <a:rPr lang="en-US" dirty="0"/>
              <a:t>layers of </a:t>
            </a:r>
            <a:r>
              <a:rPr lang="en-US" dirty="0" smtClean="0"/>
              <a:t>Si-</a:t>
            </a:r>
            <a:r>
              <a:rPr lang="en-US" dirty="0"/>
              <a:t>W/</a:t>
            </a:r>
            <a:r>
              <a:rPr lang="en-US" dirty="0" smtClean="0"/>
              <a:t>Cu - 25 X</a:t>
            </a:r>
            <a:r>
              <a:rPr lang="en-US" baseline="-25000" dirty="0" smtClean="0"/>
              <a:t>0, </a:t>
            </a:r>
            <a:r>
              <a:rPr lang="en-US" dirty="0" smtClean="0"/>
              <a:t>1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λ</a:t>
            </a:r>
            <a:r>
              <a:rPr lang="en-US" baseline="-25000" dirty="0" smtClean="0">
                <a:cs typeface="Arial" panose="020B0604020202020204" pitchFamily="34" charset="0"/>
                <a:sym typeface="Wingdings"/>
              </a:rPr>
              <a:t>i</a:t>
            </a:r>
            <a:endParaRPr lang="en-US" dirty="0" smtClean="0"/>
          </a:p>
          <a:p>
            <a:pPr marL="558000" lvl="3" indent="-270000">
              <a:buFont typeface="Arial"/>
              <a:buChar char="•"/>
            </a:pPr>
            <a:r>
              <a:rPr lang="en-US" dirty="0" smtClean="0"/>
              <a:t>Front </a:t>
            </a:r>
            <a:r>
              <a:rPr lang="en-US" dirty="0" err="1"/>
              <a:t>Hadronic</a:t>
            </a:r>
            <a:r>
              <a:rPr lang="en-US" dirty="0"/>
              <a:t> </a:t>
            </a:r>
            <a:r>
              <a:rPr lang="en-US" dirty="0" smtClean="0"/>
              <a:t>12 </a:t>
            </a:r>
            <a:r>
              <a:rPr lang="en-US" dirty="0"/>
              <a:t>layers </a:t>
            </a:r>
            <a:r>
              <a:rPr lang="en-US" dirty="0" smtClean="0"/>
              <a:t>of Si/</a:t>
            </a:r>
            <a:r>
              <a:rPr lang="en-US" dirty="0" smtClean="0"/>
              <a:t>Brass - 3.5 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λ</a:t>
            </a:r>
            <a:r>
              <a:rPr lang="en-US" baseline="-25000" dirty="0" err="1" smtClean="0">
                <a:cs typeface="Arial" panose="020B0604020202020204" pitchFamily="34" charset="0"/>
                <a:sym typeface="Wingdings"/>
              </a:rPr>
              <a:t>i</a:t>
            </a:r>
            <a:endParaRPr lang="en-US" baseline="-25000" dirty="0" smtClean="0">
              <a:cs typeface="Arial" panose="020B0604020202020204" pitchFamily="34" charset="0"/>
              <a:sym typeface="Wingdings"/>
            </a:endParaRPr>
          </a:p>
          <a:p>
            <a:pPr marL="0" lvl="2" indent="-169200"/>
            <a:r>
              <a:rPr lang="en-US" sz="2000" dirty="0" smtClean="0">
                <a:solidFill>
                  <a:srgbClr val="CB0002"/>
                </a:solidFill>
                <a:cs typeface="Arial" panose="020B0604020202020204" pitchFamily="34" charset="0"/>
                <a:sym typeface="Wingdings"/>
              </a:rPr>
              <a:t>Could also be candidate for FCC-</a:t>
            </a:r>
            <a:r>
              <a:rPr lang="en-US" sz="2000" dirty="0" err="1" smtClean="0">
                <a:solidFill>
                  <a:srgbClr val="CB0002"/>
                </a:solidFill>
                <a:cs typeface="Arial" panose="020B0604020202020204" pitchFamily="34" charset="0"/>
                <a:sym typeface="Wingdings"/>
              </a:rPr>
              <a:t>hh</a:t>
            </a:r>
            <a:r>
              <a:rPr lang="en-US" sz="2000" dirty="0" smtClean="0">
                <a:solidFill>
                  <a:srgbClr val="CB0002"/>
                </a:solidFill>
                <a:cs typeface="Arial" panose="020B0604020202020204" pitchFamily="34" charset="0"/>
                <a:sym typeface="Wingdings"/>
              </a:rPr>
              <a:t> (yet expensive</a:t>
            </a:r>
            <a:r>
              <a:rPr lang="en-US" sz="2000" dirty="0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)</a:t>
            </a:r>
            <a:endParaRPr lang="en-US" sz="2000" dirty="0">
              <a:solidFill>
                <a:srgbClr val="000090"/>
              </a:solidFill>
              <a:cs typeface="Arial" panose="020B0604020202020204" pitchFamily="34" charset="0"/>
              <a:sym typeface="Wingdings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1905000" y="4025900"/>
            <a:ext cx="3138474" cy="12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2501900" y="4305300"/>
            <a:ext cx="2541574" cy="12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 flipV="1">
            <a:off x="3526697" y="4543384"/>
            <a:ext cx="3600075" cy="5242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6988302" y="4578819"/>
            <a:ext cx="1801488" cy="2184953"/>
            <a:chOff x="6299200" y="4591519"/>
            <a:chExt cx="1801488" cy="2184953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 rotWithShape="1">
            <a:blip r:embed="rId4"/>
            <a:srcRect l="66417" t="23382" b="15606"/>
            <a:stretch/>
          </p:blipFill>
          <p:spPr>
            <a:xfrm>
              <a:off x="6526095" y="4591519"/>
              <a:ext cx="1574593" cy="2184953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299200" y="4591519"/>
              <a:ext cx="416189" cy="20878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150931" y="5290649"/>
            <a:ext cx="7017723" cy="1508105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marL="270000" lvl="1" indent="-270000">
              <a:spcBef>
                <a:spcPts val="300"/>
              </a:spcBef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Back </a:t>
            </a:r>
            <a:r>
              <a:rPr lang="en-US" sz="2000" dirty="0" err="1" smtClean="0">
                <a:solidFill>
                  <a:srgbClr val="000090"/>
                </a:solidFill>
              </a:rPr>
              <a:t>Hadr</a:t>
            </a:r>
            <a:r>
              <a:rPr lang="en-US" sz="2000" dirty="0" smtClean="0">
                <a:solidFill>
                  <a:srgbClr val="000090"/>
                </a:solidFill>
              </a:rPr>
              <a:t>. 12 layers scintillator </a:t>
            </a:r>
            <a:r>
              <a:rPr lang="en-US" sz="2000" dirty="0">
                <a:solidFill>
                  <a:srgbClr val="000090"/>
                </a:solidFill>
              </a:rPr>
              <a:t>tiles/</a:t>
            </a:r>
            <a:r>
              <a:rPr lang="en-US" sz="2000" dirty="0" smtClean="0">
                <a:solidFill>
                  <a:srgbClr val="000090"/>
                </a:solidFill>
              </a:rPr>
              <a:t>Brass - 5.5 </a:t>
            </a:r>
            <a:r>
              <a:rPr lang="en-US" sz="2000" dirty="0" err="1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λ</a:t>
            </a:r>
            <a:r>
              <a:rPr lang="en-US" sz="2000" baseline="-25000" dirty="0" err="1" smtClean="0">
                <a:solidFill>
                  <a:srgbClr val="000090"/>
                </a:solidFill>
                <a:cs typeface="Arial" panose="020B0604020202020204" pitchFamily="34" charset="0"/>
                <a:sym typeface="Wingdings"/>
              </a:rPr>
              <a:t>i</a:t>
            </a:r>
            <a:endParaRPr lang="en-US" sz="2000" dirty="0">
              <a:solidFill>
                <a:srgbClr val="000090"/>
              </a:solidFill>
            </a:endParaRPr>
          </a:p>
          <a:p>
            <a:pPr marL="558000" lvl="3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Finger concept </a:t>
            </a:r>
            <a:r>
              <a:rPr lang="en-US" dirty="0">
                <a:solidFill>
                  <a:srgbClr val="000000"/>
                </a:solidFill>
              </a:rPr>
              <a:t>reduce light </a:t>
            </a:r>
            <a:r>
              <a:rPr lang="en-US" dirty="0" smtClean="0">
                <a:solidFill>
                  <a:srgbClr val="000000"/>
                </a:solidFill>
              </a:rPr>
              <a:t>path to WLS</a:t>
            </a:r>
          </a:p>
          <a:p>
            <a:pPr marL="558000" lvl="3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R&amp;D</a:t>
            </a:r>
            <a:r>
              <a:rPr lang="en-US" dirty="0" smtClean="0"/>
              <a:t> in plastic scintillators (5-10 </a:t>
            </a:r>
            <a:r>
              <a:rPr lang="en-US" dirty="0" err="1" smtClean="0"/>
              <a:t>Mrad</a:t>
            </a:r>
            <a:r>
              <a:rPr lang="en-US" dirty="0" smtClean="0"/>
              <a:t>), </a:t>
            </a:r>
            <a:r>
              <a:rPr lang="en-US" dirty="0" smtClean="0">
                <a:solidFill>
                  <a:srgbClr val="CB0002"/>
                </a:solidFill>
                <a:sym typeface="Wingdings"/>
              </a:rPr>
              <a:t>complex depend on material, environment, rates</a:t>
            </a:r>
            <a:endParaRPr lang="en-US" dirty="0" smtClean="0">
              <a:solidFill>
                <a:srgbClr val="CB0002"/>
              </a:solidFill>
            </a:endParaRPr>
          </a:p>
          <a:p>
            <a:pPr marL="558000" lvl="3" indent="-270000">
              <a:buFont typeface="Arial"/>
              <a:buChar char="•"/>
            </a:pPr>
            <a:r>
              <a:rPr lang="en-US" dirty="0" err="1" smtClean="0"/>
              <a:t>SiPM</a:t>
            </a:r>
            <a:r>
              <a:rPr lang="en-US" dirty="0" smtClean="0"/>
              <a:t> - </a:t>
            </a:r>
            <a:r>
              <a:rPr lang="en-US" dirty="0" smtClean="0">
                <a:solidFill>
                  <a:srgbClr val="CB0002"/>
                </a:solidFill>
              </a:rPr>
              <a:t>would benefit from higher rad. </a:t>
            </a:r>
            <a:r>
              <a:rPr lang="en-US" dirty="0" err="1">
                <a:solidFill>
                  <a:srgbClr val="CB0002"/>
                </a:solidFill>
              </a:rPr>
              <a:t>t</a:t>
            </a:r>
            <a:r>
              <a:rPr lang="en-US" dirty="0" err="1" smtClean="0">
                <a:solidFill>
                  <a:srgbClr val="CB0002"/>
                </a:solidFill>
              </a:rPr>
              <a:t>ol</a:t>
            </a:r>
            <a:r>
              <a:rPr lang="en-US" dirty="0" smtClean="0">
                <a:solidFill>
                  <a:srgbClr val="CB0002"/>
                </a:solidFill>
              </a:rPr>
              <a:t>. an quantum efficiency)</a:t>
            </a:r>
            <a:endParaRPr lang="en-US" dirty="0">
              <a:solidFill>
                <a:srgbClr val="CB00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58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171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2800" dirty="0" smtClean="0">
                <a:solidFill>
                  <a:srgbClr val="000000"/>
                </a:solidFill>
              </a:rPr>
              <a:t>Front End electronics ASIC R&amp;D</a:t>
            </a:r>
          </a:p>
        </p:txBody>
      </p:sp>
      <p:sp>
        <p:nvSpPr>
          <p:cNvPr id="5" name="Rectangle 4"/>
          <p:cNvSpPr/>
          <p:nvPr/>
        </p:nvSpPr>
        <p:spPr>
          <a:xfrm>
            <a:off x="508001" y="2466345"/>
            <a:ext cx="4000499" cy="26161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cs typeface="Arial"/>
              </a:rPr>
              <a:t>ATLAS</a:t>
            </a:r>
            <a:r>
              <a:rPr lang="en-US" sz="2000" dirty="0">
                <a:solidFill>
                  <a:srgbClr val="000090"/>
                </a:solidFill>
                <a:cs typeface="Arial"/>
              </a:rPr>
              <a:t>/CMS Pixel </a:t>
            </a:r>
            <a:r>
              <a:rPr lang="en-US" sz="2000" dirty="0" smtClean="0">
                <a:solidFill>
                  <a:srgbClr val="000090"/>
                </a:solidFill>
                <a:cs typeface="Arial"/>
              </a:rPr>
              <a:t>ASIC TSMC 65 nm </a:t>
            </a:r>
          </a:p>
          <a:p>
            <a:pPr marL="285750" indent="-285750">
              <a:buFont typeface="Lucida Grande"/>
              <a:buChar char="-"/>
            </a:pPr>
            <a:r>
              <a:rPr lang="en-GB" dirty="0" smtClean="0">
                <a:cs typeface="Comic Sans MS"/>
              </a:rPr>
              <a:t>Smaller Pixel size </a:t>
            </a:r>
            <a:endParaRPr lang="en-GB" dirty="0">
              <a:cs typeface="Comic Sans MS"/>
            </a:endParaRPr>
          </a:p>
          <a:p>
            <a:pPr marL="285750" indent="-285750">
              <a:buFont typeface="Lucida Grande"/>
              <a:buChar char="-"/>
            </a:pPr>
            <a:r>
              <a:rPr lang="en-GB" dirty="0" smtClean="0">
                <a:cs typeface="Comic Sans MS"/>
              </a:rPr>
              <a:t>Larger chips (≳ 2 x 2 cm</a:t>
            </a:r>
            <a:r>
              <a:rPr lang="en-GB" baseline="30000" dirty="0" smtClean="0">
                <a:cs typeface="Comic Sans MS"/>
              </a:rPr>
              <a:t>2</a:t>
            </a:r>
            <a:r>
              <a:rPr lang="en-GB" dirty="0" smtClean="0">
                <a:cs typeface="Comic Sans MS"/>
              </a:rPr>
              <a:t>)</a:t>
            </a:r>
            <a:endParaRPr lang="en-GB" dirty="0">
              <a:cs typeface="Comic Sans MS"/>
            </a:endParaRPr>
          </a:p>
          <a:p>
            <a:pPr marL="285750" indent="-285750">
              <a:buFont typeface="Lucida Grande"/>
              <a:buChar char="-"/>
            </a:pPr>
            <a:r>
              <a:rPr lang="en-GB" dirty="0">
                <a:cs typeface="Comic Sans MS"/>
              </a:rPr>
              <a:t>Hit </a:t>
            </a:r>
            <a:r>
              <a:rPr lang="en-GB" dirty="0" smtClean="0">
                <a:cs typeface="Comic Sans MS"/>
              </a:rPr>
              <a:t>rates</a:t>
            </a:r>
            <a:r>
              <a:rPr lang="en-GB" dirty="0">
                <a:cs typeface="Comic Sans MS"/>
              </a:rPr>
              <a:t> </a:t>
            </a:r>
            <a:r>
              <a:rPr lang="en-GB" dirty="0" smtClean="0">
                <a:cs typeface="Comic Sans MS"/>
              </a:rPr>
              <a:t>up ≃ 2-3 </a:t>
            </a:r>
            <a:r>
              <a:rPr lang="en-GB" dirty="0">
                <a:cs typeface="Comic Sans MS"/>
              </a:rPr>
              <a:t>GHz/cm</a:t>
            </a:r>
            <a:r>
              <a:rPr lang="en-GB" baseline="30000" dirty="0">
                <a:cs typeface="Comic Sans MS"/>
              </a:rPr>
              <a:t>2</a:t>
            </a:r>
            <a:r>
              <a:rPr lang="en-GB" dirty="0">
                <a:cs typeface="Comic Sans MS"/>
              </a:rPr>
              <a:t> </a:t>
            </a:r>
          </a:p>
          <a:p>
            <a:pPr marL="285750" indent="-285750">
              <a:buFont typeface="Lucida Grande"/>
              <a:buChar char="-"/>
            </a:pPr>
            <a:r>
              <a:rPr lang="en-GB" dirty="0" smtClean="0">
                <a:cs typeface="Comic Sans MS"/>
              </a:rPr>
              <a:t>Rad. </a:t>
            </a:r>
            <a:r>
              <a:rPr lang="en-GB" dirty="0" err="1" smtClean="0">
                <a:cs typeface="Comic Sans MS"/>
              </a:rPr>
              <a:t>Tol</a:t>
            </a:r>
            <a:r>
              <a:rPr lang="en-GB" dirty="0" smtClean="0">
                <a:cs typeface="Comic Sans MS"/>
              </a:rPr>
              <a:t>. up to </a:t>
            </a:r>
            <a:r>
              <a:rPr lang="en-GB" dirty="0">
                <a:cs typeface="Comic Sans MS"/>
              </a:rPr>
              <a:t>1 Grad, 10</a:t>
            </a:r>
            <a:r>
              <a:rPr lang="en-GB" baseline="30000" dirty="0">
                <a:cs typeface="Comic Sans MS"/>
              </a:rPr>
              <a:t>16</a:t>
            </a:r>
            <a:r>
              <a:rPr lang="en-GB" dirty="0">
                <a:cs typeface="Comic Sans MS"/>
              </a:rPr>
              <a:t> n/</a:t>
            </a:r>
            <a:r>
              <a:rPr lang="en-GB" dirty="0" smtClean="0">
                <a:cs typeface="Comic Sans MS"/>
              </a:rPr>
              <a:t>cm</a:t>
            </a:r>
            <a:r>
              <a:rPr lang="en-GB" baseline="30000" dirty="0" smtClean="0">
                <a:cs typeface="Comic Sans MS"/>
              </a:rPr>
              <a:t>2</a:t>
            </a:r>
            <a:endParaRPr lang="en-GB" dirty="0">
              <a:cs typeface="Comic Sans MS"/>
            </a:endParaRPr>
          </a:p>
          <a:p>
            <a:pPr marL="285750" indent="-285750">
              <a:buFont typeface="Lucida Grande"/>
              <a:buChar char="-"/>
            </a:pPr>
            <a:r>
              <a:rPr lang="en-GB" dirty="0" smtClean="0">
                <a:cs typeface="Comic Sans MS"/>
              </a:rPr>
              <a:t>High trigger</a:t>
            </a:r>
            <a:r>
              <a:rPr lang="en-GB" dirty="0">
                <a:cs typeface="Comic Sans MS"/>
              </a:rPr>
              <a:t> </a:t>
            </a:r>
            <a:r>
              <a:rPr lang="en-GB" dirty="0" smtClean="0">
                <a:cs typeface="Comic Sans MS"/>
              </a:rPr>
              <a:t>rate and latency up to  1 MHz </a:t>
            </a:r>
            <a:r>
              <a:rPr lang="en-GB" dirty="0">
                <a:cs typeface="Comic Sans MS"/>
              </a:rPr>
              <a:t>and ≳ 10 </a:t>
            </a:r>
            <a:r>
              <a:rPr lang="en-GB" dirty="0">
                <a:cs typeface="Symbol" charset="2"/>
              </a:rPr>
              <a:t>µ</a:t>
            </a:r>
            <a:r>
              <a:rPr lang="en-GB" dirty="0" smtClean="0">
                <a:cs typeface="Comic Sans MS"/>
              </a:rPr>
              <a:t>s </a:t>
            </a:r>
          </a:p>
          <a:p>
            <a:pPr marL="285750" indent="-285750">
              <a:buFont typeface="Lucida Grande"/>
              <a:buChar char="-"/>
            </a:pPr>
            <a:r>
              <a:rPr lang="en-GB" dirty="0" smtClean="0">
                <a:cs typeface="Comic Sans MS"/>
              </a:rPr>
              <a:t>Low </a:t>
            </a:r>
            <a:r>
              <a:rPr lang="en-GB" dirty="0">
                <a:cs typeface="Comic Sans MS"/>
              </a:rPr>
              <a:t>power </a:t>
            </a:r>
            <a:r>
              <a:rPr lang="en-GB" dirty="0" smtClean="0">
                <a:cs typeface="Comic Sans MS"/>
              </a:rPr>
              <a:t>budget </a:t>
            </a:r>
            <a:r>
              <a:rPr lang="en-US" dirty="0"/>
              <a:t>≲</a:t>
            </a:r>
            <a:r>
              <a:rPr lang="en-GB" dirty="0" smtClean="0">
                <a:cs typeface="Comic Sans MS"/>
              </a:rPr>
              <a:t> </a:t>
            </a:r>
            <a:r>
              <a:rPr lang="en-GB" dirty="0">
                <a:cs typeface="Comic Sans MS"/>
              </a:rPr>
              <a:t>1 W/cm</a:t>
            </a:r>
            <a:r>
              <a:rPr lang="en-GB" baseline="30000" dirty="0">
                <a:cs typeface="Comic Sans MS"/>
              </a:rPr>
              <a:t>2</a:t>
            </a:r>
            <a:r>
              <a:rPr lang="en-GB" dirty="0">
                <a:cs typeface="Comic Sans MS"/>
              </a:rPr>
              <a:t>  </a:t>
            </a:r>
          </a:p>
          <a:p>
            <a:pPr marL="285750" indent="-285750">
              <a:buFont typeface="Lucida Grande"/>
              <a:buChar char="-"/>
            </a:pPr>
            <a:r>
              <a:rPr lang="en-GB" dirty="0">
                <a:cs typeface="Comic Sans MS"/>
              </a:rPr>
              <a:t>Low </a:t>
            </a:r>
            <a:r>
              <a:rPr lang="en-GB" dirty="0" smtClean="0">
                <a:cs typeface="Comic Sans MS"/>
              </a:rPr>
              <a:t>noise ≃ 1000 </a:t>
            </a:r>
            <a:r>
              <a:rPr lang="en-US" dirty="0"/>
              <a:t>e</a:t>
            </a:r>
            <a:r>
              <a:rPr lang="en-US" baseline="30000" dirty="0"/>
              <a:t>- </a:t>
            </a:r>
            <a:r>
              <a:rPr lang="en-GB" dirty="0" smtClean="0">
                <a:cs typeface="Comic Sans MS"/>
              </a:rPr>
              <a:t> </a:t>
            </a:r>
            <a:endParaRPr lang="en-GB" dirty="0"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693" y="667122"/>
            <a:ext cx="8674101" cy="1538883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HL-LHC: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Chip complexity/design increased </a:t>
            </a:r>
            <a:r>
              <a:rPr lang="en-US" dirty="0" smtClean="0"/>
              <a:t>- benefit from deep-submicron technologies for lower pixel sizes, lower power consumption limited by </a:t>
            </a:r>
            <a:r>
              <a:rPr lang="en-US" dirty="0" smtClean="0"/>
              <a:t>radiation tolerance. </a:t>
            </a:r>
            <a:r>
              <a:rPr lang="en-US" dirty="0" smtClean="0"/>
              <a:t>- </a:t>
            </a:r>
            <a:r>
              <a:rPr lang="en-US" dirty="0" err="1" smtClean="0"/>
              <a:t>eg</a:t>
            </a:r>
            <a:r>
              <a:rPr lang="en-US" dirty="0" smtClean="0"/>
              <a:t> TSMC 65 nm technology </a:t>
            </a:r>
            <a:r>
              <a:rPr lang="en-US" dirty="0" smtClean="0"/>
              <a:t>more sensitive than 130 nm, needs </a:t>
            </a:r>
            <a:r>
              <a:rPr lang="en-US" dirty="0" smtClean="0"/>
              <a:t>specific design rules for analog functions and may only sustain 500 </a:t>
            </a:r>
            <a:r>
              <a:rPr lang="en-US" dirty="0" err="1"/>
              <a:t>M</a:t>
            </a:r>
            <a:r>
              <a:rPr lang="en-US" dirty="0" err="1" smtClean="0"/>
              <a:t>Rads</a:t>
            </a:r>
            <a:r>
              <a:rPr lang="en-US" dirty="0" smtClean="0"/>
              <a:t> (half </a:t>
            </a:r>
            <a:r>
              <a:rPr lang="en-US" dirty="0" smtClean="0"/>
              <a:t>HL</a:t>
            </a:r>
            <a:r>
              <a:rPr lang="en-US" dirty="0" smtClean="0"/>
              <a:t>-LHC </a:t>
            </a:r>
            <a:r>
              <a:rPr lang="en-US" dirty="0" smtClean="0"/>
              <a:t>innermost </a:t>
            </a:r>
            <a:r>
              <a:rPr lang="en-US" dirty="0" smtClean="0"/>
              <a:t>pixel </a:t>
            </a:r>
            <a:r>
              <a:rPr lang="en-US" dirty="0" smtClean="0"/>
              <a:t>layer</a:t>
            </a:r>
            <a:r>
              <a:rPr lang="en-US" dirty="0" smtClean="0"/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4666308" y="2466345"/>
            <a:ext cx="3969692" cy="26161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CMS </a:t>
            </a:r>
            <a:r>
              <a:rPr lang="en-US" sz="2000" dirty="0" err="1" smtClean="0">
                <a:solidFill>
                  <a:srgbClr val="000090"/>
                </a:solidFill>
              </a:rPr>
              <a:t>HGCal</a:t>
            </a:r>
            <a:r>
              <a:rPr lang="en-US" sz="2000" dirty="0" smtClean="0">
                <a:solidFill>
                  <a:srgbClr val="000090"/>
                </a:solidFill>
              </a:rPr>
              <a:t> FE ASIC TSMC 130 nm</a:t>
            </a:r>
            <a:endParaRPr lang="en-US" sz="2000" dirty="0">
              <a:solidFill>
                <a:srgbClr val="000090"/>
              </a:solidFill>
            </a:endParaRPr>
          </a:p>
          <a:p>
            <a:pPr marL="342900" indent="-342900">
              <a:buFont typeface="Lucida Grande"/>
              <a:buChar char="-"/>
            </a:pPr>
            <a:r>
              <a:rPr lang="en-US" dirty="0"/>
              <a:t>Shaping ≃ 15 ns - noise </a:t>
            </a:r>
            <a:r>
              <a:rPr lang="en-US" dirty="0" smtClean="0"/>
              <a:t>≃ 2000 e</a:t>
            </a:r>
            <a:r>
              <a:rPr lang="en-US" baseline="30000" dirty="0"/>
              <a:t>- </a:t>
            </a:r>
            <a:r>
              <a:rPr lang="en-US" dirty="0" smtClean="0">
                <a:solidFill>
                  <a:srgbClr val="000000"/>
                </a:solidFill>
              </a:rPr>
              <a:t>(after 3000 fb</a:t>
            </a:r>
            <a:r>
              <a:rPr lang="en-US" baseline="30000" dirty="0">
                <a:solidFill>
                  <a:srgbClr val="000000"/>
                </a:solidFill>
              </a:rPr>
              <a:t>-1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</a:p>
          <a:p>
            <a:pPr marL="342900" indent="-342900">
              <a:buFont typeface="Lucida Grande"/>
              <a:buChar char="-"/>
            </a:pPr>
            <a:r>
              <a:rPr lang="en-US" dirty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ow power </a:t>
            </a:r>
            <a:r>
              <a:rPr lang="en-US" dirty="0"/>
              <a:t>≲</a:t>
            </a:r>
            <a:r>
              <a:rPr lang="en-US" dirty="0">
                <a:solidFill>
                  <a:srgbClr val="000000"/>
                </a:solidFill>
              </a:rPr>
              <a:t> 10 </a:t>
            </a:r>
            <a:r>
              <a:rPr lang="en-US" dirty="0" err="1">
                <a:solidFill>
                  <a:srgbClr val="000000"/>
                </a:solidFill>
              </a:rPr>
              <a:t>mW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err="1" smtClean="0">
                <a:solidFill>
                  <a:srgbClr val="000000"/>
                </a:solidFill>
              </a:rPr>
              <a:t>ch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Lucida Grande"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Dynamic </a:t>
            </a:r>
            <a:r>
              <a:rPr lang="en-US" dirty="0">
                <a:solidFill>
                  <a:srgbClr val="000000"/>
                </a:solidFill>
              </a:rPr>
              <a:t>range 10 </a:t>
            </a:r>
            <a:r>
              <a:rPr lang="en-US" dirty="0" err="1">
                <a:solidFill>
                  <a:srgbClr val="000000"/>
                </a:solidFill>
              </a:rPr>
              <a:t>pC</a:t>
            </a:r>
            <a:r>
              <a:rPr lang="en-US" dirty="0">
                <a:solidFill>
                  <a:srgbClr val="000000"/>
                </a:solidFill>
              </a:rPr>
              <a:t> - 10 bit ADC ≤ 100 </a:t>
            </a:r>
            <a:r>
              <a:rPr lang="en-US" dirty="0" err="1">
                <a:solidFill>
                  <a:srgbClr val="000000"/>
                </a:solidFill>
              </a:rPr>
              <a:t>fC</a:t>
            </a:r>
            <a:r>
              <a:rPr lang="en-US" dirty="0">
                <a:solidFill>
                  <a:srgbClr val="000000"/>
                </a:solidFill>
              </a:rPr>
              <a:t> and Time over Threshold (</a:t>
            </a:r>
            <a:r>
              <a:rPr lang="en-US" dirty="0" err="1">
                <a:solidFill>
                  <a:srgbClr val="000000"/>
                </a:solidFill>
              </a:rPr>
              <a:t>ToT</a:t>
            </a:r>
            <a:r>
              <a:rPr lang="en-US" dirty="0">
                <a:solidFill>
                  <a:srgbClr val="000000"/>
                </a:solidFill>
              </a:rPr>
              <a:t>) ≥ 80 </a:t>
            </a:r>
            <a:r>
              <a:rPr lang="en-US" dirty="0" err="1" smtClean="0">
                <a:solidFill>
                  <a:srgbClr val="000000"/>
                </a:solidFill>
              </a:rPr>
              <a:t>fC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Lucida Grande"/>
              <a:buChar char="-"/>
            </a:pPr>
            <a:r>
              <a:rPr lang="en-US" dirty="0">
                <a:solidFill>
                  <a:srgbClr val="000000"/>
                </a:solidFill>
              </a:rPr>
              <a:t>Channel calibration better than 1%  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 typeface="Lucida Grande"/>
              <a:buChar char="-"/>
            </a:pPr>
            <a:r>
              <a:rPr lang="en-US" dirty="0" err="1" smtClean="0">
                <a:solidFill>
                  <a:srgbClr val="000000"/>
                </a:solidFill>
              </a:rPr>
              <a:t>ToT</a:t>
            </a:r>
            <a:r>
              <a:rPr lang="en-US" dirty="0" smtClean="0">
                <a:solidFill>
                  <a:srgbClr val="000000"/>
                </a:solidFill>
              </a:rPr>
              <a:t> time </a:t>
            </a:r>
            <a:r>
              <a:rPr lang="en-US" dirty="0">
                <a:solidFill>
                  <a:srgbClr val="000000"/>
                </a:solidFill>
              </a:rPr>
              <a:t>resolution </a:t>
            </a:r>
            <a:r>
              <a:rPr lang="en-US" dirty="0" smtClean="0">
                <a:solidFill>
                  <a:srgbClr val="000000"/>
                </a:solidFill>
              </a:rPr>
              <a:t>≲ </a:t>
            </a:r>
            <a:r>
              <a:rPr lang="en-US" dirty="0">
                <a:solidFill>
                  <a:srgbClr val="000000"/>
                </a:solidFill>
              </a:rPr>
              <a:t>50 </a:t>
            </a:r>
            <a:r>
              <a:rPr lang="en-US" dirty="0" err="1" smtClean="0">
                <a:solidFill>
                  <a:srgbClr val="000000"/>
                </a:solidFill>
              </a:rPr>
              <a:t>ps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299" y="5348504"/>
            <a:ext cx="8674101" cy="123110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</a:rPr>
              <a:t>pp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future colliders:</a:t>
            </a:r>
          </a:p>
          <a:p>
            <a:pPr marL="270000" indent="-270000">
              <a:buFont typeface="Arial"/>
              <a:buChar char="•"/>
            </a:pPr>
            <a:r>
              <a:rPr lang="en-US" dirty="0" smtClean="0"/>
              <a:t>Radiation tolerance is a complex issue </a:t>
            </a:r>
            <a:r>
              <a:rPr lang="en-US" dirty="0" smtClean="0"/>
              <a:t>- deeper sub-micron technologies</a:t>
            </a:r>
            <a:r>
              <a:rPr lang="en-US" dirty="0"/>
              <a:t> </a:t>
            </a:r>
            <a:r>
              <a:rPr lang="en-US" dirty="0" smtClean="0"/>
              <a:t>may not work? (and need long lead-time to learn and characterize) - 3D integration to separate analog and digital functions may help?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579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6998" y="736062"/>
            <a:ext cx="8928100" cy="18466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HL-LHC: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GigBitTranciever</a:t>
            </a:r>
            <a:r>
              <a:rPr lang="en-US" sz="2000" dirty="0" smtClean="0">
                <a:solidFill>
                  <a:srgbClr val="000090"/>
                </a:solidFill>
              </a:rPr>
              <a:t> (GBT) </a:t>
            </a:r>
            <a:r>
              <a:rPr lang="en-US" sz="2000" dirty="0">
                <a:solidFill>
                  <a:srgbClr val="000090"/>
                </a:solidFill>
              </a:rPr>
              <a:t>&amp;</a:t>
            </a:r>
            <a:r>
              <a:rPr lang="en-US" sz="2000" dirty="0" smtClean="0">
                <a:solidFill>
                  <a:srgbClr val="000090"/>
                </a:solidFill>
              </a:rPr>
              <a:t> Versatile Link </a:t>
            </a:r>
            <a:endParaRPr lang="en-US" sz="2000" dirty="0">
              <a:solidFill>
                <a:srgbClr val="000090"/>
              </a:solidFill>
            </a:endParaRPr>
          </a:p>
          <a:p>
            <a:pPr marL="558000" indent="-270000">
              <a:buFont typeface="Arial"/>
              <a:buChar char="•"/>
            </a:pPr>
            <a:r>
              <a:rPr lang="en-US" dirty="0" smtClean="0"/>
              <a:t>R&amp;D on low power GBT (≃ 0.5 </a:t>
            </a:r>
            <a:r>
              <a:rPr lang="en-US" dirty="0"/>
              <a:t>W) </a:t>
            </a:r>
            <a:r>
              <a:rPr lang="en-US" dirty="0" smtClean="0"/>
              <a:t>in 65 nm TSMC with 10 Gb/s data transmission</a:t>
            </a:r>
          </a:p>
          <a:p>
            <a:pPr marL="558000" indent="-270000">
              <a:buFont typeface="Arial"/>
              <a:buChar char="•"/>
            </a:pPr>
            <a:r>
              <a:rPr lang="en-US" dirty="0" smtClean="0"/>
              <a:t>Still limiting factor in tracker readout for trigger purpose - </a:t>
            </a:r>
            <a:r>
              <a:rPr lang="en-US" dirty="0"/>
              <a:t>s</a:t>
            </a:r>
            <a:r>
              <a:rPr lang="en-US" dirty="0" smtClean="0"/>
              <a:t>ize is also important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Rad. </a:t>
            </a:r>
            <a:r>
              <a:rPr lang="en-US" sz="2000" dirty="0" err="1">
                <a:solidFill>
                  <a:srgbClr val="000090"/>
                </a:solidFill>
              </a:rPr>
              <a:t>t</a:t>
            </a:r>
            <a:r>
              <a:rPr lang="en-US" sz="2000" dirty="0" err="1" smtClean="0">
                <a:solidFill>
                  <a:srgbClr val="000090"/>
                </a:solidFill>
              </a:rPr>
              <a:t>ol</a:t>
            </a:r>
            <a:r>
              <a:rPr lang="en-US" sz="2000" dirty="0" smtClean="0">
                <a:solidFill>
                  <a:srgbClr val="000090"/>
                </a:solidFill>
              </a:rPr>
              <a:t>. </a:t>
            </a:r>
            <a:r>
              <a:rPr lang="en-US" sz="2000" dirty="0">
                <a:solidFill>
                  <a:srgbClr val="000090"/>
                </a:solidFill>
              </a:rPr>
              <a:t>of </a:t>
            </a:r>
            <a:r>
              <a:rPr lang="en-US" sz="2000" dirty="0" smtClean="0">
                <a:solidFill>
                  <a:srgbClr val="000090"/>
                </a:solidFill>
              </a:rPr>
              <a:t>Versatile </a:t>
            </a:r>
            <a:r>
              <a:rPr lang="en-US" sz="2000" dirty="0">
                <a:solidFill>
                  <a:srgbClr val="000090"/>
                </a:solidFill>
              </a:rPr>
              <a:t>Link </a:t>
            </a:r>
            <a:r>
              <a:rPr lang="en-US" sz="2000" dirty="0" smtClean="0">
                <a:solidFill>
                  <a:srgbClr val="000090"/>
                </a:solidFill>
              </a:rPr>
              <a:t>insufficient for inner radii (1</a:t>
            </a:r>
            <a:r>
              <a:rPr lang="en-US" sz="2000" baseline="30000" dirty="0" smtClean="0">
                <a:solidFill>
                  <a:srgbClr val="000090"/>
                </a:solidFill>
              </a:rPr>
              <a:t>st</a:t>
            </a:r>
            <a:r>
              <a:rPr lang="en-US" sz="2000" dirty="0" smtClean="0">
                <a:solidFill>
                  <a:srgbClr val="000090"/>
                </a:solidFill>
              </a:rPr>
              <a:t> pixel layer, CMS HGC)</a:t>
            </a:r>
          </a:p>
          <a:p>
            <a:pPr marL="630000" lvl="1" indent="-270000">
              <a:buFont typeface="Arial"/>
              <a:buChar char="•"/>
            </a:pPr>
            <a:r>
              <a:rPr lang="en-US" dirty="0" smtClean="0"/>
              <a:t>Need light </a:t>
            </a:r>
            <a:r>
              <a:rPr lang="en-US" dirty="0"/>
              <a:t>high BW electrical link before OL transfer (</a:t>
            </a:r>
            <a:r>
              <a:rPr lang="en-US" dirty="0" err="1">
                <a:sym typeface="Wingdings"/>
              </a:rPr>
              <a:t>twinax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cables…)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2901854"/>
            <a:ext cx="9137652" cy="1689101"/>
            <a:chOff x="0" y="2941136"/>
            <a:chExt cx="9137652" cy="16891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2195" t="4838" r="4388" b="5400"/>
            <a:stretch/>
          </p:blipFill>
          <p:spPr>
            <a:xfrm>
              <a:off x="1765300" y="2941136"/>
              <a:ext cx="3784602" cy="168910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0" y="2941136"/>
              <a:ext cx="3803652" cy="158233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t="37037"/>
            <a:stretch/>
          </p:blipFill>
          <p:spPr>
            <a:xfrm>
              <a:off x="0" y="2971701"/>
              <a:ext cx="1723382" cy="1300746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587500" y="3860800"/>
              <a:ext cx="952500" cy="1905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781300" y="3623846"/>
              <a:ext cx="1247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CMS module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62700" y="4172218"/>
              <a:ext cx="119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ATLAS stave</a:t>
              </a:r>
              <a:endParaRPr lang="en-US" sz="1600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6044807" y="3264294"/>
              <a:ext cx="292100" cy="258346"/>
            </a:xfrm>
            <a:prstGeom prst="ellipse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7125" y="4798552"/>
            <a:ext cx="8928100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</a:rPr>
              <a:t>pp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>
                <a:solidFill>
                  <a:srgbClr val="000090"/>
                </a:solidFill>
              </a:rPr>
              <a:t>f</a:t>
            </a:r>
            <a:r>
              <a:rPr lang="en-US" sz="2000" dirty="0" smtClean="0">
                <a:solidFill>
                  <a:srgbClr val="000090"/>
                </a:solidFill>
              </a:rPr>
              <a:t>uture colliders: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ncreased </a:t>
            </a:r>
            <a:r>
              <a:rPr lang="en-US" dirty="0" smtClean="0"/>
              <a:t>bandwidth is </a:t>
            </a:r>
            <a:r>
              <a:rPr lang="en-US" dirty="0" smtClean="0"/>
              <a:t>highly desirable for trigger with outer trackers, pixels, HGC (full pixel readout at FCC max </a:t>
            </a:r>
            <a:r>
              <a:rPr lang="en-US" dirty="0" err="1" smtClean="0"/>
              <a:t>lumi</a:t>
            </a:r>
            <a:r>
              <a:rPr lang="en-US" dirty="0" smtClean="0"/>
              <a:t>. </a:t>
            </a:r>
            <a:r>
              <a:rPr lang="en-US" dirty="0"/>
              <a:t>n</a:t>
            </a:r>
            <a:r>
              <a:rPr lang="en-US" dirty="0" smtClean="0"/>
              <a:t>ot possible would </a:t>
            </a:r>
            <a:r>
              <a:rPr lang="en-US" dirty="0" smtClean="0"/>
              <a:t>need </a:t>
            </a:r>
            <a:r>
              <a:rPr lang="de-DE" dirty="0" smtClean="0">
                <a:sym typeface="Wingdings"/>
              </a:rPr>
              <a:t>1000 TB/s (40 PB/s </a:t>
            </a:r>
            <a:r>
              <a:rPr lang="de-DE" dirty="0" err="1" smtClean="0">
                <a:sym typeface="Wingdings"/>
              </a:rPr>
              <a:t>evt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builder</a:t>
            </a:r>
            <a:r>
              <a:rPr lang="en-US" dirty="0" smtClean="0"/>
              <a:t>)</a:t>
            </a:r>
            <a:endParaRPr lang="en-US" dirty="0" smtClean="0"/>
          </a:p>
          <a:p>
            <a:pPr marL="630000" lvl="1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Silicon photonics (laser, wave guide, modulator, electronics grown on same Silicon )</a:t>
            </a:r>
          </a:p>
          <a:p>
            <a:pPr marL="630000" lvl="1" indent="-2700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Wireless </a:t>
            </a:r>
            <a:r>
              <a:rPr lang="en-US" dirty="0" smtClean="0">
                <a:solidFill>
                  <a:srgbClr val="000000"/>
                </a:solidFill>
              </a:rPr>
              <a:t>transmission</a:t>
            </a:r>
          </a:p>
          <a:p>
            <a:pPr marL="630000" lvl="1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Needs </a:t>
            </a:r>
            <a:r>
              <a:rPr lang="en-US" dirty="0" smtClean="0">
                <a:solidFill>
                  <a:srgbClr val="000000"/>
                </a:solidFill>
              </a:rPr>
              <a:t>to be </a:t>
            </a:r>
            <a:r>
              <a:rPr lang="en-US" dirty="0" smtClean="0">
                <a:solidFill>
                  <a:srgbClr val="000000"/>
                </a:solidFill>
              </a:rPr>
              <a:t>radiation tol</a:t>
            </a:r>
            <a:r>
              <a:rPr lang="en-US" dirty="0" smtClean="0">
                <a:solidFill>
                  <a:srgbClr val="000000"/>
                </a:solidFill>
              </a:rPr>
              <a:t>erant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3324"/>
            <a:ext cx="9137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2800" dirty="0" smtClean="0">
                <a:solidFill>
                  <a:srgbClr val="000000"/>
                </a:solidFill>
              </a:rPr>
              <a:t>Front End </a:t>
            </a:r>
            <a:r>
              <a:rPr lang="en-US" sz="2800" dirty="0">
                <a:solidFill>
                  <a:srgbClr val="000000"/>
                </a:solidFill>
              </a:rPr>
              <a:t>Data </a:t>
            </a:r>
            <a:r>
              <a:rPr lang="en-US" sz="2800" dirty="0" smtClean="0">
                <a:solidFill>
                  <a:srgbClr val="000000"/>
                </a:solidFill>
              </a:rPr>
              <a:t>transmission R&amp;D trends</a:t>
            </a:r>
          </a:p>
        </p:txBody>
      </p:sp>
    </p:spTree>
    <p:extLst>
      <p:ext uri="{BB962C8B-B14F-4D97-AF65-F5344CB8AC3E}">
        <p14:creationId xmlns:p14="http://schemas.microsoft.com/office/powerpoint/2010/main" val="3062936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8572" y="2566827"/>
            <a:ext cx="2645608" cy="187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8899" y="48536"/>
            <a:ext cx="90166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2800" dirty="0" smtClean="0">
                <a:solidFill>
                  <a:srgbClr val="000000"/>
                </a:solidFill>
              </a:rPr>
              <a:t>Cooling and Mechanics R&amp;D trends</a:t>
            </a:r>
          </a:p>
        </p:txBody>
      </p:sp>
      <p:sp>
        <p:nvSpPr>
          <p:cNvPr id="2" name="Rectangle 1"/>
          <p:cNvSpPr/>
          <p:nvPr/>
        </p:nvSpPr>
        <p:spPr>
          <a:xfrm>
            <a:off x="75807" y="659950"/>
            <a:ext cx="9029699" cy="1846659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Present: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Two-Phase CO</a:t>
            </a:r>
            <a:r>
              <a:rPr lang="en-US" sz="200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>
                <a:solidFill>
                  <a:srgbClr val="000090"/>
                </a:solidFill>
              </a:rPr>
              <a:t>cooling ≃ 50 kW and ≃ -35</a:t>
            </a:r>
            <a:r>
              <a:rPr lang="en-US" sz="2000" baseline="30000" dirty="0">
                <a:solidFill>
                  <a:srgbClr val="000090"/>
                </a:solidFill>
              </a:rPr>
              <a:t>∘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plants  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/>
              <a:t>Low-T </a:t>
            </a:r>
            <a:r>
              <a:rPr lang="en-US" dirty="0"/>
              <a:t>operation </a:t>
            </a:r>
            <a:r>
              <a:rPr lang="en-US" dirty="0" smtClean="0"/>
              <a:t>crucial </a:t>
            </a:r>
            <a:r>
              <a:rPr lang="en-US" dirty="0"/>
              <a:t>to mitigate radiation damage -</a:t>
            </a:r>
            <a:r>
              <a:rPr lang="en-US" dirty="0" smtClean="0"/>
              <a:t> low mass material needed</a:t>
            </a:r>
          </a:p>
          <a:p>
            <a:pPr marL="100800" indent="-2700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Light </a:t>
            </a:r>
            <a:r>
              <a:rPr lang="en-US" sz="2000" dirty="0" smtClean="0">
                <a:solidFill>
                  <a:srgbClr val="000090"/>
                </a:solidFill>
              </a:rPr>
              <a:t>mechanics with high conductive CF polymer skins and thermal foam core… 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Low-weight crucial for multiple scattering, interactions &amp; photon conversions (ALICE ITS (MAPs) is ≲ 1% X0 per layer) (also needs serial powering to minimize cabling)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3529" y="4795960"/>
            <a:ext cx="8850326" cy="1846659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000090"/>
                </a:solidFill>
              </a:rPr>
              <a:t>p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dirty="0" smtClean="0">
                <a:solidFill>
                  <a:srgbClr val="000090"/>
                </a:solidFill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</a:rPr>
              <a:t>ee</a:t>
            </a:r>
            <a:r>
              <a:rPr lang="en-US" sz="2000" dirty="0" smtClean="0">
                <a:solidFill>
                  <a:srgbClr val="000090"/>
                </a:solidFill>
              </a:rPr>
              <a:t> future colliders: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Cooling </a:t>
            </a:r>
          </a:p>
          <a:p>
            <a:pPr marL="630000" lvl="1" indent="-270000">
              <a:buFont typeface="Arial"/>
              <a:buChar char="•"/>
            </a:pPr>
            <a:r>
              <a:rPr lang="en-US" dirty="0" smtClean="0"/>
              <a:t>Air-cooling (for low power </a:t>
            </a:r>
            <a:r>
              <a:rPr lang="en-US" dirty="0" smtClean="0"/>
              <a:t>ILC)</a:t>
            </a:r>
            <a:r>
              <a:rPr lang="en-US" dirty="0" smtClean="0"/>
              <a:t>- Micro</a:t>
            </a:r>
            <a:r>
              <a:rPr lang="en-US" dirty="0"/>
              <a:t>-channel </a:t>
            </a:r>
            <a:r>
              <a:rPr lang="en-US" dirty="0" smtClean="0"/>
              <a:t>embedded in sensors (</a:t>
            </a:r>
            <a:r>
              <a:rPr lang="en-US" dirty="0" err="1" smtClean="0"/>
              <a:t>LHCb</a:t>
            </a:r>
            <a:r>
              <a:rPr lang="en-US" dirty="0" smtClean="0"/>
              <a:t> VELO) for </a:t>
            </a:r>
            <a:r>
              <a:rPr lang="en-US" dirty="0" err="1" smtClean="0"/>
              <a:t>pp</a:t>
            </a:r>
            <a:r>
              <a:rPr lang="en-US" dirty="0" smtClean="0"/>
              <a:t> colliders?</a:t>
            </a:r>
            <a:endParaRPr lang="en-US" dirty="0" smtClean="0">
              <a:solidFill>
                <a:srgbClr val="000000"/>
              </a:solidFill>
            </a:endParaRPr>
          </a:p>
          <a:p>
            <a:pPr marL="1008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New materials, glues, and assembly technics</a:t>
            </a:r>
            <a:endParaRPr lang="en-US" sz="2000" dirty="0">
              <a:solidFill>
                <a:srgbClr val="000090"/>
              </a:solidFill>
            </a:endParaRPr>
          </a:p>
          <a:p>
            <a:pPr marL="558000" lvl="1" indent="-270000">
              <a:buFont typeface="Arial"/>
              <a:buChar char="•"/>
            </a:pPr>
            <a:r>
              <a:rPr lang="en-US" dirty="0" smtClean="0"/>
              <a:t>CFRPs adhesive bonding, new thermal foams, phase </a:t>
            </a:r>
            <a:r>
              <a:rPr lang="en-US" dirty="0"/>
              <a:t>change adhesives </a:t>
            </a:r>
            <a:r>
              <a:rPr lang="en-US" dirty="0" smtClean="0"/>
              <a:t>- 3D printing</a:t>
            </a:r>
            <a:endParaRPr lang="en-US" dirty="0"/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6"/>
          <a:stretch>
            <a:fillRect/>
          </a:stretch>
        </p:blipFill>
        <p:spPr bwMode="auto">
          <a:xfrm>
            <a:off x="360319" y="2969298"/>
            <a:ext cx="1910979" cy="133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8899" y="4018005"/>
            <a:ext cx="48603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ATLAS </a:t>
            </a:r>
          </a:p>
          <a:p>
            <a:r>
              <a:rPr lang="en-US" sz="1600" dirty="0" smtClean="0"/>
              <a:t>pixel CF plate, foam, Ti pipes and barrel CF mechanics</a:t>
            </a:r>
            <a:endParaRPr lang="en-US" sz="1600" dirty="0"/>
          </a:p>
        </p:txBody>
      </p:sp>
      <p:pic>
        <p:nvPicPr>
          <p:cNvPr id="26" name="Picture 25" descr="Pages from PHESESeminarVasey13May14-2.jp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9"/>
          <a:stretch/>
        </p:blipFill>
        <p:spPr>
          <a:xfrm>
            <a:off x="4844511" y="2809916"/>
            <a:ext cx="4287181" cy="138588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641278" y="4224945"/>
            <a:ext cx="2500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CMS PS-module </a:t>
            </a:r>
            <a:r>
              <a:rPr lang="en-US" sz="1600" dirty="0" err="1" smtClean="0"/>
              <a:t>AlCF</a:t>
            </a:r>
            <a:r>
              <a:rPr lang="en-US" sz="1600" dirty="0" smtClean="0"/>
              <a:t> frame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87052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4294967295"/>
          </p:nvPr>
        </p:nvSpPr>
        <p:spPr>
          <a:xfrm>
            <a:off x="31125" y="41735"/>
            <a:ext cx="9098764" cy="612029"/>
          </a:xfrm>
        </p:spPr>
        <p:txBody>
          <a:bodyPr>
            <a:noAutofit/>
          </a:bodyPr>
          <a:lstStyle/>
          <a:p>
            <a:pPr marL="342000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ATLAS and </a:t>
            </a:r>
            <a:r>
              <a:rPr lang="en-US" sz="2800" dirty="0">
                <a:solidFill>
                  <a:srgbClr val="000000"/>
                </a:solidFill>
              </a:rPr>
              <a:t>CMS </a:t>
            </a:r>
            <a:r>
              <a:rPr lang="en-US" sz="2800" dirty="0" err="1">
                <a:solidFill>
                  <a:srgbClr val="000000"/>
                </a:solidFill>
              </a:rPr>
              <a:t>Muon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upgrades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0025" y="599123"/>
            <a:ext cx="8946364" cy="2231380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marL="270000" indent="-270000">
              <a:buFont typeface="Arial"/>
              <a:buChar char="•"/>
            </a:pPr>
            <a:r>
              <a:rPr lang="en-US" sz="2000" dirty="0" err="1" smtClean="0">
                <a:solidFill>
                  <a:srgbClr val="000090"/>
                </a:solidFill>
              </a:rPr>
              <a:t>Muon</a:t>
            </a:r>
            <a:r>
              <a:rPr lang="en-US" sz="2000" dirty="0" smtClean="0">
                <a:solidFill>
                  <a:srgbClr val="000090"/>
                </a:solidFill>
              </a:rPr>
              <a:t> systems are expected to sustain 3000 fb</a:t>
            </a:r>
            <a:r>
              <a:rPr lang="en-US" sz="2000" baseline="30000" dirty="0" smtClean="0">
                <a:solidFill>
                  <a:srgbClr val="000090"/>
                </a:solidFill>
              </a:rPr>
              <a:t>-1</a:t>
            </a:r>
            <a:endParaRPr lang="en-US" sz="2000" dirty="0">
              <a:solidFill>
                <a:srgbClr val="000090"/>
              </a:solidFill>
            </a:endParaRPr>
          </a:p>
          <a:p>
            <a:pPr marL="270000" lvl="1" indent="-2700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/>
              </a:rPr>
              <a:t>I</a:t>
            </a:r>
            <a:r>
              <a:rPr lang="en-US" sz="2000" dirty="0">
                <a:solidFill>
                  <a:srgbClr val="000090"/>
                </a:solidFill>
              </a:rPr>
              <a:t>ncreased </a:t>
            </a:r>
            <a:r>
              <a:rPr lang="en-US" sz="2000" dirty="0" smtClean="0">
                <a:solidFill>
                  <a:srgbClr val="000090"/>
                </a:solidFill>
              </a:rPr>
              <a:t>granularity, higher rate capabilities exploiting MPGDs in </a:t>
            </a:r>
            <a:r>
              <a:rPr lang="en-US" sz="2000" dirty="0" err="1" smtClean="0">
                <a:solidFill>
                  <a:srgbClr val="000090"/>
                </a:solidFill>
              </a:rPr>
              <a:t>endcaps</a:t>
            </a:r>
            <a:r>
              <a:rPr lang="en-US" sz="2000" dirty="0" smtClean="0">
                <a:solidFill>
                  <a:srgbClr val="000090"/>
                </a:solidFill>
              </a:rPr>
              <a:t>, </a:t>
            </a:r>
            <a:r>
              <a:rPr lang="en-US" sz="2000" dirty="0">
                <a:solidFill>
                  <a:srgbClr val="000090"/>
                </a:solidFill>
              </a:rPr>
              <a:t>new readout electronics </a:t>
            </a:r>
            <a:r>
              <a:rPr lang="en-US" sz="2000" dirty="0" smtClean="0">
                <a:solidFill>
                  <a:srgbClr val="000090"/>
                </a:solidFill>
              </a:rPr>
              <a:t>(for </a:t>
            </a:r>
            <a:r>
              <a:rPr lang="en-US" sz="2000" dirty="0">
                <a:solidFill>
                  <a:srgbClr val="000090"/>
                </a:solidFill>
              </a:rPr>
              <a:t>trigger</a:t>
            </a:r>
            <a:r>
              <a:rPr lang="en-US" sz="2000" dirty="0" smtClean="0">
                <a:solidFill>
                  <a:srgbClr val="000090"/>
                </a:solidFill>
              </a:rPr>
              <a:t>)</a:t>
            </a:r>
            <a:r>
              <a:rPr lang="en-US" sz="2000" dirty="0">
                <a:solidFill>
                  <a:srgbClr val="000090"/>
                </a:solidFill>
              </a:rPr>
              <a:t>,</a:t>
            </a:r>
            <a:r>
              <a:rPr lang="en-US" sz="2000" dirty="0" smtClean="0">
                <a:solidFill>
                  <a:srgbClr val="000090"/>
                </a:solidFill>
              </a:rPr>
              <a:t> coverage </a:t>
            </a:r>
            <a:r>
              <a:rPr lang="en-US" sz="2000" dirty="0">
                <a:solidFill>
                  <a:srgbClr val="000090"/>
                </a:solidFill>
              </a:rPr>
              <a:t>extended for µ-tagging to </a:t>
            </a:r>
            <a:r>
              <a:rPr lang="en-US" sz="2000" dirty="0" err="1">
                <a:solidFill>
                  <a:srgbClr val="000090"/>
                </a:solidFill>
                <a:sym typeface="Wingdings"/>
              </a:rPr>
              <a:t>η</a:t>
            </a:r>
            <a:r>
              <a:rPr lang="en-US" sz="2000" dirty="0">
                <a:solidFill>
                  <a:srgbClr val="000090"/>
                </a:solidFill>
                <a:sym typeface="Wingdings"/>
              </a:rPr>
              <a:t> ≲ 4 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0" lvl="1"/>
            <a:r>
              <a:rPr lang="en-US" sz="2000" dirty="0" smtClean="0">
                <a:solidFill>
                  <a:srgbClr val="000090"/>
                </a:solidFill>
              </a:rPr>
              <a:t>R&amp;D </a:t>
            </a:r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Tests </a:t>
            </a:r>
            <a:r>
              <a:rPr lang="en-US" dirty="0"/>
              <a:t>at GIF++ to confirm margins and select eco-friendly gas mixtures </a:t>
            </a:r>
            <a:r>
              <a:rPr lang="en-US" dirty="0" smtClean="0"/>
              <a:t>x 3 </a:t>
            </a:r>
            <a:r>
              <a:rPr lang="en-US" dirty="0" smtClean="0"/>
              <a:t>HL-</a:t>
            </a:r>
            <a:r>
              <a:rPr lang="en-US" dirty="0" smtClean="0"/>
              <a:t>LHC currents</a:t>
            </a:r>
            <a:endParaRPr lang="en-US" dirty="0" smtClean="0"/>
          </a:p>
          <a:p>
            <a:pPr marL="285750" lvl="1" indent="-285750">
              <a:buFont typeface="Arial"/>
              <a:buChar char="•"/>
            </a:pPr>
            <a:r>
              <a:rPr lang="en-US" dirty="0"/>
              <a:t>N</a:t>
            </a:r>
            <a:r>
              <a:rPr lang="en-US" dirty="0" smtClean="0"/>
              <a:t>ew multi-gap technics to improve timing precision (both </a:t>
            </a:r>
            <a:r>
              <a:rPr lang="en-US" dirty="0" smtClean="0"/>
              <a:t>GEM</a:t>
            </a:r>
            <a:r>
              <a:rPr lang="en-US" dirty="0" smtClean="0"/>
              <a:t>s </a:t>
            </a:r>
            <a:r>
              <a:rPr lang="en-US" dirty="0" smtClean="0"/>
              <a:t>and RPCs</a:t>
            </a:r>
            <a:r>
              <a:rPr lang="en-US" dirty="0" smtClean="0"/>
              <a:t>)</a:t>
            </a:r>
            <a:endParaRPr lang="en-US" dirty="0" smtClean="0"/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GEM and Micro-</a:t>
            </a:r>
            <a:r>
              <a:rPr lang="en-US" dirty="0" err="1" smtClean="0"/>
              <a:t>Megas</a:t>
            </a:r>
            <a:r>
              <a:rPr lang="en-US" dirty="0" smtClean="0"/>
              <a:t> for ILD TPC readout </a:t>
            </a:r>
            <a:r>
              <a:rPr lang="en-US" dirty="0" smtClean="0"/>
              <a:t>1x6 mm</a:t>
            </a:r>
            <a:r>
              <a:rPr lang="en-US" baseline="30000" dirty="0" smtClean="0"/>
              <a:t>2</a:t>
            </a:r>
            <a:r>
              <a:rPr lang="en-US" dirty="0" smtClean="0"/>
              <a:t> pads (</a:t>
            </a:r>
            <a:r>
              <a:rPr lang="en-US" dirty="0" smtClean="0"/>
              <a:t>GEMs for ALICE TPC upgrade) 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2400" y="3010749"/>
            <a:ext cx="8822338" cy="2620114"/>
            <a:chOff x="152400" y="2921849"/>
            <a:chExt cx="8822338" cy="2620114"/>
          </a:xfrm>
        </p:grpSpPr>
        <p:grpSp>
          <p:nvGrpSpPr>
            <p:cNvPr id="7" name="Group 6"/>
            <p:cNvGrpSpPr/>
            <p:nvPr/>
          </p:nvGrpSpPr>
          <p:grpSpPr>
            <a:xfrm>
              <a:off x="152400" y="2921849"/>
              <a:ext cx="4368800" cy="2620114"/>
              <a:chOff x="127000" y="3214160"/>
              <a:chExt cx="4368800" cy="265800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/>
              <a:srcRect t="5760"/>
              <a:stretch/>
            </p:blipFill>
            <p:spPr>
              <a:xfrm>
                <a:off x="127000" y="3214160"/>
                <a:ext cx="4368800" cy="2658003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444500" y="3397794"/>
                <a:ext cx="7673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ATLAS</a:t>
                </a:r>
                <a:endParaRPr lang="en-US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765474" y="3027363"/>
              <a:ext cx="4209264" cy="2405271"/>
              <a:chOff x="4882525" y="3357563"/>
              <a:chExt cx="4209264" cy="240527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127" t="54279" r="14379" b="4687"/>
              <a:stretch/>
            </p:blipFill>
            <p:spPr>
              <a:xfrm>
                <a:off x="4882525" y="3357563"/>
                <a:ext cx="4209264" cy="2405271"/>
              </a:xfrm>
              <a:prstGeom prst="rect">
                <a:avLst/>
              </a:prstGeom>
              <a:ln w="28575" cmpd="sng">
                <a:noFill/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5002208" y="3410494"/>
                <a:ext cx="6111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CMS</a:t>
                </a:r>
                <a:endParaRPr lang="en-US" dirty="0"/>
              </a:p>
            </p:txBody>
          </p:sp>
        </p:grpSp>
      </p:grpSp>
      <p:sp>
        <p:nvSpPr>
          <p:cNvPr id="11" name="Rectangle 10"/>
          <p:cNvSpPr/>
          <p:nvPr/>
        </p:nvSpPr>
        <p:spPr>
          <a:xfrm>
            <a:off x="31125" y="5483434"/>
            <a:ext cx="447737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000" indent="-2700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sym typeface="Wingdings"/>
              </a:rPr>
              <a:t>New Small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W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heels </a:t>
            </a:r>
            <a:r>
              <a:rPr lang="en-US" dirty="0" smtClean="0">
                <a:sym typeface="Wingdings"/>
              </a:rPr>
              <a:t>-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small Thin Gap Chambers strips 2 cm  3.2 mm (3mm pitch), 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thinner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gap and Micro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-</a:t>
            </a:r>
            <a:r>
              <a:rPr lang="en-US" sz="1600" dirty="0" err="1">
                <a:solidFill>
                  <a:srgbClr val="000000"/>
                </a:solidFill>
                <a:sym typeface="Wingdings"/>
              </a:rPr>
              <a:t>Megas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 (0.5 mm pitch) </a:t>
            </a:r>
            <a:endParaRPr lang="en-US" sz="1600" dirty="0" smtClean="0">
              <a:solidFill>
                <a:srgbClr val="000000"/>
              </a:solidFill>
              <a:sym typeface="Wingdings"/>
            </a:endParaRPr>
          </a:p>
          <a:p>
            <a:pPr marL="270000" indent="-2700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sym typeface="Wingdings"/>
              </a:rPr>
              <a:t>Monitoring Drift Tubes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-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reduced diameter  30 mm &amp; 200 Hz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/cm</a:t>
            </a:r>
            <a:r>
              <a:rPr lang="en-US" sz="1600" baseline="30000" dirty="0">
                <a:solidFill>
                  <a:srgbClr val="000000"/>
                </a:solidFill>
                <a:sym typeface="Wingdings"/>
              </a:rPr>
              <a:t>2  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 15 mm &amp; 2 </a:t>
            </a:r>
            <a:r>
              <a:rPr lang="en-US" sz="1600" dirty="0">
                <a:solidFill>
                  <a:srgbClr val="000000"/>
                </a:solidFill>
                <a:sym typeface="Wingdings"/>
              </a:rPr>
              <a:t>kHz/cm</a:t>
            </a:r>
            <a:r>
              <a:rPr lang="en-US" sz="1600" baseline="30000" dirty="0">
                <a:solidFill>
                  <a:srgbClr val="000000"/>
                </a:solidFill>
                <a:sym typeface="Wingdings"/>
              </a:rPr>
              <a:t>2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46600" y="5483434"/>
            <a:ext cx="458328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sym typeface="Wingdings"/>
              </a:rPr>
              <a:t>Triple GEM -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140 µm pitch, single mask and new assembly technique</a:t>
            </a:r>
          </a:p>
          <a:p>
            <a:pPr marL="342900" indent="-342900">
              <a:buFont typeface="Arial"/>
              <a:buChar char="•"/>
            </a:pPr>
            <a:r>
              <a:rPr lang="en-US" dirty="0" err="1">
                <a:solidFill>
                  <a:srgbClr val="000090"/>
                </a:solidFill>
                <a:sym typeface="Wingdings"/>
              </a:rPr>
              <a:t>i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RPC’s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- few kHz/cm</a:t>
            </a:r>
            <a:r>
              <a:rPr lang="en-US" sz="1600" baseline="30000" dirty="0" smtClean="0">
                <a:solidFill>
                  <a:srgbClr val="000000"/>
                </a:solidFill>
                <a:sym typeface="Wingdings"/>
              </a:rPr>
              <a:t>2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 low-</a:t>
            </a:r>
            <a:r>
              <a:rPr lang="en-US" sz="1600" dirty="0" err="1" smtClean="0">
                <a:solidFill>
                  <a:srgbClr val="000000"/>
                </a:solidFill>
                <a:sym typeface="Wingdings"/>
              </a:rPr>
              <a:t>ρ</a:t>
            </a:r>
            <a:r>
              <a:rPr lang="en-US" sz="1600" dirty="0" smtClean="0">
                <a:solidFill>
                  <a:srgbClr val="000000"/>
                </a:solidFill>
                <a:sym typeface="Wingdings"/>
              </a:rPr>
              <a:t> Bakelite/Glass </a:t>
            </a:r>
            <a:r>
              <a:rPr lang="en-US" sz="1600" dirty="0">
                <a:sym typeface="Wingdings"/>
              </a:rPr>
              <a:t>-</a:t>
            </a:r>
            <a:r>
              <a:rPr lang="en-US" sz="1600" dirty="0" smtClean="0"/>
              <a:t> multi-gap</a:t>
            </a:r>
            <a:r>
              <a:rPr lang="en-US" sz="1600" dirty="0"/>
              <a:t> </a:t>
            </a:r>
            <a:r>
              <a:rPr lang="en-US" sz="1600" dirty="0" smtClean="0"/>
              <a:t>- thinner </a:t>
            </a:r>
            <a:r>
              <a:rPr lang="en-US" sz="1600" dirty="0"/>
              <a:t>electrodes </a:t>
            </a:r>
            <a:r>
              <a:rPr lang="en-US" sz="1600" dirty="0" smtClean="0"/>
              <a:t>- </a:t>
            </a:r>
            <a:r>
              <a:rPr lang="en-US" sz="1600" dirty="0"/>
              <a:t>higher gain </a:t>
            </a:r>
            <a:r>
              <a:rPr lang="en-US" sz="1600" dirty="0" smtClean="0"/>
              <a:t>FE - time resolution </a:t>
            </a:r>
            <a:r>
              <a:rPr lang="en-US" sz="1600" dirty="0"/>
              <a:t>≲ 100 </a:t>
            </a:r>
            <a:r>
              <a:rPr lang="en-US" sz="1600" dirty="0" err="1" smtClean="0"/>
              <a:t>ps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52472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19236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2800" dirty="0" smtClean="0">
                <a:solidFill>
                  <a:srgbClr val="000000"/>
                </a:solidFill>
              </a:rPr>
              <a:t>Precise timing devices R&amp;D trends</a:t>
            </a:r>
          </a:p>
        </p:txBody>
      </p:sp>
      <p:sp>
        <p:nvSpPr>
          <p:cNvPr id="5" name="Rectangle 4"/>
          <p:cNvSpPr/>
          <p:nvPr/>
        </p:nvSpPr>
        <p:spPr>
          <a:xfrm>
            <a:off x="131966" y="631547"/>
            <a:ext cx="8915398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US" sz="2000" dirty="0" smtClean="0">
                <a:solidFill>
                  <a:srgbClr val="000090"/>
                </a:solidFill>
              </a:rPr>
              <a:t>HL-LHC:</a:t>
            </a:r>
          </a:p>
          <a:p>
            <a:pPr marL="270000" lvl="1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ATLAS </a:t>
            </a:r>
            <a:r>
              <a:rPr lang="en-US" dirty="0" smtClean="0">
                <a:solidFill>
                  <a:srgbClr val="000000"/>
                </a:solidFill>
              </a:rPr>
              <a:t>investigate Si/W </a:t>
            </a:r>
            <a:r>
              <a:rPr lang="en-US" dirty="0" smtClean="0">
                <a:solidFill>
                  <a:srgbClr val="000000"/>
                </a:solidFill>
              </a:rPr>
              <a:t>calorimeter </a:t>
            </a:r>
            <a:r>
              <a:rPr lang="en-US" dirty="0" smtClean="0">
                <a:solidFill>
                  <a:srgbClr val="000000"/>
                </a:solidFill>
              </a:rPr>
              <a:t>with </a:t>
            </a:r>
            <a:r>
              <a:rPr lang="en-US" dirty="0"/>
              <a:t>Low Gain Avalanche Diodes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0000"/>
                </a:solidFill>
              </a:rPr>
              <a:t>LGAD)</a:t>
            </a:r>
            <a:endParaRPr lang="en-US" dirty="0" smtClean="0">
              <a:solidFill>
                <a:srgbClr val="000000"/>
              </a:solidFill>
            </a:endParaRPr>
          </a:p>
          <a:p>
            <a:pPr marL="270000" lvl="1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CMS</a:t>
            </a:r>
            <a:r>
              <a:rPr lang="en-US" sz="2000" dirty="0" smtClean="0"/>
              <a:t> </a:t>
            </a:r>
            <a:r>
              <a:rPr lang="en-US" dirty="0" smtClean="0"/>
              <a:t>improves barrel ECAL FE, Si-HGC intrinsic </a:t>
            </a:r>
            <a:r>
              <a:rPr lang="en-US" dirty="0" smtClean="0"/>
              <a:t>precise timing </a:t>
            </a:r>
            <a:r>
              <a:rPr lang="en-US" dirty="0"/>
              <a:t>- </a:t>
            </a:r>
            <a:r>
              <a:rPr lang="en-US" dirty="0" smtClean="0"/>
              <a:t>Investigate </a:t>
            </a:r>
            <a:r>
              <a:rPr lang="en-US" dirty="0"/>
              <a:t>MIP timing </a:t>
            </a:r>
            <a:r>
              <a:rPr lang="en-US" dirty="0" smtClean="0"/>
              <a:t>layer</a:t>
            </a:r>
            <a:endParaRPr lang="en-US" dirty="0" smtClean="0">
              <a:sym typeface="Wingding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201" y="4610713"/>
            <a:ext cx="8771130" cy="212365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HL-LHC and </a:t>
            </a:r>
            <a:r>
              <a:rPr lang="en-US" sz="2000" dirty="0" err="1" smtClean="0">
                <a:solidFill>
                  <a:srgbClr val="000090"/>
                </a:solidFill>
              </a:rPr>
              <a:t>pp</a:t>
            </a:r>
            <a:r>
              <a:rPr lang="en-US" sz="2000" dirty="0" smtClean="0">
                <a:solidFill>
                  <a:srgbClr val="000090"/>
                </a:solidFill>
              </a:rPr>
              <a:t> future colliders:</a:t>
            </a:r>
            <a:endParaRPr lang="en-US" sz="2000" dirty="0" smtClean="0"/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Radiation tolerant technology with ≃ 10 </a:t>
            </a:r>
            <a:r>
              <a:rPr lang="en-US" sz="2000" dirty="0" err="1" smtClean="0">
                <a:solidFill>
                  <a:srgbClr val="000090"/>
                </a:solidFill>
              </a:rPr>
              <a:t>ps</a:t>
            </a:r>
            <a:r>
              <a:rPr lang="en-US" sz="2000" dirty="0" smtClean="0">
                <a:solidFill>
                  <a:srgbClr val="000090"/>
                </a:solidFill>
              </a:rPr>
              <a:t> precision</a:t>
            </a:r>
          </a:p>
          <a:p>
            <a:pPr marL="558000" indent="-270000">
              <a:buFont typeface="Arial"/>
              <a:buChar char="•"/>
            </a:pPr>
            <a:r>
              <a:rPr lang="en-US" dirty="0" smtClean="0"/>
              <a:t>Crystals (</a:t>
            </a:r>
            <a:r>
              <a:rPr lang="en-US" dirty="0" smtClean="0"/>
              <a:t>LYSO…) </a:t>
            </a:r>
            <a:r>
              <a:rPr lang="en-US" dirty="0" smtClean="0"/>
              <a:t>+ </a:t>
            </a:r>
            <a:r>
              <a:rPr lang="en-US" dirty="0" err="1"/>
              <a:t>S</a:t>
            </a:r>
            <a:r>
              <a:rPr lang="en-US" dirty="0" err="1" smtClean="0"/>
              <a:t>iPMs</a:t>
            </a:r>
            <a:r>
              <a:rPr lang="en-US" dirty="0" smtClean="0"/>
              <a:t> </a:t>
            </a:r>
            <a:r>
              <a:rPr lang="en-US" dirty="0" smtClean="0"/>
              <a:t>appears feasible for rad. </a:t>
            </a:r>
            <a:r>
              <a:rPr lang="en-US" dirty="0" err="1" smtClean="0"/>
              <a:t>tol</a:t>
            </a:r>
            <a:r>
              <a:rPr lang="en-US" dirty="0" smtClean="0"/>
              <a:t> and precision</a:t>
            </a:r>
            <a:r>
              <a:rPr lang="en-US" dirty="0" smtClean="0"/>
              <a:t> </a:t>
            </a:r>
          </a:p>
          <a:p>
            <a:pPr marL="558000" indent="-270000">
              <a:buFont typeface="Arial"/>
              <a:buChar char="•"/>
            </a:pPr>
            <a:r>
              <a:rPr lang="en-US" dirty="0" smtClean="0"/>
              <a:t>Low </a:t>
            </a:r>
            <a:r>
              <a:rPr lang="en-US" dirty="0" smtClean="0"/>
              <a:t>Gain Avalanche </a:t>
            </a:r>
            <a:r>
              <a:rPr lang="en-US" dirty="0"/>
              <a:t>D</a:t>
            </a:r>
            <a:r>
              <a:rPr lang="en-US" dirty="0" smtClean="0"/>
              <a:t>iodes (LGAD) - </a:t>
            </a:r>
            <a:r>
              <a:rPr lang="en-US" dirty="0"/>
              <a:t>High </a:t>
            </a:r>
            <a:r>
              <a:rPr lang="en-US" dirty="0" smtClean="0"/>
              <a:t>Gain APDs, Micro-</a:t>
            </a:r>
            <a:r>
              <a:rPr lang="en-US" dirty="0" err="1" smtClean="0"/>
              <a:t>Megas</a:t>
            </a:r>
            <a:r>
              <a:rPr lang="en-US" dirty="0" smtClean="0"/>
              <a:t> with photo-</a:t>
            </a:r>
            <a:r>
              <a:rPr lang="en-US" dirty="0" err="1" smtClean="0"/>
              <a:t>cathods</a:t>
            </a:r>
            <a:r>
              <a:rPr lang="en-US" dirty="0" smtClean="0"/>
              <a:t>, MCP-PMT </a:t>
            </a:r>
            <a:r>
              <a:rPr lang="en-US" dirty="0" smtClean="0"/>
              <a:t>(</a:t>
            </a:r>
            <a:r>
              <a:rPr lang="en-US" dirty="0" smtClean="0"/>
              <a:t>w</a:t>
            </a:r>
            <a:r>
              <a:rPr lang="en-US" dirty="0"/>
              <a:t>-</a:t>
            </a:r>
            <a:r>
              <a:rPr lang="en-US" dirty="0" err="1" smtClean="0"/>
              <a:t>cerenkov</a:t>
            </a:r>
            <a:r>
              <a:rPr lang="en-US" dirty="0" smtClean="0"/>
              <a:t> </a:t>
            </a:r>
            <a:r>
              <a:rPr lang="en-US" dirty="0" smtClean="0"/>
              <a:t>radiator or </a:t>
            </a:r>
            <a:r>
              <a:rPr lang="en-US" dirty="0" smtClean="0"/>
              <a:t>sec. </a:t>
            </a:r>
            <a:r>
              <a:rPr lang="en-US" dirty="0" smtClean="0"/>
              <a:t>emission</a:t>
            </a:r>
            <a:r>
              <a:rPr lang="en-US" dirty="0" smtClean="0"/>
              <a:t>) rad. </a:t>
            </a:r>
            <a:r>
              <a:rPr lang="en-US" dirty="0" err="1"/>
              <a:t>t</a:t>
            </a:r>
            <a:r>
              <a:rPr lang="en-US" dirty="0" err="1" smtClean="0"/>
              <a:t>ol</a:t>
            </a:r>
            <a:r>
              <a:rPr lang="en-US" dirty="0" smtClean="0"/>
              <a:t>. </a:t>
            </a:r>
            <a:r>
              <a:rPr lang="en-US" dirty="0" smtClean="0"/>
              <a:t>l</a:t>
            </a:r>
            <a:r>
              <a:rPr lang="en-US" dirty="0" smtClean="0"/>
              <a:t>imited, final precisio</a:t>
            </a:r>
            <a:r>
              <a:rPr lang="en-US" dirty="0" smtClean="0"/>
              <a:t>n still to be demonstrated</a:t>
            </a:r>
            <a:endParaRPr lang="en-US" dirty="0" smtClean="0"/>
          </a:p>
          <a:p>
            <a:r>
              <a:rPr lang="en-US" sz="2000" dirty="0" smtClean="0">
                <a:solidFill>
                  <a:srgbClr val="000090"/>
                </a:solidFill>
              </a:rPr>
              <a:t>FE/TDC and large clock distribution </a:t>
            </a:r>
            <a:r>
              <a:rPr lang="en-US" dirty="0" smtClean="0">
                <a:solidFill>
                  <a:srgbClr val="000000"/>
                </a:solidFill>
              </a:rPr>
              <a:t>with precision and stability ≃ 10 </a:t>
            </a:r>
            <a:r>
              <a:rPr lang="en-US" dirty="0" err="1" smtClean="0">
                <a:solidFill>
                  <a:srgbClr val="000000"/>
                </a:solidFill>
              </a:rPr>
              <a:t>ps</a:t>
            </a:r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88911" y="1777614"/>
            <a:ext cx="7008691" cy="2806077"/>
            <a:chOff x="873450" y="2015134"/>
            <a:chExt cx="7008691" cy="2908222"/>
          </a:xfrm>
        </p:grpSpPr>
        <p:grpSp>
          <p:nvGrpSpPr>
            <p:cNvPr id="23" name="Group 22"/>
            <p:cNvGrpSpPr/>
            <p:nvPr/>
          </p:nvGrpSpPr>
          <p:grpSpPr>
            <a:xfrm>
              <a:off x="873450" y="2015134"/>
              <a:ext cx="3435789" cy="2868940"/>
              <a:chOff x="1082938" y="1818724"/>
              <a:chExt cx="3435789" cy="2868940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082938" y="1881590"/>
                <a:ext cx="3435789" cy="2806074"/>
                <a:chOff x="5169454" y="3589923"/>
                <a:chExt cx="3675921" cy="3056392"/>
              </a:xfrm>
            </p:grpSpPr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6779"/>
                <a:stretch/>
              </p:blipFill>
              <p:spPr>
                <a:xfrm>
                  <a:off x="5169454" y="3589923"/>
                  <a:ext cx="3675921" cy="3056392"/>
                </a:xfrm>
                <a:prstGeom prst="rect">
                  <a:avLst/>
                </a:prstGeom>
              </p:spPr>
            </p:pic>
            <p:sp>
              <p:nvSpPr>
                <p:cNvPr id="26" name="TextBox 25"/>
                <p:cNvSpPr txBox="1"/>
                <p:nvPr/>
              </p:nvSpPr>
              <p:spPr>
                <a:xfrm>
                  <a:off x="6249411" y="5286717"/>
                  <a:ext cx="2406543" cy="3687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600" dirty="0"/>
                    <a:t>≳</a:t>
                  </a:r>
                  <a:r>
                    <a:rPr lang="fr-FR" sz="1600" dirty="0" smtClean="0"/>
                    <a:t> 50 </a:t>
                  </a:r>
                  <a:r>
                    <a:rPr lang="fr-FR" sz="1600" dirty="0" err="1" smtClean="0"/>
                    <a:t>ps</a:t>
                  </a:r>
                  <a:r>
                    <a:rPr lang="fr-FR" sz="1600" dirty="0" smtClean="0"/>
                    <a:t> for </a:t>
                  </a:r>
                  <a:r>
                    <a:rPr lang="fr-FR" sz="1600" dirty="0"/>
                    <a:t>≳ </a:t>
                  </a:r>
                  <a:r>
                    <a:rPr lang="fr-FR" sz="1600" dirty="0" smtClean="0"/>
                    <a:t>25 </a:t>
                  </a:r>
                  <a:r>
                    <a:rPr lang="fr-FR" sz="1600" dirty="0" err="1" smtClean="0"/>
                    <a:t>GeV</a:t>
                  </a:r>
                  <a:r>
                    <a:rPr lang="fr-FR" sz="1600" dirty="0" smtClean="0"/>
                    <a:t> </a:t>
                  </a:r>
                  <a:r>
                    <a:rPr lang="fr-FR" sz="1600" dirty="0" err="1" smtClean="0"/>
                    <a:t>elec</a:t>
                  </a:r>
                  <a:endParaRPr lang="fr-FR" sz="1600" dirty="0"/>
                </a:p>
              </p:txBody>
            </p: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6882574" y="5660563"/>
                  <a:ext cx="183788" cy="244355"/>
                </a:xfrm>
                <a:prstGeom prst="straightConnector1">
                  <a:avLst/>
                </a:prstGeom>
                <a:ln>
                  <a:solidFill>
                    <a:srgbClr val="00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1427175" y="1818724"/>
                <a:ext cx="2841844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CMS Crystals+ APDs preliminary</a:t>
                </a:r>
                <a:endParaRPr lang="en-US" sz="1600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361609" y="2028228"/>
              <a:ext cx="3520532" cy="2895128"/>
              <a:chOff x="4361609" y="2093698"/>
              <a:chExt cx="3520532" cy="2895128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4361609" y="2093698"/>
                <a:ext cx="3520532" cy="2895128"/>
                <a:chOff x="4466353" y="1740160"/>
                <a:chExt cx="3520532" cy="2895128"/>
              </a:xfrm>
            </p:grpSpPr>
            <p:pic>
              <p:nvPicPr>
                <p:cNvPr id="21" name="Picture 20" descr="Screen Shot 2016-05-23 at 14.54.19.png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056" r="8301" b="6663"/>
                <a:stretch/>
              </p:blipFill>
              <p:spPr>
                <a:xfrm>
                  <a:off x="4466353" y="1862497"/>
                  <a:ext cx="3520532" cy="2772791"/>
                </a:xfrm>
                <a:prstGeom prst="rect">
                  <a:avLst/>
                </a:prstGeom>
              </p:spPr>
            </p:pic>
            <p:sp>
              <p:nvSpPr>
                <p:cNvPr id="30" name="TextBox 29"/>
                <p:cNvSpPr txBox="1"/>
                <p:nvPr/>
              </p:nvSpPr>
              <p:spPr>
                <a:xfrm>
                  <a:off x="4970731" y="1740160"/>
                  <a:ext cx="2625037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CMS HGC Si-pad preliminary</a:t>
                  </a:r>
                  <a:endParaRPr lang="en-US" sz="1600" dirty="0"/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4787429" y="4012132"/>
                <a:ext cx="17451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/>
                  <a:t>≳</a:t>
                </a:r>
                <a:r>
                  <a:rPr lang="fr-FR" sz="1600" dirty="0" smtClean="0"/>
                  <a:t> 30 </a:t>
                </a:r>
                <a:r>
                  <a:rPr lang="fr-FR" sz="1600" dirty="0" err="1" smtClean="0"/>
                  <a:t>ps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at</a:t>
                </a:r>
                <a:r>
                  <a:rPr lang="fr-FR" sz="1600" dirty="0"/>
                  <a:t> </a:t>
                </a:r>
                <a:r>
                  <a:rPr lang="fr-FR" sz="1600" dirty="0" smtClean="0"/>
                  <a:t>S/N ≳ 20</a:t>
                </a:r>
                <a:endParaRPr lang="fr-FR" sz="1600" dirty="0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V="1">
                <a:off x="6388562" y="3849646"/>
                <a:ext cx="171782" cy="229487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6167554" y="4311404"/>
                <a:ext cx="12232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50 </a:t>
                </a:r>
                <a:r>
                  <a:rPr lang="en-US" sz="1600" dirty="0" err="1" smtClean="0"/>
                  <a:t>GeV</a:t>
                </a:r>
                <a:r>
                  <a:rPr lang="en-US" sz="1600" dirty="0" smtClean="0"/>
                  <a:t> elec.</a:t>
                </a:r>
                <a:endParaRPr lang="en-US" sz="1600" dirty="0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flipV="1">
                <a:off x="7272928" y="4389968"/>
                <a:ext cx="218096" cy="116902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1133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4294967295"/>
          </p:nvPr>
        </p:nvSpPr>
        <p:spPr>
          <a:xfrm>
            <a:off x="0" y="-18039"/>
            <a:ext cx="9144000" cy="612029"/>
          </a:xfrm>
        </p:spPr>
        <p:txBody>
          <a:bodyPr>
            <a:noAutofit/>
          </a:bodyPr>
          <a:lstStyle/>
          <a:p>
            <a:pPr marL="342000" indent="0"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ATLAS and </a:t>
            </a:r>
            <a:r>
              <a:rPr lang="en-US" sz="2800" dirty="0">
                <a:solidFill>
                  <a:srgbClr val="000000"/>
                </a:solidFill>
              </a:rPr>
              <a:t>CMS Trigger u</a:t>
            </a:r>
            <a:r>
              <a:rPr lang="en-US" sz="2800" dirty="0" smtClean="0">
                <a:solidFill>
                  <a:srgbClr val="000000"/>
                </a:solidFill>
              </a:rPr>
              <a:t>pgrades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6840" y="5138658"/>
            <a:ext cx="8765089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Backend electronics</a:t>
            </a:r>
            <a:r>
              <a:rPr lang="en-US" sz="2000" dirty="0">
                <a:solidFill>
                  <a:srgbClr val="000090"/>
                </a:solidFill>
              </a:rPr>
              <a:t> -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dirty="0"/>
              <a:t>f</a:t>
            </a:r>
            <a:r>
              <a:rPr lang="en-US" dirty="0" smtClean="0"/>
              <a:t>ollow COTs progress in FPGA, high bandwidth links, and ATCA 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C</a:t>
            </a:r>
            <a:r>
              <a:rPr lang="en-US" sz="2000" dirty="0" smtClean="0">
                <a:solidFill>
                  <a:srgbClr val="000090"/>
                </a:solidFill>
              </a:rPr>
              <a:t>ustom ASIC developments - </a:t>
            </a:r>
            <a:r>
              <a:rPr lang="en-US" dirty="0" smtClean="0">
                <a:solidFill>
                  <a:srgbClr val="000000"/>
                </a:solidFill>
              </a:rPr>
              <a:t>Associative </a:t>
            </a:r>
            <a:r>
              <a:rPr lang="en-US" dirty="0">
                <a:solidFill>
                  <a:srgbClr val="000000"/>
                </a:solidFill>
              </a:rPr>
              <a:t>Memories (track </a:t>
            </a:r>
            <a:r>
              <a:rPr lang="en-US" dirty="0" smtClean="0">
                <a:solidFill>
                  <a:srgbClr val="000000"/>
                </a:solidFill>
              </a:rPr>
              <a:t>trigger pattern recognition)  interest in 3D integration with FPGA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</a:rPr>
              <a:t>event cleaning </a:t>
            </a:r>
            <a:r>
              <a:rPr lang="en-US" dirty="0" smtClean="0"/>
              <a:t>and parameter fit)</a:t>
            </a:r>
          </a:p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Computing </a:t>
            </a:r>
            <a:r>
              <a:rPr lang="en-US" dirty="0" smtClean="0"/>
              <a:t>- follow commercial progress, slower by O(10) compared to increase in CPU needs - R&amp;D see back-up (ideal detectors would select event based on full </a:t>
            </a:r>
            <a:r>
              <a:rPr lang="en-US" dirty="0" err="1" smtClean="0"/>
              <a:t>reco</a:t>
            </a:r>
            <a:r>
              <a:rPr lang="en-US" dirty="0" smtClean="0"/>
              <a:t>.)  </a:t>
            </a:r>
            <a:endParaRPr lang="en-US" dirty="0"/>
          </a:p>
        </p:txBody>
      </p:sp>
      <p:pic>
        <p:nvPicPr>
          <p:cNvPr id="3" name="Picture 2" descr="t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2" y="694590"/>
            <a:ext cx="7937802" cy="431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9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 txBox="1">
            <a:spLocks/>
          </p:cNvSpPr>
          <p:nvPr/>
        </p:nvSpPr>
        <p:spPr>
          <a:xfrm>
            <a:off x="0" y="47008"/>
            <a:ext cx="9144000" cy="506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>
              <a:lnSpc>
                <a:spcPct val="9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rgbClr val="000000"/>
                </a:solidFill>
              </a:rPr>
              <a:t>Conclusion</a:t>
            </a:r>
            <a:endParaRPr lang="en-US" sz="3600" dirty="0">
              <a:solidFill>
                <a:srgbClr val="000000"/>
              </a:solidFill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5154" y="831032"/>
            <a:ext cx="8787521" cy="5324535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marL="270000" indent="-270000"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90"/>
                </a:solidFill>
                <a:sym typeface="Wingdings" panose="05000000000000000000" pitchFamily="2" charset="2"/>
              </a:rPr>
              <a:t>HL-LHC:</a:t>
            </a:r>
          </a:p>
          <a:p>
            <a:pPr marL="558000" lvl="1" indent="-270000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sym typeface="Wingdings" panose="05000000000000000000" pitchFamily="2" charset="2"/>
              </a:rPr>
              <a:t>Baseline technologies for HL-LHC detectors are identified/demonstrated, several innovations compared to current detectors - large scale and harsh environment operation experience will be useful for future experiments </a:t>
            </a:r>
          </a:p>
          <a:p>
            <a:pPr marL="558000" lvl="1" indent="-270000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sym typeface="Wingdings" panose="05000000000000000000" pitchFamily="2" charset="2"/>
              </a:rPr>
              <a:t>R&amp;D now focused on finalizing specifications and prototyping/engineering </a:t>
            </a:r>
            <a:r>
              <a:rPr lang="en-US" sz="2000" dirty="0">
                <a:sym typeface="Wingdings" panose="05000000000000000000" pitchFamily="2" charset="2"/>
              </a:rPr>
              <a:t>-</a:t>
            </a:r>
            <a:r>
              <a:rPr lang="en-US" sz="2000" dirty="0" smtClean="0">
                <a:sym typeface="Wingdings" panose="05000000000000000000" pitchFamily="2" charset="2"/>
              </a:rPr>
              <a:t> 2 </a:t>
            </a:r>
            <a:r>
              <a:rPr lang="en-US" sz="2000" dirty="0" smtClean="0">
                <a:sym typeface="Wingdings" panose="05000000000000000000" pitchFamily="2" charset="2"/>
              </a:rPr>
              <a:t>to 4 years effort </a:t>
            </a:r>
            <a:r>
              <a:rPr lang="en-US" sz="2000" dirty="0" smtClean="0">
                <a:sym typeface="Wingdings" panose="05000000000000000000" pitchFamily="2" charset="2"/>
              </a:rPr>
              <a:t>by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start of production - little room for new technologies </a:t>
            </a:r>
            <a:r>
              <a:rPr lang="en-US" sz="2000" dirty="0" smtClean="0">
                <a:sym typeface="Wingdings" panose="05000000000000000000" pitchFamily="2" charset="2"/>
              </a:rPr>
              <a:t>(but opportunity</a:t>
            </a:r>
            <a:r>
              <a:rPr lang="en-US" sz="2000" dirty="0" smtClean="0">
                <a:sym typeface="Wingdings" panose="05000000000000000000" pitchFamily="2" charset="2"/>
              </a:rPr>
              <a:t> for test)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270000" indent="-270000"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90"/>
                </a:solidFill>
                <a:sym typeface="Wingdings" panose="05000000000000000000" pitchFamily="2" charset="2"/>
              </a:rPr>
              <a:t>FCC-</a:t>
            </a:r>
            <a:r>
              <a:rPr lang="en-US" sz="2000" dirty="0" err="1" smtClean="0">
                <a:solidFill>
                  <a:srgbClr val="000090"/>
                </a:solidFill>
                <a:sym typeface="Wingdings" panose="05000000000000000000" pitchFamily="2" charset="2"/>
              </a:rPr>
              <a:t>hh</a:t>
            </a:r>
            <a:r>
              <a:rPr lang="en-US" sz="2000" dirty="0" smtClean="0">
                <a:solidFill>
                  <a:srgbClr val="000090"/>
                </a:solidFill>
                <a:sym typeface="Wingdings" panose="05000000000000000000" pitchFamily="2" charset="2"/>
              </a:rPr>
              <a:t>:</a:t>
            </a:r>
          </a:p>
          <a:p>
            <a:pPr marL="558000" lvl="1" indent="-270000">
              <a:spcAft>
                <a:spcPts val="120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Large scale detectors - likely need an order of magnitude in granularity and radiation tolerance to fully benefit from accelerator luminosity potential - </a:t>
            </a:r>
            <a:r>
              <a:rPr lang="en-US" sz="2000" dirty="0">
                <a:solidFill>
                  <a:srgbClr val="000000"/>
                </a:solidFill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ajor R&amp;D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effort needed,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technology choices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could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depend on </a:t>
            </a:r>
            <a:r>
              <a:rPr lang="en-US" sz="2000" dirty="0" err="1">
                <a:solidFill>
                  <a:srgbClr val="000000"/>
                </a:solidFill>
                <a:sym typeface="Wingdings" panose="05000000000000000000" pitchFamily="2" charset="2"/>
              </a:rPr>
              <a:t>η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-r to optimize performance versus radiation </a:t>
            </a:r>
            <a:r>
              <a:rPr lang="en-US" sz="2000" dirty="0">
                <a:solidFill>
                  <a:srgbClr val="000000"/>
                </a:solidFill>
                <a:sym typeface="Wingdings" panose="05000000000000000000" pitchFamily="2" charset="2"/>
              </a:rPr>
              <a:t>tolerance and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cost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(also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needs large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effort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of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simulation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studies)</a:t>
            </a:r>
            <a:endParaRPr lang="en-US" sz="20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70000" indent="-270000"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90"/>
                </a:solidFill>
                <a:sym typeface="Wingdings" panose="05000000000000000000" pitchFamily="2" charset="2"/>
              </a:rPr>
              <a:t>ILC-CLIC-FCC-</a:t>
            </a:r>
            <a:r>
              <a:rPr lang="en-US" sz="2000" dirty="0" err="1" smtClean="0">
                <a:solidFill>
                  <a:srgbClr val="000090"/>
                </a:solidFill>
                <a:sym typeface="Wingdings" panose="05000000000000000000" pitchFamily="2" charset="2"/>
              </a:rPr>
              <a:t>ee</a:t>
            </a:r>
            <a:r>
              <a:rPr lang="en-US" sz="2000" dirty="0" smtClean="0">
                <a:solidFill>
                  <a:srgbClr val="000090"/>
                </a:solidFill>
                <a:sym typeface="Wingdings" panose="05000000000000000000" pitchFamily="2" charset="2"/>
              </a:rPr>
              <a:t>: </a:t>
            </a:r>
          </a:p>
          <a:p>
            <a:pPr marL="558000" lvl="1" indent="-270000"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Detectors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require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high granularity and highest possible resolution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- several  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R&amp;D beneficial to HL-LHC and FCC-</a:t>
            </a:r>
            <a:r>
              <a:rPr lang="en-US" sz="20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hh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(although rad. </a:t>
            </a:r>
            <a:r>
              <a:rPr lang="en-US" sz="2000" dirty="0" err="1">
                <a:solidFill>
                  <a:srgbClr val="000000"/>
                </a:solidFill>
                <a:sym typeface="Wingdings" panose="05000000000000000000" pitchFamily="2" charset="2"/>
              </a:rPr>
              <a:t>t</a:t>
            </a:r>
            <a:r>
              <a:rPr lang="en-US" sz="20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ol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. is not an issue</a:t>
            </a: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) </a:t>
            </a:r>
            <a:endParaRPr lang="en-US" sz="20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7432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idx="4294967295"/>
          </p:nvPr>
        </p:nvSpPr>
        <p:spPr>
          <a:xfrm>
            <a:off x="155222" y="2990321"/>
            <a:ext cx="8861778" cy="7914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 smtClean="0">
                <a:solidFill>
                  <a:srgbClr val="BE0204"/>
                </a:solidFill>
              </a:rPr>
              <a:t>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53351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2105"/>
            <a:ext cx="9143999" cy="5329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000"/>
            <a:r>
              <a:rPr lang="en-US" sz="2800" dirty="0" smtClean="0"/>
              <a:t>Future Colliders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9300" y="23690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6175555" y="3913199"/>
            <a:ext cx="2593676" cy="2851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6768" y="3913199"/>
            <a:ext cx="5550679" cy="28777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lang="en-US" sz="2000" kern="0" dirty="0" smtClean="0">
                <a:solidFill>
                  <a:srgbClr val="000090"/>
                </a:solidFill>
                <a:cs typeface="Calibri" pitchFamily="34" charset="0"/>
              </a:rPr>
              <a:t>Future Circular Collider (FCC)</a:t>
            </a:r>
          </a:p>
          <a:p>
            <a:pPr marL="270000" indent="-270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rgbClr val="000090"/>
                </a:solidFill>
                <a:cs typeface="Calibri" pitchFamily="34" charset="0"/>
              </a:rPr>
              <a:t>FCC</a:t>
            </a:r>
            <a:r>
              <a:rPr lang="en-US" kern="0" dirty="0">
                <a:solidFill>
                  <a:srgbClr val="000090"/>
                </a:solidFill>
                <a:cs typeface="Calibri" pitchFamily="34" charset="0"/>
              </a:rPr>
              <a:t>-</a:t>
            </a:r>
            <a:r>
              <a:rPr lang="en-US" kern="0" dirty="0" err="1" smtClean="0">
                <a:solidFill>
                  <a:srgbClr val="000090"/>
                </a:solidFill>
                <a:cs typeface="Calibri" pitchFamily="34" charset="0"/>
              </a:rPr>
              <a:t>hh</a:t>
            </a:r>
            <a:r>
              <a:rPr lang="en-US" kern="0" dirty="0" smtClean="0">
                <a:solidFill>
                  <a:srgbClr val="000090"/>
                </a:solidFill>
                <a:cs typeface="Calibri" pitchFamily="34" charset="0"/>
              </a:rPr>
              <a:t>: </a:t>
            </a:r>
            <a:r>
              <a:rPr lang="en-US" kern="0" dirty="0" err="1" smtClean="0">
                <a:cs typeface="Calibri" pitchFamily="34" charset="0"/>
              </a:rPr>
              <a:t>pp</a:t>
            </a:r>
            <a:r>
              <a:rPr lang="en-US" kern="0" dirty="0" smtClean="0">
                <a:cs typeface="Calibri" pitchFamily="34" charset="0"/>
              </a:rPr>
              <a:t>-collider 80-100 km (Geneva) </a:t>
            </a:r>
            <a:r>
              <a:rPr lang="fr-CH" kern="0" dirty="0" smtClean="0"/>
              <a:t>16 T magnets </a:t>
            </a:r>
            <a:r>
              <a:rPr lang="en-US" dirty="0" smtClean="0">
                <a:solidFill>
                  <a:srgbClr val="CB0002"/>
                </a:solidFill>
                <a:sym typeface="Wingdings"/>
              </a:rPr>
              <a:t>≃ </a:t>
            </a:r>
            <a:r>
              <a:rPr lang="fr-CH" kern="0" dirty="0" smtClean="0">
                <a:solidFill>
                  <a:srgbClr val="CB0002"/>
                </a:solidFill>
                <a:sym typeface="Symbol"/>
              </a:rPr>
              <a:t>100 </a:t>
            </a:r>
            <a:r>
              <a:rPr lang="fr-CH" kern="0" dirty="0">
                <a:solidFill>
                  <a:srgbClr val="CB0002"/>
                </a:solidFill>
                <a:sym typeface="Symbol"/>
              </a:rPr>
              <a:t>TeV </a:t>
            </a:r>
            <a:r>
              <a:rPr lang="fr-CH" kern="0" dirty="0">
                <a:solidFill>
                  <a:srgbClr val="000000"/>
                </a:solidFill>
                <a:sym typeface="Symbol"/>
              </a:rPr>
              <a:t>(</a:t>
            </a:r>
            <a:r>
              <a:rPr lang="fr-CH" kern="0" dirty="0" smtClean="0">
                <a:solidFill>
                  <a:srgbClr val="000000"/>
                </a:solidFill>
                <a:sym typeface="Symbol"/>
              </a:rPr>
              <a:t>in </a:t>
            </a:r>
            <a:r>
              <a:rPr lang="fr-CH" kern="0" dirty="0">
                <a:solidFill>
                  <a:srgbClr val="000000"/>
                </a:solidFill>
                <a:sym typeface="Symbol"/>
              </a:rPr>
              <a:t>100 </a:t>
            </a:r>
            <a:r>
              <a:rPr lang="fr-CH" kern="0" dirty="0" smtClean="0">
                <a:solidFill>
                  <a:srgbClr val="000000"/>
                </a:solidFill>
                <a:sym typeface="Symbol"/>
              </a:rPr>
              <a:t>km)</a:t>
            </a:r>
            <a:endParaRPr lang="en-US" kern="0" dirty="0">
              <a:solidFill>
                <a:srgbClr val="000000"/>
              </a:solidFill>
              <a:cs typeface="Calibri" pitchFamily="34" charset="0"/>
            </a:endParaRPr>
          </a:p>
          <a:p>
            <a:pPr marL="270000" indent="-270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rgbClr val="000090"/>
                </a:solidFill>
                <a:cs typeface="Calibri" pitchFamily="34" charset="0"/>
              </a:rPr>
              <a:t>FCC</a:t>
            </a:r>
            <a:r>
              <a:rPr lang="en-US" kern="0" dirty="0">
                <a:solidFill>
                  <a:srgbClr val="000090"/>
                </a:solidFill>
                <a:cs typeface="Calibri" pitchFamily="34" charset="0"/>
              </a:rPr>
              <a:t>-</a:t>
            </a:r>
            <a:r>
              <a:rPr lang="en-US" kern="0" dirty="0" err="1" smtClean="0">
                <a:solidFill>
                  <a:srgbClr val="000090"/>
                </a:solidFill>
                <a:cs typeface="Calibri" pitchFamily="34" charset="0"/>
              </a:rPr>
              <a:t>ee</a:t>
            </a:r>
            <a:r>
              <a:rPr lang="en-US" kern="0" dirty="0" smtClean="0">
                <a:solidFill>
                  <a:srgbClr val="000090"/>
                </a:solidFill>
                <a:cs typeface="Calibri" pitchFamily="34" charset="0"/>
              </a:rPr>
              <a:t>: </a:t>
            </a:r>
            <a:r>
              <a:rPr lang="en-US" kern="0" dirty="0" err="1" smtClean="0">
                <a:cs typeface="Calibri" pitchFamily="34" charset="0"/>
              </a:rPr>
              <a:t>e</a:t>
            </a:r>
            <a:r>
              <a:rPr lang="en-US" kern="0" baseline="30000" dirty="0" err="1" smtClean="0">
                <a:cs typeface="Calibri" pitchFamily="34" charset="0"/>
              </a:rPr>
              <a:t>+</a:t>
            </a:r>
            <a:r>
              <a:rPr lang="en-US" kern="0" dirty="0" err="1" smtClean="0">
                <a:cs typeface="Calibri" pitchFamily="34" charset="0"/>
              </a:rPr>
              <a:t>e</a:t>
            </a:r>
            <a:r>
              <a:rPr lang="en-US" kern="0" baseline="30000" dirty="0" smtClean="0">
                <a:cs typeface="Calibri" pitchFamily="34" charset="0"/>
              </a:rPr>
              <a:t>-</a:t>
            </a:r>
            <a:r>
              <a:rPr lang="en-US" kern="0" dirty="0" smtClean="0">
                <a:cs typeface="Calibri" pitchFamily="34" charset="0"/>
              </a:rPr>
              <a:t> </a:t>
            </a:r>
            <a:r>
              <a:rPr lang="en-US" kern="0" dirty="0">
                <a:cs typeface="Calibri" pitchFamily="34" charset="0"/>
              </a:rPr>
              <a:t>collider </a:t>
            </a:r>
            <a:r>
              <a:rPr lang="en-US" kern="0" dirty="0" smtClean="0">
                <a:cs typeface="Calibri" pitchFamily="34" charset="0"/>
              </a:rPr>
              <a:t>potential </a:t>
            </a:r>
            <a:r>
              <a:rPr lang="en-US" kern="0" dirty="0">
                <a:cs typeface="Calibri" pitchFamily="34" charset="0"/>
              </a:rPr>
              <a:t>first </a:t>
            </a:r>
            <a:r>
              <a:rPr lang="en-US" kern="0" dirty="0" smtClean="0">
                <a:cs typeface="Calibri" pitchFamily="34" charset="0"/>
              </a:rPr>
              <a:t>step, </a:t>
            </a:r>
            <a:r>
              <a:rPr lang="en-US" dirty="0" smtClean="0"/>
              <a:t>Z</a:t>
            </a:r>
            <a:r>
              <a:rPr lang="en-US" dirty="0"/>
              <a:t>, WW, ZH, </a:t>
            </a:r>
            <a:r>
              <a:rPr lang="en-US" dirty="0" err="1"/>
              <a:t>tt</a:t>
            </a:r>
            <a:r>
              <a:rPr lang="en-US" dirty="0"/>
              <a:t> </a:t>
            </a:r>
            <a:r>
              <a:rPr lang="en-US" dirty="0" smtClean="0"/>
              <a:t>energies max </a:t>
            </a:r>
            <a:r>
              <a:rPr lang="en-US" dirty="0" smtClean="0">
                <a:solidFill>
                  <a:srgbClr val="CB0002"/>
                </a:solidFill>
                <a:sym typeface="Wingdings"/>
              </a:rPr>
              <a:t>≃ </a:t>
            </a:r>
            <a:r>
              <a:rPr lang="en-US" kern="0" dirty="0">
                <a:solidFill>
                  <a:srgbClr val="CB0002"/>
                </a:solidFill>
                <a:cs typeface="Calibri" pitchFamily="34" charset="0"/>
                <a:sym typeface="Wingdings"/>
              </a:rPr>
              <a:t>350</a:t>
            </a:r>
            <a:r>
              <a:rPr lang="en-US" kern="0" dirty="0">
                <a:solidFill>
                  <a:srgbClr val="CB0002"/>
                </a:solidFill>
                <a:cs typeface="Calibri" pitchFamily="34" charset="0"/>
              </a:rPr>
              <a:t> </a:t>
            </a:r>
            <a:r>
              <a:rPr lang="en-US" kern="0" dirty="0" err="1">
                <a:solidFill>
                  <a:srgbClr val="CB0002"/>
                </a:solidFill>
                <a:cs typeface="Calibri" pitchFamily="34" charset="0"/>
              </a:rPr>
              <a:t>GeV</a:t>
            </a:r>
            <a:endParaRPr lang="en-US" kern="0" dirty="0" smtClean="0">
              <a:solidFill>
                <a:srgbClr val="CB0002"/>
              </a:solidFill>
              <a:cs typeface="Calibri" pitchFamily="34" charset="0"/>
            </a:endParaRPr>
          </a:p>
          <a:p>
            <a:pPr marL="270000" indent="-270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rgbClr val="000090"/>
                </a:solidFill>
                <a:cs typeface="Calibri" pitchFamily="34" charset="0"/>
              </a:rPr>
              <a:t>FCC-he: </a:t>
            </a:r>
            <a:r>
              <a:rPr lang="en-US" kern="0" dirty="0" smtClean="0">
                <a:cs typeface="Calibri" pitchFamily="34" charset="0"/>
              </a:rPr>
              <a:t>p</a:t>
            </a:r>
            <a:r>
              <a:rPr lang="en-US" kern="0" dirty="0">
                <a:cs typeface="Calibri" pitchFamily="34" charset="0"/>
              </a:rPr>
              <a:t>-e </a:t>
            </a:r>
            <a:r>
              <a:rPr lang="en-US" kern="0" dirty="0" smtClean="0">
                <a:cs typeface="Calibri" pitchFamily="34" charset="0"/>
              </a:rPr>
              <a:t>option </a:t>
            </a:r>
            <a:r>
              <a:rPr lang="en-US" dirty="0">
                <a:solidFill>
                  <a:srgbClr val="CB0002"/>
                </a:solidFill>
                <a:sym typeface="Wingdings"/>
              </a:rPr>
              <a:t>≃ </a:t>
            </a:r>
            <a:r>
              <a:rPr lang="en-US" kern="0" dirty="0" smtClean="0">
                <a:solidFill>
                  <a:srgbClr val="CB0002"/>
                </a:solidFill>
                <a:cs typeface="Calibri" pitchFamily="34" charset="0"/>
                <a:sym typeface="Wingdings"/>
              </a:rPr>
              <a:t>3.5</a:t>
            </a:r>
            <a:r>
              <a:rPr lang="en-US" kern="0" dirty="0" smtClean="0">
                <a:solidFill>
                  <a:srgbClr val="CB0002"/>
                </a:solidFill>
                <a:cs typeface="Calibri" pitchFamily="34" charset="0"/>
              </a:rPr>
              <a:t> </a:t>
            </a:r>
            <a:r>
              <a:rPr lang="en-US" kern="0" dirty="0" err="1" smtClean="0">
                <a:solidFill>
                  <a:srgbClr val="CB0002"/>
                </a:solidFill>
                <a:cs typeface="Calibri" pitchFamily="34" charset="0"/>
              </a:rPr>
              <a:t>TeV</a:t>
            </a:r>
            <a:endParaRPr lang="en-US" kern="0" dirty="0" smtClean="0">
              <a:solidFill>
                <a:srgbClr val="CB0002"/>
              </a:solidFill>
              <a:cs typeface="Calibri" pitchFamily="34" charset="0"/>
            </a:endParaRPr>
          </a:p>
          <a:p>
            <a:pPr marL="270000" indent="-270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 smtClean="0">
                <a:solidFill>
                  <a:srgbClr val="000090"/>
                </a:solidFill>
                <a:cs typeface="Calibri" pitchFamily="34" charset="0"/>
              </a:rPr>
              <a:t>HE-LHC: </a:t>
            </a:r>
            <a:r>
              <a:rPr lang="en-US" kern="0" dirty="0" smtClean="0">
                <a:solidFill>
                  <a:srgbClr val="000000"/>
                </a:solidFill>
                <a:cs typeface="Calibri" pitchFamily="34" charset="0"/>
              </a:rPr>
              <a:t>with FCC-</a:t>
            </a:r>
            <a:r>
              <a:rPr lang="en-US" kern="0" dirty="0" err="1" smtClean="0">
                <a:solidFill>
                  <a:srgbClr val="000000"/>
                </a:solidFill>
                <a:cs typeface="Calibri" pitchFamily="34" charset="0"/>
              </a:rPr>
              <a:t>hh</a:t>
            </a:r>
            <a:r>
              <a:rPr lang="en-US" kern="0" dirty="0" smtClean="0">
                <a:solidFill>
                  <a:srgbClr val="000000"/>
                </a:solidFill>
                <a:cs typeface="Calibri" pitchFamily="34" charset="0"/>
              </a:rPr>
              <a:t> </a:t>
            </a:r>
            <a:r>
              <a:rPr lang="en-US" kern="0" dirty="0">
                <a:solidFill>
                  <a:srgbClr val="000000"/>
                </a:solidFill>
                <a:cs typeface="Calibri" pitchFamily="34" charset="0"/>
              </a:rPr>
              <a:t>technology </a:t>
            </a:r>
            <a:r>
              <a:rPr lang="en-US" dirty="0" smtClean="0">
                <a:solidFill>
                  <a:srgbClr val="CB0002"/>
                </a:solidFill>
                <a:sym typeface="Wingdings"/>
              </a:rPr>
              <a:t>≃ </a:t>
            </a:r>
            <a:r>
              <a:rPr lang="en-US" kern="0" dirty="0" smtClean="0">
                <a:solidFill>
                  <a:srgbClr val="CB0002"/>
                </a:solidFill>
                <a:cs typeface="Calibri" pitchFamily="34" charset="0"/>
              </a:rPr>
              <a:t>30 </a:t>
            </a:r>
            <a:r>
              <a:rPr lang="en-US" kern="0" dirty="0" err="1">
                <a:solidFill>
                  <a:srgbClr val="CB0002"/>
                </a:solidFill>
                <a:cs typeface="Calibri" pitchFamily="34" charset="0"/>
              </a:rPr>
              <a:t>GeV</a:t>
            </a:r>
            <a:r>
              <a:rPr lang="en-US" kern="0" dirty="0">
                <a:solidFill>
                  <a:srgbClr val="CB0002"/>
                </a:solidFill>
                <a:cs typeface="Calibri" pitchFamily="34" charset="0"/>
              </a:rPr>
              <a:t> </a:t>
            </a:r>
            <a:endParaRPr lang="en-US" kern="0" dirty="0" smtClean="0">
              <a:solidFill>
                <a:srgbClr val="CB0002"/>
              </a:solidFill>
              <a:cs typeface="Calibri" pitchFamily="34" charset="0"/>
            </a:endParaRPr>
          </a:p>
          <a:p>
            <a:pPr marL="270000" indent="-270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90"/>
                </a:solidFill>
                <a:cs typeface="Calibri" pitchFamily="34" charset="0"/>
              </a:rPr>
              <a:t>2</a:t>
            </a:r>
            <a:r>
              <a:rPr lang="en-US" kern="0" dirty="0" smtClean="0">
                <a:solidFill>
                  <a:srgbClr val="000090"/>
                </a:solidFill>
                <a:cs typeface="Calibri" pitchFamily="34" charset="0"/>
              </a:rPr>
              <a:t> Experiments (Interaction Regions)</a:t>
            </a:r>
          </a:p>
          <a:p>
            <a:pPr>
              <a:spcAft>
                <a:spcPts val="300"/>
              </a:spcAft>
              <a:defRPr/>
            </a:pPr>
            <a:r>
              <a:rPr lang="en-US" sz="2000" kern="0" dirty="0" smtClean="0">
                <a:solidFill>
                  <a:srgbClr val="000090"/>
                </a:solidFill>
                <a:cs typeface="Calibri" pitchFamily="34" charset="0"/>
              </a:rPr>
              <a:t>And similar China project SPPC/CEPC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3655" y="589161"/>
            <a:ext cx="8331387" cy="1092607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marL="270000" indent="-270000">
              <a:spcAft>
                <a:spcPts val="3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ILC: </a:t>
            </a:r>
            <a:r>
              <a:rPr lang="en-US" dirty="0" smtClean="0"/>
              <a:t>2x11 km (Japan), 1.3 GHz SCRF cavities, 30 MV/m </a:t>
            </a:r>
            <a:r>
              <a:rPr lang="en-US" dirty="0" smtClean="0">
                <a:solidFill>
                  <a:srgbClr val="CB0002"/>
                </a:solidFill>
              </a:rPr>
              <a:t>≃ 500 </a:t>
            </a:r>
            <a:r>
              <a:rPr lang="en-US" dirty="0" err="1" smtClean="0">
                <a:solidFill>
                  <a:srgbClr val="CB0002"/>
                </a:solidFill>
              </a:rPr>
              <a:t>GeV</a:t>
            </a:r>
            <a:r>
              <a:rPr lang="en-US" dirty="0" smtClean="0">
                <a:solidFill>
                  <a:srgbClr val="CB0002"/>
                </a:solidFill>
              </a:rPr>
              <a:t> </a:t>
            </a:r>
          </a:p>
          <a:p>
            <a:pPr marL="270000" indent="-270000">
              <a:spcAft>
                <a:spcPts val="3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CLIC: </a:t>
            </a:r>
            <a:r>
              <a:rPr lang="en-US" dirty="0" smtClean="0">
                <a:solidFill>
                  <a:srgbClr val="000000"/>
                </a:solidFill>
              </a:rPr>
              <a:t>2x21 km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</a:rPr>
              <a:t>Geneva,) </a:t>
            </a:r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rive beams provide RF power, 12 GHz, 100 MV/m </a:t>
            </a:r>
            <a:r>
              <a:rPr lang="en-US" dirty="0">
                <a:solidFill>
                  <a:srgbClr val="CB0002"/>
                </a:solidFill>
              </a:rPr>
              <a:t>≃ </a:t>
            </a:r>
            <a:r>
              <a:rPr lang="en-US" dirty="0" smtClean="0">
                <a:solidFill>
                  <a:srgbClr val="CB0002"/>
                </a:solidFill>
              </a:rPr>
              <a:t>3 </a:t>
            </a:r>
            <a:r>
              <a:rPr lang="en-US" dirty="0" err="1" smtClean="0">
                <a:solidFill>
                  <a:srgbClr val="CB0002"/>
                </a:solidFill>
              </a:rPr>
              <a:t>TeV</a:t>
            </a:r>
            <a:endParaRPr lang="en-US" dirty="0" smtClean="0">
              <a:solidFill>
                <a:srgbClr val="CB0002"/>
              </a:solidFill>
            </a:endParaRPr>
          </a:p>
          <a:p>
            <a:pPr marL="285750" indent="-285750">
              <a:spcAft>
                <a:spcPts val="3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2 push-pull experiments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2991" y="1778411"/>
            <a:ext cx="7923967" cy="2018172"/>
            <a:chOff x="561552" y="2921500"/>
            <a:chExt cx="7935454" cy="200496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1483" y="2921500"/>
              <a:ext cx="3784223" cy="199629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12783" y="2930171"/>
              <a:ext cx="3784223" cy="199629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561552" y="2955246"/>
              <a:ext cx="17469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31 km (500 </a:t>
              </a:r>
              <a:r>
                <a:rPr lang="en-US" dirty="0" err="1" smtClean="0"/>
                <a:t>GeV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21958" y="2949313"/>
              <a:ext cx="1479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 km (3 </a:t>
              </a:r>
              <a:r>
                <a:rPr lang="en-US" dirty="0" err="1" smtClean="0"/>
                <a:t>TeV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942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171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2800" dirty="0" smtClean="0"/>
              <a:t>HL-</a:t>
            </a:r>
            <a:r>
              <a:rPr lang="en-US" sz="2800" dirty="0"/>
              <a:t>L</a:t>
            </a:r>
            <a:r>
              <a:rPr lang="en-US" sz="2800" dirty="0" smtClean="0"/>
              <a:t>HC ATLAS and CMS Online/Offline/Computing R&amp;D </a:t>
            </a:r>
          </a:p>
        </p:txBody>
      </p:sp>
      <p:sp>
        <p:nvSpPr>
          <p:cNvPr id="5" name="Rectangle 4"/>
          <p:cNvSpPr/>
          <p:nvPr/>
        </p:nvSpPr>
        <p:spPr>
          <a:xfrm>
            <a:off x="292100" y="1119225"/>
            <a:ext cx="86741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CPU </a:t>
            </a:r>
            <a:r>
              <a:rPr lang="en-US" sz="2200" dirty="0">
                <a:solidFill>
                  <a:srgbClr val="000090"/>
                </a:solidFill>
              </a:rPr>
              <a:t>need for </a:t>
            </a:r>
            <a:r>
              <a:rPr lang="en-US" sz="2200" dirty="0" smtClean="0">
                <a:solidFill>
                  <a:srgbClr val="000090"/>
                </a:solidFill>
              </a:rPr>
              <a:t>online/offline </a:t>
            </a:r>
            <a:r>
              <a:rPr lang="en-US" sz="2200" dirty="0">
                <a:solidFill>
                  <a:srgbClr val="000090"/>
                </a:solidFill>
              </a:rPr>
              <a:t>reconstruction and analyses </a:t>
            </a:r>
            <a:r>
              <a:rPr lang="en-US" sz="2200" dirty="0" smtClean="0">
                <a:solidFill>
                  <a:srgbClr val="000090"/>
                </a:solidFill>
              </a:rPr>
              <a:t>is </a:t>
            </a:r>
            <a:r>
              <a:rPr lang="en-US" sz="2200" dirty="0">
                <a:solidFill>
                  <a:srgbClr val="000090"/>
                </a:solidFill>
              </a:rPr>
              <a:t>expected to be roughly </a:t>
            </a:r>
            <a:r>
              <a:rPr lang="en-US" sz="2200" dirty="0" smtClean="0">
                <a:solidFill>
                  <a:srgbClr val="000090"/>
                </a:solidFill>
              </a:rPr>
              <a:t>30/</a:t>
            </a:r>
            <a:r>
              <a:rPr lang="en-US" sz="2200" dirty="0">
                <a:solidFill>
                  <a:srgbClr val="000090"/>
                </a:solidFill>
              </a:rPr>
              <a:t>8</a:t>
            </a:r>
            <a:r>
              <a:rPr lang="en-US" sz="2200" dirty="0" smtClean="0">
                <a:solidFill>
                  <a:srgbClr val="000090"/>
                </a:solidFill>
              </a:rPr>
              <a:t>0 times </a:t>
            </a:r>
            <a:r>
              <a:rPr lang="en-US" sz="2200" dirty="0">
                <a:solidFill>
                  <a:srgbClr val="000090"/>
                </a:solidFill>
              </a:rPr>
              <a:t>larger than for Run </a:t>
            </a:r>
            <a:r>
              <a:rPr lang="en-US" sz="2200" dirty="0" smtClean="0">
                <a:solidFill>
                  <a:srgbClr val="000090"/>
                </a:solidFill>
              </a:rPr>
              <a:t>2 at 140 PU </a:t>
            </a:r>
          </a:p>
          <a:p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Anticipating </a:t>
            </a:r>
            <a:r>
              <a:rPr lang="en-US" sz="2000" dirty="0"/>
              <a:t>x 8 gain </a:t>
            </a:r>
            <a:r>
              <a:rPr lang="en-US" sz="2000" dirty="0" smtClean="0"/>
              <a:t>at </a:t>
            </a:r>
            <a:r>
              <a:rPr lang="en-US" sz="2000" dirty="0"/>
              <a:t>constant </a:t>
            </a:r>
            <a:r>
              <a:rPr lang="en-US" sz="2000" dirty="0" smtClean="0"/>
              <a:t>resources (25%/year improvement) another factor of ≃ 4/10 gain (online/offline) would be needed at 140 PU</a:t>
            </a:r>
          </a:p>
        </p:txBody>
      </p:sp>
      <p:sp>
        <p:nvSpPr>
          <p:cNvPr id="2" name="Rectangle 1"/>
          <p:cNvSpPr/>
          <p:nvPr/>
        </p:nvSpPr>
        <p:spPr>
          <a:xfrm>
            <a:off x="495301" y="2760002"/>
            <a:ext cx="8077199" cy="2923877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</a:rPr>
              <a:t>R&amp;D </a:t>
            </a:r>
            <a:r>
              <a:rPr lang="en-US" sz="2400" dirty="0" smtClean="0">
                <a:solidFill>
                  <a:srgbClr val="000090"/>
                </a:solidFill>
              </a:rPr>
              <a:t>focuses </a:t>
            </a:r>
            <a:r>
              <a:rPr lang="en-US" sz="2400" dirty="0">
                <a:solidFill>
                  <a:srgbClr val="000090"/>
                </a:solidFill>
              </a:rPr>
              <a:t>on:</a:t>
            </a:r>
          </a:p>
          <a:p>
            <a:pPr marL="522900" lvl="2" indent="-342900">
              <a:buFont typeface="Courier New"/>
              <a:buChar char="o"/>
            </a:pPr>
            <a:r>
              <a:rPr lang="en-US" sz="2000" dirty="0">
                <a:solidFill>
                  <a:srgbClr val="000090"/>
                </a:solidFill>
              </a:rPr>
              <a:t>Low power ARM processors, high performance GPU systems</a:t>
            </a:r>
            <a:r>
              <a:rPr lang="en-US" sz="2000" dirty="0" smtClean="0">
                <a:solidFill>
                  <a:srgbClr val="000090"/>
                </a:solidFill>
              </a:rPr>
              <a:t>…</a:t>
            </a:r>
          </a:p>
          <a:p>
            <a:pPr marL="828000" lvl="2" indent="-306000">
              <a:buFont typeface="Wingdings" charset="0"/>
              <a:buChar char="à"/>
            </a:pPr>
            <a:r>
              <a:rPr lang="en-US" sz="2000" dirty="0" smtClean="0"/>
              <a:t>Develop </a:t>
            </a:r>
            <a:r>
              <a:rPr lang="en-US" sz="2000" dirty="0"/>
              <a:t>multi-threaded code - data oriented for memory usage</a:t>
            </a:r>
          </a:p>
          <a:p>
            <a:pPr marL="522900" lvl="2" indent="-342900">
              <a:buFont typeface="Courier New"/>
              <a:buChar char="o"/>
            </a:pPr>
            <a:r>
              <a:rPr lang="en-US" sz="2000" dirty="0">
                <a:solidFill>
                  <a:srgbClr val="000090"/>
                </a:solidFill>
              </a:rPr>
              <a:t>More broadly distributed resources to access opportunistic computing</a:t>
            </a:r>
          </a:p>
          <a:p>
            <a:pPr marL="835200" lvl="3" indent="-306000">
              <a:buFont typeface="Wingdings" charset="0"/>
              <a:buChar char="à"/>
            </a:pPr>
            <a:r>
              <a:rPr lang="en-US" sz="2000" dirty="0" smtClean="0"/>
              <a:t>Develop </a:t>
            </a:r>
            <a:r>
              <a:rPr lang="en-US" sz="2000" dirty="0"/>
              <a:t>portable kernels of reconstruction and simulation code </a:t>
            </a:r>
            <a:endParaRPr lang="en-US" sz="2000" dirty="0" smtClean="0"/>
          </a:p>
          <a:p>
            <a:pPr marL="835200" lvl="3" indent="-306000">
              <a:buFont typeface="Wingdings" charset="0"/>
              <a:buChar char="à"/>
            </a:pPr>
            <a:r>
              <a:rPr lang="en-US" sz="2000" dirty="0" smtClean="0"/>
              <a:t>Use </a:t>
            </a:r>
            <a:r>
              <a:rPr lang="en-US" sz="2000" dirty="0"/>
              <a:t>cloud provisioning tools</a:t>
            </a:r>
          </a:p>
          <a:p>
            <a:pPr marL="522900" lvl="2" indent="-342900">
              <a:buFont typeface="Courier New"/>
              <a:buChar char="o"/>
            </a:pPr>
            <a:r>
              <a:rPr lang="en-US" sz="2000" dirty="0">
                <a:solidFill>
                  <a:srgbClr val="000090"/>
                </a:solidFill>
              </a:rPr>
              <a:t>More efficient use of storage and data distribution</a:t>
            </a:r>
          </a:p>
          <a:p>
            <a:pPr marL="871200" lvl="3" indent="-306000">
              <a:buFont typeface="Wingdings" charset="0"/>
              <a:buChar char="à"/>
            </a:pPr>
            <a:r>
              <a:rPr lang="en-US" sz="2000" dirty="0" smtClean="0"/>
              <a:t>Develop </a:t>
            </a:r>
            <a:r>
              <a:rPr lang="en-US" sz="2000" dirty="0"/>
              <a:t>dynamic data placement to use remote services through Content Delivery </a:t>
            </a:r>
            <a:r>
              <a:rPr lang="en-US" sz="2000" dirty="0" smtClean="0"/>
              <a:t>Network </a:t>
            </a:r>
            <a:r>
              <a:rPr lang="en-US" sz="2000" dirty="0"/>
              <a:t>techniques</a:t>
            </a:r>
          </a:p>
        </p:txBody>
      </p:sp>
    </p:spTree>
    <p:extLst>
      <p:ext uri="{BB962C8B-B14F-4D97-AF65-F5344CB8AC3E}">
        <p14:creationId xmlns:p14="http://schemas.microsoft.com/office/powerpoint/2010/main" val="124598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5" descr="AliceU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3164"/>
            <a:ext cx="9111471" cy="5790111"/>
          </a:xfrm>
          <a:prstGeom prst="rect">
            <a:avLst/>
          </a:prstGeom>
          <a:noFill/>
        </p:spPr>
      </p:pic>
      <p:sp>
        <p:nvSpPr>
          <p:cNvPr id="5" name="Title 5"/>
          <p:cNvSpPr txBox="1">
            <a:spLocks/>
          </p:cNvSpPr>
          <p:nvPr/>
        </p:nvSpPr>
        <p:spPr>
          <a:xfrm>
            <a:off x="0" y="34602"/>
            <a:ext cx="9144000" cy="639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>
              <a:lnSpc>
                <a:spcPct val="9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rgbClr val="000000"/>
                </a:solidFill>
              </a:rPr>
              <a:t>ALICE upgrades in LS2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750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0" y="34602"/>
            <a:ext cx="9144000" cy="639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>
              <a:lnSpc>
                <a:spcPct val="90000"/>
              </a:lnSpc>
              <a:spcBef>
                <a:spcPts val="0"/>
              </a:spcBef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LHCb</a:t>
            </a:r>
            <a:r>
              <a:rPr lang="en-US" dirty="0" smtClean="0">
                <a:solidFill>
                  <a:srgbClr val="000000"/>
                </a:solidFill>
              </a:rPr>
              <a:t> upgrades in LS2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 descr="LHCBupgad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952500"/>
            <a:ext cx="9055100" cy="573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9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0318" y="100037"/>
            <a:ext cx="8923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/>
            <a:r>
              <a:rPr lang="en-US" sz="2800" dirty="0" err="1">
                <a:solidFill>
                  <a:srgbClr val="000000"/>
                </a:solidFill>
              </a:rPr>
              <a:t>LHCb</a:t>
            </a:r>
            <a:r>
              <a:rPr lang="en-US" sz="2800" dirty="0">
                <a:solidFill>
                  <a:srgbClr val="000000"/>
                </a:solidFill>
              </a:rPr>
              <a:t> will upgrade already in LS2 and collect 50 fb-1 at </a:t>
            </a:r>
            <a:r>
              <a:rPr lang="en-US" sz="2800" dirty="0" smtClean="0">
                <a:solidFill>
                  <a:srgbClr val="000000"/>
                </a:solidFill>
              </a:rPr>
              <a:t>      2 </a:t>
            </a:r>
            <a:r>
              <a:rPr lang="en-US" sz="2800" dirty="0">
                <a:solidFill>
                  <a:srgbClr val="000000"/>
                </a:solidFill>
              </a:rPr>
              <a:t>x </a:t>
            </a:r>
            <a:r>
              <a:rPr lang="en-US" sz="2800" dirty="0" smtClean="0">
                <a:solidFill>
                  <a:srgbClr val="000000"/>
                </a:solidFill>
              </a:rPr>
              <a:t>10</a:t>
            </a:r>
            <a:r>
              <a:rPr lang="en-US" sz="2800" baseline="30000" dirty="0" smtClean="0">
                <a:solidFill>
                  <a:srgbClr val="000000"/>
                </a:solidFill>
              </a:rPr>
              <a:t>33 </a:t>
            </a:r>
            <a:r>
              <a:rPr lang="en-US" sz="2800" dirty="0">
                <a:solidFill>
                  <a:srgbClr val="000000"/>
                </a:solidFill>
              </a:rPr>
              <a:t>cm-</a:t>
            </a:r>
            <a:r>
              <a:rPr lang="en-US" sz="2800" baseline="30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 s-</a:t>
            </a:r>
            <a:r>
              <a:rPr lang="en-US" sz="2800" baseline="30000" dirty="0">
                <a:solidFill>
                  <a:srgbClr val="000000"/>
                </a:solidFill>
              </a:rPr>
              <a:t>1</a:t>
            </a:r>
            <a:r>
              <a:rPr lang="en-US" sz="2800" dirty="0">
                <a:solidFill>
                  <a:srgbClr val="000000"/>
                </a:solidFill>
              </a:rPr>
              <a:t> in runs 3 and </a:t>
            </a:r>
            <a:r>
              <a:rPr lang="en-US" sz="2800" dirty="0" smtClean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4667" y="2694571"/>
            <a:ext cx="4222800" cy="3093154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rgbClr val="000090"/>
                </a:solidFill>
              </a:rPr>
              <a:t>New electronics for all detectors and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0090"/>
                </a:solidFill>
              </a:rPr>
              <a:t>o</a:t>
            </a:r>
            <a:r>
              <a:rPr lang="en-US" sz="2000" dirty="0" smtClean="0">
                <a:solidFill>
                  <a:srgbClr val="000090"/>
                </a:solidFill>
              </a:rPr>
              <a:t>ther major innovations:</a:t>
            </a:r>
          </a:p>
          <a:p>
            <a:pPr marL="248400" indent="-248400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New Vertex Locator with pixels </a:t>
            </a:r>
            <a:r>
              <a:rPr lang="en-US" sz="2000" dirty="0"/>
              <a:t>at </a:t>
            </a:r>
            <a:r>
              <a:rPr lang="en-US" sz="2000" dirty="0" smtClean="0"/>
              <a:t>5.1 </a:t>
            </a:r>
            <a:r>
              <a:rPr lang="en-US" sz="2000" dirty="0"/>
              <a:t>mm from beam -</a:t>
            </a:r>
            <a:r>
              <a:rPr lang="en-US" sz="2000" dirty="0" smtClean="0"/>
              <a:t> 55 x 55 µm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pixels -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 of 8 </a:t>
            </a:r>
            <a:r>
              <a:rPr lang="en-US" sz="2000" dirty="0"/>
              <a:t>x 10</a:t>
            </a:r>
            <a:r>
              <a:rPr lang="en-US" sz="2000" baseline="30000" dirty="0"/>
              <a:t>15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</a:t>
            </a:r>
            <a:r>
              <a:rPr lang="en-US" sz="2000" dirty="0" smtClean="0"/>
              <a:t>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/>
              <a:t>-</a:t>
            </a:r>
            <a:r>
              <a:rPr lang="en-US" sz="2000" dirty="0" smtClean="0"/>
              <a:t> 2 </a:t>
            </a:r>
            <a:r>
              <a:rPr lang="en-US" sz="2000" dirty="0" err="1"/>
              <a:t>T</a:t>
            </a:r>
            <a:r>
              <a:rPr lang="en-US" sz="2000" dirty="0" err="1" smtClean="0"/>
              <a:t>bit</a:t>
            </a:r>
            <a:r>
              <a:rPr lang="en-US" sz="2000" dirty="0" smtClean="0"/>
              <a:t>/s data rate - </a:t>
            </a:r>
            <a:r>
              <a:rPr lang="en-US" sz="2000" dirty="0"/>
              <a:t>light </a:t>
            </a:r>
            <a:r>
              <a:rPr lang="en-US" sz="2000" dirty="0" smtClean="0"/>
              <a:t>mechanics with micro</a:t>
            </a:r>
            <a:r>
              <a:rPr lang="en-US" sz="2000" dirty="0"/>
              <a:t>-</a:t>
            </a:r>
            <a:r>
              <a:rPr lang="en-US" sz="2000" dirty="0" smtClean="0"/>
              <a:t>channels cooling</a:t>
            </a:r>
            <a:endParaRPr lang="en-US" sz="2000" dirty="0"/>
          </a:p>
          <a:p>
            <a:pPr marL="212400" indent="-2124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Tracking with scintillating fibers (10000 km) and cooled </a:t>
            </a:r>
            <a:r>
              <a:rPr lang="en-US" sz="2000" dirty="0" err="1" smtClean="0"/>
              <a:t>SiPMs</a:t>
            </a:r>
            <a:r>
              <a:rPr lang="en-US" sz="2000" dirty="0" smtClean="0"/>
              <a:t> (-40∘)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" r="5539"/>
          <a:stretch/>
        </p:blipFill>
        <p:spPr bwMode="auto">
          <a:xfrm>
            <a:off x="4445000" y="2427449"/>
            <a:ext cx="4651131" cy="352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0200" y="1329035"/>
            <a:ext cx="8509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</a:rPr>
              <a:t>S</a:t>
            </a:r>
            <a:r>
              <a:rPr lang="en-US" sz="2200" dirty="0" smtClean="0">
                <a:solidFill>
                  <a:srgbClr val="000090"/>
                </a:solidFill>
              </a:rPr>
              <a:t>oftware </a:t>
            </a:r>
            <a:r>
              <a:rPr lang="en-US" sz="2200" dirty="0">
                <a:solidFill>
                  <a:srgbClr val="000090"/>
                </a:solidFill>
              </a:rPr>
              <a:t>trigger operating at 40 MHz </a:t>
            </a:r>
            <a:r>
              <a:rPr lang="en-US" sz="2200" dirty="0" smtClean="0">
                <a:solidFill>
                  <a:srgbClr val="000090"/>
                </a:solidFill>
              </a:rPr>
              <a:t>for </a:t>
            </a:r>
            <a:r>
              <a:rPr lang="en-US" sz="2200" dirty="0">
                <a:solidFill>
                  <a:srgbClr val="000090"/>
                </a:solidFill>
              </a:rPr>
              <a:t>20 kHz of p-p events </a:t>
            </a:r>
            <a:r>
              <a:rPr lang="en-US" sz="2200" dirty="0" smtClean="0">
                <a:solidFill>
                  <a:srgbClr val="000090"/>
                </a:solidFill>
              </a:rPr>
              <a:t>registered </a:t>
            </a:r>
          </a:p>
          <a:p>
            <a:pPr>
              <a:spcAft>
                <a:spcPts val="1200"/>
              </a:spcAft>
            </a:pP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 Trigger/DAQ throughput at 4 TB/s (≃ ATLAS/CMS at HL-LHC)</a:t>
            </a:r>
            <a:endParaRPr lang="en-US" sz="2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837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1710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2800" dirty="0" err="1" smtClean="0">
                <a:solidFill>
                  <a:srgbClr val="000000"/>
                </a:solidFill>
              </a:rPr>
              <a:t>LHCb</a:t>
            </a:r>
            <a:r>
              <a:rPr lang="en-US" sz="2800" dirty="0" smtClean="0">
                <a:solidFill>
                  <a:srgbClr val="000000"/>
                </a:solidFill>
              </a:rPr>
              <a:t> Scintillating Fiber Tracker R&amp;D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098" y="1056499"/>
            <a:ext cx="8870796" cy="44627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3 stations, </a:t>
            </a:r>
            <a:r>
              <a:rPr lang="en-US" sz="2200" dirty="0">
                <a:solidFill>
                  <a:srgbClr val="000090"/>
                </a:solidFill>
              </a:rPr>
              <a:t>each </a:t>
            </a:r>
            <a:r>
              <a:rPr lang="en-US" sz="2200" dirty="0" smtClean="0">
                <a:solidFill>
                  <a:srgbClr val="000090"/>
                </a:solidFill>
              </a:rPr>
              <a:t>2.5</a:t>
            </a:r>
            <a:r>
              <a:rPr lang="en-US" sz="2200" dirty="0">
                <a:solidFill>
                  <a:srgbClr val="000090"/>
                </a:solidFill>
              </a:rPr>
              <a:t>% X/</a:t>
            </a:r>
            <a:r>
              <a:rPr lang="en-US" sz="2200" dirty="0" smtClean="0">
                <a:solidFill>
                  <a:srgbClr val="000090"/>
                </a:solidFill>
              </a:rPr>
              <a:t>X0 - 4 plans (X-U-V-X) with ± 5∘ stereo angle                - 50-75 µm resolution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3 M fibers </a:t>
            </a:r>
            <a:r>
              <a:rPr lang="en-US" sz="2000" dirty="0" err="1" smtClean="0">
                <a:solidFill>
                  <a:srgbClr val="000000"/>
                </a:solidFill>
              </a:rPr>
              <a:t>Φ</a:t>
            </a:r>
            <a:r>
              <a:rPr lang="en-US" sz="2000" dirty="0" smtClean="0">
                <a:solidFill>
                  <a:srgbClr val="000000"/>
                </a:solidFill>
              </a:rPr>
              <a:t> 250 µm x 2.5 m (10 000 km)               </a:t>
            </a:r>
          </a:p>
          <a:p>
            <a:r>
              <a:rPr lang="en-US" sz="2000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     </a:t>
            </a:r>
            <a:r>
              <a:rPr lang="en-US" sz="2000" dirty="0" smtClean="0">
                <a:solidFill>
                  <a:srgbClr val="CB0002"/>
                </a:solidFill>
                <a:sym typeface="Wingdings"/>
              </a:rPr>
              <a:t> D</a:t>
            </a:r>
            <a:r>
              <a:rPr lang="en-US" sz="2000" dirty="0" smtClean="0">
                <a:solidFill>
                  <a:srgbClr val="CB0002"/>
                </a:solidFill>
              </a:rPr>
              <a:t>evelopment for 3 </a:t>
            </a:r>
            <a:r>
              <a:rPr lang="en-US" sz="2000" dirty="0" err="1" smtClean="0">
                <a:solidFill>
                  <a:srgbClr val="CB0002"/>
                </a:solidFill>
              </a:rPr>
              <a:t>Mrad</a:t>
            </a:r>
            <a:r>
              <a:rPr lang="en-US" sz="2000" dirty="0" smtClean="0">
                <a:solidFill>
                  <a:srgbClr val="CB0002"/>
                </a:solidFill>
              </a:rPr>
              <a:t> in inner region</a:t>
            </a:r>
          </a:p>
          <a:p>
            <a:r>
              <a:rPr lang="en-US" sz="2000" dirty="0" smtClean="0">
                <a:solidFill>
                  <a:srgbClr val="CB0002"/>
                </a:solidFill>
              </a:rPr>
              <a:t>      </a:t>
            </a:r>
            <a:r>
              <a:rPr lang="en-US" sz="2000" dirty="0" smtClean="0">
                <a:solidFill>
                  <a:srgbClr val="CB0002"/>
                </a:solidFill>
                <a:sym typeface="Wingdings"/>
              </a:rPr>
              <a:t> </a:t>
            </a:r>
            <a:r>
              <a:rPr lang="en-US" sz="2000" dirty="0">
                <a:solidFill>
                  <a:srgbClr val="CB0002"/>
                </a:solidFill>
                <a:sym typeface="Wingdings"/>
              </a:rPr>
              <a:t>H</a:t>
            </a:r>
            <a:r>
              <a:rPr lang="en-US" sz="2000" dirty="0" smtClean="0">
                <a:solidFill>
                  <a:srgbClr val="CB0002"/>
                </a:solidFill>
              </a:rPr>
              <a:t>igh </a:t>
            </a:r>
            <a:r>
              <a:rPr lang="en-US" sz="2000" dirty="0">
                <a:solidFill>
                  <a:srgbClr val="CB0002"/>
                </a:solidFill>
              </a:rPr>
              <a:t>precision </a:t>
            </a:r>
            <a:r>
              <a:rPr lang="en-US" sz="2000" dirty="0" smtClean="0">
                <a:solidFill>
                  <a:srgbClr val="CB0002"/>
                </a:solidFill>
              </a:rPr>
              <a:t>assembly of </a:t>
            </a:r>
            <a:r>
              <a:rPr lang="en-US" sz="2000" dirty="0">
                <a:solidFill>
                  <a:srgbClr val="CB0002"/>
                </a:solidFill>
              </a:rPr>
              <a:t>fiber </a:t>
            </a:r>
            <a:r>
              <a:rPr lang="en-US" sz="2000" dirty="0" smtClean="0">
                <a:solidFill>
                  <a:srgbClr val="CB0002"/>
                </a:solidFill>
              </a:rPr>
              <a:t>mats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CB0002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CB0002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CB0002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CB0002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CB000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Readout with 128 </a:t>
            </a:r>
            <a:r>
              <a:rPr lang="en-US" sz="2000" dirty="0" err="1" smtClean="0">
                <a:solidFill>
                  <a:srgbClr val="000000"/>
                </a:solidFill>
              </a:rPr>
              <a:t>SiPM</a:t>
            </a:r>
            <a:r>
              <a:rPr lang="en-US" sz="2000" dirty="0" smtClean="0">
                <a:solidFill>
                  <a:srgbClr val="000000"/>
                </a:solidFill>
              </a:rPr>
              <a:t> array 250 µm pitch </a:t>
            </a:r>
          </a:p>
          <a:p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     </a:t>
            </a:r>
            <a:r>
              <a:rPr lang="en-US" sz="2000" dirty="0" smtClean="0">
                <a:solidFill>
                  <a:srgbClr val="CB0002"/>
                </a:solidFill>
                <a:sym typeface="Wingdings"/>
              </a:rPr>
              <a:t></a:t>
            </a:r>
            <a:r>
              <a:rPr lang="en-US" sz="2000" dirty="0" smtClean="0">
                <a:solidFill>
                  <a:srgbClr val="CB0002"/>
                </a:solidFill>
              </a:rPr>
              <a:t> </a:t>
            </a:r>
            <a:r>
              <a:rPr lang="en-US" sz="2000" dirty="0">
                <a:solidFill>
                  <a:srgbClr val="CB0002"/>
                </a:solidFill>
              </a:rPr>
              <a:t>-40∘C </a:t>
            </a:r>
            <a:r>
              <a:rPr lang="en-US" sz="2000" dirty="0" smtClean="0">
                <a:solidFill>
                  <a:srgbClr val="CB0002"/>
                </a:solidFill>
              </a:rPr>
              <a:t>cooling to </a:t>
            </a:r>
            <a:r>
              <a:rPr lang="en-US" sz="2000" dirty="0">
                <a:solidFill>
                  <a:srgbClr val="CB0002"/>
                </a:solidFill>
              </a:rPr>
              <a:t>sustain 1.2·10</a:t>
            </a:r>
            <a:r>
              <a:rPr lang="en-US" sz="2000" baseline="30000" dirty="0">
                <a:solidFill>
                  <a:srgbClr val="CB0002"/>
                </a:solidFill>
              </a:rPr>
              <a:t>12</a:t>
            </a:r>
            <a:r>
              <a:rPr lang="en-US" sz="2000" dirty="0">
                <a:solidFill>
                  <a:srgbClr val="CB0002"/>
                </a:solidFill>
              </a:rPr>
              <a:t> </a:t>
            </a:r>
            <a:r>
              <a:rPr lang="en-US" sz="2000" dirty="0" err="1">
                <a:solidFill>
                  <a:srgbClr val="CB0002"/>
                </a:solidFill>
              </a:rPr>
              <a:t>neq</a:t>
            </a:r>
            <a:r>
              <a:rPr lang="en-US" sz="2000" dirty="0">
                <a:solidFill>
                  <a:srgbClr val="CB0002"/>
                </a:solidFill>
              </a:rPr>
              <a:t>. /</a:t>
            </a:r>
            <a:r>
              <a:rPr lang="en-US" sz="2000" dirty="0" smtClean="0">
                <a:solidFill>
                  <a:srgbClr val="CB0002"/>
                </a:solidFill>
              </a:rPr>
              <a:t>cm2 </a:t>
            </a:r>
          </a:p>
          <a:p>
            <a:r>
              <a:rPr lang="en-US" sz="2000" dirty="0">
                <a:solidFill>
                  <a:srgbClr val="CB0002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CB0002"/>
                </a:solidFill>
                <a:sym typeface="Wingdings"/>
              </a:rPr>
              <a:t>      </a:t>
            </a:r>
            <a:r>
              <a:rPr lang="en-US" sz="2000" dirty="0" smtClean="0">
                <a:solidFill>
                  <a:srgbClr val="CB0002"/>
                </a:solidFill>
              </a:rPr>
              <a:t>Work </a:t>
            </a:r>
            <a:r>
              <a:rPr lang="en-US" sz="2000" dirty="0">
                <a:solidFill>
                  <a:srgbClr val="CB0002"/>
                </a:solidFill>
              </a:rPr>
              <a:t>to improve Photo</a:t>
            </a:r>
            <a:r>
              <a:rPr lang="en-US" sz="2000" dirty="0" smtClean="0">
                <a:solidFill>
                  <a:srgbClr val="CB0002"/>
                </a:solidFill>
              </a:rPr>
              <a:t>-Detection </a:t>
            </a:r>
            <a:r>
              <a:rPr lang="en-US" sz="2000" dirty="0">
                <a:solidFill>
                  <a:srgbClr val="CB0002"/>
                </a:solidFill>
              </a:rPr>
              <a:t>E</a:t>
            </a:r>
            <a:r>
              <a:rPr lang="en-US" sz="2000" dirty="0" smtClean="0">
                <a:solidFill>
                  <a:srgbClr val="CB0002"/>
                </a:solidFill>
              </a:rPr>
              <a:t>fficiency</a:t>
            </a:r>
          </a:p>
          <a:p>
            <a:endParaRPr lang="en-US" sz="2000" dirty="0">
              <a:solidFill>
                <a:srgbClr val="CB0002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346027" y="1536700"/>
            <a:ext cx="3689867" cy="4991100"/>
            <a:chOff x="5765800" y="546100"/>
            <a:chExt cx="3296166" cy="3580033"/>
          </a:xfrm>
        </p:grpSpPr>
        <p:grpSp>
          <p:nvGrpSpPr>
            <p:cNvPr id="74" name="Group 73"/>
            <p:cNvGrpSpPr/>
            <p:nvPr/>
          </p:nvGrpSpPr>
          <p:grpSpPr>
            <a:xfrm>
              <a:off x="5765800" y="546100"/>
              <a:ext cx="3149600" cy="3580033"/>
              <a:chOff x="1231169" y="1560509"/>
              <a:chExt cx="2032888" cy="3228234"/>
            </a:xfrm>
          </p:grpSpPr>
          <p:pic>
            <p:nvPicPr>
              <p:cNvPr id="71" name="Picture 70"/>
              <p:cNvPicPr/>
              <p:nvPr/>
            </p:nvPicPr>
            <p:blipFill rotWithShape="1">
              <a:blip r:embed="rId2" cstate="screen">
                <a:clrChange>
                  <a:clrFrom>
                    <a:srgbClr val="FFFFE5"/>
                  </a:clrFrom>
                  <a:clrTo>
                    <a:srgbClr val="FFFF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6454" t="4313" r="28649" b="3726"/>
              <a:stretch/>
            </p:blipFill>
            <p:spPr>
              <a:xfrm>
                <a:off x="1847240" y="1560509"/>
                <a:ext cx="1416817" cy="3195375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/>
              <p:nvPr/>
            </p:nvPicPr>
            <p:blipFill rotWithShape="1">
              <a:blip r:embed="rId2" cstate="screen">
                <a:clrChange>
                  <a:clrFrom>
                    <a:srgbClr val="FFFFE5"/>
                  </a:clrFrom>
                  <a:clrTo>
                    <a:srgbClr val="FFFF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6454" t="4313" r="28649" b="3726"/>
              <a:stretch/>
            </p:blipFill>
            <p:spPr>
              <a:xfrm>
                <a:off x="1535865" y="1560509"/>
                <a:ext cx="1416817" cy="3195375"/>
              </a:xfrm>
              <a:prstGeom prst="rect">
                <a:avLst/>
              </a:prstGeom>
            </p:spPr>
          </p:pic>
          <p:pic>
            <p:nvPicPr>
              <p:cNvPr id="73" name="Picture 72"/>
              <p:cNvPicPr/>
              <p:nvPr/>
            </p:nvPicPr>
            <p:blipFill rotWithShape="1">
              <a:blip r:embed="rId2" cstate="screen">
                <a:clrChange>
                  <a:clrFrom>
                    <a:srgbClr val="FFFFE5"/>
                  </a:clrFrom>
                  <a:clrTo>
                    <a:srgbClr val="FFFFE5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6454" t="4313" r="28649" b="3726"/>
              <a:stretch/>
            </p:blipFill>
            <p:spPr>
              <a:xfrm>
                <a:off x="1231169" y="1593368"/>
                <a:ext cx="1416817" cy="3195375"/>
              </a:xfrm>
              <a:prstGeom prst="rect">
                <a:avLst/>
              </a:prstGeom>
            </p:spPr>
          </p:pic>
        </p:grpSp>
        <p:sp>
          <p:nvSpPr>
            <p:cNvPr id="75" name="TextBox 74"/>
            <p:cNvSpPr txBox="1"/>
            <p:nvPr/>
          </p:nvSpPr>
          <p:spPr>
            <a:xfrm rot="2074394">
              <a:off x="6641622" y="3680186"/>
              <a:ext cx="755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2x 3m</a:t>
              </a:r>
              <a:endParaRPr 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 rot="5400000">
              <a:off x="8385969" y="2706944"/>
              <a:ext cx="982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2x 2.5 m</a:t>
              </a:r>
              <a:endParaRPr lang="en-US" dirty="0"/>
            </a:p>
          </p:txBody>
        </p:sp>
      </p:grpSp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3"/>
          <a:srcRect l="3363" t="34076" r="1570" b="9726"/>
          <a:stretch/>
        </p:blipFill>
        <p:spPr>
          <a:xfrm>
            <a:off x="520701" y="5359400"/>
            <a:ext cx="4432300" cy="86360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1" y="2963841"/>
            <a:ext cx="4419599" cy="989807"/>
          </a:xfrm>
          <a:prstGeom prst="rect">
            <a:avLst/>
          </a:prstGeom>
        </p:spPr>
      </p:pic>
      <p:cxnSp>
        <p:nvCxnSpPr>
          <p:cNvPr id="81" name="Straight Arrow Connector 80"/>
          <p:cNvCxnSpPr/>
          <p:nvPr/>
        </p:nvCxnSpPr>
        <p:spPr>
          <a:xfrm>
            <a:off x="4953000" y="3327400"/>
            <a:ext cx="558127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5080001" y="5428179"/>
            <a:ext cx="83258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H="1">
            <a:off x="3886200" y="2705100"/>
            <a:ext cx="292100" cy="296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123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" y="5997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/>
            <a:r>
              <a:rPr lang="en-US" sz="2800" dirty="0" smtClean="0">
                <a:solidFill>
                  <a:srgbClr val="000000"/>
                </a:solidFill>
              </a:rPr>
              <a:t>ALICE will upgrade already in LS2 to </a:t>
            </a:r>
            <a:r>
              <a:rPr lang="en-US" sz="2800" dirty="0">
                <a:solidFill>
                  <a:srgbClr val="000000"/>
                </a:solidFill>
              </a:rPr>
              <a:t>integrate  </a:t>
            </a:r>
            <a:r>
              <a:rPr lang="en-US" sz="2800" dirty="0" smtClean="0">
                <a:solidFill>
                  <a:srgbClr val="000000"/>
                </a:solidFill>
              </a:rPr>
              <a:t>                      </a:t>
            </a:r>
            <a:r>
              <a:rPr lang="en-US" sz="2800" dirty="0" smtClean="0">
                <a:solidFill>
                  <a:srgbClr val="000000"/>
                </a:solidFill>
                <a:sym typeface="Wingdings"/>
              </a:rPr>
              <a:t>∼ 10 nb</a:t>
            </a:r>
            <a:r>
              <a:rPr lang="en-US" sz="2800" baseline="30000" dirty="0">
                <a:solidFill>
                  <a:srgbClr val="000000"/>
                </a:solidFill>
                <a:sym typeface="Wingdings"/>
              </a:rPr>
              <a:t>-</a:t>
            </a:r>
            <a:r>
              <a:rPr lang="en-US" sz="2800" baseline="30000" dirty="0" smtClean="0">
                <a:solidFill>
                  <a:srgbClr val="000000"/>
                </a:solidFill>
                <a:sym typeface="Wingdings"/>
              </a:rPr>
              <a:t>1</a:t>
            </a:r>
            <a:r>
              <a:rPr lang="en-US" sz="2800" dirty="0" smtClean="0">
                <a:solidFill>
                  <a:srgbClr val="000000"/>
                </a:solidFill>
              </a:rPr>
              <a:t> at </a:t>
            </a:r>
            <a:r>
              <a:rPr lang="en-US" sz="2800" dirty="0">
                <a:solidFill>
                  <a:srgbClr val="000000"/>
                </a:solidFill>
              </a:rPr>
              <a:t>6 x 10</a:t>
            </a:r>
            <a:r>
              <a:rPr lang="en-US" sz="2800" baseline="30000" dirty="0">
                <a:solidFill>
                  <a:srgbClr val="000000"/>
                </a:solidFill>
              </a:rPr>
              <a:t>27 </a:t>
            </a:r>
            <a:r>
              <a:rPr lang="en-US" sz="2800" dirty="0">
                <a:solidFill>
                  <a:srgbClr val="000000"/>
                </a:solidFill>
              </a:rPr>
              <a:t>cm</a:t>
            </a:r>
            <a:r>
              <a:rPr lang="en-US" sz="2800" baseline="30000" dirty="0">
                <a:solidFill>
                  <a:srgbClr val="000000"/>
                </a:solidFill>
              </a:rPr>
              <a:t>-2</a:t>
            </a:r>
            <a:r>
              <a:rPr lang="en-US" sz="2800" dirty="0">
                <a:solidFill>
                  <a:srgbClr val="000000"/>
                </a:solidFill>
              </a:rPr>
              <a:t>s</a:t>
            </a:r>
            <a:r>
              <a:rPr lang="en-US" sz="2800" baseline="30000" dirty="0">
                <a:solidFill>
                  <a:srgbClr val="000000"/>
                </a:solidFill>
              </a:rPr>
              <a:t>-</a:t>
            </a:r>
            <a:r>
              <a:rPr lang="en-US" sz="2800" baseline="30000" dirty="0" smtClean="0">
                <a:solidFill>
                  <a:srgbClr val="000000"/>
                </a:solidFill>
              </a:rPr>
              <a:t>1 </a:t>
            </a:r>
            <a:r>
              <a:rPr lang="en-US" sz="2800" dirty="0" smtClean="0">
                <a:solidFill>
                  <a:srgbClr val="000000"/>
                </a:solidFill>
              </a:rPr>
              <a:t>in </a:t>
            </a:r>
            <a:r>
              <a:rPr lang="en-US" sz="2800" dirty="0">
                <a:solidFill>
                  <a:srgbClr val="000000"/>
                </a:solidFill>
              </a:rPr>
              <a:t>runs 3 and </a:t>
            </a:r>
            <a:r>
              <a:rPr lang="en-US" sz="2800" dirty="0" smtClean="0">
                <a:solidFill>
                  <a:srgbClr val="000000"/>
                </a:solidFill>
              </a:rPr>
              <a:t>4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67" y="2683790"/>
            <a:ext cx="4221433" cy="347787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0090"/>
                </a:solidFill>
              </a:rPr>
              <a:t>New electronics for all detectors and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000090"/>
                </a:solidFill>
              </a:rPr>
              <a:t>other major innovations: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New Internal Tracker System using Monolithic Active Pixels </a:t>
            </a:r>
            <a:r>
              <a:rPr lang="en-US" sz="2000" dirty="0"/>
              <a:t>-</a:t>
            </a:r>
            <a:r>
              <a:rPr lang="en-US" sz="2000" dirty="0" smtClean="0"/>
              <a:t> 12.5 </a:t>
            </a:r>
            <a:r>
              <a:rPr lang="en-US" sz="2000" dirty="0" err="1" smtClean="0"/>
              <a:t>Gpix</a:t>
            </a:r>
            <a:r>
              <a:rPr lang="en-US" sz="2000" dirty="0" smtClean="0"/>
              <a:t>. 30 </a:t>
            </a:r>
            <a:r>
              <a:rPr lang="en-US" sz="2000" dirty="0"/>
              <a:t>x 30 </a:t>
            </a:r>
            <a:r>
              <a:rPr lang="en-US" sz="2000" dirty="0" smtClean="0"/>
              <a:t>µm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</a:t>
            </a:r>
            <a:r>
              <a:rPr lang="en-US" sz="2000" dirty="0"/>
              <a:t>-</a:t>
            </a:r>
            <a:r>
              <a:rPr lang="en-US" sz="2000" dirty="0" smtClean="0"/>
              <a:t> ultra-light mechanics 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Use Micro-Pattern </a:t>
            </a:r>
            <a:r>
              <a:rPr lang="en-US" sz="2000" dirty="0"/>
              <a:t>G</a:t>
            </a:r>
            <a:r>
              <a:rPr lang="en-US" sz="2000" dirty="0" smtClean="0"/>
              <a:t>as </a:t>
            </a:r>
            <a:r>
              <a:rPr lang="en-US" sz="2000" dirty="0"/>
              <a:t>D</a:t>
            </a:r>
            <a:r>
              <a:rPr lang="en-US" sz="2000" dirty="0" smtClean="0"/>
              <a:t>etectors for TPC readout (GEM and/or Micro-</a:t>
            </a:r>
            <a:r>
              <a:rPr lang="en-US" sz="2000" dirty="0" err="1" smtClean="0"/>
              <a:t>Megas</a:t>
            </a:r>
            <a:r>
              <a:rPr lang="en-US" sz="20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Trigger timing ≃ 20 </a:t>
            </a:r>
            <a:r>
              <a:rPr lang="en-US" sz="2000" dirty="0" err="1" smtClean="0"/>
              <a:t>ps</a:t>
            </a:r>
            <a:r>
              <a:rPr lang="en-US" sz="2000" dirty="0" smtClean="0"/>
              <a:t> resolution quartz Cerenkov with MCP-PMT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18000" y="2412024"/>
            <a:ext cx="4826000" cy="3787544"/>
            <a:chOff x="4318000" y="2273123"/>
            <a:chExt cx="4826000" cy="3787544"/>
          </a:xfrm>
        </p:grpSpPr>
        <p:pic>
          <p:nvPicPr>
            <p:cNvPr id="27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061" r="5170"/>
            <a:stretch/>
          </p:blipFill>
          <p:spPr bwMode="auto">
            <a:xfrm>
              <a:off x="4318000" y="2273123"/>
              <a:ext cx="4826000" cy="3787544"/>
            </a:xfrm>
            <a:prstGeom prst="rect">
              <a:avLst/>
            </a:prstGeom>
            <a:solidFill>
              <a:srgbClr val="F9F6EC"/>
            </a:solidFill>
            <a:ln>
              <a:noFill/>
            </a:ln>
            <a:extLst/>
          </p:spPr>
        </p:pic>
        <p:sp>
          <p:nvSpPr>
            <p:cNvPr id="2" name="Rectangle 1"/>
            <p:cNvSpPr/>
            <p:nvPr/>
          </p:nvSpPr>
          <p:spPr>
            <a:xfrm rot="690500">
              <a:off x="4906733" y="2563344"/>
              <a:ext cx="4117307" cy="388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99767" y="1170484"/>
            <a:ext cx="865951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Register </a:t>
            </a:r>
            <a:r>
              <a:rPr lang="en-US" sz="2200" dirty="0">
                <a:solidFill>
                  <a:srgbClr val="000090"/>
                </a:solidFill>
              </a:rPr>
              <a:t>all </a:t>
            </a:r>
            <a:r>
              <a:rPr lang="en-US" sz="2200" dirty="0" err="1">
                <a:solidFill>
                  <a:srgbClr val="000090"/>
                </a:solidFill>
              </a:rPr>
              <a:t>Pb-Pb</a:t>
            </a:r>
            <a:r>
              <a:rPr lang="en-US" sz="2200" dirty="0">
                <a:solidFill>
                  <a:srgbClr val="000090"/>
                </a:solidFill>
              </a:rPr>
              <a:t> collisions ≃ 50 </a:t>
            </a:r>
            <a:r>
              <a:rPr lang="en-US" sz="2200" dirty="0" smtClean="0">
                <a:solidFill>
                  <a:srgbClr val="000090"/>
                </a:solidFill>
              </a:rPr>
              <a:t>kHz </a:t>
            </a:r>
            <a:r>
              <a:rPr lang="en-US" sz="2200" dirty="0" smtClean="0">
                <a:sym typeface="Wingdings"/>
              </a:rPr>
              <a:t> </a:t>
            </a:r>
            <a:r>
              <a:rPr lang="en-US" sz="2400" dirty="0"/>
              <a:t>Fast online calibration and reconstruction with FPGAs </a:t>
            </a:r>
            <a:r>
              <a:rPr lang="en-US" sz="2400" dirty="0" smtClean="0"/>
              <a:t>and GPUs </a:t>
            </a:r>
            <a:r>
              <a:rPr lang="en-US" sz="2400" dirty="0"/>
              <a:t>for data </a:t>
            </a:r>
            <a:r>
              <a:rPr lang="en-US" sz="2400" dirty="0" smtClean="0"/>
              <a:t>compression, </a:t>
            </a:r>
            <a:r>
              <a:rPr lang="en-US" sz="2200" dirty="0" smtClean="0"/>
              <a:t>from </a:t>
            </a:r>
          </a:p>
          <a:p>
            <a:r>
              <a:rPr lang="en-US" sz="2200" dirty="0" smtClean="0"/>
              <a:t>1 </a:t>
            </a:r>
            <a:r>
              <a:rPr lang="en-US" sz="2200" dirty="0" err="1" smtClean="0"/>
              <a:t>TBps</a:t>
            </a:r>
            <a:r>
              <a:rPr lang="en-US" sz="2200" dirty="0" smtClean="0"/>
              <a:t> to</a:t>
            </a:r>
            <a:r>
              <a:rPr lang="en-US" sz="2200" dirty="0" smtClean="0">
                <a:sym typeface="Wingdings"/>
              </a:rPr>
              <a:t> 50 </a:t>
            </a:r>
            <a:r>
              <a:rPr lang="en-US" sz="2200" dirty="0" err="1">
                <a:sym typeface="Wingdings"/>
              </a:rPr>
              <a:t>GBps</a:t>
            </a:r>
            <a:r>
              <a:rPr lang="en-US" sz="2200" dirty="0">
                <a:sym typeface="Wingdings"/>
              </a:rPr>
              <a:t> </a:t>
            </a:r>
            <a:r>
              <a:rPr lang="en-US" sz="2200" dirty="0" smtClean="0">
                <a:sym typeface="Wingdings"/>
              </a:rPr>
              <a:t>storage (storage 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≃ ATLAS/CMS </a:t>
            </a:r>
            <a:r>
              <a:rPr lang="en-US" sz="2200" dirty="0">
                <a:solidFill>
                  <a:srgbClr val="000000"/>
                </a:solidFill>
                <a:sym typeface="Wingdings"/>
              </a:rPr>
              <a:t>at HL-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LHC)</a:t>
            </a:r>
            <a:r>
              <a:rPr lang="en-US" sz="2200" dirty="0" smtClean="0">
                <a:sym typeface="Wingdings"/>
              </a:rPr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43206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2699" y="17100"/>
            <a:ext cx="9094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/>
            <a:r>
              <a:rPr lang="en-US" sz="3600" dirty="0" smtClean="0">
                <a:solidFill>
                  <a:srgbClr val="000000"/>
                </a:solidFill>
              </a:rPr>
              <a:t>ALICE Inner Tracker System  R&amp;D </a:t>
            </a:r>
            <a:endParaRPr 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98" y="764399"/>
            <a:ext cx="8750302" cy="166199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US" sz="2200" dirty="0" smtClean="0">
                <a:solidFill>
                  <a:srgbClr val="000090"/>
                </a:solidFill>
              </a:rPr>
              <a:t>Ultra light system to improve IP resolution by a factor ≃ 3</a:t>
            </a:r>
          </a:p>
          <a:p>
            <a:pPr marL="630000" indent="-234000">
              <a:buFont typeface="Arial"/>
              <a:buChar char="•"/>
            </a:pPr>
            <a:r>
              <a:rPr lang="en-US" sz="2200" dirty="0">
                <a:solidFill>
                  <a:srgbClr val="000000"/>
                </a:solidFill>
              </a:rPr>
              <a:t>7</a:t>
            </a:r>
            <a:r>
              <a:rPr lang="en-US" sz="2200" dirty="0" smtClean="0">
                <a:solidFill>
                  <a:srgbClr val="000000"/>
                </a:solidFill>
              </a:rPr>
              <a:t> layers of Monolithic Active Pixels </a:t>
            </a:r>
          </a:p>
          <a:p>
            <a:pPr marL="396000"/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   ≃ 10m</a:t>
            </a:r>
            <a:r>
              <a:rPr lang="en-US" sz="2200" baseline="30000" dirty="0" smtClean="0">
                <a:solidFill>
                  <a:srgbClr val="000000"/>
                </a:solidFill>
              </a:rPr>
              <a:t>2 </a:t>
            </a:r>
            <a:r>
              <a:rPr lang="en-US" sz="2200" dirty="0" smtClean="0">
                <a:solidFill>
                  <a:srgbClr val="000000"/>
                </a:solidFill>
              </a:rPr>
              <a:t>with</a:t>
            </a:r>
            <a:r>
              <a:rPr lang="en-US" sz="2200" baseline="30000" dirty="0" smtClean="0">
                <a:solidFill>
                  <a:srgbClr val="000000"/>
                </a:solidFill>
              </a:rPr>
              <a:t> </a:t>
            </a:r>
            <a:r>
              <a:rPr lang="en-US" sz="2200" dirty="0"/>
              <a:t>12.5 </a:t>
            </a:r>
            <a:r>
              <a:rPr lang="en-US" sz="2200" dirty="0" err="1"/>
              <a:t>Gpix</a:t>
            </a:r>
            <a:r>
              <a:rPr lang="en-US" sz="2200" dirty="0"/>
              <a:t> </a:t>
            </a:r>
            <a:endParaRPr lang="en-US" sz="2200" dirty="0" smtClean="0">
              <a:solidFill>
                <a:srgbClr val="000000"/>
              </a:solidFill>
            </a:endParaRPr>
          </a:p>
          <a:p>
            <a:pPr marL="925200" lvl="1" indent="-248400">
              <a:buFont typeface="Lucida Grande"/>
              <a:buChar char="-"/>
            </a:pPr>
            <a:r>
              <a:rPr lang="en-US" dirty="0"/>
              <a:t>3 inner layer each 0.3% X/X0 from 20 </a:t>
            </a:r>
            <a:r>
              <a:rPr lang="en-US" dirty="0" smtClean="0"/>
              <a:t>to </a:t>
            </a:r>
            <a:r>
              <a:rPr lang="en-US" dirty="0"/>
              <a:t>40 mm</a:t>
            </a:r>
          </a:p>
          <a:p>
            <a:pPr marL="925200" lvl="1" indent="-248400">
              <a:buFont typeface="Lucida Grande"/>
              <a:buChar char="-"/>
            </a:pPr>
            <a:r>
              <a:rPr lang="en-US" dirty="0"/>
              <a:t>4 outer layers of 1% X/X0 up to 400 </a:t>
            </a:r>
            <a:r>
              <a:rPr lang="en-US" dirty="0" smtClean="0"/>
              <a:t>mm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3231" t="55271" r="12971" b="4803"/>
          <a:stretch/>
        </p:blipFill>
        <p:spPr>
          <a:xfrm>
            <a:off x="639049" y="2679700"/>
            <a:ext cx="4140322" cy="16763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1801" y="4716498"/>
            <a:ext cx="4483099" cy="196977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US" sz="2200" dirty="0" smtClean="0">
                <a:solidFill>
                  <a:srgbClr val="000090"/>
                </a:solidFill>
              </a:rPr>
              <a:t>MAPs Technology</a:t>
            </a:r>
          </a:p>
          <a:p>
            <a:pPr marL="630000" indent="-2340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Tower Jazz </a:t>
            </a:r>
            <a:r>
              <a:rPr lang="en-US" sz="2000" dirty="0" smtClean="0"/>
              <a:t>Technology (0.18 </a:t>
            </a:r>
            <a:r>
              <a:rPr lang="en-GB" sz="2000" dirty="0" smtClean="0">
                <a:latin typeface="Symbol" charset="0"/>
                <a:cs typeface="ＭＳ Ｐゴシック" charset="0"/>
              </a:rPr>
              <a:t>m</a:t>
            </a:r>
            <a:r>
              <a:rPr lang="en-GB" sz="2000" dirty="0" smtClean="0">
                <a:latin typeface="Calibri" charset="0"/>
                <a:cs typeface="ＭＳ Ｐゴシック" charset="0"/>
              </a:rPr>
              <a:t>m)</a:t>
            </a:r>
            <a:r>
              <a:rPr lang="en-US" sz="2000" dirty="0" smtClean="0"/>
              <a:t> </a:t>
            </a:r>
            <a:endParaRPr lang="en-US" sz="2000" dirty="0">
              <a:solidFill>
                <a:srgbClr val="000000"/>
              </a:solidFill>
            </a:endParaRPr>
          </a:p>
          <a:p>
            <a:pPr marL="630000" indent="-2340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</a:t>
            </a:r>
            <a:r>
              <a:rPr lang="en-US" sz="2000" dirty="0" smtClean="0">
                <a:solidFill>
                  <a:srgbClr val="000000"/>
                </a:solidFill>
              </a:rPr>
              <a:t>hin sensors ≃ 50 µm</a:t>
            </a:r>
          </a:p>
          <a:p>
            <a:pPr marL="630000" indent="-234000">
              <a:buFont typeface="Arial"/>
              <a:buChar char="•"/>
            </a:pPr>
            <a:r>
              <a:rPr lang="en-US" sz="2000" dirty="0" smtClean="0"/>
              <a:t>Pixels ≃ </a:t>
            </a:r>
            <a:r>
              <a:rPr lang="en-US" sz="2000" dirty="0"/>
              <a:t>30 x 30 </a:t>
            </a:r>
            <a:r>
              <a:rPr lang="en-US" sz="2000" dirty="0" smtClean="0"/>
              <a:t>µm</a:t>
            </a:r>
            <a:r>
              <a:rPr lang="en-US" sz="2000" baseline="30000" dirty="0" smtClean="0"/>
              <a:t>2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630000" indent="-234000"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R</a:t>
            </a:r>
            <a:r>
              <a:rPr lang="en-US" sz="2000" dirty="0" smtClean="0">
                <a:solidFill>
                  <a:srgbClr val="000000"/>
                </a:solidFill>
              </a:rPr>
              <a:t>adiation tolerance 10</a:t>
            </a:r>
            <a:r>
              <a:rPr lang="en-US" sz="2000" baseline="30000" dirty="0" smtClean="0">
                <a:solidFill>
                  <a:srgbClr val="000000"/>
                </a:solidFill>
              </a:rPr>
              <a:t>13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neq</a:t>
            </a:r>
            <a:r>
              <a:rPr lang="en-US" sz="2000" dirty="0" smtClean="0">
                <a:solidFill>
                  <a:srgbClr val="000000"/>
                </a:solidFill>
              </a:rPr>
              <a:t>/cm</a:t>
            </a:r>
            <a:r>
              <a:rPr lang="en-US" sz="2000" baseline="30000" dirty="0" smtClean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pPr marL="630000" indent="-2340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Binary readout</a:t>
            </a:r>
          </a:p>
        </p:txBody>
      </p:sp>
      <p:pic>
        <p:nvPicPr>
          <p:cNvPr id="19" name="Picture 18" descr="alpid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2"/>
          <a:stretch/>
        </p:blipFill>
        <p:spPr>
          <a:xfrm>
            <a:off x="5473700" y="4572222"/>
            <a:ext cx="3441700" cy="201977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300644" y="1264856"/>
            <a:ext cx="3839822" cy="3235024"/>
            <a:chOff x="5300644" y="1201356"/>
            <a:chExt cx="3839822" cy="323502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/>
            <a:srcRect l="20525" t="6295"/>
            <a:stretch/>
          </p:blipFill>
          <p:spPr>
            <a:xfrm>
              <a:off x="5410200" y="1201357"/>
              <a:ext cx="3730266" cy="3230943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 rot="21055517">
              <a:off x="5300644" y="3401483"/>
              <a:ext cx="342900" cy="10348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8249345" y="3371159"/>
              <a:ext cx="495299" cy="12205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5238751" y="1372806"/>
              <a:ext cx="495299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8260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49300" y="23690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912" t="3440" r="7184" b="4043"/>
          <a:stretch/>
        </p:blipFill>
        <p:spPr>
          <a:xfrm>
            <a:off x="50309" y="601307"/>
            <a:ext cx="7946384" cy="59753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310" y="37723"/>
            <a:ext cx="908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/>
            <a:r>
              <a:rPr lang="en-US" sz="2800" dirty="0" smtClean="0">
                <a:solidFill>
                  <a:srgbClr val="000000"/>
                </a:solidFill>
              </a:rPr>
              <a:t>F. </a:t>
            </a:r>
            <a:r>
              <a:rPr lang="en-US" sz="2800" dirty="0" err="1" smtClean="0">
                <a:solidFill>
                  <a:srgbClr val="000000"/>
                </a:solidFill>
              </a:rPr>
              <a:t>Gianotti’s</a:t>
            </a:r>
            <a:r>
              <a:rPr lang="en-US" sz="2800" dirty="0" smtClean="0">
                <a:solidFill>
                  <a:srgbClr val="000000"/>
                </a:solidFill>
              </a:rPr>
              <a:t> at FCC week in Rome, Apr. 2016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27823" y="3319756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≃ 50 </a:t>
            </a:r>
            <a:r>
              <a:rPr lang="en-US" sz="1600" dirty="0" err="1" smtClean="0"/>
              <a:t>TeV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077531" y="2774374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≃ 1.5 </a:t>
            </a:r>
            <a:r>
              <a:rPr lang="en-US" sz="1600" dirty="0" err="1" smtClean="0"/>
              <a:t>TeV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7518888" y="3794451"/>
            <a:ext cx="1612539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HL-LHC 3000 ab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≃ 200 M Higgs</a:t>
            </a:r>
          </a:p>
          <a:p>
            <a:r>
              <a:rPr lang="en-US" sz="1600" dirty="0" smtClean="0"/>
              <a:t>≃ 8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 16 </a:t>
            </a:r>
            <a:r>
              <a:rPr lang="en-US" sz="1600" dirty="0" err="1" smtClean="0">
                <a:sym typeface="Wingdings"/>
              </a:rPr>
              <a:t>TeV</a:t>
            </a:r>
            <a:r>
              <a:rPr lang="en-US" sz="1600" dirty="0" smtClean="0">
                <a:sym typeface="Wingdings"/>
              </a:rPr>
              <a:t> at 30 </a:t>
            </a:r>
            <a:r>
              <a:rPr lang="en-US" sz="1600" dirty="0" err="1" smtClean="0">
                <a:sym typeface="Wingdings"/>
              </a:rPr>
              <a:t>TeV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smtClean="0"/>
              <a:t>HE-LHC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09266" y="1889120"/>
            <a:ext cx="1130037" cy="8309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  <a:r>
              <a:rPr lang="en-US" sz="1600" dirty="0" smtClean="0"/>
              <a:t>ew </a:t>
            </a:r>
          </a:p>
          <a:p>
            <a:r>
              <a:rPr lang="en-US" sz="1600" dirty="0"/>
              <a:t>p</a:t>
            </a:r>
            <a:r>
              <a:rPr lang="en-US" sz="1600" dirty="0" smtClean="0"/>
              <a:t>articles</a:t>
            </a:r>
          </a:p>
          <a:p>
            <a:r>
              <a:rPr lang="en-US" sz="1600" dirty="0"/>
              <a:t>m</a:t>
            </a:r>
            <a:r>
              <a:rPr lang="en-US" sz="1600" dirty="0" smtClean="0"/>
              <a:t>ass range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01761" y="1137364"/>
            <a:ext cx="240412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Luminosities x 10</a:t>
            </a:r>
            <a:r>
              <a:rPr lang="en-US" sz="1600" baseline="30000" dirty="0" smtClean="0"/>
              <a:t> 34 </a:t>
            </a:r>
            <a:r>
              <a:rPr lang="en-US" sz="1600" dirty="0" smtClean="0"/>
              <a:t>cm</a:t>
            </a:r>
            <a:r>
              <a:rPr lang="en-US" sz="1600" baseline="30000" dirty="0" smtClean="0"/>
              <a:t>-2 </a:t>
            </a:r>
            <a:r>
              <a:rPr lang="en-US" sz="1600" dirty="0" smtClean="0"/>
              <a:t>s</a:t>
            </a:r>
            <a:r>
              <a:rPr lang="en-US" sz="1600" baseline="30000" dirty="0" smtClean="0"/>
              <a:t>-1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91371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4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4206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/>
            <a:r>
              <a:rPr lang="en-US" sz="2600" dirty="0" smtClean="0">
                <a:solidFill>
                  <a:srgbClr val="000000"/>
                </a:solidFill>
              </a:rPr>
              <a:t>Future Colliders broad-brush planning</a:t>
            </a:r>
            <a:endParaRPr lang="en-US" sz="2600" dirty="0">
              <a:solidFill>
                <a:srgbClr val="00000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943508" y="4204681"/>
            <a:ext cx="3629315" cy="529137"/>
            <a:chOff x="5722542" y="5110794"/>
            <a:chExt cx="3629315" cy="529137"/>
          </a:xfrm>
        </p:grpSpPr>
        <p:sp>
          <p:nvSpPr>
            <p:cNvPr id="48" name="Rectangle 47"/>
            <p:cNvSpPr/>
            <p:nvPr/>
          </p:nvSpPr>
          <p:spPr>
            <a:xfrm>
              <a:off x="7923671" y="5110794"/>
              <a:ext cx="1428186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502467" y="5110794"/>
              <a:ext cx="1386000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Prep.</a:t>
              </a:r>
            </a:p>
            <a:p>
              <a:pPr algn="ctr"/>
              <a:r>
                <a:rPr lang="en-US" sz="1400" dirty="0">
                  <a:solidFill>
                    <a:srgbClr val="E4F9FC"/>
                  </a:solidFill>
                </a:rPr>
                <a:t>p</a:t>
              </a:r>
              <a:r>
                <a:rPr lang="en-US" sz="1400" dirty="0" smtClean="0">
                  <a:solidFill>
                    <a:srgbClr val="E4F9FC"/>
                  </a:solidFill>
                </a:rPr>
                <a:t>hase</a:t>
              </a:r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31099" y="4204681"/>
            <a:ext cx="1699111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Design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3100" y="4146024"/>
            <a:ext cx="3208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pc="100" dirty="0" smtClean="0">
                <a:solidFill>
                  <a:srgbClr val="000000"/>
                </a:solidFill>
              </a:rPr>
              <a:t>ILC TDR in 2013 </a:t>
            </a:r>
            <a:r>
              <a:rPr lang="en-GB" spc="100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GB" spc="100" dirty="0" smtClean="0">
                <a:solidFill>
                  <a:srgbClr val="000000"/>
                </a:solidFill>
              </a:rPr>
              <a:t>Japan MEXT creates ILC taskforce</a:t>
            </a:r>
            <a:endParaRPr lang="en-GB" spc="100" dirty="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6259" y="3512206"/>
            <a:ext cx="8747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of LHC Run 2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2019-20 recommendation from ES, others? US P5, Japan JAHEP, China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5721894" y="5425047"/>
            <a:ext cx="3393273" cy="529137"/>
            <a:chOff x="5674190" y="5110794"/>
            <a:chExt cx="3393273" cy="529137"/>
          </a:xfrm>
        </p:grpSpPr>
        <p:sp>
          <p:nvSpPr>
            <p:cNvPr id="55" name="Rectangle 54"/>
            <p:cNvSpPr/>
            <p:nvPr/>
          </p:nvSpPr>
          <p:spPr>
            <a:xfrm>
              <a:off x="7843463" y="5110794"/>
              <a:ext cx="1224000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488663" y="5110794"/>
              <a:ext cx="1321542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674190" y="5110794"/>
              <a:ext cx="795338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Pep. phase</a:t>
              </a:r>
              <a:endParaRPr lang="en-US" sz="1400" dirty="0" smtClean="0">
                <a:solidFill>
                  <a:srgbClr val="E4F9FC"/>
                </a:solidFill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4671230" y="5425047"/>
            <a:ext cx="103224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Design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19312" y="5531685"/>
            <a:ext cx="418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pc="100" dirty="0" smtClean="0">
                <a:solidFill>
                  <a:srgbClr val="000000"/>
                </a:solidFill>
              </a:rPr>
              <a:t>FCC-</a:t>
            </a:r>
            <a:r>
              <a:rPr lang="en-GB" spc="100" dirty="0" err="1" smtClean="0">
                <a:solidFill>
                  <a:srgbClr val="000000"/>
                </a:solidFill>
              </a:rPr>
              <a:t>hh</a:t>
            </a:r>
            <a:r>
              <a:rPr lang="en-GB" spc="100" dirty="0" smtClean="0">
                <a:solidFill>
                  <a:srgbClr val="000000"/>
                </a:solidFill>
              </a:rPr>
              <a:t>/</a:t>
            </a:r>
            <a:r>
              <a:rPr lang="en-GB" spc="100" dirty="0" err="1" smtClean="0">
                <a:solidFill>
                  <a:srgbClr val="000000"/>
                </a:solidFill>
              </a:rPr>
              <a:t>ee</a:t>
            </a:r>
            <a:r>
              <a:rPr lang="en-GB" spc="100" dirty="0" smtClean="0">
                <a:solidFill>
                  <a:srgbClr val="000000"/>
                </a:solidFill>
              </a:rPr>
              <a:t> CDR end 2018 </a:t>
            </a:r>
            <a:r>
              <a:rPr lang="en-GB" spc="100" dirty="0">
                <a:solidFill>
                  <a:srgbClr val="000000"/>
                </a:solidFill>
              </a:rPr>
              <a:t>-</a:t>
            </a:r>
            <a:r>
              <a:rPr lang="en-GB" spc="100" dirty="0" smtClean="0">
                <a:solidFill>
                  <a:srgbClr val="000000"/>
                </a:solidFill>
              </a:rPr>
              <a:t> CEPC/SPPC</a:t>
            </a:r>
            <a:endParaRPr lang="en-GB" spc="100" dirty="0">
              <a:solidFill>
                <a:srgbClr val="000000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4671230" y="6105637"/>
            <a:ext cx="3147886" cy="14111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785112" y="6091526"/>
            <a:ext cx="105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20-25 </a:t>
            </a:r>
            <a:r>
              <a:rPr lang="en-US" dirty="0" err="1" smtClean="0"/>
              <a:t>yrs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62497" y="2322674"/>
            <a:ext cx="3435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priority European Strategy (2013) and US P5 (2014) - ATLAS and CMS TDRs in 2016-2017</a:t>
            </a:r>
            <a:endParaRPr lang="en-US" dirty="0"/>
          </a:p>
        </p:txBody>
      </p:sp>
      <p:sp>
        <p:nvSpPr>
          <p:cNvPr id="65" name="Left Brace 64"/>
          <p:cNvSpPr/>
          <p:nvPr/>
        </p:nvSpPr>
        <p:spPr>
          <a:xfrm>
            <a:off x="3618977" y="2200026"/>
            <a:ext cx="167156" cy="115851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5709243" y="4819346"/>
            <a:ext cx="2863580" cy="529137"/>
            <a:chOff x="5663510" y="5110794"/>
            <a:chExt cx="2863580" cy="529137"/>
          </a:xfrm>
        </p:grpSpPr>
        <p:sp>
          <p:nvSpPr>
            <p:cNvPr id="63" name="Rectangle 62"/>
            <p:cNvSpPr/>
            <p:nvPr/>
          </p:nvSpPr>
          <p:spPr>
            <a:xfrm>
              <a:off x="7340602" y="5110794"/>
              <a:ext cx="1186488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502468" y="5110794"/>
              <a:ext cx="790798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663510" y="5110794"/>
              <a:ext cx="806018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Prep. phase</a:t>
              </a:r>
            </a:p>
          </p:txBody>
        </p:sp>
      </p:grpSp>
      <p:sp>
        <p:nvSpPr>
          <p:cNvPr id="68" name="Rectangle 67"/>
          <p:cNvSpPr/>
          <p:nvPr/>
        </p:nvSpPr>
        <p:spPr>
          <a:xfrm>
            <a:off x="3231099" y="4819346"/>
            <a:ext cx="245939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Design</a:t>
            </a:r>
          </a:p>
        </p:txBody>
      </p:sp>
      <p:sp>
        <p:nvSpPr>
          <p:cNvPr id="2" name="Rectangle 1"/>
          <p:cNvSpPr/>
          <p:nvPr/>
        </p:nvSpPr>
        <p:spPr>
          <a:xfrm>
            <a:off x="462498" y="4792861"/>
            <a:ext cx="2768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pc="100" dirty="0" smtClean="0">
                <a:solidFill>
                  <a:srgbClr val="000000"/>
                </a:solidFill>
              </a:rPr>
              <a:t>CLIC CDR in 2012 </a:t>
            </a:r>
            <a:r>
              <a:rPr lang="en-GB" spc="100" dirty="0" smtClean="0">
                <a:solidFill>
                  <a:srgbClr val="000000"/>
                </a:solidFill>
              </a:rPr>
              <a:t>     </a:t>
            </a:r>
            <a:r>
              <a:rPr lang="en-GB" spc="100" dirty="0" err="1" smtClean="0">
                <a:solidFill>
                  <a:srgbClr val="000000"/>
                </a:solidFill>
              </a:rPr>
              <a:t>Proj</a:t>
            </a:r>
            <a:r>
              <a:rPr lang="en-GB" spc="100" dirty="0" smtClean="0">
                <a:solidFill>
                  <a:srgbClr val="000000"/>
                </a:solidFill>
              </a:rPr>
              <a:t>. Imp. Plan </a:t>
            </a:r>
            <a:r>
              <a:rPr lang="en-GB" spc="100" dirty="0" smtClean="0">
                <a:solidFill>
                  <a:srgbClr val="000000"/>
                </a:solidFill>
              </a:rPr>
              <a:t>end 2018  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88141" y="690398"/>
            <a:ext cx="8819162" cy="3443728"/>
            <a:chOff x="188141" y="690398"/>
            <a:chExt cx="8819162" cy="3443728"/>
          </a:xfrm>
        </p:grpSpPr>
        <p:grpSp>
          <p:nvGrpSpPr>
            <p:cNvPr id="7" name="Group 6"/>
            <p:cNvGrpSpPr/>
            <p:nvPr/>
          </p:nvGrpSpPr>
          <p:grpSpPr>
            <a:xfrm>
              <a:off x="188141" y="690398"/>
              <a:ext cx="8819162" cy="3443728"/>
              <a:chOff x="188141" y="789175"/>
              <a:chExt cx="8819162" cy="3443728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145186" y="1684248"/>
                <a:ext cx="1368000" cy="529137"/>
              </a:xfrm>
              <a:prstGeom prst="rect">
                <a:avLst/>
              </a:prstGeom>
              <a:solidFill>
                <a:srgbClr val="F5AC07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523902"/>
                    </a:solidFill>
                  </a:rPr>
                  <a:t>Construction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545328" y="1684248"/>
                <a:ext cx="1625216" cy="529137"/>
              </a:xfrm>
              <a:prstGeom prst="rect">
                <a:avLst/>
              </a:prstGeom>
              <a:solidFill>
                <a:srgbClr val="B1BF10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393D05"/>
                    </a:solidFill>
                  </a:rPr>
                  <a:t>Physics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312372" y="1684248"/>
                <a:ext cx="786256" cy="529137"/>
              </a:xfrm>
              <a:prstGeom prst="rect">
                <a:avLst/>
              </a:prstGeom>
              <a:solidFill>
                <a:srgbClr val="117F8E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4F9FC"/>
                    </a:solidFill>
                  </a:rPr>
                  <a:t>Proto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090023" y="1684248"/>
                <a:ext cx="1186586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202687" y="1764150"/>
                <a:ext cx="7542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0000"/>
                    </a:solidFill>
                    <a:latin typeface="+mn-lt"/>
                  </a:rPr>
                  <a:t>LHC</a:t>
                </a:r>
                <a:endParaRPr lang="en-GB" dirty="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387473" y="2298803"/>
                <a:ext cx="1268115" cy="529137"/>
              </a:xfrm>
              <a:prstGeom prst="rect">
                <a:avLst/>
              </a:prstGeom>
              <a:solidFill>
                <a:srgbClr val="F5AC07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523902"/>
                    </a:solidFill>
                  </a:rPr>
                  <a:t>LS2 19-20</a:t>
                </a:r>
              </a:p>
              <a:p>
                <a:pPr algn="ctr"/>
                <a:r>
                  <a:rPr lang="en-US" sz="1400" dirty="0" smtClean="0">
                    <a:solidFill>
                      <a:srgbClr val="523902"/>
                    </a:solidFill>
                  </a:rPr>
                  <a:t>LS3 24-mid26</a:t>
                </a:r>
                <a:endParaRPr lang="en-US" sz="1400" dirty="0" smtClean="0">
                  <a:solidFill>
                    <a:srgbClr val="523902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692242" y="2619981"/>
                <a:ext cx="1303973" cy="529137"/>
              </a:xfrm>
              <a:prstGeom prst="rect">
                <a:avLst/>
              </a:prstGeom>
              <a:solidFill>
                <a:srgbClr val="B1BF10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393D05"/>
                    </a:solidFill>
                  </a:rPr>
                  <a:t>Physics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836235" y="2298803"/>
                <a:ext cx="153787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801476" y="2276512"/>
                <a:ext cx="1063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0000"/>
                    </a:solidFill>
                    <a:latin typeface="+mn-lt"/>
                  </a:rPr>
                  <a:t>HL-LHC</a:t>
                </a:r>
                <a:endParaRPr lang="en-GB" dirty="0">
                  <a:solidFill>
                    <a:srgbClr val="000000"/>
                  </a:solidFill>
                  <a:latin typeface="+mn-lt"/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604444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283884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1980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264843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944283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1985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1925242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1604682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1990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585641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265081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1995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3231099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910539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2000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3891498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3570938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2005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4551897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4231337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2010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5197355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4876795" y="789175"/>
                <a:ext cx="6006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2015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5857754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5537194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2020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>
                <a:off x="6518153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197593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2025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7163611" y="1103663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6843051" y="789175"/>
                <a:ext cx="6399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2030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503450" y="789175"/>
                <a:ext cx="6006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+mn-lt"/>
                  </a:rPr>
                  <a:t>2035</a:t>
                </a:r>
                <a:endParaRPr lang="en-US" sz="1600" dirty="0">
                  <a:solidFill>
                    <a:schemeClr val="tx2"/>
                  </a:solidFill>
                  <a:latin typeface="+mn-lt"/>
                </a:endParaRP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188141" y="3544695"/>
                <a:ext cx="881916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7814974" y="1090611"/>
                <a:ext cx="0" cy="45946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3836234" y="2928181"/>
                <a:ext cx="1873009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400" dirty="0" smtClean="0">
                    <a:solidFill>
                      <a:srgbClr val="EFF6FB"/>
                    </a:solidFill>
                  </a:rPr>
                  <a:t>Des. Techno. R&amp;D</a:t>
                </a:r>
                <a:r>
                  <a:rPr lang="en-US" sz="1400" dirty="0">
                    <a:solidFill>
                      <a:srgbClr val="EFF6FB"/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≃ </a:t>
                </a:r>
                <a:r>
                  <a:rPr lang="en-US" sz="1400" dirty="0">
                    <a:solidFill>
                      <a:schemeClr val="bg1"/>
                    </a:solidFill>
                  </a:rPr>
                  <a:t>10 </a:t>
                </a:r>
                <a:r>
                  <a:rPr lang="en-US" sz="1400" dirty="0" err="1" smtClean="0">
                    <a:solidFill>
                      <a:schemeClr val="bg1"/>
                    </a:solidFill>
                  </a:rPr>
                  <a:t>yrs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 - </a:t>
                </a:r>
                <a:r>
                  <a:rPr lang="en-US" sz="1400" dirty="0" err="1" smtClean="0">
                    <a:solidFill>
                      <a:schemeClr val="bg1"/>
                    </a:solidFill>
                  </a:rPr>
                  <a:t>engin</a:t>
                </a:r>
                <a:r>
                  <a:rPr lang="en-US" sz="1400" dirty="0" smtClean="0">
                    <a:solidFill>
                      <a:srgbClr val="FFFFFF"/>
                    </a:solidFill>
                  </a:rPr>
                  <a:t>. 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≃ </a:t>
                </a:r>
                <a:r>
                  <a:rPr lang="en-US" sz="1400" dirty="0" smtClean="0">
                    <a:solidFill>
                      <a:srgbClr val="FFFFFF"/>
                    </a:solidFill>
                  </a:rPr>
                  <a:t>3</a:t>
                </a:r>
                <a:r>
                  <a:rPr lang="en-US" sz="1400" dirty="0">
                    <a:solidFill>
                      <a:srgbClr val="FFFFFF"/>
                    </a:solidFill>
                  </a:rPr>
                  <a:t>-4 </a:t>
                </a:r>
                <a:r>
                  <a:rPr lang="en-US" sz="1400" dirty="0" err="1" smtClean="0">
                    <a:solidFill>
                      <a:srgbClr val="FFFFFF"/>
                    </a:solidFill>
                  </a:rPr>
                  <a:t>yrs</a:t>
                </a:r>
                <a:r>
                  <a:rPr lang="en-US" sz="1400" dirty="0" smtClean="0">
                    <a:solidFill>
                      <a:srgbClr val="FFFFFF"/>
                    </a:solidFill>
                  </a:rPr>
                  <a:t> 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677644" y="3132387"/>
                <a:ext cx="13934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ATLAS - CMS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765002" y="2928181"/>
                <a:ext cx="877218" cy="529137"/>
              </a:xfrm>
              <a:prstGeom prst="rect">
                <a:avLst/>
              </a:prstGeom>
              <a:solidFill>
                <a:srgbClr val="F5AC07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>
                    <a:solidFill>
                      <a:schemeClr val="tx1"/>
                    </a:solidFill>
                  </a:rPr>
                  <a:t>Cons.Ins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. 4</a:t>
                </a:r>
                <a:r>
                  <a:rPr lang="en-US" sz="1400" dirty="0">
                    <a:solidFill>
                      <a:schemeClr val="tx1"/>
                    </a:solidFill>
                  </a:rPr>
                  <a:t>/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5+2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yrs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</a:t>
                </a: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H="1">
                <a:off x="5721894" y="3967664"/>
                <a:ext cx="671" cy="2652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TextBox 68"/>
            <p:cNvSpPr txBox="1"/>
            <p:nvPr/>
          </p:nvSpPr>
          <p:spPr>
            <a:xfrm>
              <a:off x="8103897" y="690398"/>
              <a:ext cx="6006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2"/>
                  </a:solidFill>
                  <a:latin typeface="+mn-lt"/>
                </a:rPr>
                <a:t>2040</a:t>
              </a:r>
              <a:endParaRPr lang="en-US" sz="1600" dirty="0">
                <a:solidFill>
                  <a:schemeClr val="tx2"/>
                </a:solidFill>
                <a:latin typeface="+mn-lt"/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8384407" y="991834"/>
              <a:ext cx="0" cy="45946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051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42105"/>
            <a:ext cx="9143999" cy="5329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000"/>
            <a:r>
              <a:rPr lang="en-US" sz="2800" dirty="0" smtClean="0"/>
              <a:t>p-p collider beam parameters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9300" y="23690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330732"/>
              </p:ext>
            </p:extLst>
          </p:nvPr>
        </p:nvGraphicFramePr>
        <p:xfrm>
          <a:off x="574396" y="1097777"/>
          <a:ext cx="7971909" cy="1703966"/>
        </p:xfrm>
        <a:graphic>
          <a:graphicData uri="http://schemas.openxmlformats.org/drawingml/2006/table">
            <a:tbl>
              <a:tblPr firstRow="1" bandRow="1"/>
              <a:tblGrid>
                <a:gridCol w="28218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35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00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477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7574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3594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6284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parameter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FCC-</a:t>
                      </a:r>
                      <a:r>
                        <a:rPr lang="en-GB" sz="1600" b="1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hh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SPPC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HE-LHC*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493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71.2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&gt;25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kumimoji="0" lang="de-AT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493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25 (5)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kumimoji="0" lang="en-GB" sz="1600" b="1" kern="1200" dirty="0" smtClean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493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6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6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6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20 - 30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&gt;25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5 (7.5)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4936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Mean collisions/crossing (PU)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170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&lt;1020 (204)</a:t>
                      </a:r>
                      <a:endParaRPr kumimoji="0" lang="en-GB" sz="1600" b="1" kern="1200" dirty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endParaRPr kumimoji="0" lang="en-GB" sz="1600" b="1" kern="1200" dirty="0" smtClean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850</a:t>
                      </a:r>
                      <a:endParaRPr kumimoji="0" lang="en-GB" sz="1600" b="1" kern="1200" dirty="0" smtClean="0">
                        <a:solidFill>
                          <a:srgbClr val="CB000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 smtClean="0">
                          <a:solidFill>
                            <a:srgbClr val="CB0002"/>
                          </a:solidFill>
                          <a:latin typeface="+mn-lt"/>
                          <a:ea typeface="+mn-ea"/>
                          <a:cs typeface="+mn-cs"/>
                        </a:rPr>
                        <a:t>140 (200)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243075" y="3389462"/>
            <a:ext cx="8688673" cy="25237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5 x </a:t>
            </a:r>
            <a:r>
              <a:rPr lang="en-GB" sz="2000" dirty="0" smtClean="0">
                <a:solidFill>
                  <a:srgbClr val="000090"/>
                </a:solidFill>
              </a:rPr>
              <a:t>10</a:t>
            </a:r>
            <a:r>
              <a:rPr lang="en-GB" sz="2000" baseline="30000" dirty="0" smtClean="0">
                <a:solidFill>
                  <a:srgbClr val="000090"/>
                </a:solidFill>
              </a:rPr>
              <a:t>34</a:t>
            </a:r>
            <a:r>
              <a:rPr lang="en-GB" sz="2000" dirty="0" smtClean="0">
                <a:solidFill>
                  <a:srgbClr val="000090"/>
                </a:solidFill>
              </a:rPr>
              <a:t> </a:t>
            </a:r>
            <a:r>
              <a:rPr lang="en-GB" sz="2000" dirty="0">
                <a:solidFill>
                  <a:srgbClr val="000090"/>
                </a:solidFill>
              </a:rPr>
              <a:t>cm</a:t>
            </a:r>
            <a:r>
              <a:rPr lang="en-GB" sz="2000" baseline="30000" dirty="0">
                <a:solidFill>
                  <a:srgbClr val="000090"/>
                </a:solidFill>
              </a:rPr>
              <a:t>-2</a:t>
            </a:r>
            <a:r>
              <a:rPr lang="en-GB" sz="2000" dirty="0">
                <a:solidFill>
                  <a:srgbClr val="000090"/>
                </a:solidFill>
              </a:rPr>
              <a:t>s</a:t>
            </a:r>
            <a:r>
              <a:rPr lang="en-GB" sz="2000" baseline="30000" dirty="0">
                <a:solidFill>
                  <a:srgbClr val="000090"/>
                </a:solidFill>
              </a:rPr>
              <a:t>-</a:t>
            </a:r>
            <a:r>
              <a:rPr lang="en-GB" sz="2000" baseline="30000" dirty="0" smtClean="0">
                <a:solidFill>
                  <a:srgbClr val="000090"/>
                </a:solidFill>
              </a:rPr>
              <a:t>1 </a:t>
            </a:r>
            <a:r>
              <a:rPr lang="en-US" sz="2000" dirty="0" smtClean="0">
                <a:solidFill>
                  <a:srgbClr val="000090"/>
                </a:solidFill>
              </a:rPr>
              <a:t>(170 PU)</a:t>
            </a:r>
            <a:r>
              <a:rPr lang="en-US" sz="2000" dirty="0" smtClean="0">
                <a:solidFill>
                  <a:srgbClr val="000090"/>
                </a:solidFill>
              </a:rPr>
              <a:t>:</a:t>
            </a:r>
            <a:endParaRPr lang="en-US" dirty="0" smtClean="0"/>
          </a:p>
          <a:p>
            <a:pPr marL="558000" lvl="1" indent="-270000">
              <a:spcAft>
                <a:spcPts val="1200"/>
              </a:spcAft>
            </a:pPr>
            <a:r>
              <a:rPr lang="en-US" dirty="0" smtClean="0">
                <a:sym typeface="Wingdings"/>
              </a:rPr>
              <a:t> Similar conditions as for HL-LHC </a:t>
            </a:r>
            <a:r>
              <a:rPr lang="en-US" dirty="0" smtClean="0">
                <a:sym typeface="Wingdings"/>
              </a:rPr>
              <a:t>upgrades (can overcome present limitatio</a:t>
            </a:r>
            <a:r>
              <a:rPr lang="en-US" dirty="0" smtClean="0">
                <a:sym typeface="Wingdings"/>
              </a:rPr>
              <a:t>ns)</a:t>
            </a: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30 </a:t>
            </a:r>
            <a:r>
              <a:rPr lang="en-US" sz="2000" dirty="0" smtClean="0">
                <a:solidFill>
                  <a:srgbClr val="000090"/>
                </a:solidFill>
              </a:rPr>
              <a:t>x </a:t>
            </a:r>
            <a:r>
              <a:rPr lang="en-GB" sz="2000" dirty="0">
                <a:solidFill>
                  <a:srgbClr val="000090"/>
                </a:solidFill>
              </a:rPr>
              <a:t>10</a:t>
            </a:r>
            <a:r>
              <a:rPr lang="en-GB" sz="2000" baseline="30000" dirty="0">
                <a:solidFill>
                  <a:srgbClr val="000090"/>
                </a:solidFill>
              </a:rPr>
              <a:t>34</a:t>
            </a:r>
            <a:r>
              <a:rPr lang="en-GB" sz="2000" dirty="0">
                <a:solidFill>
                  <a:srgbClr val="000090"/>
                </a:solidFill>
              </a:rPr>
              <a:t> cm</a:t>
            </a:r>
            <a:r>
              <a:rPr lang="en-GB" sz="2000" baseline="30000" dirty="0">
                <a:solidFill>
                  <a:srgbClr val="000090"/>
                </a:solidFill>
              </a:rPr>
              <a:t>-2</a:t>
            </a:r>
            <a:r>
              <a:rPr lang="en-GB" sz="2000" dirty="0">
                <a:solidFill>
                  <a:srgbClr val="000090"/>
                </a:solidFill>
              </a:rPr>
              <a:t>s</a:t>
            </a:r>
            <a:r>
              <a:rPr lang="en-GB" sz="2000" baseline="30000" dirty="0">
                <a:solidFill>
                  <a:srgbClr val="000090"/>
                </a:solidFill>
              </a:rPr>
              <a:t>-1 </a:t>
            </a:r>
            <a:r>
              <a:rPr lang="en-US" sz="2000" dirty="0" smtClean="0">
                <a:solidFill>
                  <a:srgbClr val="000090"/>
                </a:solidFill>
              </a:rPr>
              <a:t>1020(204) </a:t>
            </a:r>
            <a:r>
              <a:rPr lang="en-US" sz="2000" dirty="0" smtClean="0">
                <a:solidFill>
                  <a:srgbClr val="000090"/>
                </a:solidFill>
              </a:rPr>
              <a:t>PU:</a:t>
            </a:r>
            <a:endParaRPr lang="en-US" dirty="0" smtClean="0"/>
          </a:p>
          <a:p>
            <a:pPr marL="630900" indent="-342900">
              <a:buFont typeface="Wingdings" charset="0"/>
              <a:buChar char="à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≳ O(10) x radiation tolerance compared to HL-LHC, a major challenge </a:t>
            </a:r>
          </a:p>
          <a:p>
            <a:pPr marL="630900" indent="-342900">
              <a:buFont typeface="Wingdings" charset="0"/>
              <a:buChar char="à"/>
            </a:pPr>
            <a:r>
              <a:rPr lang="en-US" dirty="0">
                <a:solidFill>
                  <a:srgbClr val="000000"/>
                </a:solidFill>
                <a:sym typeface="Wingdings"/>
              </a:rPr>
              <a:t>x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5 pileup will require high granularity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(≃ linear increase)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and both charged and neutral particles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high timing precision measurement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for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collision (vertex)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association</a:t>
            </a:r>
          </a:p>
          <a:p>
            <a:pPr marL="630900" indent="-342900">
              <a:buFont typeface="Wingdings" charset="0"/>
              <a:buChar char="à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5 ns bunch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spacing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would still require high granularity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(to avoid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out of time pileup in same channel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), and also good timing precision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97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535"/>
            <a:ext cx="9143999" cy="63060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000"/>
            <a:r>
              <a:rPr lang="en-US" sz="2800" dirty="0" err="1" smtClean="0">
                <a:solidFill>
                  <a:srgbClr val="000000"/>
                </a:solidFill>
              </a:rPr>
              <a:t>e</a:t>
            </a:r>
            <a:r>
              <a:rPr lang="en-US" sz="2800" baseline="30000" dirty="0" err="1" smtClean="0">
                <a:solidFill>
                  <a:srgbClr val="000000"/>
                </a:solidFill>
              </a:rPr>
              <a:t>+</a:t>
            </a:r>
            <a:r>
              <a:rPr lang="en-US" sz="2800" dirty="0" err="1" smtClean="0">
                <a:solidFill>
                  <a:srgbClr val="000000"/>
                </a:solidFill>
              </a:rPr>
              <a:t>e</a:t>
            </a:r>
            <a:r>
              <a:rPr lang="en-US" sz="2800" baseline="30000" dirty="0" smtClean="0">
                <a:solidFill>
                  <a:srgbClr val="000000"/>
                </a:solidFill>
              </a:rPr>
              <a:t>-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c</a:t>
            </a:r>
            <a:r>
              <a:rPr lang="en-US" sz="2800" dirty="0" smtClean="0">
                <a:solidFill>
                  <a:srgbClr val="000000"/>
                </a:solidFill>
              </a:rPr>
              <a:t>olliders beam parameters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8639"/>
          <a:stretch/>
        </p:blipFill>
        <p:spPr>
          <a:xfrm>
            <a:off x="224522" y="723920"/>
            <a:ext cx="4759036" cy="22845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9302" y="3135861"/>
            <a:ext cx="8882852" cy="1823576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marL="270000" indent="-270000">
              <a:spcAft>
                <a:spcPts val="3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ILC - CLIC:</a:t>
            </a:r>
          </a:p>
          <a:p>
            <a:pPr marL="285750" lvl="2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No </a:t>
            </a:r>
            <a:r>
              <a:rPr lang="en-US" dirty="0" smtClean="0">
                <a:sym typeface="Wingdings"/>
              </a:rPr>
              <a:t>pileup </a:t>
            </a:r>
            <a:r>
              <a:rPr lang="en-US" dirty="0" smtClean="0">
                <a:sym typeface="Wingdings"/>
              </a:rPr>
              <a:t>but large beam background </a:t>
            </a:r>
            <a:endParaRPr lang="en-US" dirty="0">
              <a:sym typeface="Wingdings"/>
            </a:endParaRPr>
          </a:p>
          <a:p>
            <a:pPr marL="285750" lvl="2" indent="-285750">
              <a:buFont typeface="Wingdings" charset="0"/>
              <a:buChar char="à"/>
            </a:pPr>
            <a:r>
              <a:rPr lang="en-US" dirty="0">
                <a:sym typeface="Wingdings"/>
              </a:rPr>
              <a:t>N</a:t>
            </a:r>
            <a:r>
              <a:rPr lang="en-US" dirty="0" smtClean="0">
                <a:sym typeface="Wingdings"/>
              </a:rPr>
              <a:t>o </a:t>
            </a:r>
            <a:r>
              <a:rPr lang="en-US" dirty="0">
                <a:sym typeface="Wingdings"/>
              </a:rPr>
              <a:t>radiation tolerance issues </a:t>
            </a:r>
          </a:p>
          <a:p>
            <a:pPr marL="285750" lvl="2" indent="-285750">
              <a:buFont typeface="Wingdings" charset="0"/>
              <a:buChar char="à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Low integrated rates (duty cycle)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allows full reconstruction event selection (</a:t>
            </a:r>
            <a:r>
              <a:rPr lang="en-US" dirty="0" err="1" smtClean="0">
                <a:cs typeface="Arial" panose="020B0604020202020204" pitchFamily="34" charset="0"/>
                <a:sym typeface="Wingdings"/>
              </a:rPr>
              <a:t>triggerless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) and </a:t>
            </a:r>
            <a:r>
              <a:rPr lang="en-US" dirty="0">
                <a:cs typeface="Arial" panose="020B0604020202020204" pitchFamily="34" charset="0"/>
                <a:sym typeface="Wingdings"/>
              </a:rPr>
              <a:t>power pulsing for low mass in tracker and high channel density in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calorimeters</a:t>
            </a:r>
          </a:p>
          <a:p>
            <a:pPr marL="285750" lvl="2" indent="-285750">
              <a:buFont typeface="Wingdings" charset="0"/>
              <a:buChar char="à"/>
            </a:pPr>
            <a:r>
              <a:rPr lang="en-US" dirty="0" smtClean="0">
                <a:cs typeface="Arial" panose="020B0604020202020204" pitchFamily="34" charset="0"/>
                <a:sym typeface="Wingdings"/>
              </a:rPr>
              <a:t>CLIC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requires time stamps and short reconstruction </a:t>
            </a:r>
            <a:r>
              <a:rPr lang="en-US" dirty="0" smtClean="0">
                <a:cs typeface="Arial" panose="020B0604020202020204" pitchFamily="34" charset="0"/>
                <a:sym typeface="Wingdings"/>
              </a:rPr>
              <a:t>windows</a:t>
            </a:r>
            <a:endParaRPr lang="en-US" dirty="0">
              <a:cs typeface="Arial" panose="020B0604020202020204" pitchFamily="34" charset="0"/>
              <a:sym typeface="Wingdings"/>
            </a:endParaRPr>
          </a:p>
        </p:txBody>
      </p:sp>
      <p:pic>
        <p:nvPicPr>
          <p:cNvPr id="11" name="Picture 10" descr="FCCe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17" y="5108124"/>
            <a:ext cx="4394432" cy="154678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132522" y="779144"/>
            <a:ext cx="3711150" cy="2154661"/>
            <a:chOff x="5104912" y="911384"/>
            <a:chExt cx="3711150" cy="235376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9583" t="14398" r="35139" b="53205"/>
            <a:stretch/>
          </p:blipFill>
          <p:spPr>
            <a:xfrm>
              <a:off x="5104912" y="911384"/>
              <a:ext cx="3711150" cy="112501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/>
            <a:srcRect l="15332" t="67724" r="3473" b="6758"/>
            <a:stretch/>
          </p:blipFill>
          <p:spPr>
            <a:xfrm>
              <a:off x="5104912" y="2174455"/>
              <a:ext cx="3711150" cy="10768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5112028" y="2926595"/>
              <a:ext cx="54373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CLIC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12028" y="1711647"/>
              <a:ext cx="44114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ILC</a:t>
              </a:r>
              <a:endParaRPr lang="en-US" sz="16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4685332" y="5245616"/>
            <a:ext cx="4366822" cy="1308050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marL="270000" indent="-270000">
              <a:spcAft>
                <a:spcPts val="3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FCC-</a:t>
            </a:r>
            <a:r>
              <a:rPr lang="en-US" sz="2000" dirty="0" err="1" smtClean="0">
                <a:solidFill>
                  <a:srgbClr val="000090"/>
                </a:solidFill>
              </a:rPr>
              <a:t>ee</a:t>
            </a:r>
            <a:r>
              <a:rPr lang="en-US" sz="2000" dirty="0" smtClean="0">
                <a:solidFill>
                  <a:srgbClr val="000090"/>
                </a:solidFill>
              </a:rPr>
              <a:t>:</a:t>
            </a:r>
            <a:r>
              <a:rPr lang="en-US" dirty="0" smtClean="0"/>
              <a:t>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high </a:t>
            </a:r>
            <a:r>
              <a:rPr lang="en-US" dirty="0" err="1" smtClean="0"/>
              <a:t>lumi</a:t>
            </a:r>
            <a:r>
              <a:rPr lang="en-US" dirty="0" smtClean="0"/>
              <a:t>. at Z mass requires 100kHz to register all </a:t>
            </a:r>
            <a:r>
              <a:rPr lang="en-US" dirty="0" err="1" smtClean="0"/>
              <a:t>Zs</a:t>
            </a:r>
            <a:endParaRPr lang="en-US" dirty="0"/>
          </a:p>
          <a:p>
            <a:pPr marL="285750" indent="-285750">
              <a:spcAft>
                <a:spcPts val="300"/>
              </a:spcAft>
              <a:buFont typeface="Wingdings" charset="0"/>
              <a:buChar char="à"/>
            </a:pPr>
            <a:r>
              <a:rPr lang="en-US" dirty="0" smtClean="0"/>
              <a:t>power pulsing not possible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3436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46492"/>
            <a:ext cx="9144000" cy="5209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>
              <a:lnSpc>
                <a:spcPct val="90000"/>
              </a:lnSpc>
              <a:spcBef>
                <a:spcPts val="0"/>
              </a:spcBef>
              <a:defRPr/>
            </a:pPr>
            <a:r>
              <a:rPr lang="en-US" dirty="0" smtClean="0"/>
              <a:t>HL-LHC beam parameters</a:t>
            </a:r>
            <a:endParaRPr lang="en-US" baseline="30000" dirty="0"/>
          </a:p>
        </p:txBody>
      </p:sp>
      <p:sp>
        <p:nvSpPr>
          <p:cNvPr id="2" name="TextBox 1"/>
          <p:cNvSpPr txBox="1"/>
          <p:nvPr/>
        </p:nvSpPr>
        <p:spPr>
          <a:xfrm>
            <a:off x="189023" y="765730"/>
            <a:ext cx="8802578" cy="1231106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marL="270000" indent="-27000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Max luminosity at beginning of fills is </a:t>
            </a:r>
            <a:r>
              <a:rPr lang="en-US" sz="2000" dirty="0">
                <a:solidFill>
                  <a:srgbClr val="000090"/>
                </a:solidFill>
              </a:rPr>
              <a:t>5 </a:t>
            </a:r>
            <a:r>
              <a:rPr lang="en-US" sz="2000" dirty="0" smtClean="0">
                <a:solidFill>
                  <a:srgbClr val="000090"/>
                </a:solidFill>
              </a:rPr>
              <a:t>x 10</a:t>
            </a:r>
            <a:r>
              <a:rPr lang="en-US" sz="2000" baseline="30000" dirty="0" smtClean="0">
                <a:solidFill>
                  <a:srgbClr val="000090"/>
                </a:solidFill>
              </a:rPr>
              <a:t>35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>
                <a:solidFill>
                  <a:srgbClr val="000090"/>
                </a:solidFill>
              </a:rPr>
              <a:t>Hz/cm</a:t>
            </a:r>
            <a:r>
              <a:rPr lang="en-US" sz="2000" baseline="30000" dirty="0">
                <a:solidFill>
                  <a:srgbClr val="000090"/>
                </a:solidFill>
              </a:rPr>
              <a:t>2 </a:t>
            </a:r>
            <a:r>
              <a:rPr lang="en-US" sz="2000" dirty="0" smtClean="0">
                <a:solidFill>
                  <a:srgbClr val="000090"/>
                </a:solidFill>
              </a:rPr>
              <a:t>, operating scenarios are: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/>
              <a:t>Nominal luminosity leveling </a:t>
            </a:r>
            <a:r>
              <a:rPr lang="en-US" dirty="0"/>
              <a:t>at </a:t>
            </a:r>
            <a:r>
              <a:rPr lang="en-US" dirty="0" smtClean="0"/>
              <a:t>5 x 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  <a:r>
              <a:rPr lang="en-US" dirty="0"/>
              <a:t>Hz/cm</a:t>
            </a:r>
            <a:r>
              <a:rPr lang="en-US" baseline="30000" dirty="0"/>
              <a:t>2 </a:t>
            </a:r>
            <a:r>
              <a:rPr lang="en-US" dirty="0" smtClean="0"/>
              <a:t>, ≃ 140 PU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/>
              <a:t>Design for</a:t>
            </a:r>
            <a:r>
              <a:rPr lang="en-US" dirty="0"/>
              <a:t> luminosity leveling 7.5 </a:t>
            </a:r>
            <a:r>
              <a:rPr lang="en-US" dirty="0" smtClean="0"/>
              <a:t>x 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  <a:r>
              <a:rPr lang="en-US" dirty="0"/>
              <a:t>Hz/</a:t>
            </a:r>
            <a:r>
              <a:rPr lang="en-US" dirty="0" smtClean="0"/>
              <a:t>cm</a:t>
            </a:r>
            <a:r>
              <a:rPr lang="en-US" baseline="30000" dirty="0" smtClean="0"/>
              <a:t>2</a:t>
            </a:r>
            <a:r>
              <a:rPr lang="en-US" dirty="0" smtClean="0"/>
              <a:t>, ≃ 200 </a:t>
            </a:r>
            <a:r>
              <a:rPr lang="en-US" dirty="0" smtClean="0"/>
              <a:t>PU</a:t>
            </a:r>
          </a:p>
          <a:p>
            <a:pPr marL="558000" lvl="1" indent="-270000">
              <a:buFont typeface="Arial"/>
              <a:buChar char="•"/>
            </a:pPr>
            <a:r>
              <a:rPr lang="en-US" dirty="0" smtClean="0"/>
              <a:t>Integrated luminosity 2.5 ab</a:t>
            </a:r>
            <a:r>
              <a:rPr lang="en-US" baseline="30000" dirty="0" smtClean="0"/>
              <a:t>-1 </a:t>
            </a:r>
            <a:r>
              <a:rPr lang="en-US" dirty="0" smtClean="0"/>
              <a:t>in 10 years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277617" y="2083572"/>
            <a:ext cx="4714587" cy="175432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indent="-97200"/>
            <a:r>
              <a:rPr lang="en-GB" dirty="0" smtClean="0">
                <a:solidFill>
                  <a:srgbClr val="000000"/>
                </a:solidFill>
              </a:rPr>
              <a:t>Different scenarios/options considered: </a:t>
            </a:r>
          </a:p>
          <a:p>
            <a:pPr marL="486000" lvl="1" indent="-270000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Full Crab-</a:t>
            </a:r>
            <a:r>
              <a:rPr lang="en-GB" dirty="0">
                <a:solidFill>
                  <a:srgbClr val="000000"/>
                </a:solidFill>
              </a:rPr>
              <a:t>C</a:t>
            </a:r>
            <a:r>
              <a:rPr lang="en-GB" dirty="0" smtClean="0">
                <a:solidFill>
                  <a:srgbClr val="000000"/>
                </a:solidFill>
              </a:rPr>
              <a:t>rossing (nominal) </a:t>
            </a:r>
          </a:p>
          <a:p>
            <a:pPr marL="486000" lvl="1" indent="-270000">
              <a:buFont typeface="Arial"/>
              <a:buChar char="•"/>
            </a:pPr>
            <a:r>
              <a:rPr lang="en-GB" dirty="0" smtClean="0">
                <a:solidFill>
                  <a:srgbClr val="BF0000"/>
                </a:solidFill>
              </a:rPr>
              <a:t>½ Crab-Cavities installed (stage 1) up to LS4</a:t>
            </a:r>
            <a:endParaRPr lang="en-GB" dirty="0">
              <a:solidFill>
                <a:srgbClr val="BF0000"/>
              </a:solidFill>
            </a:endParaRPr>
          </a:p>
          <a:p>
            <a:pPr marL="486000" lvl="1" indent="-270000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</a:rPr>
              <a:t>200 MHz RF</a:t>
            </a:r>
            <a:r>
              <a:rPr lang="en-GB" dirty="0">
                <a:solidFill>
                  <a:srgbClr val="008000"/>
                </a:solidFill>
              </a:rPr>
              <a:t> </a:t>
            </a:r>
            <a:r>
              <a:rPr lang="en-GB" dirty="0" smtClean="0">
                <a:solidFill>
                  <a:srgbClr val="008000"/>
                </a:solidFill>
              </a:rPr>
              <a:t>(option to mitigate e-could)</a:t>
            </a:r>
          </a:p>
          <a:p>
            <a:pPr marL="486000" lvl="1" indent="-270000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Crab-Kissing (option to mitigate pileup effect through smaller z-density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81875" y="2142838"/>
            <a:ext cx="3584908" cy="1655439"/>
            <a:chOff x="5068070" y="2087614"/>
            <a:chExt cx="3584908" cy="1655439"/>
          </a:xfrm>
        </p:grpSpPr>
        <p:grpSp>
          <p:nvGrpSpPr>
            <p:cNvPr id="11" name="Group 10"/>
            <p:cNvGrpSpPr/>
            <p:nvPr/>
          </p:nvGrpSpPr>
          <p:grpSpPr>
            <a:xfrm>
              <a:off x="5113865" y="2087614"/>
              <a:ext cx="3539113" cy="1143159"/>
              <a:chOff x="5463251" y="1291384"/>
              <a:chExt cx="3240499" cy="994418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3"/>
              <a:srcRect l="40565"/>
              <a:stretch/>
            </p:blipFill>
            <p:spPr>
              <a:xfrm>
                <a:off x="5465403" y="1612406"/>
                <a:ext cx="3238347" cy="673396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4"/>
              <a:srcRect l="40769"/>
              <a:stretch/>
            </p:blipFill>
            <p:spPr>
              <a:xfrm>
                <a:off x="5463251" y="1291384"/>
                <a:ext cx="3227271" cy="698225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5068070" y="3158277"/>
              <a:ext cx="357046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Integrated luminosity (fb</a:t>
              </a:r>
              <a:r>
                <a:rPr lang="en-US" sz="1600" baseline="30000" dirty="0" smtClean="0"/>
                <a:t>-1</a:t>
              </a:r>
              <a:r>
                <a:rPr lang="en-US" sz="1600" dirty="0" smtClean="0"/>
                <a:t>/year) 140 PU (top) and 200 PU (bottom)</a:t>
              </a:r>
              <a:endParaRPr lang="en-US" sz="16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-350" y="3964680"/>
            <a:ext cx="9119339" cy="2770681"/>
            <a:chOff x="-350" y="3881844"/>
            <a:chExt cx="9119339" cy="277068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50" y="3920830"/>
              <a:ext cx="4686649" cy="270753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11705" y="3881844"/>
              <a:ext cx="4607284" cy="27706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696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4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48233" y="3105835"/>
            <a:ext cx="8647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CB0002"/>
                </a:solidFill>
              </a:rPr>
              <a:t>Detector concepts for future colliders </a:t>
            </a:r>
          </a:p>
        </p:txBody>
      </p:sp>
    </p:spTree>
    <p:extLst>
      <p:ext uri="{BB962C8B-B14F-4D97-AF65-F5344CB8AC3E}">
        <p14:creationId xmlns:p14="http://schemas.microsoft.com/office/powerpoint/2010/main" val="2226290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98556</TotalTime>
  <Words>4304</Words>
  <Application>Microsoft Macintosh PowerPoint</Application>
  <PresentationFormat>On-screen Show (4:3)</PresentationFormat>
  <Paragraphs>464</Paragraphs>
  <Slides>36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ATLAS upgrades for Phase-II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didiercontardo 2004</cp:lastModifiedBy>
  <cp:revision>6951</cp:revision>
  <cp:lastPrinted>2016-06-09T06:13:47Z</cp:lastPrinted>
  <dcterms:created xsi:type="dcterms:W3CDTF">2012-05-20T06:49:44Z</dcterms:created>
  <dcterms:modified xsi:type="dcterms:W3CDTF">2016-06-09T06:16:14Z</dcterms:modified>
</cp:coreProperties>
</file>