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98" r:id="rId1"/>
    <p:sldMasterId id="2147483692" r:id="rId2"/>
    <p:sldMasterId id="2147483904" r:id="rId3"/>
    <p:sldMasterId id="2147484140" r:id="rId4"/>
  </p:sldMasterIdLst>
  <p:notesMasterIdLst>
    <p:notesMasterId r:id="rId11"/>
  </p:notesMasterIdLst>
  <p:handoutMasterIdLst>
    <p:handoutMasterId r:id="rId12"/>
  </p:handoutMasterIdLst>
  <p:sldIdLst>
    <p:sldId id="805" r:id="rId5"/>
    <p:sldId id="859" r:id="rId6"/>
    <p:sldId id="860" r:id="rId7"/>
    <p:sldId id="861" r:id="rId8"/>
    <p:sldId id="862" r:id="rId9"/>
    <p:sldId id="863" r:id="rId10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8000"/>
    <a:srgbClr val="339933"/>
    <a:srgbClr val="0000FF"/>
    <a:srgbClr val="000099"/>
    <a:srgbClr val="D60093"/>
    <a:srgbClr val="FF00FF"/>
    <a:srgbClr val="006600"/>
    <a:srgbClr val="00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8" autoAdjust="0"/>
    <p:restoredTop sz="99813" autoAdjust="0"/>
  </p:normalViewPr>
  <p:slideViewPr>
    <p:cSldViewPr>
      <p:cViewPr varScale="1">
        <p:scale>
          <a:sx n="142" d="100"/>
          <a:sy n="142" d="100"/>
        </p:scale>
        <p:origin x="-54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6"/>
    </p:cViewPr>
    <p:sldLst>
      <p:sld r:id="rId1" collapse="1"/>
      <p:sld r:id="rId2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Relationship Id="rId2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pPr/>
              <a:t>07/03/16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07/03/16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679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679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679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679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srgbClr val="0C377B"/>
                </a:solidFill>
              </a:rPr>
              <a:t>D. Schulte</a:t>
            </a:r>
            <a:endParaRPr lang="en-US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CERN summer student lectures, 2014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19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756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378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6520054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7337161" y="16152"/>
            <a:ext cx="1786338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055" y="16152"/>
            <a:ext cx="1822041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8121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2466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215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486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301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8637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299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598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5231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7030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644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46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89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23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561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356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9367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7668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0837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30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8747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741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490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3761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4092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7470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7982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5431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3575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226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36912"/>
            <a:ext cx="6026315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0723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781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5049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384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A6F63A-A351-074A-A6F4-011FB7D24ECF}" type="datetime1">
              <a:rPr lang="en-US" smtClean="0">
                <a:solidFill>
                  <a:srgbClr val="0C377B"/>
                </a:solidFill>
              </a:rPr>
              <a:pPr/>
              <a:t>07/03/16</a:t>
            </a:fld>
            <a:endParaRPr lang="en-US">
              <a:solidFill>
                <a:srgbClr val="0C37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19B8B-370A-984D-84B6-8C05B821A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52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srgbClr val="0C377B"/>
                </a:solidFill>
              </a:rPr>
              <a:t>D. Schulte</a:t>
            </a:r>
            <a:endParaRPr lang="en-US">
              <a:solidFill>
                <a:srgbClr val="0C37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CERN summer student lectures, 2014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746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74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670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3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20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1.xml"/><Relationship Id="rId26" Type="http://schemas.openxmlformats.org/officeDocument/2006/relationships/theme" Target="../theme/theme3.xml"/><Relationship Id="rId10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25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1146" y="6209081"/>
            <a:ext cx="9144000" cy="692696"/>
          </a:xfrm>
          <a:prstGeom prst="rect">
            <a:avLst/>
          </a:prstGeom>
          <a:solidFill>
            <a:srgbClr val="00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691680" y="6165304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FCC Accelerator Status</a:t>
            </a:r>
            <a:br>
              <a:rPr lang="en-GB" sz="1000" b="1" dirty="0" smtClean="0">
                <a:solidFill>
                  <a:srgbClr val="FFFFFF"/>
                </a:solidFill>
              </a:rPr>
            </a:br>
            <a:r>
              <a:rPr lang="en-US" sz="1000" dirty="0" smtClean="0">
                <a:solidFill>
                  <a:srgbClr val="FFFFFF"/>
                </a:solidFill>
              </a:rPr>
              <a:t>Frank Zimmermann</a:t>
            </a:r>
          </a:p>
          <a:p>
            <a:r>
              <a:rPr lang="en-US" sz="1000" dirty="0" smtClean="0">
                <a:solidFill>
                  <a:srgbClr val="FFFFFF"/>
                </a:solidFill>
              </a:rPr>
              <a:t>CERN, 9 September 2014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46" y="6183442"/>
            <a:ext cx="1702826" cy="71094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-11146" y="0"/>
            <a:ext cx="9144000" cy="692696"/>
          </a:xfrm>
          <a:prstGeom prst="rect">
            <a:avLst/>
          </a:prstGeom>
          <a:solidFill>
            <a:srgbClr val="00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15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691680" y="6165304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FCC-</a:t>
            </a:r>
            <a:r>
              <a:rPr lang="en-GB" sz="1000" b="1" dirty="0" err="1" smtClean="0">
                <a:solidFill>
                  <a:srgbClr val="FFFFFF"/>
                </a:solidFill>
              </a:rPr>
              <a:t>hh</a:t>
            </a:r>
            <a:r>
              <a:rPr lang="en-GB" sz="1000" b="1" dirty="0" smtClean="0">
                <a:solidFill>
                  <a:srgbClr val="FFFFFF"/>
                </a:solidFill>
              </a:rPr>
              <a:t/>
            </a:r>
            <a:br>
              <a:rPr lang="en-GB" sz="1000" b="1" dirty="0" smtClean="0">
                <a:solidFill>
                  <a:srgbClr val="FFFFFF"/>
                </a:solidFill>
              </a:rPr>
            </a:br>
            <a:r>
              <a:rPr lang="en-US" sz="1000" dirty="0" smtClean="0">
                <a:solidFill>
                  <a:srgbClr val="FFFFFF"/>
                </a:solidFill>
              </a:rPr>
              <a:t>Daniel Schulte</a:t>
            </a:r>
          </a:p>
          <a:p>
            <a:r>
              <a:rPr lang="en-US" sz="1000" dirty="0" smtClean="0">
                <a:solidFill>
                  <a:srgbClr val="FFFFFF"/>
                </a:solidFill>
              </a:rPr>
              <a:t>FNAL August 2014</a:t>
            </a:r>
          </a:p>
        </p:txBody>
      </p:sp>
    </p:spTree>
    <p:extLst>
      <p:ext uri="{BB962C8B-B14F-4D97-AF65-F5344CB8AC3E}">
        <p14:creationId xmlns:p14="http://schemas.microsoft.com/office/powerpoint/2010/main" val="38802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3C8C17-11B6-4841-AA6C-480BD23B0372}" type="slidenum">
              <a:rPr lang="en-US">
                <a:solidFill>
                  <a:srgbClr val="000000"/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89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  <p:sldLayoutId id="2147483917" r:id="rId13"/>
    <p:sldLayoutId id="2147483918" r:id="rId14"/>
    <p:sldLayoutId id="2147483919" r:id="rId15"/>
    <p:sldLayoutId id="2147483920" r:id="rId16"/>
    <p:sldLayoutId id="2147483921" r:id="rId17"/>
    <p:sldLayoutId id="2147483922" r:id="rId18"/>
    <p:sldLayoutId id="2147483923" r:id="rId19"/>
    <p:sldLayoutId id="2147483924" r:id="rId20"/>
    <p:sldLayoutId id="2147483925" r:id="rId21"/>
    <p:sldLayoutId id="2147483926" r:id="rId22"/>
    <p:sldLayoutId id="2147483928" r:id="rId23"/>
    <p:sldLayoutId id="2147483929" r:id="rId24"/>
    <p:sldLayoutId id="2147483930" r:id="rId25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52BB4-356C-4DF7-8FAB-3147A344E0C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07/03/16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3DFEF-3C34-49C8-A51F-31E63169500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9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g"/><Relationship Id="rId3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9783"/>
            <a:ext cx="8964488" cy="5096969"/>
          </a:xfrm>
          <a:prstGeom prst="rect">
            <a:avLst/>
          </a:prstGeom>
        </p:spPr>
      </p:pic>
      <p:sp>
        <p:nvSpPr>
          <p:cNvPr id="8" name="5-Point Star 7"/>
          <p:cNvSpPr>
            <a:spLocks noChangeAspect="1"/>
          </p:cNvSpPr>
          <p:nvPr/>
        </p:nvSpPr>
        <p:spPr>
          <a:xfrm>
            <a:off x="5680701" y="3639953"/>
            <a:ext cx="360000" cy="36000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0" name="5-Point Star 9"/>
          <p:cNvSpPr>
            <a:spLocks noChangeAspect="1"/>
          </p:cNvSpPr>
          <p:nvPr/>
        </p:nvSpPr>
        <p:spPr>
          <a:xfrm>
            <a:off x="5679445" y="3140968"/>
            <a:ext cx="360000" cy="360000"/>
          </a:xfrm>
          <a:prstGeom prst="star5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1" name="5-Point Star 10"/>
          <p:cNvSpPr>
            <a:spLocks noChangeAspect="1"/>
          </p:cNvSpPr>
          <p:nvPr/>
        </p:nvSpPr>
        <p:spPr>
          <a:xfrm>
            <a:off x="5680701" y="3328267"/>
            <a:ext cx="360000" cy="360000"/>
          </a:xfrm>
          <a:prstGeom prst="star5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3" name="5-Point Star 12"/>
          <p:cNvSpPr>
            <a:spLocks noChangeAspect="1"/>
          </p:cNvSpPr>
          <p:nvPr/>
        </p:nvSpPr>
        <p:spPr>
          <a:xfrm>
            <a:off x="5567029" y="2780968"/>
            <a:ext cx="360000" cy="360000"/>
          </a:xfrm>
          <a:prstGeom prst="star5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4" name="5-Point Star 13"/>
          <p:cNvSpPr>
            <a:spLocks noChangeAspect="1"/>
          </p:cNvSpPr>
          <p:nvPr/>
        </p:nvSpPr>
        <p:spPr>
          <a:xfrm>
            <a:off x="576631" y="6416752"/>
            <a:ext cx="360000" cy="360000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8739" y="6416752"/>
            <a:ext cx="6785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b</a:t>
            </a:r>
            <a:r>
              <a:rPr lang="en-GB" sz="2000" dirty="0" smtClean="0">
                <a:solidFill>
                  <a:prstClr val="black"/>
                </a:solidFill>
              </a:rPr>
              <a:t>eam-beam simulations by K. Ohmi (tunes not optimized)</a:t>
            </a:r>
            <a:endParaRPr lang="fr-FR" sz="2000" dirty="0">
              <a:solidFill>
                <a:prstClr val="black"/>
              </a:solidFill>
            </a:endParaRPr>
          </a:p>
        </p:txBody>
      </p:sp>
      <p:sp>
        <p:nvSpPr>
          <p:cNvPr id="16" name="5-Point Star 15"/>
          <p:cNvSpPr>
            <a:spLocks noChangeAspect="1"/>
          </p:cNvSpPr>
          <p:nvPr/>
        </p:nvSpPr>
        <p:spPr>
          <a:xfrm>
            <a:off x="2873138" y="3018673"/>
            <a:ext cx="360000" cy="36000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7" name="5-Point Star 16"/>
          <p:cNvSpPr>
            <a:spLocks noChangeAspect="1"/>
          </p:cNvSpPr>
          <p:nvPr/>
        </p:nvSpPr>
        <p:spPr>
          <a:xfrm>
            <a:off x="2873138" y="1925695"/>
            <a:ext cx="360000" cy="360000"/>
          </a:xfrm>
          <a:prstGeom prst="star5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8" name="5-Point Star 17"/>
          <p:cNvSpPr>
            <a:spLocks noChangeAspect="1"/>
          </p:cNvSpPr>
          <p:nvPr/>
        </p:nvSpPr>
        <p:spPr>
          <a:xfrm>
            <a:off x="2873138" y="2132856"/>
            <a:ext cx="360000" cy="360000"/>
          </a:xfrm>
          <a:prstGeom prst="star5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9" name="5-Point Star 18"/>
          <p:cNvSpPr>
            <a:spLocks noChangeAspect="1"/>
          </p:cNvSpPr>
          <p:nvPr/>
        </p:nvSpPr>
        <p:spPr>
          <a:xfrm>
            <a:off x="2877953" y="1412776"/>
            <a:ext cx="360000" cy="360000"/>
          </a:xfrm>
          <a:prstGeom prst="star5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luminosity vs </a:t>
            </a:r>
            <a:r>
              <a:rPr lang="en-GB" sz="3600" dirty="0" err="1" smtClean="0"/>
              <a:t>c.m</a:t>
            </a:r>
            <a:r>
              <a:rPr lang="en-GB" sz="3600" dirty="0" smtClean="0"/>
              <a:t>. energy</a:t>
            </a:r>
            <a:endParaRPr lang="fr-FR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852731" y="4797152"/>
            <a:ext cx="372218" cy="461665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400" b="1" i="1" kern="0" dirty="0" smtClean="0">
                <a:latin typeface="+mn-lt"/>
              </a:rPr>
              <a:t>Z</a:t>
            </a:r>
            <a:endParaRPr lang="fr-FR" sz="2400" b="1" i="1" kern="0" dirty="0" smtClean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29210" y="4797151"/>
            <a:ext cx="764953" cy="461665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400" b="1" i="1" kern="0" dirty="0" smtClean="0"/>
              <a:t>WW</a:t>
            </a:r>
            <a:endParaRPr lang="fr-FR" sz="2400" b="1" i="1" kern="0" dirty="0" smtClean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54071" y="4808943"/>
            <a:ext cx="595035" cy="461665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400" b="1" i="1" kern="0" dirty="0" smtClean="0"/>
              <a:t>HZ</a:t>
            </a:r>
            <a:endParaRPr lang="fr-FR" sz="2400" b="1" i="1" kern="0" dirty="0" smtClean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540894" y="4808943"/>
                <a:ext cx="529312" cy="512961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kern="0" smtClean="0">
                          <a:latin typeface="Cambria Math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GB" sz="2400" b="1" i="1" kern="0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GB" sz="2400" b="1" i="1" kern="0" smtClean="0">
                              <a:latin typeface="Cambria Math"/>
                            </a:rPr>
                            <m:t>𝒕</m:t>
                          </m:r>
                        </m:e>
                      </m:acc>
                    </m:oMath>
                  </m:oMathPara>
                </a14:m>
                <a:endParaRPr lang="fr-FR" sz="2400" b="1" i="1" kern="0" dirty="0" smtClean="0">
                  <a:latin typeface="+mn-lt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0894" y="4808943"/>
                <a:ext cx="529312" cy="51296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630429" y="4183360"/>
            <a:ext cx="5835252" cy="400110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b="1" kern="0" dirty="0" smtClean="0">
                <a:solidFill>
                  <a:srgbClr val="FF0000"/>
                </a:solidFill>
              </a:rPr>
              <a:t>analytical parameters confirmed by simulation</a:t>
            </a:r>
            <a:endParaRPr lang="fr-FR" sz="2000" b="1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5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animBg="1"/>
      <p:bldP spid="14" grpId="0" animBg="1"/>
      <p:bldP spid="9" grpId="0"/>
      <p:bldP spid="16" grpId="0" animBg="1"/>
      <p:bldP spid="17" grpId="0" animBg="1"/>
      <p:bldP spid="18" grpId="0" animBg="1"/>
      <p:bldP spid="19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540169"/>
              </p:ext>
            </p:extLst>
          </p:nvPr>
        </p:nvGraphicFramePr>
        <p:xfrm>
          <a:off x="-26906" y="0"/>
          <a:ext cx="9170907" cy="5013173"/>
        </p:xfrm>
        <a:graphic>
          <a:graphicData uri="http://schemas.openxmlformats.org/drawingml/2006/table">
            <a:tbl>
              <a:tblPr firstRow="1" bandRow="1"/>
              <a:tblGrid>
                <a:gridCol w="3508735"/>
                <a:gridCol w="1522781"/>
                <a:gridCol w="1371646"/>
                <a:gridCol w="1388395"/>
                <a:gridCol w="1379350"/>
              </a:tblGrid>
              <a:tr h="3811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  <a:endParaRPr kumimoji="0" lang="en-GB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FCC-</a:t>
                      </a:r>
                      <a:r>
                        <a:rPr kumimoji="0" lang="en-GB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ee</a:t>
                      </a: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crab waist (4 IPs)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81150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Z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GB" b="1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H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i="1" dirty="0" err="1" smtClean="0">
                          <a:solidFill>
                            <a:srgbClr val="0000CC"/>
                          </a:solidFill>
                        </a:rPr>
                        <a:t>E</a:t>
                      </a:r>
                      <a:r>
                        <a:rPr lang="en-US" b="1" i="0" baseline="-25000" dirty="0" err="1" smtClean="0">
                          <a:solidFill>
                            <a:srgbClr val="0000CC"/>
                          </a:solidFill>
                        </a:rPr>
                        <a:t>beam</a:t>
                      </a:r>
                      <a:r>
                        <a:rPr lang="en-US" b="1" baseline="0" dirty="0" smtClean="0">
                          <a:solidFill>
                            <a:srgbClr val="0000CC"/>
                          </a:solidFill>
                        </a:rPr>
                        <a:t> [</a:t>
                      </a:r>
                      <a:r>
                        <a:rPr lang="en-US" b="1" baseline="0" dirty="0" err="1" smtClean="0">
                          <a:solidFill>
                            <a:srgbClr val="0000CC"/>
                          </a:solidFill>
                        </a:rPr>
                        <a:t>GeV</a:t>
                      </a:r>
                      <a:r>
                        <a:rPr lang="en-US" b="1" baseline="0" dirty="0" smtClean="0">
                          <a:solidFill>
                            <a:srgbClr val="0000CC"/>
                          </a:solidFill>
                        </a:rPr>
                        <a:t>]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175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aseline="0" dirty="0" smtClean="0"/>
                        <a:t>current [mA]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6.6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/>
                    <a:p>
                      <a:r>
                        <a:rPr lang="en-GB" b="1" i="1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b="1" baseline="-250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SR,tot</a:t>
                      </a:r>
                      <a:r>
                        <a:rPr lang="en-GB" b="1" baseline="-25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GB" b="1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[MW]</a:t>
                      </a:r>
                      <a:endParaRPr lang="en-GB" b="1" baseline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i="0" dirty="0" smtClean="0"/>
                        <a:t>no. bunches</a:t>
                      </a:r>
                      <a:endParaRPr lang="en-GB" i="0" baseline="-25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59581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3143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kumimoji="0" lang="en-US" sz="1800" b="0" i="1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[10</a:t>
                      </a:r>
                      <a:r>
                        <a:rPr kumimoji="0" lang="en-US" sz="1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="1" baseline="-250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[n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m]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="1" baseline="-25000" dirty="0" err="1" smtClean="0">
                          <a:solidFill>
                            <a:srgbClr val="FF0000"/>
                          </a:solidFill>
                        </a:rPr>
                        <a:t>y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 [pm]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baseline="30000" dirty="0" smtClean="0">
                          <a:latin typeface="Symbol" panose="05050102010706020507" pitchFamily="18" charset="2"/>
                        </a:rPr>
                        <a:t>*</a:t>
                      </a:r>
                      <a:r>
                        <a:rPr lang="en-US" baseline="-25000" dirty="0" smtClean="0">
                          <a:latin typeface="Arial"/>
                        </a:rPr>
                        <a:t>x</a:t>
                      </a:r>
                      <a:r>
                        <a:rPr lang="en-US" dirty="0" smtClean="0"/>
                        <a:t> [m]</a:t>
                      </a:r>
                      <a:endParaRPr lang="en-GB" dirty="0" smtClean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b="1" baseline="3000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*</a:t>
                      </a:r>
                      <a:r>
                        <a:rPr lang="en-US" b="1" baseline="-25000" dirty="0" smtClean="0">
                          <a:solidFill>
                            <a:srgbClr val="FF0000"/>
                          </a:solidFill>
                          <a:latin typeface="Arial"/>
                        </a:rPr>
                        <a:t>y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 [mm]</a:t>
                      </a:r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aseline="30000" dirty="0" smtClean="0">
                          <a:latin typeface="Symbol" panose="05050102010706020507" pitchFamily="18" charset="2"/>
                        </a:rPr>
                        <a:t>*</a:t>
                      </a:r>
                      <a:r>
                        <a:rPr lang="en-US" baseline="-25000" dirty="0" smtClean="0">
                          <a:latin typeface="Arial"/>
                        </a:rPr>
                        <a:t>y</a:t>
                      </a:r>
                      <a:r>
                        <a:rPr lang="en-US" dirty="0" smtClean="0"/>
                        <a:t> [nm]</a:t>
                      </a:r>
                      <a:endParaRPr lang="en-GB" dirty="0" smtClean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aseline="30000" dirty="0" smtClean="0">
                          <a:latin typeface="Symbol" panose="05050102010706020507" pitchFamily="18" charset="2"/>
                        </a:rPr>
                        <a:t>*</a:t>
                      </a:r>
                      <a:r>
                        <a:rPr lang="en-US" baseline="-25000" dirty="0" smtClean="0">
                          <a:latin typeface="Arial"/>
                        </a:rPr>
                        <a:t>x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smtClean="0"/>
                        <a:t>m]</a:t>
                      </a:r>
                      <a:endParaRPr lang="en-GB" dirty="0" smtClean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764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800882"/>
              </p:ext>
            </p:extLst>
          </p:nvPr>
        </p:nvGraphicFramePr>
        <p:xfrm>
          <a:off x="-26906" y="0"/>
          <a:ext cx="9170907" cy="6087806"/>
        </p:xfrm>
        <a:graphic>
          <a:graphicData uri="http://schemas.openxmlformats.org/drawingml/2006/table">
            <a:tbl>
              <a:tblPr firstRow="1" bandRow="1"/>
              <a:tblGrid>
                <a:gridCol w="3508735"/>
                <a:gridCol w="1522781"/>
                <a:gridCol w="1371646"/>
                <a:gridCol w="1388395"/>
                <a:gridCol w="1379350"/>
              </a:tblGrid>
              <a:tr h="3749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  <a:endParaRPr kumimoji="0" lang="en-GB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FCC-</a:t>
                      </a:r>
                      <a:r>
                        <a:rPr kumimoji="0" lang="en-GB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ee</a:t>
                      </a: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crab waist (4 IPs)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74925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Z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GB" b="1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H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i="0" dirty="0" smtClean="0">
                          <a:solidFill>
                            <a:srgbClr val="0000CC"/>
                          </a:solidFill>
                        </a:rPr>
                        <a:t>RF frequency [MHz]</a:t>
                      </a:r>
                      <a:endParaRPr lang="en-GB" b="1" i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400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400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400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i="0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 voltage [GV]</a:t>
                      </a:r>
                      <a:endParaRPr lang="en-GB" b="1" i="0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circumference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</a:rPr>
                        <a:t> 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[km]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momentum compaction [10</a:t>
                      </a:r>
                      <a:r>
                        <a:rPr lang="en-GB" b="1" baseline="30000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synchrotron</a:t>
                      </a:r>
                      <a:r>
                        <a:rPr lang="en-GB" b="1" baseline="0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tune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0.053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z,SR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[mm]</a:t>
                      </a:r>
                      <a:endParaRPr lang="en-GB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2.08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2.08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2.31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z,tot</a:t>
                      </a:r>
                      <a:r>
                        <a:rPr lang="en-US" b="1" baseline="-25000" dirty="0" smtClean="0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[mm] (w </a:t>
                      </a: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beamstr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.)</a:t>
                      </a:r>
                      <a:endParaRPr lang="en-GB" b="1" baseline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3.24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3.49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2.58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2.80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,SR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[%]</a:t>
                      </a:r>
                      <a:endParaRPr lang="en-GB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0.037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0.092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0.139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0.202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,tot</a:t>
                      </a:r>
                      <a:r>
                        <a:rPr lang="en-US" b="1" baseline="-25000" dirty="0" smtClean="0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[%] (w </a:t>
                      </a: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beamstr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.)</a:t>
                      </a:r>
                      <a:endParaRPr lang="en-GB" b="1" baseline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0.124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0.155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0.172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0.245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hourglass factor </a:t>
                      </a:r>
                      <a:r>
                        <a:rPr lang="en-GB" i="1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i="1" baseline="-250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hg</a:t>
                      </a:r>
                      <a:endParaRPr lang="en-GB" i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beam-beam par. </a:t>
                      </a:r>
                      <a:r>
                        <a:rPr lang="en-GB" b="1" dirty="0" err="1" smtClean="0">
                          <a:solidFill>
                            <a:srgbClr val="0000CC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b="1" baseline="-25000" dirty="0" err="1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/IP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</a:rPr>
                        <a:t> 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(4 IPs)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0.04,0.137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0.04,0.143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.0124,.097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0.03,0.092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>
                          <a:solidFill>
                            <a:srgbClr val="0000CC"/>
                          </a:solidFill>
                        </a:rPr>
                        <a:t>L</a:t>
                      </a:r>
                      <a:r>
                        <a:rPr lang="en-US" sz="1800" b="1" dirty="0" smtClean="0">
                          <a:solidFill>
                            <a:srgbClr val="0000CC"/>
                          </a:solidFill>
                        </a:rPr>
                        <a:t>/IP</a:t>
                      </a:r>
                      <a:r>
                        <a:rPr kumimoji="0" lang="en-US" sz="1800" b="1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 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[10</a:t>
                      </a:r>
                      <a:r>
                        <a:rPr kumimoji="0" lang="en-US" sz="20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34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 cm</a:t>
                      </a:r>
                      <a:r>
                        <a:rPr kumimoji="0" lang="en-US" sz="20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-2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s</a:t>
                      </a:r>
                      <a:r>
                        <a:rPr kumimoji="0" lang="en-US" sz="20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-1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] (4 </a:t>
                      </a:r>
                      <a:r>
                        <a:rPr kumimoji="0" lang="en-US" sz="20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Ips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)</a:t>
                      </a:r>
                      <a:endParaRPr kumimoji="0" lang="en-GB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8.7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b="1" i="0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US" sz="1800" b="1" i="0" baseline="-25000" dirty="0" err="1" smtClean="0">
                          <a:solidFill>
                            <a:srgbClr val="FF0000"/>
                          </a:solidFill>
                        </a:rPr>
                        <a:t>beam</a:t>
                      </a:r>
                      <a:r>
                        <a:rPr lang="en-US" sz="1800" b="1" i="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800" b="1" i="0" dirty="0" smtClean="0">
                          <a:solidFill>
                            <a:srgbClr val="FF0000"/>
                          </a:solidFill>
                        </a:rPr>
                        <a:t>[min] (4 IPs)</a:t>
                      </a:r>
                      <a:endParaRPr lang="en-GB" sz="1800" b="1" i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GB" sz="1800" b="1" i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800" b="1" i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2195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872871"/>
              </p:ext>
            </p:extLst>
          </p:nvPr>
        </p:nvGraphicFramePr>
        <p:xfrm>
          <a:off x="-26906" y="0"/>
          <a:ext cx="9170907" cy="5013173"/>
        </p:xfrm>
        <a:graphic>
          <a:graphicData uri="http://schemas.openxmlformats.org/drawingml/2006/table">
            <a:tbl>
              <a:tblPr firstRow="1" bandRow="1"/>
              <a:tblGrid>
                <a:gridCol w="3508735"/>
                <a:gridCol w="1522781"/>
                <a:gridCol w="1371646"/>
                <a:gridCol w="1388395"/>
                <a:gridCol w="1379350"/>
              </a:tblGrid>
              <a:tr h="3811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  <a:endParaRPr kumimoji="0" lang="en-GB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FCC-</a:t>
                      </a:r>
                      <a:r>
                        <a:rPr kumimoji="0" lang="en-GB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ee</a:t>
                      </a: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crab waist (2 IPs)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81150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Z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GB" b="1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H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i="1" dirty="0" err="1" smtClean="0">
                          <a:solidFill>
                            <a:srgbClr val="0000CC"/>
                          </a:solidFill>
                        </a:rPr>
                        <a:t>E</a:t>
                      </a:r>
                      <a:r>
                        <a:rPr lang="en-US" b="1" i="0" baseline="-25000" dirty="0" err="1" smtClean="0">
                          <a:solidFill>
                            <a:srgbClr val="0000CC"/>
                          </a:solidFill>
                        </a:rPr>
                        <a:t>beam</a:t>
                      </a:r>
                      <a:r>
                        <a:rPr lang="en-US" b="1" baseline="0" dirty="0" smtClean="0">
                          <a:solidFill>
                            <a:srgbClr val="0000CC"/>
                          </a:solidFill>
                        </a:rPr>
                        <a:t> [</a:t>
                      </a:r>
                      <a:r>
                        <a:rPr lang="en-US" b="1" baseline="0" dirty="0" err="1" smtClean="0">
                          <a:solidFill>
                            <a:srgbClr val="0000CC"/>
                          </a:solidFill>
                        </a:rPr>
                        <a:t>GeV</a:t>
                      </a:r>
                      <a:r>
                        <a:rPr lang="en-US" b="1" baseline="0" dirty="0" smtClean="0">
                          <a:solidFill>
                            <a:srgbClr val="0000CC"/>
                          </a:solidFill>
                        </a:rPr>
                        <a:t>]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175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aseline="0" dirty="0" smtClean="0"/>
                        <a:t>current [mA]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6.6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/>
                    <a:p>
                      <a:r>
                        <a:rPr lang="en-GB" b="1" i="1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b="1" baseline="-250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SR,tot</a:t>
                      </a:r>
                      <a:r>
                        <a:rPr lang="en-GB" b="1" baseline="-25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GB" b="1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[MW]</a:t>
                      </a:r>
                      <a:endParaRPr lang="en-GB" b="1" baseline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i="0" dirty="0" smtClean="0"/>
                        <a:t>no. bunches</a:t>
                      </a:r>
                      <a:endParaRPr lang="en-GB" i="0" baseline="-25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45154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474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kumimoji="0" lang="en-US" sz="1800" b="0" i="1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[10</a:t>
                      </a:r>
                      <a:r>
                        <a:rPr kumimoji="0" lang="en-US" sz="1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="1" baseline="-2500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[n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m]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="1" baseline="-25000" dirty="0" err="1" smtClean="0">
                          <a:solidFill>
                            <a:srgbClr val="FF0000"/>
                          </a:solidFill>
                        </a:rPr>
                        <a:t>y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 [pm]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baseline="30000" dirty="0" smtClean="0">
                          <a:latin typeface="Symbol" panose="05050102010706020507" pitchFamily="18" charset="2"/>
                        </a:rPr>
                        <a:t>*</a:t>
                      </a:r>
                      <a:r>
                        <a:rPr lang="en-US" baseline="-25000" dirty="0" smtClean="0">
                          <a:latin typeface="Arial"/>
                        </a:rPr>
                        <a:t>x</a:t>
                      </a:r>
                      <a:r>
                        <a:rPr lang="en-US" dirty="0" smtClean="0"/>
                        <a:t> [m]</a:t>
                      </a:r>
                      <a:endParaRPr lang="en-GB" dirty="0" smtClean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b="1" baseline="3000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*</a:t>
                      </a:r>
                      <a:r>
                        <a:rPr lang="en-US" b="1" baseline="-25000" dirty="0" smtClean="0">
                          <a:solidFill>
                            <a:srgbClr val="FF0000"/>
                          </a:solidFill>
                          <a:latin typeface="Arial"/>
                        </a:rPr>
                        <a:t>y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 [mm]</a:t>
                      </a:r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aseline="30000" dirty="0" smtClean="0">
                          <a:latin typeface="Symbol" panose="05050102010706020507" pitchFamily="18" charset="2"/>
                        </a:rPr>
                        <a:t>*</a:t>
                      </a:r>
                      <a:r>
                        <a:rPr lang="en-US" baseline="-25000" dirty="0" smtClean="0">
                          <a:latin typeface="Arial"/>
                        </a:rPr>
                        <a:t>y</a:t>
                      </a:r>
                      <a:r>
                        <a:rPr lang="en-US" dirty="0" smtClean="0"/>
                        <a:t> [nm]</a:t>
                      </a:r>
                      <a:endParaRPr lang="en-GB" dirty="0" smtClean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6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aseline="30000" dirty="0" smtClean="0">
                          <a:latin typeface="Symbol" panose="05050102010706020507" pitchFamily="18" charset="2"/>
                        </a:rPr>
                        <a:t>*</a:t>
                      </a:r>
                      <a:r>
                        <a:rPr lang="en-US" baseline="-25000" dirty="0" smtClean="0">
                          <a:latin typeface="Arial"/>
                        </a:rPr>
                        <a:t>x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smtClean="0"/>
                        <a:t>m]</a:t>
                      </a:r>
                      <a:endParaRPr lang="en-GB" dirty="0" smtClean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703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440477"/>
              </p:ext>
            </p:extLst>
          </p:nvPr>
        </p:nvGraphicFramePr>
        <p:xfrm>
          <a:off x="-26906" y="0"/>
          <a:ext cx="9170907" cy="6087806"/>
        </p:xfrm>
        <a:graphic>
          <a:graphicData uri="http://schemas.openxmlformats.org/drawingml/2006/table">
            <a:tbl>
              <a:tblPr firstRow="1" bandRow="1"/>
              <a:tblGrid>
                <a:gridCol w="3508735"/>
                <a:gridCol w="1522781"/>
                <a:gridCol w="1371646"/>
                <a:gridCol w="1388395"/>
                <a:gridCol w="1379350"/>
              </a:tblGrid>
              <a:tr h="3749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  <a:endParaRPr kumimoji="0" lang="en-GB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FCC-</a:t>
                      </a:r>
                      <a:r>
                        <a:rPr kumimoji="0" lang="en-GB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ee</a:t>
                      </a: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crab waist (2 IPs)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74925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Z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GB" b="1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H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i="0" dirty="0" smtClean="0">
                          <a:solidFill>
                            <a:srgbClr val="0000CC"/>
                          </a:solidFill>
                        </a:rPr>
                        <a:t>RF frequency [MHz]</a:t>
                      </a:r>
                      <a:endParaRPr lang="en-GB" b="1" i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400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400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0000CC"/>
                          </a:solidFill>
                        </a:rPr>
                        <a:t>400</a:t>
                      </a:r>
                      <a:endParaRPr lang="en-GB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i="0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 voltage [GV]</a:t>
                      </a:r>
                      <a:endParaRPr lang="en-GB" b="1" i="0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circumference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</a:rPr>
                        <a:t> 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[km]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momentum compaction [10</a:t>
                      </a:r>
                      <a:r>
                        <a:rPr lang="en-GB" b="1" baseline="30000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synchrotron</a:t>
                      </a:r>
                      <a:r>
                        <a:rPr lang="en-GB" b="1" baseline="0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tune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0.053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z,SR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[mm]</a:t>
                      </a:r>
                      <a:endParaRPr lang="en-GB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2.08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2.08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2.31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z,tot</a:t>
                      </a:r>
                      <a:r>
                        <a:rPr lang="en-US" b="1" baseline="-25000" dirty="0" smtClean="0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[mm] (w </a:t>
                      </a: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beamstr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.)</a:t>
                      </a:r>
                      <a:endParaRPr lang="en-GB" b="1" baseline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3.33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3.12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2.61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2.83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,SR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[%]</a:t>
                      </a:r>
                      <a:endParaRPr lang="en-GB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0.037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0.092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0.139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0.202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b="1" baseline="-2500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,tot</a:t>
                      </a:r>
                      <a:r>
                        <a:rPr lang="en-US" b="1" baseline="-25000" dirty="0" smtClean="0">
                          <a:solidFill>
                            <a:srgbClr val="00B050"/>
                          </a:solidFill>
                          <a:latin typeface="Arial"/>
                        </a:rPr>
                        <a:t> 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[%] (w </a:t>
                      </a: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beamstr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  <a:latin typeface="Arial"/>
                        </a:rPr>
                        <a:t>.)</a:t>
                      </a:r>
                      <a:endParaRPr lang="en-GB" b="1" baseline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0.127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0.139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0.174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0.248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hourglass factor </a:t>
                      </a:r>
                      <a:r>
                        <a:rPr lang="en-GB" i="1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i="1" baseline="-250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hg</a:t>
                      </a:r>
                      <a:endParaRPr lang="en-GB" i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beam-beam par. </a:t>
                      </a:r>
                      <a:r>
                        <a:rPr lang="en-GB" b="1" dirty="0" err="1" smtClean="0">
                          <a:solidFill>
                            <a:srgbClr val="0000CC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b="1" baseline="-25000" dirty="0" err="1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/IP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</a:rPr>
                        <a:t> </a:t>
                      </a:r>
                      <a:r>
                        <a:rPr lang="en-GB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 IPs)</a:t>
                      </a:r>
                      <a:endParaRPr lang="en-GB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0.06,0.21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0.04,0.16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0.03,.124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0.04,0.118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>
                          <a:solidFill>
                            <a:srgbClr val="0000CC"/>
                          </a:solidFill>
                        </a:rPr>
                        <a:t>L</a:t>
                      </a:r>
                      <a:r>
                        <a:rPr lang="en-US" sz="1800" b="1" dirty="0" smtClean="0">
                          <a:solidFill>
                            <a:srgbClr val="0000CC"/>
                          </a:solidFill>
                        </a:rPr>
                        <a:t>/IP</a:t>
                      </a:r>
                      <a:r>
                        <a:rPr kumimoji="0" lang="en-US" sz="1800" b="1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 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[10</a:t>
                      </a:r>
                      <a:r>
                        <a:rPr kumimoji="0" lang="en-US" sz="20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34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 cm</a:t>
                      </a:r>
                      <a:r>
                        <a:rPr kumimoji="0" lang="en-US" sz="20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-2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s</a:t>
                      </a:r>
                      <a:r>
                        <a:rPr kumimoji="0" lang="en-US" sz="20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-1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/>
                        </a:rPr>
                        <a:t>] (2 IPs)</a:t>
                      </a:r>
                      <a:endParaRPr kumimoji="0" lang="en-GB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277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11.0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</a:t>
                      </a:r>
                      <a:endParaRPr lang="en-GB" sz="1800" b="1" dirty="0">
                        <a:solidFill>
                          <a:srgbClr val="00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80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b="1" i="0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US" sz="1800" b="1" i="0" baseline="-25000" dirty="0" err="1" smtClean="0">
                          <a:solidFill>
                            <a:srgbClr val="FF0000"/>
                          </a:solidFill>
                        </a:rPr>
                        <a:t>beam</a:t>
                      </a:r>
                      <a:r>
                        <a:rPr lang="en-US" sz="1800" b="1" i="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800" b="1" i="0" dirty="0" smtClean="0">
                          <a:solidFill>
                            <a:srgbClr val="FF0000"/>
                          </a:solidFill>
                        </a:rPr>
                        <a:t>[min] (2 IPs)</a:t>
                      </a:r>
                      <a:endParaRPr lang="en-GB" sz="1800" b="1" i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  <a:endParaRPr lang="en-GB" sz="1800" b="1" i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GB" sz="1800" b="1" i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050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 rot="16200000">
            <a:off x="-552450" y="5962650"/>
            <a:ext cx="1447800" cy="342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B88BD6F-8F53-4064-8FE1-6269EFDA26B8}" type="datetime1">
              <a:rPr lang="fr-FR" smtClean="0"/>
              <a:t>07/03/16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 rot="16200000">
            <a:off x="-2133600" y="2933700"/>
            <a:ext cx="4610100" cy="342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FCC-ee Acc Coordination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864391"/>
              </p:ext>
            </p:extLst>
          </p:nvPr>
        </p:nvGraphicFramePr>
        <p:xfrm>
          <a:off x="1730030" y="982069"/>
          <a:ext cx="6343058" cy="57013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8287"/>
                <a:gridCol w="750113"/>
                <a:gridCol w="750113"/>
                <a:gridCol w="750113"/>
                <a:gridCol w="678391"/>
                <a:gridCol w="806041"/>
              </a:tblGrid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</a:rPr>
                        <a:t>Z</a:t>
                      </a:r>
                      <a:endParaRPr lang="en-GB" sz="10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FF"/>
                          </a:solidFill>
                          <a:effectLst/>
                        </a:rPr>
                        <a:t>Z</a:t>
                      </a:r>
                      <a:endParaRPr lang="en-GB" sz="10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</a:rPr>
                        <a:t>W</a:t>
                      </a:r>
                      <a:endParaRPr lang="en-GB" sz="10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FF"/>
                          </a:solidFill>
                          <a:effectLst/>
                        </a:rPr>
                        <a:t>H</a:t>
                      </a:r>
                      <a:endParaRPr lang="en-GB" sz="10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FF"/>
                          </a:solidFill>
                          <a:effectLst/>
                        </a:rPr>
                        <a:t>tt</a:t>
                      </a:r>
                      <a:endParaRPr lang="en-GB" sz="10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Beam energy [GeV]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45.6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Beam current [mA]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1450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Bunches / beam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30180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91500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5260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780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Bunch spacing [ns]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7.5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4000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Bunch population [10</a:t>
                      </a:r>
                      <a:r>
                        <a:rPr lang="en-US" sz="1000" baseline="300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40368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Horizontal emittance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nm]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Vertical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emittance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[pm]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0.2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0.09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0.26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0.61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Momentum comp. [10</a:t>
                      </a:r>
                      <a:r>
                        <a:rPr lang="en-US" sz="1000" baseline="30000">
                          <a:solidFill>
                            <a:schemeClr val="tx1"/>
                          </a:solidFill>
                          <a:effectLst/>
                        </a:rPr>
                        <a:t>-5</a:t>
                      </a: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0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58616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Betatron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function at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IP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Horizontal [m]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Vertical [mm]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D60093"/>
                          </a:solidFill>
                          <a:effectLst/>
                        </a:rPr>
                        <a:t>0.5</a:t>
                      </a:r>
                      <a:endParaRPr lang="en-GB" sz="1000" b="1" dirty="0">
                        <a:solidFill>
                          <a:srgbClr val="D60093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D60093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rgbClr val="D60093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 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2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 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2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 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2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 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1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9900"/>
                          </a:solidFill>
                          <a:effectLst/>
                        </a:rPr>
                        <a:t>2</a:t>
                      </a:r>
                      <a:endParaRPr lang="en-GB" sz="1000" b="1" dirty="0">
                        <a:solidFill>
                          <a:srgbClr val="0099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Crossing angle at IP [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mrad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8616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Bunch length [mm]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Synchrotron radiation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1.6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3.8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2.0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3.1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2.4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2.1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Energy loss / turn [GeV]</a:t>
                      </a:r>
                      <a:endParaRPr lang="en-GB" sz="10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0.33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1.67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7.55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Total RF voltage [GV]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RF frequency [MHz]</a:t>
                      </a:r>
                      <a:endParaRPr lang="en-GB" sz="10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Synchrotron tune Q</a:t>
                      </a:r>
                      <a:r>
                        <a:rPr lang="en-US" sz="1000" baseline="-25000" dirty="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0.025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0.037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0.056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0.075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Interaction region length L</a:t>
                      </a:r>
                      <a:r>
                        <a:rPr lang="en-US" sz="1000" baseline="-250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[mm]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1.35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1.74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Hourglass factor H (L</a:t>
                      </a:r>
                      <a:r>
                        <a:rPr lang="en-US" sz="1000" baseline="-250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GB" sz="10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0.98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0.92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0.88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Luminosity/IP for 2IPs [10</a:t>
                      </a:r>
                      <a:r>
                        <a:rPr lang="en-US" sz="1000" baseline="30000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 cm</a:t>
                      </a:r>
                      <a:r>
                        <a:rPr lang="en-US" sz="1000" baseline="3000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r>
                        <a:rPr lang="en-US" sz="1000" baseline="300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0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207</a:t>
                      </a:r>
                      <a:endParaRPr lang="en-GB" sz="10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89.4</a:t>
                      </a:r>
                      <a:endParaRPr lang="en-GB" sz="10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19.1</a:t>
                      </a:r>
                      <a:endParaRPr lang="en-GB" sz="10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5.1</a:t>
                      </a:r>
                      <a:endParaRPr lang="en-GB" sz="10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1.3</a:t>
                      </a:r>
                      <a:endParaRPr lang="en-GB" sz="10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58616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Beam-beam parameter</a:t>
                      </a:r>
                      <a:endParaRPr lang="en-GB" sz="1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Horizontal</a:t>
                      </a:r>
                      <a:endParaRPr lang="en-GB" sz="1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Vertical</a:t>
                      </a:r>
                      <a:endParaRPr lang="en-GB" sz="10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0.025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0.07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0.08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0.14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0.08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211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Luminosity lifetime [min]</a:t>
                      </a:r>
                      <a:endParaRPr lang="en-GB" sz="10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94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90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67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7157149"/>
      </p:ext>
    </p:extLst>
  </p:cSld>
  <p:clrMapOvr>
    <a:masterClrMapping/>
  </p:clrMapOvr>
</p:sld>
</file>

<file path=ppt/theme/theme1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FC5643-CERN3027 - Scale of contributions</Template>
  <TotalTime>83994</TotalTime>
  <Words>798</Words>
  <Application>Microsoft Macintosh PowerPoint</Application>
  <PresentationFormat>On-screen Show (4:3)</PresentationFormat>
  <Paragraphs>430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Arial Black</vt:lpstr>
      <vt:lpstr>Constantia</vt:lpstr>
      <vt:lpstr>MS PGothic</vt:lpstr>
      <vt:lpstr>Calibri</vt:lpstr>
      <vt:lpstr>Verdana</vt:lpstr>
      <vt:lpstr>Times</vt:lpstr>
      <vt:lpstr>Cambria Math</vt:lpstr>
      <vt:lpstr>Comic Sans MS</vt:lpstr>
      <vt:lpstr>Cambria</vt:lpstr>
      <vt:lpstr>2_FC5643-CERN3027 - Scale of contributions</vt:lpstr>
      <vt:lpstr>1_FC5643-CERN3027 - Scale of contributions</vt:lpstr>
      <vt:lpstr>2_Theme1</vt:lpstr>
      <vt:lpstr>1_Office Theme</vt:lpstr>
      <vt:lpstr>luminosity vs c.m. energy</vt:lpstr>
      <vt:lpstr>PowerPoint Presentation</vt:lpstr>
      <vt:lpstr>PowerPoint Presentation</vt:lpstr>
      <vt:lpstr>PowerPoint Presentation</vt:lpstr>
      <vt:lpstr>PowerPoint Presentation</vt:lpstr>
      <vt:lpstr>Parameters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Janot Patrick</cp:lastModifiedBy>
  <cp:revision>851</cp:revision>
  <cp:lastPrinted>2014-08-20T08:32:23Z</cp:lastPrinted>
  <dcterms:created xsi:type="dcterms:W3CDTF">2014-08-20T08:25:03Z</dcterms:created>
  <dcterms:modified xsi:type="dcterms:W3CDTF">2016-03-07T13:45:57Z</dcterms:modified>
</cp:coreProperties>
</file>