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56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71" r:id="rId13"/>
    <p:sldId id="272" r:id="rId14"/>
    <p:sldId id="273" r:id="rId15"/>
    <p:sldId id="268" r:id="rId16"/>
    <p:sldId id="269" r:id="rId17"/>
    <p:sldId id="270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125" d="100"/>
          <a:sy n="125" d="100"/>
        </p:scale>
        <p:origin x="942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930FE-DDC9-4F71-9A1E-DC046B96A9E9}" type="datetimeFigureOut">
              <a:rPr lang="en-GB" smtClean="0"/>
              <a:t>03/03/2016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05684D-1AA4-4735-8C73-AD6847AD8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84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5684D-1AA4-4735-8C73-AD6847AD88C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606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5684D-1AA4-4735-8C73-AD6847AD88C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340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2"/>
            <a:ext cx="7848600" cy="1927225"/>
          </a:xfrm>
        </p:spPr>
        <p:txBody>
          <a:bodyPr anchor="b">
            <a:noAutofit/>
          </a:bodyPr>
          <a:lstStyle>
            <a:lvl1pPr>
              <a:defRPr sz="405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7146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088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448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122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1"/>
            <a:ext cx="7772400" cy="2200275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6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14448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469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1500" b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15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4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3957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282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718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4"/>
            <a:ext cx="2139696" cy="4243615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7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853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630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1">
                <a:solidFill>
                  <a:srgbClr val="FFFFFF"/>
                </a:solidFill>
              </a:defRPr>
            </a:lvl1pPr>
          </a:lstStyle>
          <a:p>
            <a:fld id="{1353F13A-E15E-4A99-BF40-73F4172C42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92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685800" rtl="0" eaLnBrk="1" latinLnBrk="0" hangingPunct="1">
        <a:spcBef>
          <a:spcPct val="0"/>
        </a:spcBef>
        <a:buNone/>
        <a:defRPr sz="3000" kern="1200" spc="-75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6858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891540" indent="-102870" algn="l" defTabSz="6858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02870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16586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30302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144018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83891/contribution/1/attachments/1214684/1773227/2016_20_01_fccdumpsweepupdate.pd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96364/contribution/0/attachments/1229926/1817619/fcc-dump-meeting-2016.02.17.pdf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Status of FCC-</a:t>
            </a:r>
            <a:r>
              <a:rPr lang="en-GB" cap="none" smtClean="0"/>
              <a:t>hh</a:t>
            </a:r>
            <a:r>
              <a:rPr lang="en-GB" smtClean="0"/>
              <a:t> extraction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W. Bartmann, D. Barna, F. Burkart, B. Goddard, A. Lechner, T. Kramer, L. Stoel, R. Ostojic</a:t>
            </a:r>
          </a:p>
          <a:p>
            <a:endParaRPr lang="en-GB"/>
          </a:p>
          <a:p>
            <a:r>
              <a:rPr lang="en-GB" smtClean="0"/>
              <a:t>FCC-hh general design meeting, 3</a:t>
            </a:r>
            <a:r>
              <a:rPr lang="en-GB" baseline="30000" smtClean="0"/>
              <a:t>rd</a:t>
            </a:r>
            <a:r>
              <a:rPr lang="en-GB" smtClean="0"/>
              <a:t> March 2016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823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Bend into separate tunnel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04121"/>
          </a:xfrm>
        </p:spPr>
        <p:txBody>
          <a:bodyPr/>
          <a:lstStyle/>
          <a:p>
            <a:r>
              <a:rPr lang="en-GB" smtClean="0"/>
              <a:t>Need about one arc cell bending</a:t>
            </a:r>
          </a:p>
          <a:p>
            <a:r>
              <a:rPr lang="en-GB" smtClean="0"/>
              <a:t>Dilution system and dump absorber in parallel to ESS </a:t>
            </a:r>
          </a:p>
          <a:p>
            <a:r>
              <a:rPr lang="en-GB" smtClean="0"/>
              <a:t>2.5 km extra tunnel</a:t>
            </a:r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1449225" y="3319923"/>
            <a:ext cx="6700157" cy="1377951"/>
            <a:chOff x="1871700" y="2942948"/>
            <a:chExt cx="5508612" cy="1026112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871700" y="3537012"/>
              <a:ext cx="172819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V="1">
              <a:off x="1871700" y="3104964"/>
              <a:ext cx="0" cy="86409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3599892" y="3050958"/>
              <a:ext cx="0" cy="918102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871700" y="3483006"/>
              <a:ext cx="172819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599892" y="3537012"/>
              <a:ext cx="81009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599892" y="3483006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4355976" y="3537012"/>
              <a:ext cx="27003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7056276" y="3320988"/>
              <a:ext cx="0" cy="59406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355976" y="3483006"/>
              <a:ext cx="27003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1871700" y="3753036"/>
              <a:ext cx="1728192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3599892" y="3753036"/>
              <a:ext cx="3456384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815916" y="3429000"/>
              <a:ext cx="5400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3815916" y="3429000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4355976" y="3320988"/>
              <a:ext cx="1836204" cy="10801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4355976" y="3374994"/>
              <a:ext cx="1836204" cy="10801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6192180" y="3266982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6192180" y="3374994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6408204" y="3266982"/>
              <a:ext cx="0" cy="16201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6192180" y="3266982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6192180" y="3429000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6408204" y="2996952"/>
              <a:ext cx="0" cy="378042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3599892" y="3158970"/>
              <a:ext cx="2808312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517997" y="2942948"/>
              <a:ext cx="1774036" cy="20627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2.5 </a:t>
              </a:r>
              <a:r>
                <a:rPr lang="en-GB" sz="1200" dirty="0"/>
                <a:t>km dump </a:t>
              </a:r>
              <a:r>
                <a:rPr lang="en-GB" sz="1200" dirty="0" smtClean="0"/>
                <a:t>line / extra tunnel</a:t>
              </a:r>
              <a:endParaRPr lang="en-GB" sz="1200" dirty="0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7164288" y="3537012"/>
              <a:ext cx="216024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1449225" y="4915209"/>
            <a:ext cx="5855831" cy="1335731"/>
            <a:chOff x="1331640" y="3645024"/>
            <a:chExt cx="6139347" cy="918102"/>
          </a:xfrm>
        </p:grpSpPr>
        <p:cxnSp>
          <p:nvCxnSpPr>
            <p:cNvPr id="32" name="Straight Connector 31"/>
            <p:cNvCxnSpPr>
              <a:endCxn id="37" idx="1"/>
            </p:cNvCxnSpPr>
            <p:nvPr/>
          </p:nvCxnSpPr>
          <p:spPr>
            <a:xfrm>
              <a:off x="1331640" y="4023066"/>
              <a:ext cx="55548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1439652" y="3969060"/>
              <a:ext cx="486054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27784" y="3969060"/>
              <a:ext cx="648072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545886" y="3969060"/>
              <a:ext cx="594066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253870" y="3969060"/>
              <a:ext cx="810090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886504" y="3969060"/>
              <a:ext cx="270030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38" name="Straight Connector 37"/>
            <p:cNvCxnSpPr/>
            <p:nvPr/>
          </p:nvCxnSpPr>
          <p:spPr>
            <a:xfrm flipV="1">
              <a:off x="1331640" y="3645024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3545886" y="3645024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V="1">
              <a:off x="7156534" y="3699030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1331640" y="4347102"/>
              <a:ext cx="221424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3545886" y="4347102"/>
              <a:ext cx="363786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1438177" y="3763793"/>
              <a:ext cx="559981" cy="1798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Kicker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650458" y="3753038"/>
              <a:ext cx="655776" cy="1798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Septum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325121" y="3755390"/>
              <a:ext cx="1035595" cy="1798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10 </a:t>
              </a:r>
              <a:r>
                <a:rPr lang="en-GB" sz="1100" dirty="0" err="1"/>
                <a:t>mrad</a:t>
              </a:r>
              <a:r>
                <a:rPr lang="en-GB" sz="1100" dirty="0"/>
                <a:t> bend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342806" y="3755390"/>
              <a:ext cx="665859" cy="1798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Dilution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724458" y="3750503"/>
              <a:ext cx="746529" cy="1798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Absorber</a:t>
              </a:r>
            </a:p>
          </p:txBody>
        </p:sp>
      </p:grpSp>
      <p:sp>
        <p:nvSpPr>
          <p:cNvPr id="48" name="Date Placeholder 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49" name="Footer Placeholder 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419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Feed dump line through collimation area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Bigger tunnel required or separation in between</a:t>
            </a:r>
          </a:p>
          <a:p>
            <a:pPr lvl="1"/>
            <a:r>
              <a:rPr lang="en-GB" smtClean="0"/>
              <a:t>Beam separation due to septum 8.5 m after 2.8 km</a:t>
            </a:r>
          </a:p>
          <a:p>
            <a:pPr lvl="1"/>
            <a:r>
              <a:rPr lang="en-GB" smtClean="0"/>
              <a:t>2.5 km added tunnel for dilution and dump absorber as soon as arc starts</a:t>
            </a:r>
          </a:p>
          <a:p>
            <a:pPr marL="205740" lvl="1" indent="0">
              <a:buNone/>
            </a:pPr>
            <a:endParaRPr lang="en-GB"/>
          </a:p>
        </p:txBody>
      </p:sp>
      <p:grpSp>
        <p:nvGrpSpPr>
          <p:cNvPr id="39" name="Group 38"/>
          <p:cNvGrpSpPr/>
          <p:nvPr/>
        </p:nvGrpSpPr>
        <p:grpSpPr>
          <a:xfrm>
            <a:off x="953886" y="3558540"/>
            <a:ext cx="7236228" cy="1744376"/>
            <a:chOff x="220494" y="3674867"/>
            <a:chExt cx="9080754" cy="2534830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225231" y="4703053"/>
              <a:ext cx="210201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 flipV="1">
              <a:off x="225231" y="4122862"/>
              <a:ext cx="0" cy="1160382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V="1">
              <a:off x="2327241" y="4050338"/>
              <a:ext cx="0" cy="123290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25231" y="4630529"/>
              <a:ext cx="210201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327241" y="4703053"/>
              <a:ext cx="985317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327241" y="4630529"/>
              <a:ext cx="262751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246870" y="4703053"/>
              <a:ext cx="3284391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6531261" y="4171797"/>
              <a:ext cx="0" cy="111600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242131" y="4502603"/>
              <a:ext cx="5904000" cy="1589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225231" y="4993148"/>
              <a:ext cx="2102010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2327241" y="4993148"/>
              <a:ext cx="4204020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589992" y="4493855"/>
              <a:ext cx="656878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2589992" y="4501149"/>
              <a:ext cx="0" cy="144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526523" y="4701164"/>
              <a:ext cx="881380" cy="17136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6531261" y="4617371"/>
              <a:ext cx="2592000" cy="1315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327241" y="4195386"/>
              <a:ext cx="6768000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3443938" y="3739199"/>
              <a:ext cx="1271501" cy="276998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5.3 </a:t>
              </a:r>
              <a:r>
                <a:rPr lang="en-GB" sz="1200" dirty="0"/>
                <a:t>km dump line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6561781" y="4669433"/>
              <a:ext cx="414908" cy="88295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535999" y="4617371"/>
              <a:ext cx="881380" cy="17136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9086704" y="4476135"/>
              <a:ext cx="214544" cy="1869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783202" y="5673052"/>
              <a:ext cx="8316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>
              <a:off x="323518" y="5594479"/>
              <a:ext cx="463608" cy="1571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456782" y="5594479"/>
              <a:ext cx="618144" cy="1571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571579" y="5594479"/>
              <a:ext cx="772680" cy="1571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9075935" y="5594479"/>
              <a:ext cx="203816" cy="1571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31" name="Straight Connector 30"/>
            <p:cNvCxnSpPr/>
            <p:nvPr/>
          </p:nvCxnSpPr>
          <p:spPr>
            <a:xfrm flipV="1">
              <a:off x="6530563" y="4952538"/>
              <a:ext cx="0" cy="1257159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220494" y="6144486"/>
              <a:ext cx="211199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2332486" y="6144486"/>
              <a:ext cx="4194037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322111" y="5295840"/>
              <a:ext cx="53412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Kicker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78409" y="5280193"/>
              <a:ext cx="62549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Septum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605584" y="5379881"/>
              <a:ext cx="6351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Dilution</a:t>
              </a: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6526523" y="4043792"/>
              <a:ext cx="2556000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7024500" y="3674867"/>
              <a:ext cx="1401153" cy="276998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2.5 </a:t>
              </a:r>
              <a:r>
                <a:rPr lang="en-GB" sz="1200" dirty="0"/>
                <a:t>km </a:t>
              </a:r>
              <a:r>
                <a:rPr lang="en-GB" sz="1200" dirty="0" smtClean="0"/>
                <a:t>extra tunnel</a:t>
              </a:r>
              <a:endParaRPr lang="en-GB" sz="1200" dirty="0"/>
            </a:p>
          </p:txBody>
        </p:sp>
      </p:grpSp>
      <p:sp>
        <p:nvSpPr>
          <p:cNvPr id="40" name="Date Placeholder 3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41" name="Footer Placeholder 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779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Energy deposition studies on the dump absorber</a:t>
            </a:r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9029" y="1657350"/>
            <a:ext cx="6657292" cy="4876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96050" y="1248117"/>
            <a:ext cx="2647950" cy="666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>
                <a:hlinkClick r:id="rId3"/>
              </a:rPr>
              <a:t>A. Lechner</a:t>
            </a:r>
            <a:r>
              <a:rPr lang="en-GB" smtClean="0"/>
              <a:t>, FCC dump meeting, 20</a:t>
            </a:r>
            <a:r>
              <a:rPr lang="en-GB" baseline="30000" smtClean="0"/>
              <a:t>th</a:t>
            </a:r>
            <a:r>
              <a:rPr lang="en-GB" smtClean="0"/>
              <a:t> Jan. 2016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703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2561" y="802822"/>
            <a:ext cx="8084239" cy="590277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187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9180" y="533400"/>
            <a:ext cx="8045640" cy="6020359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314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Dilution system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59580"/>
            <a:ext cx="8229600" cy="2217420"/>
          </a:xfrm>
        </p:spPr>
        <p:txBody>
          <a:bodyPr/>
          <a:lstStyle/>
          <a:p>
            <a:r>
              <a:rPr lang="en-GB" smtClean="0"/>
              <a:t>Initial studies showed that the dilution kicker system is highly demanding (B.dl, rise time, frequency, aperture) </a:t>
            </a:r>
          </a:p>
          <a:p>
            <a:r>
              <a:rPr lang="en-GB" smtClean="0"/>
              <a:t>Studied overfocussing quadrupole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492" y="1493520"/>
            <a:ext cx="8244658" cy="26365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3660" y="877669"/>
            <a:ext cx="267462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>
                <a:hlinkClick r:id="rId3"/>
              </a:rPr>
              <a:t>D. Barna</a:t>
            </a:r>
            <a:r>
              <a:rPr lang="en-GB" smtClean="0"/>
              <a:t>, FCC dump meeting, 2</a:t>
            </a:r>
            <a:r>
              <a:rPr lang="en-GB" baseline="30000" smtClean="0"/>
              <a:t>nd</a:t>
            </a:r>
            <a:r>
              <a:rPr lang="en-GB" smtClean="0"/>
              <a:t> March 2016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7502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Dilution system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With three different kicker types 2.5 km dump line</a:t>
            </a:r>
          </a:p>
          <a:p>
            <a:endParaRPr lang="en-GB" smtClean="0"/>
          </a:p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576" y="2153502"/>
            <a:ext cx="4258626" cy="4399698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2547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Dilution system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52775"/>
            <a:ext cx="2918692" cy="172402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GB" smtClean="0"/>
              <a:t>Beta functions at dump block become huge </a:t>
            </a:r>
          </a:p>
          <a:p>
            <a:pPr marL="0" indent="0">
              <a:buNone/>
            </a:pPr>
            <a:r>
              <a:rPr lang="en-GB" smtClean="0"/>
              <a:t/>
            </a:r>
            <a:br>
              <a:rPr lang="en-GB" smtClean="0"/>
            </a:br>
            <a:r>
              <a:rPr lang="en-GB" smtClean="0">
                <a:sym typeface="Wingdings" panose="05000000000000000000" pitchFamily="2" charset="2"/>
              </a:rPr>
              <a:t> to be iterated with FLUKA simulations – overlap vs peak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942" y="1524001"/>
            <a:ext cx="5607184" cy="469582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7306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Conclusions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Present baseline layout does not work for extraction system </a:t>
            </a:r>
            <a:r>
              <a:rPr lang="en-GB" smtClean="0">
                <a:sym typeface="Wingdings" panose="05000000000000000000" pitchFamily="2" charset="2"/>
              </a:rPr>
              <a:t> request change of this baseline</a:t>
            </a:r>
          </a:p>
          <a:p>
            <a:pPr lvl="1"/>
            <a:r>
              <a:rPr lang="en-GB" smtClean="0">
                <a:sym typeface="Wingdings" panose="05000000000000000000" pitchFamily="2" charset="2"/>
              </a:rPr>
              <a:t>Two extractions in one straight OK – preferred solution</a:t>
            </a:r>
          </a:p>
          <a:p>
            <a:pPr lvl="1"/>
            <a:r>
              <a:rPr lang="en-GB" smtClean="0">
                <a:sym typeface="Wingdings" panose="05000000000000000000" pitchFamily="2" charset="2"/>
              </a:rPr>
              <a:t>Collimation system on same beam downstream extraction OK</a:t>
            </a:r>
          </a:p>
          <a:p>
            <a:r>
              <a:rPr lang="en-GB" smtClean="0">
                <a:sym typeface="Wingdings" panose="05000000000000000000" pitchFamily="2" charset="2"/>
              </a:rPr>
              <a:t>Single extraction system including optics matching and extraction protection of about 2 km</a:t>
            </a:r>
          </a:p>
          <a:p>
            <a:r>
              <a:rPr lang="en-GB" smtClean="0">
                <a:sym typeface="Wingdings" panose="05000000000000000000" pitchFamily="2" charset="2"/>
              </a:rPr>
              <a:t>From this concept prepared table of beam parameters for extraction protection – under study by Anton Lechner</a:t>
            </a:r>
          </a:p>
          <a:p>
            <a:r>
              <a:rPr lang="en-GB" smtClean="0">
                <a:sym typeface="Wingdings" panose="05000000000000000000" pitchFamily="2" charset="2"/>
              </a:rPr>
              <a:t>Initial dilution patterns were simulated by Anton  defined minimum bunch and spiral spacing</a:t>
            </a:r>
          </a:p>
          <a:p>
            <a:r>
              <a:rPr lang="en-GB" smtClean="0">
                <a:sym typeface="Wingdings" panose="05000000000000000000" pitchFamily="2" charset="2"/>
              </a:rPr>
              <a:t>Rigorous analysis of dilution concept</a:t>
            </a:r>
          </a:p>
          <a:p>
            <a:pPr lvl="1"/>
            <a:r>
              <a:rPr lang="en-GB" smtClean="0">
                <a:sym typeface="Wingdings" panose="05000000000000000000" pitchFamily="2" charset="2"/>
              </a:rPr>
              <a:t>2.5 km dump line length</a:t>
            </a:r>
          </a:p>
          <a:p>
            <a:pPr lvl="1"/>
            <a:r>
              <a:rPr lang="en-GB" smtClean="0">
                <a:sym typeface="Wingdings" panose="05000000000000000000" pitchFamily="2" charset="2"/>
              </a:rPr>
              <a:t>Consider overfocussing quadrupole to support kickers – need to study failure scenarios</a:t>
            </a:r>
          </a:p>
          <a:p>
            <a:pPr lvl="1"/>
            <a:r>
              <a:rPr lang="en-GB" smtClean="0">
                <a:sym typeface="Wingdings" panose="05000000000000000000" pitchFamily="2" charset="2"/>
              </a:rPr>
              <a:t>Huge beta functions at dump to be studied by FLUKA – initial parameters might be iterated</a:t>
            </a:r>
          </a:p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672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smtClean="0"/>
              <a:t>Overall ESS layout</a:t>
            </a:r>
          </a:p>
          <a:p>
            <a:r>
              <a:rPr lang="en-GB" sz="2000" smtClean="0"/>
              <a:t>Extraction – collimation in separate ESS</a:t>
            </a:r>
          </a:p>
          <a:p>
            <a:r>
              <a:rPr lang="en-GB" sz="2000" smtClean="0"/>
              <a:t>Extraction followed by collimation</a:t>
            </a:r>
          </a:p>
          <a:p>
            <a:r>
              <a:rPr lang="en-GB" sz="2000" smtClean="0"/>
              <a:t>Energy deposition studies</a:t>
            </a:r>
          </a:p>
          <a:p>
            <a:r>
              <a:rPr lang="en-GB" sz="2000" smtClean="0"/>
              <a:t>Dilution system studies</a:t>
            </a:r>
          </a:p>
          <a:p>
            <a:endParaRPr lang="en-GB" sz="20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889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General layout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61020" cy="4876800"/>
          </a:xfrm>
        </p:spPr>
        <p:txBody>
          <a:bodyPr/>
          <a:lstStyle/>
          <a:p>
            <a:r>
              <a:rPr lang="en-GB"/>
              <a:t>After lattice review in Orsay</a:t>
            </a:r>
            <a:r>
              <a:rPr lang="en-GB"/>
              <a:t>, </a:t>
            </a:r>
            <a:r>
              <a:rPr lang="en-GB" smtClean="0"/>
              <a:t>Nov-2015 worked on ‘alternative baseline’ with extraction and collimation separated into the two ESS</a:t>
            </a:r>
            <a:endParaRPr lang="en-GB"/>
          </a:p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731" y="2697480"/>
            <a:ext cx="4415355" cy="3288030"/>
          </a:xfrm>
          <a:prstGeom prst="rect">
            <a:avLst/>
          </a:prstGeom>
        </p:spPr>
      </p:pic>
      <p:pic>
        <p:nvPicPr>
          <p:cNvPr id="5" name="Picture 4" descr="FCC_layout_6bis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3060" y="2933297"/>
            <a:ext cx="3474720" cy="2775189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391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Both extractions in one ESS - layout</a:t>
            </a:r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1072" y="1600200"/>
            <a:ext cx="7741855" cy="4876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82740" y="877669"/>
            <a:ext cx="241554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L. Stoel, FCC dump meeting, 20</a:t>
            </a:r>
            <a:r>
              <a:rPr lang="en-GB" baseline="30000" smtClean="0"/>
              <a:t>th</a:t>
            </a:r>
            <a:r>
              <a:rPr lang="en-GB" smtClean="0"/>
              <a:t> Jan. 2016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037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Both extractions in one ESS </a:t>
            </a:r>
            <a:r>
              <a:rPr lang="en-GB"/>
              <a:t>- </a:t>
            </a:r>
            <a:r>
              <a:rPr lang="en-GB" smtClean="0"/>
              <a:t>optics</a:t>
            </a:r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0073" y="1600200"/>
            <a:ext cx="7423854" cy="4876800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560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Extraction protection elements - assumptions</a:t>
            </a:r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1633" y="1600200"/>
            <a:ext cx="8060733" cy="48768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946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Extraction protection elements – input for FLUKA</a:t>
            </a:r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039319"/>
            <a:ext cx="8229600" cy="399856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021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Extraction system with downstream collimation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20540" cy="4876800"/>
          </a:xfrm>
        </p:spPr>
        <p:txBody>
          <a:bodyPr/>
          <a:lstStyle/>
          <a:p>
            <a:endParaRPr lang="en-GB" smtClean="0"/>
          </a:p>
          <a:p>
            <a:endParaRPr lang="en-GB"/>
          </a:p>
          <a:p>
            <a:r>
              <a:rPr lang="en-GB" smtClean="0"/>
              <a:t>Can find a solution if one of the collimation systems is downstream of and on the same beam as extraction</a:t>
            </a:r>
          </a:p>
          <a:p>
            <a:endParaRPr lang="en-GB" smtClean="0">
              <a:solidFill>
                <a:srgbClr val="FF0000"/>
              </a:solidFill>
            </a:endParaRPr>
          </a:p>
          <a:p>
            <a:r>
              <a:rPr lang="en-GB" smtClean="0">
                <a:solidFill>
                  <a:srgbClr val="FF0000"/>
                </a:solidFill>
              </a:rPr>
              <a:t>Problem with present baseline: Momentum collimation showers impacting on extraction kicker electronics </a:t>
            </a:r>
            <a:endParaRPr lang="en-GB">
              <a:solidFill>
                <a:srgbClr val="FF0000"/>
              </a:solidFill>
            </a:endParaRPr>
          </a:p>
        </p:txBody>
      </p:sp>
      <p:pic>
        <p:nvPicPr>
          <p:cNvPr id="4" name="Picture 3" descr="FCC_layout_6bis.pdf"/>
          <p:cNvPicPr>
            <a:picLocks noChangeAspect="1"/>
          </p:cNvPicPr>
          <p:nvPr/>
        </p:nvPicPr>
        <p:blipFill rotWithShape="1">
          <a:blip r:embed="rId2"/>
          <a:srcRect t="36932" r="69089" b="34347"/>
          <a:stretch/>
        </p:blipFill>
        <p:spPr>
          <a:xfrm>
            <a:off x="5623560" y="4459408"/>
            <a:ext cx="2934448" cy="2177612"/>
          </a:xfrm>
          <a:prstGeom prst="rect">
            <a:avLst/>
          </a:prstGeom>
        </p:spPr>
      </p:pic>
      <p:pic>
        <p:nvPicPr>
          <p:cNvPr id="5" name="Picture 4" descr="FCC_layout_6bis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3040" y="1424537"/>
            <a:ext cx="3474720" cy="2775189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456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Extraction followed by collimation system - optics</a:t>
            </a:r>
            <a:endParaRPr lang="en-GB"/>
          </a:p>
        </p:txBody>
      </p:sp>
      <p:pic>
        <p:nvPicPr>
          <p:cNvPr id="4" name="AE3BD074-9C5A-40BD-9471-DA93846CD44C" descr="8EA7F8B2-B27D-48F3-8499-47E8B364C42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348" y="1915746"/>
            <a:ext cx="6333652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9120" y="2312015"/>
            <a:ext cx="218694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About 2 km including optics matching and extraction protection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79120" y="3581400"/>
            <a:ext cx="2461260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Still issue with showers on dilution system – two options:</a:t>
            </a:r>
          </a:p>
          <a:p>
            <a:pPr marL="285750" indent="-285750">
              <a:buFontTx/>
              <a:buChar char="-"/>
            </a:pPr>
            <a:r>
              <a:rPr lang="en-GB" smtClean="0"/>
              <a:t>Bend into separate tunnel</a:t>
            </a:r>
          </a:p>
          <a:p>
            <a:pPr marL="285750" indent="-285750">
              <a:buFontTx/>
              <a:buChar char="-"/>
            </a:pPr>
            <a:r>
              <a:rPr lang="en-GB" smtClean="0"/>
              <a:t>Pass collimation and add dilutions system after arc separation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470812" y="1269415"/>
            <a:ext cx="261366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F. Burkart, FCC dump meeting, 2</a:t>
            </a:r>
            <a:r>
              <a:rPr lang="en-GB" baseline="30000" smtClean="0"/>
              <a:t>nd</a:t>
            </a:r>
            <a:r>
              <a:rPr lang="en-GB" smtClean="0"/>
              <a:t>  March 2016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03/03/2016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FCC-hh extraction status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F13A-E15E-4A99-BF40-73F4172C42F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9712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Presentation5</Template>
  <TotalTime>322</TotalTime>
  <Words>577</Words>
  <Application>Microsoft Office PowerPoint</Application>
  <PresentationFormat>On-screen Show (4:3)</PresentationFormat>
  <Paragraphs>123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Clarity</vt:lpstr>
      <vt:lpstr>Status of FCC-hh extraction</vt:lpstr>
      <vt:lpstr>Outline</vt:lpstr>
      <vt:lpstr>General layout</vt:lpstr>
      <vt:lpstr>Both extractions in one ESS - layout</vt:lpstr>
      <vt:lpstr>Both extractions in one ESS - optics</vt:lpstr>
      <vt:lpstr>Extraction protection elements - assumptions</vt:lpstr>
      <vt:lpstr>Extraction protection elements – input for FLUKA</vt:lpstr>
      <vt:lpstr>Extraction system with downstream collimation</vt:lpstr>
      <vt:lpstr>Extraction followed by collimation system - optics</vt:lpstr>
      <vt:lpstr>Bend into separate tunnel</vt:lpstr>
      <vt:lpstr>Feed dump line through collimation area</vt:lpstr>
      <vt:lpstr>Energy deposition studies on the dump absorber</vt:lpstr>
      <vt:lpstr>PowerPoint Presentation</vt:lpstr>
      <vt:lpstr>PowerPoint Presentation</vt:lpstr>
      <vt:lpstr>Dilution system</vt:lpstr>
      <vt:lpstr>Dilution system</vt:lpstr>
      <vt:lpstr>Dilution system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extraction concept</dc:title>
  <dc:creator>Wolfgang Bartmann</dc:creator>
  <cp:lastModifiedBy>Wolfgang Bartmann</cp:lastModifiedBy>
  <cp:revision>16</cp:revision>
  <dcterms:created xsi:type="dcterms:W3CDTF">2016-03-03T08:52:14Z</dcterms:created>
  <dcterms:modified xsi:type="dcterms:W3CDTF">2016-03-03T14:14:47Z</dcterms:modified>
</cp:coreProperties>
</file>