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79" r:id="rId4"/>
  </p:sldMasterIdLst>
  <p:notesMasterIdLst>
    <p:notesMasterId r:id="rId8"/>
  </p:notesMasterIdLst>
  <p:handoutMasterIdLst>
    <p:handoutMasterId r:id="rId9"/>
  </p:handoutMasterIdLst>
  <p:sldIdLst>
    <p:sldId id="256" r:id="rId5"/>
    <p:sldId id="341" r:id="rId6"/>
    <p:sldId id="32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6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7" autoAdjust="0"/>
    <p:restoredTop sz="94673" autoAdjust="0"/>
  </p:normalViewPr>
  <p:slideViewPr>
    <p:cSldViewPr snapToGrid="0" snapToObjects="1">
      <p:cViewPr>
        <p:scale>
          <a:sx n="66" d="100"/>
          <a:sy n="66" d="100"/>
        </p:scale>
        <p:origin x="2262" y="13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19.09.2016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19.09.2016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795157" y="3188772"/>
            <a:ext cx="109728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197" y="4666268"/>
            <a:ext cx="1251203" cy="1200423"/>
          </a:xfrm>
          <a:prstGeom prst="rect">
            <a:avLst/>
          </a:prstGeom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55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845677" y="1219343"/>
            <a:ext cx="9615379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845677" y="2027238"/>
            <a:ext cx="10392420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845677" y="850258"/>
            <a:ext cx="9615423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845677" y="1219343"/>
            <a:ext cx="9615379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7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9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845677" y="850258"/>
            <a:ext cx="9615423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845677" y="1219343"/>
            <a:ext cx="9615379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845677" y="2027238"/>
            <a:ext cx="10392420" cy="4000500"/>
          </a:xfrm>
        </p:spPr>
        <p:txBody>
          <a:bodyPr lIns="108000" tIns="0" rIns="108000" bIns="0">
            <a:no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  <a:lvl2pPr>
              <a:defRPr sz="2000" baseline="0"/>
            </a:lvl2pPr>
            <a:lvl3pPr>
              <a:defRPr sz="1600"/>
            </a:lvl3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 smtClean="0"/>
          </a:p>
          <a:p>
            <a:pPr lvl="1"/>
            <a:r>
              <a:rPr lang="fr-FR" sz="2000" dirty="0" err="1" smtClean="0"/>
              <a:t>Lower</a:t>
            </a:r>
            <a:r>
              <a:rPr lang="fr-FR" sz="2000" dirty="0" smtClean="0"/>
              <a:t> </a:t>
            </a:r>
            <a:r>
              <a:rPr lang="fr-FR" sz="2000" dirty="0" err="1" smtClean="0"/>
              <a:t>level</a:t>
            </a:r>
            <a:endParaRPr lang="fr-FR" sz="2000" dirty="0" smtClean="0"/>
          </a:p>
          <a:p>
            <a:pPr lvl="2"/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14203" y="6505213"/>
            <a:ext cx="741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CHEP 2016 San Francisco</a:t>
            </a:r>
            <a:endParaRPr lang="en-GB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06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79" y="6611677"/>
            <a:ext cx="7007624" cy="2835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aseline="0" dirty="0" smtClean="0">
                <a:solidFill>
                  <a:schemeClr val="tx1"/>
                </a:solidFill>
              </a:rPr>
              <a:t>ITS-MFT-O</a:t>
            </a:r>
            <a:r>
              <a:rPr lang="en-US" sz="1000" baseline="30000" dirty="0" smtClean="0">
                <a:solidFill>
                  <a:schemeClr val="tx1"/>
                </a:solidFill>
              </a:rPr>
              <a:t>2</a:t>
            </a:r>
            <a:r>
              <a:rPr lang="en-US" sz="1000" baseline="0" dirty="0" smtClean="0">
                <a:solidFill>
                  <a:schemeClr val="tx1"/>
                </a:solidFill>
              </a:rPr>
              <a:t> workshop </a:t>
            </a:r>
            <a:r>
              <a:rPr lang="en-US" sz="1000" dirty="0" smtClean="0">
                <a:solidFill>
                  <a:schemeClr val="tx1"/>
                </a:solidFill>
              </a:rPr>
              <a:t>| 27</a:t>
            </a:r>
            <a:r>
              <a:rPr lang="en-US" sz="1000" baseline="0" dirty="0" smtClean="0">
                <a:solidFill>
                  <a:schemeClr val="tx1"/>
                </a:solidFill>
              </a:rPr>
              <a:t> Jul</a:t>
            </a:r>
            <a:r>
              <a:rPr lang="en-US" sz="1000" dirty="0" smtClean="0">
                <a:solidFill>
                  <a:schemeClr val="tx1"/>
                </a:solidFill>
              </a:rPr>
              <a:t>y</a:t>
            </a:r>
            <a:r>
              <a:rPr lang="en-US" sz="1000" baseline="0" dirty="0" smtClean="0">
                <a:solidFill>
                  <a:schemeClr val="tx1"/>
                </a:solidFill>
              </a:rPr>
              <a:t>, </a:t>
            </a:r>
            <a:r>
              <a:rPr lang="en-US" sz="1000" dirty="0" smtClean="0">
                <a:solidFill>
                  <a:schemeClr val="tx1"/>
                </a:solidFill>
              </a:rPr>
              <a:t>2016 |  Pierre Vande Vyvre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3" r:id="rId3"/>
    <p:sldLayoutId id="2147493482" r:id="rId4"/>
    <p:sldLayoutId id="214749348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09800" y="2746892"/>
            <a:ext cx="7772400" cy="1747616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3600">
                <a:solidFill>
                  <a:srgbClr val="FF0000"/>
                </a:solidFill>
              </a:rPr>
              <a:t>The detector read-out in ALICE during Run 3 and 4</a:t>
            </a:r>
            <a:r>
              <a:rPr lang="en-GB" sz="3600"/>
              <a:t/>
            </a:r>
            <a:br>
              <a:rPr lang="en-GB" sz="3600"/>
            </a:br>
            <a:r>
              <a:rPr lang="en-US" sz="3600"/>
              <a:t/>
            </a:r>
            <a:br>
              <a:rPr lang="en-US" sz="3600"/>
            </a:br>
            <a:r>
              <a:rPr lang="en-US" sz="2000" b="0"/>
              <a:t>Filippo Costa</a:t>
            </a:r>
            <a:endParaRPr lang="en-US" sz="28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4309842"/>
            <a:ext cx="388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141313"/>
                </a:solidFill>
              </a:rPr>
              <a:t>CHEP 2016 Conference, San Francisco, October 8-14, 2016</a:t>
            </a:r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83677" y="1338712"/>
            <a:ext cx="4265772" cy="5260168"/>
            <a:chOff x="1896208" y="1295399"/>
            <a:chExt cx="4265772" cy="5260168"/>
          </a:xfrm>
        </p:grpSpPr>
        <p:sp>
          <p:nvSpPr>
            <p:cNvPr id="9" name="Rectangle 8"/>
            <p:cNvSpPr/>
            <p:nvPr/>
          </p:nvSpPr>
          <p:spPr bwMode="auto">
            <a:xfrm>
              <a:off x="1896208" y="3830460"/>
              <a:ext cx="4265772" cy="990600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Geneva" charset="0"/>
                </a:rPr>
                <a:t>Partial calibration and reconstruction online, replacing the original raw data with compressed data</a:t>
              </a:r>
              <a:endParaRPr lang="en-US" sz="14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0" name="Down Arrow 9"/>
            <p:cNvSpPr/>
            <p:nvPr/>
          </p:nvSpPr>
          <p:spPr bwMode="auto">
            <a:xfrm>
              <a:off x="2667000" y="3124200"/>
              <a:ext cx="457200" cy="45720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800040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1" name="Down Arrow 10"/>
            <p:cNvSpPr/>
            <p:nvPr/>
          </p:nvSpPr>
          <p:spPr bwMode="auto">
            <a:xfrm>
              <a:off x="2667000" y="4964668"/>
              <a:ext cx="457200" cy="45720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800040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386291" y="6186235"/>
              <a:ext cx="1043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Geneva" charset="0"/>
                </a:rPr>
                <a:t>90 GB/s</a:t>
              </a:r>
            </a:p>
          </p:txBody>
        </p:sp>
        <p:pic>
          <p:nvPicPr>
            <p:cNvPr id="14" name="Picture 13" descr="ALICE-disp-transpar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4999" y="1295399"/>
              <a:ext cx="2251445" cy="1598525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1607138" y="3039937"/>
            <a:ext cx="2652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/>
                <a:ea typeface="ＭＳ Ｐゴシック"/>
              </a:rPr>
              <a:t>3.6 TByte/s into PC farm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6255" y="3883906"/>
            <a:ext cx="3330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O</a:t>
            </a:r>
            <a:r>
              <a:rPr lang="de-DE" b="1" baseline="30000" dirty="0"/>
              <a:t>2</a:t>
            </a:r>
            <a:r>
              <a:rPr lang="de-DE" b="1" dirty="0"/>
              <a:t> (Online Offline) System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651010" y="757369"/>
            <a:ext cx="257314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ALICE UPGRADE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75813" y="1507032"/>
            <a:ext cx="3147273" cy="12618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800"/>
              </a:spcBef>
              <a:buClr>
                <a:srgbClr val="646464"/>
              </a:buClr>
              <a:buSzPct val="90000"/>
            </a:pPr>
            <a:r>
              <a:rPr lang="en-GB" sz="1400" dirty="0"/>
              <a:t>O</a:t>
            </a:r>
            <a:r>
              <a:rPr lang="en-GB" sz="1400" baseline="30000" dirty="0"/>
              <a:t>2</a:t>
            </a:r>
            <a:r>
              <a:rPr lang="en-GB" sz="1400" dirty="0"/>
              <a:t> computing farm: </a:t>
            </a:r>
          </a:p>
          <a:p>
            <a:pPr marL="171450" indent="-171450">
              <a:spcBef>
                <a:spcPts val="800"/>
              </a:spcBef>
              <a:buClr>
                <a:srgbClr val="646464"/>
              </a:buClr>
              <a:buSzPct val="90000"/>
              <a:buFontTx/>
              <a:buChar char="-"/>
            </a:pPr>
            <a:r>
              <a:rPr lang="en-US" altLang="en-US" sz="1400" dirty="0">
                <a:solidFill>
                  <a:srgbClr val="000000"/>
                </a:solidFill>
                <a:sym typeface="Avenir Medium" charset="0"/>
              </a:rPr>
              <a:t>~ 100 k CPU cores</a:t>
            </a:r>
          </a:p>
          <a:p>
            <a:pPr marL="171450" indent="-171450">
              <a:spcBef>
                <a:spcPts val="800"/>
              </a:spcBef>
              <a:buClr>
                <a:srgbClr val="646464"/>
              </a:buClr>
              <a:buSzPct val="90000"/>
              <a:buFontTx/>
              <a:buChar char="-"/>
            </a:pPr>
            <a:r>
              <a:rPr lang="en-US" altLang="en-US" sz="1400" dirty="0">
                <a:solidFill>
                  <a:srgbClr val="000000"/>
                </a:solidFill>
                <a:sym typeface="Avenir Medium" charset="0"/>
              </a:rPr>
              <a:t>~ </a:t>
            </a:r>
            <a:r>
              <a:rPr lang="en-US" altLang="en-US" sz="1400" dirty="0"/>
              <a:t>5000 GPUs and ~500 FPGAs</a:t>
            </a:r>
          </a:p>
          <a:p>
            <a:pPr marL="171450" indent="-171450">
              <a:spcBef>
                <a:spcPts val="800"/>
              </a:spcBef>
              <a:buClr>
                <a:srgbClr val="646464"/>
              </a:buClr>
              <a:buSzPct val="90000"/>
              <a:buFontTx/>
              <a:buChar char="-"/>
            </a:pPr>
            <a:r>
              <a:rPr lang="en-US" altLang="en-US" sz="1400" dirty="0">
                <a:solidFill>
                  <a:srgbClr val="000000"/>
                </a:solidFill>
                <a:sym typeface="Avenir Medium" charset="0"/>
              </a:rPr>
              <a:t>~ 60 PB of storage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95006" y="5567881"/>
            <a:ext cx="1376127" cy="633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STORAGE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20425" y="4959970"/>
            <a:ext cx="2429024" cy="16389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err="1"/>
              <a:t>Acq</a:t>
            </a:r>
            <a:r>
              <a:rPr lang="en-GB" sz="1200" dirty="0"/>
              <a:t> rate:</a:t>
            </a:r>
          </a:p>
          <a:p>
            <a:r>
              <a:rPr lang="en-GB" sz="1200" b="1" dirty="0" err="1"/>
              <a:t>Pb-Pb</a:t>
            </a:r>
            <a:r>
              <a:rPr lang="en-GB" sz="1200" b="1" dirty="0"/>
              <a:t> 50 kHz</a:t>
            </a:r>
          </a:p>
          <a:p>
            <a:r>
              <a:rPr lang="en-GB" sz="1200" b="1" dirty="0"/>
              <a:t>pp and p-</a:t>
            </a:r>
            <a:r>
              <a:rPr lang="en-GB" sz="1200" b="1" dirty="0" err="1"/>
              <a:t>Pb</a:t>
            </a:r>
            <a:r>
              <a:rPr lang="en-GB" sz="1200" b="1" dirty="0"/>
              <a:t> up to 200 kHz</a:t>
            </a:r>
          </a:p>
          <a:p>
            <a:endParaRPr lang="en-US" sz="1200" b="1" dirty="0"/>
          </a:p>
          <a:p>
            <a:r>
              <a:rPr lang="en-US" sz="1050" dirty="0"/>
              <a:t>Complete change in detector readout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continuous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triggered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/>
          </a:p>
          <a:p>
            <a:r>
              <a:rPr lang="en-US" sz="1050" dirty="0"/>
              <a:t>New DAQ - HLT - OFFLINE systems.</a:t>
            </a:r>
            <a:endParaRPr lang="en-GB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664" y="2900011"/>
            <a:ext cx="5523635" cy="3703346"/>
          </a:xfrm>
          <a:prstGeom prst="rect">
            <a:avLst/>
          </a:prstGeom>
        </p:spPr>
      </p:pic>
      <p:sp>
        <p:nvSpPr>
          <p:cNvPr id="73" name="Text Box 4"/>
          <p:cNvSpPr txBox="1">
            <a:spLocks noChangeArrowheads="1"/>
          </p:cNvSpPr>
          <p:nvPr/>
        </p:nvSpPr>
        <p:spPr bwMode="auto">
          <a:xfrm>
            <a:off x="6454986" y="2507306"/>
            <a:ext cx="3329373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The hardware facility</a:t>
            </a:r>
          </a:p>
        </p:txBody>
      </p:sp>
    </p:spTree>
    <p:extLst>
      <p:ext uri="{BB962C8B-B14F-4D97-AF65-F5344CB8AC3E}">
        <p14:creationId xmlns:p14="http://schemas.microsoft.com/office/powerpoint/2010/main" val="125567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651010" y="757369"/>
            <a:ext cx="592848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Detectors readout in continuous mode</a:t>
            </a:r>
            <a:endParaRPr lang="en-US" sz="2800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92" y="1280589"/>
            <a:ext cx="3789090" cy="24239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857" y="1835592"/>
            <a:ext cx="7435169" cy="489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sharepoint/v3/field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10666</TotalTime>
  <Words>110</Words>
  <Application>Microsoft Office PowerPoint</Application>
  <PresentationFormat>Widescreen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Avenir Medium</vt:lpstr>
      <vt:lpstr>Calibri</vt:lpstr>
      <vt:lpstr>Geneva</vt:lpstr>
      <vt:lpstr>Thème Office</vt:lpstr>
      <vt:lpstr>The detector read-out in ALICE during Run 3 and 4  Filippo Costa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Filippo Costa</cp:lastModifiedBy>
  <cp:revision>766</cp:revision>
  <dcterms:created xsi:type="dcterms:W3CDTF">2010-04-12T23:12:02Z</dcterms:created>
  <dcterms:modified xsi:type="dcterms:W3CDTF">2016-09-26T09:22:01Z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