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79" r:id="rId4"/>
  </p:sldMasterIdLst>
  <p:notesMasterIdLst>
    <p:notesMasterId r:id="rId31"/>
  </p:notesMasterIdLst>
  <p:handoutMasterIdLst>
    <p:handoutMasterId r:id="rId32"/>
  </p:handoutMasterIdLst>
  <p:sldIdLst>
    <p:sldId id="256" r:id="rId5"/>
    <p:sldId id="257" r:id="rId6"/>
    <p:sldId id="313" r:id="rId7"/>
    <p:sldId id="340" r:id="rId8"/>
    <p:sldId id="341" r:id="rId9"/>
    <p:sldId id="317" r:id="rId10"/>
    <p:sldId id="355" r:id="rId11"/>
    <p:sldId id="343" r:id="rId12"/>
    <p:sldId id="332" r:id="rId13"/>
    <p:sldId id="349" r:id="rId14"/>
    <p:sldId id="350" r:id="rId15"/>
    <p:sldId id="319" r:id="rId16"/>
    <p:sldId id="320" r:id="rId17"/>
    <p:sldId id="357" r:id="rId18"/>
    <p:sldId id="321" r:id="rId19"/>
    <p:sldId id="335" r:id="rId20"/>
    <p:sldId id="358" r:id="rId21"/>
    <p:sldId id="323" r:id="rId22"/>
    <p:sldId id="356" r:id="rId23"/>
    <p:sldId id="334" r:id="rId24"/>
    <p:sldId id="352" r:id="rId25"/>
    <p:sldId id="353" r:id="rId26"/>
    <p:sldId id="354" r:id="rId27"/>
    <p:sldId id="351" r:id="rId28"/>
    <p:sldId id="307" r:id="rId29"/>
    <p:sldId id="329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6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7" autoAdjust="0"/>
    <p:restoredTop sz="94673" autoAdjust="0"/>
  </p:normalViewPr>
  <p:slideViewPr>
    <p:cSldViewPr snapToGrid="0" snapToObjects="1">
      <p:cViewPr varScale="1">
        <p:scale>
          <a:sx n="109" d="100"/>
          <a:sy n="109" d="100"/>
        </p:scale>
        <p:origin x="62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19.09.2016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19.09.2016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5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852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123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214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1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8682E-DDC5-DE4D-BB50-D5AE5FEACA8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3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8682E-DDC5-DE4D-BB50-D5AE5FEACA8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84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795157" y="3188772"/>
            <a:ext cx="109728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197" y="4666268"/>
            <a:ext cx="1251203" cy="1200423"/>
          </a:xfrm>
          <a:prstGeom prst="rect">
            <a:avLst/>
          </a:prstGeom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0917" y="6603357"/>
            <a:ext cx="28448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55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845677" y="1219343"/>
            <a:ext cx="9615379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845677" y="2027238"/>
            <a:ext cx="10392420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0917" y="6603357"/>
            <a:ext cx="28448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845677" y="850258"/>
            <a:ext cx="9615423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845677" y="1219343"/>
            <a:ext cx="9615379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0917" y="6603357"/>
            <a:ext cx="28448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57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595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845677" y="850258"/>
            <a:ext cx="9615423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845677" y="1219343"/>
            <a:ext cx="9615379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845677" y="2027238"/>
            <a:ext cx="10392420" cy="4000500"/>
          </a:xfrm>
        </p:spPr>
        <p:txBody>
          <a:bodyPr lIns="108000" tIns="0" rIns="108000" bIns="0">
            <a:no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400" baseline="0"/>
            </a:lvl1pPr>
            <a:lvl2pPr>
              <a:defRPr sz="2000" baseline="0"/>
            </a:lvl2pPr>
            <a:lvl3pPr>
              <a:defRPr sz="1600"/>
            </a:lvl3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 smtClean="0"/>
          </a:p>
          <a:p>
            <a:pPr lvl="1"/>
            <a:r>
              <a:rPr lang="fr-FR" sz="2000" dirty="0" err="1" smtClean="0"/>
              <a:t>Lower</a:t>
            </a:r>
            <a:r>
              <a:rPr lang="fr-FR" sz="2000" dirty="0" smtClean="0"/>
              <a:t> </a:t>
            </a:r>
            <a:r>
              <a:rPr lang="fr-FR" sz="2000" dirty="0" err="1" smtClean="0"/>
              <a:t>level</a:t>
            </a:r>
            <a:endParaRPr lang="fr-FR" sz="2000" dirty="0" smtClean="0"/>
          </a:p>
          <a:p>
            <a:pPr lvl="2"/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14203" y="6505213"/>
            <a:ext cx="741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CHEP 2016 San Francisco</a:t>
            </a:r>
            <a:endParaRPr lang="en-GB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0917" y="6603357"/>
            <a:ext cx="28448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006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1553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CHEP 2016 San Francisco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00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0917" y="6603357"/>
            <a:ext cx="28448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379" y="6611677"/>
            <a:ext cx="7007624" cy="2835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baseline="0" dirty="0" smtClean="0">
                <a:solidFill>
                  <a:schemeClr val="tx1"/>
                </a:solidFill>
              </a:rPr>
              <a:t>ITS-MFT-O</a:t>
            </a:r>
            <a:r>
              <a:rPr lang="en-US" sz="1000" baseline="30000" dirty="0" smtClean="0">
                <a:solidFill>
                  <a:schemeClr val="tx1"/>
                </a:solidFill>
              </a:rPr>
              <a:t>2</a:t>
            </a:r>
            <a:r>
              <a:rPr lang="en-US" sz="1000" baseline="0" dirty="0" smtClean="0">
                <a:solidFill>
                  <a:schemeClr val="tx1"/>
                </a:solidFill>
              </a:rPr>
              <a:t> workshop </a:t>
            </a:r>
            <a:r>
              <a:rPr lang="en-US" sz="1000" dirty="0" smtClean="0">
                <a:solidFill>
                  <a:schemeClr val="tx1"/>
                </a:solidFill>
              </a:rPr>
              <a:t>| 27</a:t>
            </a:r>
            <a:r>
              <a:rPr lang="en-US" sz="1000" baseline="0" dirty="0" smtClean="0">
                <a:solidFill>
                  <a:schemeClr val="tx1"/>
                </a:solidFill>
              </a:rPr>
              <a:t> Jul</a:t>
            </a:r>
            <a:r>
              <a:rPr lang="en-US" sz="1000" dirty="0" smtClean="0">
                <a:solidFill>
                  <a:schemeClr val="tx1"/>
                </a:solidFill>
              </a:rPr>
              <a:t>y</a:t>
            </a:r>
            <a:r>
              <a:rPr lang="en-US" sz="1000" baseline="0" dirty="0" smtClean="0">
                <a:solidFill>
                  <a:schemeClr val="tx1"/>
                </a:solidFill>
              </a:rPr>
              <a:t>, </a:t>
            </a:r>
            <a:r>
              <a:rPr lang="en-US" sz="1000" dirty="0" smtClean="0">
                <a:solidFill>
                  <a:schemeClr val="tx1"/>
                </a:solidFill>
              </a:rPr>
              <a:t>2016 |  Pierre Vande Vyvre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3" r:id="rId3"/>
    <p:sldLayoutId id="2147493482" r:id="rId4"/>
    <p:sldLayoutId id="2147493484" r:id="rId5"/>
    <p:sldLayoutId id="2147493485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09800" y="2746892"/>
            <a:ext cx="7772400" cy="1747616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3600" dirty="0">
                <a:solidFill>
                  <a:srgbClr val="FF0000"/>
                </a:solidFill>
              </a:rPr>
              <a:t>The detector read-out in ALICE during Run 3 and 4</a:t>
            </a:r>
            <a:r>
              <a:rPr lang="en-GB" sz="3600" dirty="0"/>
              <a:t/>
            </a:r>
            <a:br>
              <a:rPr lang="en-GB" sz="3600" dirty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2000" b="0" dirty="0"/>
              <a:t>Filippo </a:t>
            </a:r>
            <a:r>
              <a:rPr lang="en-US" sz="2000" b="0" dirty="0" smtClean="0"/>
              <a:t>Costa</a:t>
            </a:r>
            <a:br>
              <a:rPr lang="en-US" sz="2000" b="0" dirty="0" smtClean="0"/>
            </a:br>
            <a:r>
              <a:rPr lang="en-US" sz="2000" b="0" dirty="0" smtClean="0"/>
              <a:t>ALICE O2/CRU</a:t>
            </a:r>
            <a:br>
              <a:rPr lang="en-US" sz="2000" b="0" dirty="0" smtClean="0"/>
            </a:br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400" b="0" dirty="0" smtClean="0"/>
              <a:t>for the ALICE collaboration</a:t>
            </a:r>
            <a:endParaRPr lang="en-US" sz="28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4309842"/>
            <a:ext cx="3888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141313"/>
                </a:solidFill>
              </a:rPr>
              <a:t>CHEP 2016 Conference, San Francisco, October 8-14, 2016</a:t>
            </a:r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61891" y="977644"/>
            <a:ext cx="3024554" cy="90560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 </a:t>
            </a:r>
          </a:p>
          <a:p>
            <a:pPr algn="ctr"/>
            <a:r>
              <a:rPr lang="en-US" dirty="0"/>
              <a:t>SYSTEM</a:t>
            </a:r>
          </a:p>
        </p:txBody>
      </p:sp>
      <p:sp>
        <p:nvSpPr>
          <p:cNvPr id="7" name="Rectangle 6"/>
          <p:cNvSpPr/>
          <p:nvPr/>
        </p:nvSpPr>
        <p:spPr>
          <a:xfrm>
            <a:off x="1972408" y="3033347"/>
            <a:ext cx="8361484" cy="33322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51184" y="3229708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51184" y="3924300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151184" y="4618892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51184" y="5313484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397263" y="3267808"/>
            <a:ext cx="2708030" cy="28633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108833" y="3381373"/>
            <a:ext cx="889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DAQ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502769" y="3399125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CRU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502769" y="4275092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CRU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535007" y="5151059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Readout</a:t>
            </a:r>
          </a:p>
          <a:p>
            <a:pPr algn="ctr"/>
            <a:r>
              <a:rPr lang="en-US" dirty="0"/>
              <a:t>card</a:t>
            </a:r>
          </a:p>
        </p:txBody>
      </p:sp>
      <p:sp>
        <p:nvSpPr>
          <p:cNvPr id="33" name="Right Arrow 32"/>
          <p:cNvSpPr/>
          <p:nvPr/>
        </p:nvSpPr>
        <p:spPr>
          <a:xfrm>
            <a:off x="4485541" y="5771469"/>
            <a:ext cx="2174633" cy="754539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DATA</a:t>
            </a:r>
          </a:p>
        </p:txBody>
      </p:sp>
      <p:cxnSp>
        <p:nvCxnSpPr>
          <p:cNvPr id="17" name="Elbow Connector 16"/>
          <p:cNvCxnSpPr>
            <a:stCxn id="2" idx="2"/>
            <a:endCxn id="29" idx="0"/>
          </p:cNvCxnSpPr>
          <p:nvPr/>
        </p:nvCxnSpPr>
        <p:spPr>
          <a:xfrm rot="16200000" flipH="1">
            <a:off x="6919947" y="2237474"/>
            <a:ext cx="1515873" cy="807428"/>
          </a:xfrm>
          <a:prstGeom prst="bentConnector3">
            <a:avLst>
              <a:gd name="adj1" fmla="val 50000"/>
            </a:avLst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2" idx="2"/>
          </p:cNvCxnSpPr>
          <p:nvPr/>
        </p:nvCxnSpPr>
        <p:spPr>
          <a:xfrm rot="16200000" flipH="1">
            <a:off x="6329563" y="2827857"/>
            <a:ext cx="2391840" cy="502630"/>
          </a:xfrm>
          <a:prstGeom prst="bentConnector3">
            <a:avLst>
              <a:gd name="adj1" fmla="val 50000"/>
            </a:avLst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2" idx="2"/>
            <a:endCxn id="14" idx="3"/>
          </p:cNvCxnSpPr>
          <p:nvPr/>
        </p:nvCxnSpPr>
        <p:spPr>
          <a:xfrm rot="5400000">
            <a:off x="4069489" y="1685309"/>
            <a:ext cx="3006736" cy="340262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2" idx="2"/>
            <a:endCxn id="15" idx="3"/>
          </p:cNvCxnSpPr>
          <p:nvPr/>
        </p:nvCxnSpPr>
        <p:spPr>
          <a:xfrm rot="5400000">
            <a:off x="3722193" y="2032605"/>
            <a:ext cx="3701328" cy="340262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3871546" y="3552092"/>
            <a:ext cx="3631222" cy="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3871546" y="4363915"/>
            <a:ext cx="3631222" cy="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8529688" y="1883253"/>
            <a:ext cx="0" cy="1515873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14" idx="1"/>
            <a:endCxn id="2" idx="1"/>
          </p:cNvCxnSpPr>
          <p:nvPr/>
        </p:nvCxnSpPr>
        <p:spPr>
          <a:xfrm rot="10800000" flipH="1">
            <a:off x="2151184" y="1430448"/>
            <a:ext cx="3610707" cy="3459540"/>
          </a:xfrm>
          <a:prstGeom prst="bentConnector3">
            <a:avLst>
              <a:gd name="adj1" fmla="val -6331"/>
            </a:avLst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546124" y="216290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BUSY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15049" y="147252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BUSY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10</a:t>
            </a:fld>
            <a:endParaRPr lang="en-US"/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2935419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TRIGGERED MODE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9992" y="2004645"/>
            <a:ext cx="5184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Upon reception of a trigger signal, each detectors respond and send the corresponding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25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61891" y="977644"/>
            <a:ext cx="3024554" cy="90560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 </a:t>
            </a:r>
          </a:p>
          <a:p>
            <a:pPr algn="ctr"/>
            <a:r>
              <a:rPr lang="en-US" dirty="0"/>
              <a:t>SYSTEM</a:t>
            </a:r>
          </a:p>
        </p:txBody>
      </p:sp>
      <p:sp>
        <p:nvSpPr>
          <p:cNvPr id="6" name="Rectangle 5"/>
          <p:cNvSpPr/>
          <p:nvPr/>
        </p:nvSpPr>
        <p:spPr>
          <a:xfrm>
            <a:off x="1972408" y="3033347"/>
            <a:ext cx="8361484" cy="33322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51184" y="3229708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9" name="Rectangle 8"/>
          <p:cNvSpPr/>
          <p:nvPr/>
        </p:nvSpPr>
        <p:spPr>
          <a:xfrm>
            <a:off x="2151184" y="3924300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51184" y="4618892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51184" y="5313484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397263" y="3267808"/>
            <a:ext cx="2708030" cy="28633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108833" y="3381373"/>
            <a:ext cx="889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02769" y="3399125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CRU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502769" y="4275092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CRU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535007" y="5151059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CRU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4302370" y="4469191"/>
            <a:ext cx="2866295" cy="992298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DATA</a:t>
            </a:r>
          </a:p>
        </p:txBody>
      </p:sp>
      <p:sp>
        <p:nvSpPr>
          <p:cNvPr id="2" name="Explosion 2 1"/>
          <p:cNvSpPr/>
          <p:nvPr/>
        </p:nvSpPr>
        <p:spPr>
          <a:xfrm>
            <a:off x="2108419" y="1158826"/>
            <a:ext cx="3553241" cy="1874520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DATA is sent regardless the triggers</a:t>
            </a:r>
          </a:p>
        </p:txBody>
      </p:sp>
      <p:cxnSp>
        <p:nvCxnSpPr>
          <p:cNvPr id="19" name="Elbow Connector 18"/>
          <p:cNvCxnSpPr/>
          <p:nvPr/>
        </p:nvCxnSpPr>
        <p:spPr>
          <a:xfrm rot="16200000" flipH="1">
            <a:off x="6919947" y="2237474"/>
            <a:ext cx="1515873" cy="807428"/>
          </a:xfrm>
          <a:prstGeom prst="bentConnector3">
            <a:avLst>
              <a:gd name="adj1" fmla="val 50000"/>
            </a:avLst>
          </a:prstGeom>
          <a:ln>
            <a:solidFill>
              <a:schemeClr val="accent5">
                <a:lumMod val="50000"/>
              </a:schemeClr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16200000" flipH="1">
            <a:off x="6329563" y="2827857"/>
            <a:ext cx="2391840" cy="502630"/>
          </a:xfrm>
          <a:prstGeom prst="bentConnector3">
            <a:avLst>
              <a:gd name="adj1" fmla="val 50000"/>
            </a:avLst>
          </a:prstGeom>
          <a:ln>
            <a:solidFill>
              <a:schemeClr val="accent5">
                <a:lumMod val="50000"/>
              </a:schemeClr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871546" y="3552092"/>
            <a:ext cx="3631222" cy="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871546" y="4363915"/>
            <a:ext cx="3631222" cy="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3048207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CONTINUOS MODE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88426" y="5407263"/>
            <a:ext cx="31505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Data are not delimited by physics trigger, but are composed by several data streams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0666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1648359" y="2480968"/>
            <a:ext cx="8975499" cy="17130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556855" y="3368875"/>
            <a:ext cx="2234949" cy="73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031549" y="2556430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951545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871541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791537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711533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631529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551525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471521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752419" y="845166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496983" y="3438890"/>
            <a:ext cx="5755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Time</a:t>
            </a:r>
          </a:p>
        </p:txBody>
      </p:sp>
      <p:sp>
        <p:nvSpPr>
          <p:cNvPr id="36" name="Left Brace 35"/>
          <p:cNvSpPr/>
          <p:nvPr/>
        </p:nvSpPr>
        <p:spPr>
          <a:xfrm rot="16200000">
            <a:off x="3349749" y="3139858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800532" y="3369925"/>
            <a:ext cx="756323" cy="9440"/>
          </a:xfrm>
          <a:prstGeom prst="straightConnector1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652127" y="3368876"/>
            <a:ext cx="4162097" cy="10491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Left Brace 38"/>
          <p:cNvSpPr/>
          <p:nvPr/>
        </p:nvSpPr>
        <p:spPr>
          <a:xfrm rot="16200000">
            <a:off x="4271506" y="3140910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0" name="Left Brace 39"/>
          <p:cNvSpPr/>
          <p:nvPr/>
        </p:nvSpPr>
        <p:spPr>
          <a:xfrm rot="16200000">
            <a:off x="5204822" y="3140914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1" name="Left Brace 40"/>
          <p:cNvSpPr/>
          <p:nvPr/>
        </p:nvSpPr>
        <p:spPr>
          <a:xfrm rot="16200000">
            <a:off x="6139191" y="314196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62987" y="3718047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Heart Beat Frames (HBF):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data stream delimited by two HBs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7498962" y="1128589"/>
            <a:ext cx="3058510" cy="1224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HBF and TF rates programmable</a:t>
            </a:r>
          </a:p>
          <a:p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Typical values: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HB: 1 per orbit, 89.4 </a:t>
            </a:r>
            <a:r>
              <a:rPr lang="en-US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µs</a:t>
            </a: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: ~10 kHz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TF: 1 every ~20 </a:t>
            </a:r>
            <a:r>
              <a:rPr lang="en-GB" sz="1400" dirty="0" err="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ms</a:t>
            </a: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: ~50 Hz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  <a:sym typeface="Wingdings"/>
              </a:rPr>
              <a:t> 1 TF = ~256 HBF</a:t>
            </a:r>
            <a:endParaRPr lang="en-GB" sz="1400" dirty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94095" y="3013998"/>
            <a:ext cx="1316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(Front-end &amp;)</a:t>
            </a:r>
          </a:p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CRU</a:t>
            </a:r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574490" y="2040192"/>
            <a:ext cx="5241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Helvetica" charset="0"/>
                <a:ea typeface="Helvetica" charset="0"/>
                <a:cs typeface="Helvetica" charset="0"/>
              </a:rPr>
              <a:t>Continuous read-out </a:t>
            </a:r>
          </a:p>
        </p:txBody>
      </p:sp>
      <p:sp>
        <p:nvSpPr>
          <p:cNvPr id="73" name="Left Brace 72"/>
          <p:cNvSpPr/>
          <p:nvPr/>
        </p:nvSpPr>
        <p:spPr>
          <a:xfrm rot="16200000">
            <a:off x="7059895" y="314277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4" name="Left Brace 73"/>
          <p:cNvSpPr/>
          <p:nvPr/>
        </p:nvSpPr>
        <p:spPr>
          <a:xfrm rot="16200000">
            <a:off x="7980599" y="314358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5" name="Left Brace 74"/>
          <p:cNvSpPr/>
          <p:nvPr/>
        </p:nvSpPr>
        <p:spPr>
          <a:xfrm rot="16200000">
            <a:off x="8901303" y="314439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09619" y="764733"/>
            <a:ext cx="24625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Helvetica" charset="0"/>
                <a:ea typeface="Helvetica" charset="0"/>
                <a:cs typeface="Helvetica" charset="0"/>
              </a:rPr>
              <a:t>Heart Beat (HB)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issued in continuous &amp; 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triggered modes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to all detectors</a:t>
            </a:r>
          </a:p>
          <a:p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0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1648359" y="2480968"/>
            <a:ext cx="8975499" cy="17130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556855" y="3368875"/>
            <a:ext cx="2234949" cy="73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031549" y="2556430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951545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871541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791537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711533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631529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551525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471521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151368" y="2966334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284850" y="2966334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556014" y="2966334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945951" y="2965278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023727" y="2967390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294891" y="2967390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684828" y="2966334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805694" y="2966334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195631" y="2965278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273407" y="2967390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588715" y="2968446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978652" y="2967390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263480" y="2967390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527292" y="2964222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648158" y="2964222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763307" y="2963166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215662" y="2972635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078149" y="2982075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752419" y="845166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214420" y="851473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709619" y="764733"/>
            <a:ext cx="24625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Helvetica" charset="0"/>
                <a:ea typeface="Helvetica" charset="0"/>
                <a:cs typeface="Helvetica" charset="0"/>
              </a:rPr>
              <a:t>Heart Beat (HB)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issued in continuous &amp; 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triggered modes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to all detectors</a:t>
            </a:r>
          </a:p>
          <a:p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489704" y="3432584"/>
            <a:ext cx="5755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Time</a:t>
            </a:r>
          </a:p>
        </p:txBody>
      </p:sp>
      <p:sp>
        <p:nvSpPr>
          <p:cNvPr id="36" name="Left Brace 35"/>
          <p:cNvSpPr/>
          <p:nvPr/>
        </p:nvSpPr>
        <p:spPr>
          <a:xfrm rot="16200000">
            <a:off x="3349749" y="3139858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800532" y="3369925"/>
            <a:ext cx="756323" cy="9440"/>
          </a:xfrm>
          <a:prstGeom prst="straightConnector1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652127" y="3368876"/>
            <a:ext cx="4162097" cy="10491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Left Brace 38"/>
          <p:cNvSpPr/>
          <p:nvPr/>
        </p:nvSpPr>
        <p:spPr>
          <a:xfrm rot="16200000">
            <a:off x="4271506" y="3140910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0" name="Left Brace 39"/>
          <p:cNvSpPr/>
          <p:nvPr/>
        </p:nvSpPr>
        <p:spPr>
          <a:xfrm rot="16200000">
            <a:off x="5204822" y="3140914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1" name="Left Brace 40"/>
          <p:cNvSpPr/>
          <p:nvPr/>
        </p:nvSpPr>
        <p:spPr>
          <a:xfrm rot="16200000">
            <a:off x="6139191" y="314196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62987" y="3724310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Heart Beat Frames (HBF):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data stream delimited by two HBs</a:t>
            </a:r>
          </a:p>
        </p:txBody>
      </p:sp>
      <p:sp>
        <p:nvSpPr>
          <p:cNvPr id="50" name="Left Brace 49"/>
          <p:cNvSpPr/>
          <p:nvPr/>
        </p:nvSpPr>
        <p:spPr>
          <a:xfrm rot="16200000">
            <a:off x="7677160" y="3666947"/>
            <a:ext cx="279495" cy="262765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1" name="Left Brace 50"/>
          <p:cNvSpPr/>
          <p:nvPr/>
        </p:nvSpPr>
        <p:spPr>
          <a:xfrm rot="16200000">
            <a:off x="8075916" y="3654373"/>
            <a:ext cx="279495" cy="262765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2" name="Left Brace 51"/>
          <p:cNvSpPr/>
          <p:nvPr/>
        </p:nvSpPr>
        <p:spPr>
          <a:xfrm rot="16200000">
            <a:off x="8945132" y="3673292"/>
            <a:ext cx="279495" cy="262765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59116" y="757812"/>
            <a:ext cx="28985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Helvetica" charset="0"/>
                <a:ea typeface="Helvetica" charset="0"/>
                <a:cs typeface="Helvetica" charset="0"/>
              </a:rPr>
              <a:t>Physics trigger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can be sent to upgraded detectors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will be sent to 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non-upgraded detectors</a:t>
            </a:r>
          </a:p>
          <a:p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600487" y="3916962"/>
            <a:ext cx="1986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latin typeface="Helvetica" charset="0"/>
                <a:ea typeface="Helvetica" charset="0"/>
                <a:cs typeface="Helvetica" charset="0"/>
              </a:rPr>
              <a:t>Trigger </a:t>
            </a:r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data fragments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794095" y="3013998"/>
            <a:ext cx="1316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(Front-end &amp;)</a:t>
            </a:r>
          </a:p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CRU</a:t>
            </a:r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574490" y="2040192"/>
            <a:ext cx="5241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Helvetica" charset="0"/>
                <a:ea typeface="Helvetica" charset="0"/>
                <a:cs typeface="Helvetica" charset="0"/>
              </a:rPr>
              <a:t>Triggered read-out </a:t>
            </a:r>
          </a:p>
        </p:txBody>
      </p:sp>
      <p:sp>
        <p:nvSpPr>
          <p:cNvPr id="75" name="Left Brace 74"/>
          <p:cNvSpPr/>
          <p:nvPr/>
        </p:nvSpPr>
        <p:spPr>
          <a:xfrm rot="16200000">
            <a:off x="7059895" y="314277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6" name="Left Brace 75"/>
          <p:cNvSpPr/>
          <p:nvPr/>
        </p:nvSpPr>
        <p:spPr>
          <a:xfrm rot="16200000">
            <a:off x="7980599" y="314358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7" name="Left Brace 76"/>
          <p:cNvSpPr/>
          <p:nvPr/>
        </p:nvSpPr>
        <p:spPr>
          <a:xfrm rot="16200000">
            <a:off x="8901303" y="314439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498962" y="1128589"/>
            <a:ext cx="3058510" cy="1224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HBF and TF rates programmable</a:t>
            </a:r>
          </a:p>
          <a:p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Typical values: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HB: 1 per orbit, 89.4 </a:t>
            </a:r>
            <a:r>
              <a:rPr lang="en-US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µs</a:t>
            </a: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: ~10 kHz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TF: 1 every ~20 </a:t>
            </a:r>
            <a:r>
              <a:rPr lang="en-GB" sz="1400" dirty="0" err="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ms</a:t>
            </a: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: ~50 Hz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  <a:sym typeface="Wingdings"/>
              </a:rPr>
              <a:t> 1 TF = ~256 HBF</a:t>
            </a:r>
            <a:endParaRPr lang="en-GB" sz="1400" dirty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3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1648359" y="2480968"/>
            <a:ext cx="8975499" cy="17130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648359" y="4268078"/>
            <a:ext cx="8975499" cy="11729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648359" y="5527710"/>
            <a:ext cx="8975499" cy="11729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556855" y="3368875"/>
            <a:ext cx="2234949" cy="73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031549" y="2556430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951545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871541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791537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711533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631529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551525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471521" y="2555374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151368" y="2966334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284850" y="2966334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556014" y="2966334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945951" y="2965278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023727" y="2967390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294891" y="2967390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684828" y="2966334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805694" y="2966334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195631" y="2965278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273407" y="2967390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588715" y="2968446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978652" y="2967390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263480" y="2967390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527292" y="2964222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648158" y="2964222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763307" y="2963166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215662" y="2972635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078149" y="2982075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752419" y="845166"/>
            <a:ext cx="0" cy="80719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214420" y="851473"/>
            <a:ext cx="0" cy="39729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709619" y="764733"/>
            <a:ext cx="24625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Helvetica" charset="0"/>
                <a:ea typeface="Helvetica" charset="0"/>
                <a:cs typeface="Helvetica" charset="0"/>
              </a:rPr>
              <a:t>Heart Beat (HB)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issued in continuous &amp; 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triggered modes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to all detectors</a:t>
            </a:r>
          </a:p>
          <a:p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489704" y="3432584"/>
            <a:ext cx="5755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Time</a:t>
            </a:r>
          </a:p>
        </p:txBody>
      </p:sp>
      <p:sp>
        <p:nvSpPr>
          <p:cNvPr id="36" name="Left Brace 35"/>
          <p:cNvSpPr/>
          <p:nvPr/>
        </p:nvSpPr>
        <p:spPr>
          <a:xfrm rot="16200000">
            <a:off x="3349749" y="3139858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800532" y="3369925"/>
            <a:ext cx="756323" cy="9440"/>
          </a:xfrm>
          <a:prstGeom prst="straightConnector1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2652127" y="3368876"/>
            <a:ext cx="4162097" cy="10491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Left Brace 38"/>
          <p:cNvSpPr/>
          <p:nvPr/>
        </p:nvSpPr>
        <p:spPr>
          <a:xfrm rot="16200000">
            <a:off x="4271506" y="3140910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0" name="Left Brace 39"/>
          <p:cNvSpPr/>
          <p:nvPr/>
        </p:nvSpPr>
        <p:spPr>
          <a:xfrm rot="16200000">
            <a:off x="5204822" y="3140914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1" name="Left Brace 40"/>
          <p:cNvSpPr/>
          <p:nvPr/>
        </p:nvSpPr>
        <p:spPr>
          <a:xfrm rot="16200000">
            <a:off x="6139191" y="314196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62987" y="3724310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Heart Beat Frames (HBF):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data stream delimited by two HBs</a:t>
            </a:r>
          </a:p>
        </p:txBody>
      </p:sp>
      <p:sp>
        <p:nvSpPr>
          <p:cNvPr id="45" name="Left Brace 44"/>
          <p:cNvSpPr/>
          <p:nvPr/>
        </p:nvSpPr>
        <p:spPr>
          <a:xfrm rot="16200000">
            <a:off x="6481115" y="1885280"/>
            <a:ext cx="244392" cy="7902363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83706" y="5887761"/>
            <a:ext cx="48686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Time Frame (TF):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grouping of all STFs from all FLPs for the same time period</a:t>
            </a:r>
            <a:br>
              <a:rPr lang="en-GB" sz="1400" dirty="0">
                <a:latin typeface="Helvetica" charset="0"/>
                <a:ea typeface="Helvetica" charset="0"/>
                <a:cs typeface="Helvetica" charset="0"/>
              </a:rPr>
            </a:br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from triggered or continuously read out detectors</a:t>
            </a:r>
          </a:p>
        </p:txBody>
      </p:sp>
      <p:sp>
        <p:nvSpPr>
          <p:cNvPr id="50" name="Left Brace 49"/>
          <p:cNvSpPr/>
          <p:nvPr/>
        </p:nvSpPr>
        <p:spPr>
          <a:xfrm rot="16200000">
            <a:off x="7677160" y="3666947"/>
            <a:ext cx="279495" cy="262765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1" name="Left Brace 50"/>
          <p:cNvSpPr/>
          <p:nvPr/>
        </p:nvSpPr>
        <p:spPr>
          <a:xfrm rot="16200000">
            <a:off x="8075916" y="3654373"/>
            <a:ext cx="279495" cy="262765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2" name="Left Brace 51"/>
          <p:cNvSpPr/>
          <p:nvPr/>
        </p:nvSpPr>
        <p:spPr>
          <a:xfrm rot="16200000">
            <a:off x="8945132" y="3673292"/>
            <a:ext cx="279495" cy="262765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59116" y="757812"/>
            <a:ext cx="28985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Helvetica" charset="0"/>
                <a:ea typeface="Helvetica" charset="0"/>
                <a:cs typeface="Helvetica" charset="0"/>
              </a:rPr>
              <a:t>Physics trigger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can be sent to upgraded detectors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will be sent to 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non-upgraded detectors</a:t>
            </a:r>
          </a:p>
          <a:p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7" name="Left Brace 56"/>
          <p:cNvSpPr/>
          <p:nvPr/>
        </p:nvSpPr>
        <p:spPr>
          <a:xfrm rot="16200000">
            <a:off x="6135753" y="1390491"/>
            <a:ext cx="253831" cy="6408534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600487" y="3916962"/>
            <a:ext cx="1986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latin typeface="Helvetica" charset="0"/>
                <a:ea typeface="Helvetica" charset="0"/>
                <a:cs typeface="Helvetica" charset="0"/>
              </a:rPr>
              <a:t>Trigger </a:t>
            </a:r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data fragments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794095" y="3013998"/>
            <a:ext cx="1316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(Front-end &amp;)</a:t>
            </a:r>
          </a:p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CRU</a:t>
            </a:r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797497" y="4662799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FLP</a:t>
            </a:r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797497" y="5977082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EPN</a:t>
            </a:r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6" name="Left Brace 65"/>
          <p:cNvSpPr/>
          <p:nvPr/>
        </p:nvSpPr>
        <p:spPr>
          <a:xfrm rot="16200000">
            <a:off x="9377117" y="4505929"/>
            <a:ext cx="253831" cy="665837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8" name="Left Brace 67"/>
          <p:cNvSpPr/>
          <p:nvPr/>
        </p:nvSpPr>
        <p:spPr>
          <a:xfrm rot="16200000">
            <a:off x="9900345" y="4727999"/>
            <a:ext cx="253831" cy="665837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113518" y="4954581"/>
            <a:ext cx="668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FLP 1</a:t>
            </a:r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784755" y="5150548"/>
            <a:ext cx="678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FLP n</a:t>
            </a:r>
            <a:endParaRPr lang="en-GB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574490" y="2040192"/>
            <a:ext cx="5241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Helvetica" charset="0"/>
                <a:ea typeface="Helvetica" charset="0"/>
                <a:cs typeface="Helvetica" charset="0"/>
              </a:rPr>
              <a:t>Triggered read-out </a:t>
            </a:r>
          </a:p>
        </p:txBody>
      </p:sp>
      <p:sp>
        <p:nvSpPr>
          <p:cNvPr id="75" name="Left Brace 74"/>
          <p:cNvSpPr/>
          <p:nvPr/>
        </p:nvSpPr>
        <p:spPr>
          <a:xfrm rot="16200000">
            <a:off x="7059895" y="314277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6" name="Left Brace 75"/>
          <p:cNvSpPr/>
          <p:nvPr/>
        </p:nvSpPr>
        <p:spPr>
          <a:xfrm rot="16200000">
            <a:off x="7980599" y="314358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7" name="Left Brace 76"/>
          <p:cNvSpPr/>
          <p:nvPr/>
        </p:nvSpPr>
        <p:spPr>
          <a:xfrm rot="16200000">
            <a:off x="8901303" y="3144396"/>
            <a:ext cx="253831" cy="913349"/>
          </a:xfrm>
          <a:prstGeom prst="leftBrace">
            <a:avLst>
              <a:gd name="adj1" fmla="val 19618"/>
              <a:gd name="adj2" fmla="val 50690"/>
            </a:avLst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718625" y="4691710"/>
            <a:ext cx="4277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Helvetica" charset="0"/>
                <a:ea typeface="Helvetica" charset="0"/>
                <a:cs typeface="Helvetica" charset="0"/>
              </a:rPr>
              <a:t>Sub-Time Frame (STF) in FLP 0:</a:t>
            </a:r>
          </a:p>
          <a:p>
            <a:r>
              <a:rPr lang="en-GB" sz="1400" dirty="0">
                <a:latin typeface="Helvetica" charset="0"/>
                <a:ea typeface="Helvetica" charset="0"/>
                <a:cs typeface="Helvetica" charset="0"/>
              </a:rPr>
              <a:t>grouping of (~256) consecutive HBFs from one FLP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498962" y="1128589"/>
            <a:ext cx="3058510" cy="1224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HBF and TF rates programmable</a:t>
            </a:r>
          </a:p>
          <a:p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Typical values: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HB: 1 per orbit, 89.4 </a:t>
            </a:r>
            <a:r>
              <a:rPr lang="en-US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µs</a:t>
            </a: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: ~10 kHz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TF: 1 every ~20 </a:t>
            </a:r>
            <a:r>
              <a:rPr lang="en-GB" sz="1400" dirty="0" err="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ms</a:t>
            </a: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: ~50 Hz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  <a:sym typeface="Wingdings"/>
              </a:rPr>
              <a:t> 1 TF = ~256 HBF</a:t>
            </a:r>
            <a:endParaRPr lang="en-GB" sz="1400" dirty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6" name="Group 485"/>
          <p:cNvGrpSpPr/>
          <p:nvPr/>
        </p:nvGrpSpPr>
        <p:grpSpPr>
          <a:xfrm>
            <a:off x="2072205" y="1971958"/>
            <a:ext cx="2662710" cy="636431"/>
            <a:chOff x="1594226" y="2741725"/>
            <a:chExt cx="2662710" cy="636431"/>
          </a:xfrm>
        </p:grpSpPr>
        <p:sp>
          <p:nvSpPr>
            <p:cNvPr id="487" name="Rectangle 486"/>
            <p:cNvSpPr/>
            <p:nvPr/>
          </p:nvSpPr>
          <p:spPr>
            <a:xfrm>
              <a:off x="1594226" y="2814380"/>
              <a:ext cx="288479" cy="470709"/>
            </a:xfrm>
            <a:prstGeom prst="rec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488" name="Straight Arrow Connector 487"/>
            <p:cNvCxnSpPr/>
            <p:nvPr/>
          </p:nvCxnSpPr>
          <p:spPr>
            <a:xfrm>
              <a:off x="1594226" y="2814380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Straight Arrow Connector 488"/>
            <p:cNvCxnSpPr/>
            <p:nvPr/>
          </p:nvCxnSpPr>
          <p:spPr>
            <a:xfrm>
              <a:off x="1876077" y="2811407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0" name="TextBox 489"/>
            <p:cNvSpPr txBox="1"/>
            <p:nvPr/>
          </p:nvSpPr>
          <p:spPr>
            <a:xfrm>
              <a:off x="2205323" y="3101157"/>
              <a:ext cx="8755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trailer</a:t>
              </a:r>
            </a:p>
          </p:txBody>
        </p:sp>
        <p:cxnSp>
          <p:nvCxnSpPr>
            <p:cNvPr id="491" name="Straight Arrow Connector 490"/>
            <p:cNvCxnSpPr/>
            <p:nvPr/>
          </p:nvCxnSpPr>
          <p:spPr>
            <a:xfrm flipV="1">
              <a:off x="1881584" y="3239657"/>
              <a:ext cx="324000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2" name="TextBox 491"/>
            <p:cNvSpPr txBox="1"/>
            <p:nvPr/>
          </p:nvSpPr>
          <p:spPr>
            <a:xfrm>
              <a:off x="2199183" y="2741725"/>
              <a:ext cx="9525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header</a:t>
              </a:r>
            </a:p>
          </p:txBody>
        </p:sp>
        <p:cxnSp>
          <p:nvCxnSpPr>
            <p:cNvPr id="493" name="Straight Arrow Connector 492"/>
            <p:cNvCxnSpPr/>
            <p:nvPr/>
          </p:nvCxnSpPr>
          <p:spPr>
            <a:xfrm flipV="1">
              <a:off x="1594226" y="2904078"/>
              <a:ext cx="604957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4" name="TextBox 493"/>
            <p:cNvSpPr txBox="1"/>
            <p:nvPr/>
          </p:nvSpPr>
          <p:spPr>
            <a:xfrm>
              <a:off x="2196757" y="2926329"/>
              <a:ext cx="20601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Payload (if no hits empty)</a:t>
              </a:r>
            </a:p>
          </p:txBody>
        </p:sp>
        <p:cxnSp>
          <p:nvCxnSpPr>
            <p:cNvPr id="495" name="Straight Arrow Connector 494"/>
            <p:cNvCxnSpPr/>
            <p:nvPr/>
          </p:nvCxnSpPr>
          <p:spPr>
            <a:xfrm flipV="1">
              <a:off x="1734334" y="3072780"/>
              <a:ext cx="462423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6" name="Group 495"/>
          <p:cNvGrpSpPr/>
          <p:nvPr/>
        </p:nvGrpSpPr>
        <p:grpSpPr>
          <a:xfrm>
            <a:off x="1936072" y="2707958"/>
            <a:ext cx="4513706" cy="2372109"/>
            <a:chOff x="-44731" y="3320101"/>
            <a:chExt cx="4513706" cy="2372109"/>
          </a:xfrm>
        </p:grpSpPr>
        <p:cxnSp>
          <p:nvCxnSpPr>
            <p:cNvPr id="497" name="Straight Arrow Connector 496"/>
            <p:cNvCxnSpPr/>
            <p:nvPr/>
          </p:nvCxnSpPr>
          <p:spPr>
            <a:xfrm>
              <a:off x="1011779" y="3597441"/>
              <a:ext cx="0" cy="2094769"/>
            </a:xfrm>
            <a:prstGeom prst="straightConnector1">
              <a:avLst/>
            </a:prstGeom>
            <a:ln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Straight Arrow Connector 497"/>
            <p:cNvCxnSpPr/>
            <p:nvPr/>
          </p:nvCxnSpPr>
          <p:spPr>
            <a:xfrm>
              <a:off x="4468975" y="3591425"/>
              <a:ext cx="0" cy="2094769"/>
            </a:xfrm>
            <a:prstGeom prst="straightConnector1">
              <a:avLst/>
            </a:prstGeom>
            <a:ln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9" name="TextBox 498"/>
            <p:cNvSpPr txBox="1"/>
            <p:nvPr/>
          </p:nvSpPr>
          <p:spPr>
            <a:xfrm>
              <a:off x="-44731" y="5179125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>
                  <a:latin typeface="Helvetica" charset="0"/>
                  <a:ea typeface="Helvetica" charset="0"/>
                  <a:cs typeface="Helvetica" charset="0"/>
                </a:rPr>
                <a:t>STF @ FLP0</a:t>
              </a:r>
              <a:endParaRPr lang="en-US" sz="1200" b="1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500" name="Straight Arrow Connector 499"/>
            <p:cNvCxnSpPr/>
            <p:nvPr/>
          </p:nvCxnSpPr>
          <p:spPr>
            <a:xfrm>
              <a:off x="131269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Straight Arrow Connector 500"/>
            <p:cNvCxnSpPr/>
            <p:nvPr/>
          </p:nvCxnSpPr>
          <p:spPr>
            <a:xfrm>
              <a:off x="1609473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Straight Arrow Connector 501"/>
            <p:cNvCxnSpPr/>
            <p:nvPr/>
          </p:nvCxnSpPr>
          <p:spPr>
            <a:xfrm>
              <a:off x="188820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Straight Arrow Connector 502"/>
            <p:cNvCxnSpPr/>
            <p:nvPr/>
          </p:nvCxnSpPr>
          <p:spPr>
            <a:xfrm>
              <a:off x="2172951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Straight Arrow Connector 503"/>
            <p:cNvCxnSpPr/>
            <p:nvPr/>
          </p:nvCxnSpPr>
          <p:spPr>
            <a:xfrm>
              <a:off x="246371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Straight Arrow Connector 504"/>
            <p:cNvCxnSpPr/>
            <p:nvPr/>
          </p:nvCxnSpPr>
          <p:spPr>
            <a:xfrm>
              <a:off x="2754477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Straight Arrow Connector 505"/>
            <p:cNvCxnSpPr/>
            <p:nvPr/>
          </p:nvCxnSpPr>
          <p:spPr>
            <a:xfrm>
              <a:off x="3045240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Straight Arrow Connector 506"/>
            <p:cNvCxnSpPr/>
            <p:nvPr/>
          </p:nvCxnSpPr>
          <p:spPr>
            <a:xfrm>
              <a:off x="3336003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Straight Arrow Connector 507"/>
            <p:cNvCxnSpPr/>
            <p:nvPr/>
          </p:nvCxnSpPr>
          <p:spPr>
            <a:xfrm>
              <a:off x="3626766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Straight Arrow Connector 508"/>
            <p:cNvCxnSpPr/>
            <p:nvPr/>
          </p:nvCxnSpPr>
          <p:spPr>
            <a:xfrm>
              <a:off x="3911513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Straight Arrow Connector 509"/>
            <p:cNvCxnSpPr/>
            <p:nvPr/>
          </p:nvCxnSpPr>
          <p:spPr>
            <a:xfrm>
              <a:off x="419024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Straight Arrow Connector 510"/>
            <p:cNvCxnSpPr/>
            <p:nvPr/>
          </p:nvCxnSpPr>
          <p:spPr>
            <a:xfrm>
              <a:off x="4468975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2" name="TextBox 511"/>
            <p:cNvSpPr txBox="1"/>
            <p:nvPr/>
          </p:nvSpPr>
          <p:spPr>
            <a:xfrm>
              <a:off x="777303" y="3365156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HB0</a:t>
              </a:r>
            </a:p>
          </p:txBody>
        </p:sp>
        <p:grpSp>
          <p:nvGrpSpPr>
            <p:cNvPr id="513" name="Group 512"/>
            <p:cNvGrpSpPr/>
            <p:nvPr/>
          </p:nvGrpSpPr>
          <p:grpSpPr>
            <a:xfrm>
              <a:off x="1082069" y="5185362"/>
              <a:ext cx="164084" cy="258263"/>
              <a:chOff x="1082069" y="5185362"/>
              <a:chExt cx="164084" cy="258263"/>
            </a:xfrm>
          </p:grpSpPr>
          <p:sp>
            <p:nvSpPr>
              <p:cNvPr id="951" name="Rectangle 950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952" name="Straight Arrow Connector 951"/>
              <p:cNvCxnSpPr/>
              <p:nvPr/>
            </p:nvCxnSpPr>
            <p:spPr>
              <a:xfrm flipH="1">
                <a:off x="1082069" y="5185362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3" name="Straight Arrow Connector 952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4" name="TextBox 513"/>
            <p:cNvSpPr txBox="1"/>
            <p:nvPr/>
          </p:nvSpPr>
          <p:spPr>
            <a:xfrm>
              <a:off x="1079829" y="3362320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HB1</a:t>
              </a:r>
            </a:p>
          </p:txBody>
        </p:sp>
        <p:sp>
          <p:nvSpPr>
            <p:cNvPr id="515" name="TextBox 514"/>
            <p:cNvSpPr txBox="1"/>
            <p:nvPr/>
          </p:nvSpPr>
          <p:spPr>
            <a:xfrm>
              <a:off x="1383893" y="3357451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charset="0"/>
                  <a:ea typeface="Helvetica" charset="0"/>
                  <a:cs typeface="Helvetica" charset="0"/>
                </a:rPr>
                <a:t>HB2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16" name="TextBox 515"/>
            <p:cNvSpPr txBox="1"/>
            <p:nvPr/>
          </p:nvSpPr>
          <p:spPr>
            <a:xfrm>
              <a:off x="1679462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HB3</a:t>
              </a:r>
            </a:p>
          </p:txBody>
        </p:sp>
        <p:sp>
          <p:nvSpPr>
            <p:cNvPr id="517" name="TextBox 516"/>
            <p:cNvSpPr txBox="1"/>
            <p:nvPr/>
          </p:nvSpPr>
          <p:spPr>
            <a:xfrm>
              <a:off x="1975031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HB4</a:t>
              </a:r>
            </a:p>
          </p:txBody>
        </p:sp>
        <p:sp>
          <p:nvSpPr>
            <p:cNvPr id="518" name="TextBox 517"/>
            <p:cNvSpPr txBox="1"/>
            <p:nvPr/>
          </p:nvSpPr>
          <p:spPr>
            <a:xfrm>
              <a:off x="2270600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HB5</a:t>
              </a:r>
            </a:p>
          </p:txBody>
        </p:sp>
        <p:sp>
          <p:nvSpPr>
            <p:cNvPr id="519" name="TextBox 518"/>
            <p:cNvSpPr txBox="1"/>
            <p:nvPr/>
          </p:nvSpPr>
          <p:spPr>
            <a:xfrm>
              <a:off x="2566169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HB6</a:t>
              </a:r>
            </a:p>
          </p:txBody>
        </p:sp>
        <p:sp>
          <p:nvSpPr>
            <p:cNvPr id="520" name="TextBox 519"/>
            <p:cNvSpPr txBox="1"/>
            <p:nvPr/>
          </p:nvSpPr>
          <p:spPr>
            <a:xfrm>
              <a:off x="2861738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HB7</a:t>
              </a:r>
            </a:p>
          </p:txBody>
        </p:sp>
        <p:sp>
          <p:nvSpPr>
            <p:cNvPr id="521" name="TextBox 520"/>
            <p:cNvSpPr txBox="1"/>
            <p:nvPr/>
          </p:nvSpPr>
          <p:spPr>
            <a:xfrm>
              <a:off x="3157307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HB8</a:t>
              </a:r>
            </a:p>
          </p:txBody>
        </p:sp>
        <p:sp>
          <p:nvSpPr>
            <p:cNvPr id="522" name="TextBox 521"/>
            <p:cNvSpPr txBox="1"/>
            <p:nvPr/>
          </p:nvSpPr>
          <p:spPr>
            <a:xfrm>
              <a:off x="3452876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HB9</a:t>
              </a:r>
            </a:p>
          </p:txBody>
        </p:sp>
        <p:sp>
          <p:nvSpPr>
            <p:cNvPr id="523" name="TextBox 522"/>
            <p:cNvSpPr txBox="1"/>
            <p:nvPr/>
          </p:nvSpPr>
          <p:spPr>
            <a:xfrm>
              <a:off x="3844684" y="3357451"/>
              <a:ext cx="5741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HB255</a:t>
              </a:r>
            </a:p>
          </p:txBody>
        </p:sp>
        <p:grpSp>
          <p:nvGrpSpPr>
            <p:cNvPr id="524" name="Group 523"/>
            <p:cNvGrpSpPr/>
            <p:nvPr/>
          </p:nvGrpSpPr>
          <p:grpSpPr>
            <a:xfrm>
              <a:off x="1384518" y="5189617"/>
              <a:ext cx="152400" cy="256479"/>
              <a:chOff x="1093753" y="5187613"/>
              <a:chExt cx="152400" cy="256479"/>
            </a:xfrm>
          </p:grpSpPr>
          <p:sp>
            <p:nvSpPr>
              <p:cNvPr id="948" name="Rectangle 947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949" name="Straight Arrow Connector 948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0" name="Straight Arrow Connector 949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5" name="Group 524"/>
            <p:cNvGrpSpPr/>
            <p:nvPr/>
          </p:nvGrpSpPr>
          <p:grpSpPr>
            <a:xfrm>
              <a:off x="1675283" y="5179589"/>
              <a:ext cx="152400" cy="256479"/>
              <a:chOff x="1093753" y="5187613"/>
              <a:chExt cx="152400" cy="256479"/>
            </a:xfrm>
          </p:grpSpPr>
          <p:sp>
            <p:nvSpPr>
              <p:cNvPr id="945" name="Rectangle 944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946" name="Straight Arrow Connector 945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7" name="Straight Arrow Connector 946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6" name="Group 525"/>
            <p:cNvGrpSpPr/>
            <p:nvPr/>
          </p:nvGrpSpPr>
          <p:grpSpPr>
            <a:xfrm>
              <a:off x="1966048" y="5181593"/>
              <a:ext cx="152400" cy="256479"/>
              <a:chOff x="1093753" y="5187613"/>
              <a:chExt cx="152400" cy="256479"/>
            </a:xfrm>
          </p:grpSpPr>
          <p:sp>
            <p:nvSpPr>
              <p:cNvPr id="942" name="Rectangle 941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943" name="Straight Arrow Connector 942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4" name="Straight Arrow Connector 943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7" name="Group 526"/>
            <p:cNvGrpSpPr/>
            <p:nvPr/>
          </p:nvGrpSpPr>
          <p:grpSpPr>
            <a:xfrm>
              <a:off x="2250797" y="5183597"/>
              <a:ext cx="152400" cy="256479"/>
              <a:chOff x="1093753" y="5187613"/>
              <a:chExt cx="152400" cy="256479"/>
            </a:xfrm>
          </p:grpSpPr>
          <p:sp>
            <p:nvSpPr>
              <p:cNvPr id="939" name="Rectangle 938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940" name="Straight Arrow Connector 939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1" name="Straight Arrow Connector 940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8" name="Group 527"/>
            <p:cNvGrpSpPr/>
            <p:nvPr/>
          </p:nvGrpSpPr>
          <p:grpSpPr>
            <a:xfrm>
              <a:off x="2535546" y="5179585"/>
              <a:ext cx="152400" cy="256479"/>
              <a:chOff x="1093753" y="5187613"/>
              <a:chExt cx="152400" cy="256479"/>
            </a:xfrm>
          </p:grpSpPr>
          <p:sp>
            <p:nvSpPr>
              <p:cNvPr id="936" name="Rectangle 935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937" name="Straight Arrow Connector 936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8" name="Straight Arrow Connector 937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9" name="Group 528"/>
            <p:cNvGrpSpPr/>
            <p:nvPr/>
          </p:nvGrpSpPr>
          <p:grpSpPr>
            <a:xfrm>
              <a:off x="2820295" y="5181589"/>
              <a:ext cx="152400" cy="256479"/>
              <a:chOff x="1093753" y="5187613"/>
              <a:chExt cx="152400" cy="256479"/>
            </a:xfrm>
          </p:grpSpPr>
          <p:sp>
            <p:nvSpPr>
              <p:cNvPr id="933" name="Rectangle 932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934" name="Straight Arrow Connector 933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5" name="Straight Arrow Connector 934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0" name="Group 529"/>
            <p:cNvGrpSpPr/>
            <p:nvPr/>
          </p:nvGrpSpPr>
          <p:grpSpPr>
            <a:xfrm>
              <a:off x="3105044" y="5183593"/>
              <a:ext cx="152400" cy="256479"/>
              <a:chOff x="1093753" y="5187613"/>
              <a:chExt cx="152400" cy="256479"/>
            </a:xfrm>
          </p:grpSpPr>
          <p:sp>
            <p:nvSpPr>
              <p:cNvPr id="930" name="Rectangle 929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931" name="Straight Arrow Connector 930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2" name="Straight Arrow Connector 931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1" name="Group 530"/>
            <p:cNvGrpSpPr/>
            <p:nvPr/>
          </p:nvGrpSpPr>
          <p:grpSpPr>
            <a:xfrm>
              <a:off x="3407841" y="5179581"/>
              <a:ext cx="152400" cy="256479"/>
              <a:chOff x="1093753" y="5187613"/>
              <a:chExt cx="152400" cy="256479"/>
            </a:xfrm>
          </p:grpSpPr>
          <p:sp>
            <p:nvSpPr>
              <p:cNvPr id="927" name="Rectangle 926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928" name="Straight Arrow Connector 927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9" name="Straight Arrow Connector 928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2" name="Group 531"/>
            <p:cNvGrpSpPr/>
            <p:nvPr/>
          </p:nvGrpSpPr>
          <p:grpSpPr>
            <a:xfrm>
              <a:off x="3698606" y="5175569"/>
              <a:ext cx="152400" cy="256479"/>
              <a:chOff x="1093753" y="5187613"/>
              <a:chExt cx="152400" cy="256479"/>
            </a:xfrm>
          </p:grpSpPr>
          <p:sp>
            <p:nvSpPr>
              <p:cNvPr id="923" name="Rectangle 922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924" name="Straight Arrow Connector 923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" name="Straight Arrow Connector 924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3" name="Group 532"/>
            <p:cNvGrpSpPr/>
            <p:nvPr/>
          </p:nvGrpSpPr>
          <p:grpSpPr>
            <a:xfrm>
              <a:off x="3977339" y="5177573"/>
              <a:ext cx="152400" cy="256479"/>
              <a:chOff x="1093753" y="5187613"/>
              <a:chExt cx="152400" cy="256479"/>
            </a:xfrm>
          </p:grpSpPr>
          <p:sp>
            <p:nvSpPr>
              <p:cNvPr id="539" name="Rectangle 538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40" name="Straight Arrow Connector 539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5" name="Straight Arrow Connector 544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4" name="Group 533"/>
            <p:cNvGrpSpPr/>
            <p:nvPr/>
          </p:nvGrpSpPr>
          <p:grpSpPr>
            <a:xfrm>
              <a:off x="4256072" y="5179577"/>
              <a:ext cx="152400" cy="256479"/>
              <a:chOff x="1093753" y="5187613"/>
              <a:chExt cx="152400" cy="256479"/>
            </a:xfrm>
          </p:grpSpPr>
          <p:sp>
            <p:nvSpPr>
              <p:cNvPr id="536" name="Rectangle 535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37" name="Straight Arrow Connector 536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8" name="Straight Arrow Connector 537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5" name="TextBox 534"/>
            <p:cNvSpPr txBox="1"/>
            <p:nvPr/>
          </p:nvSpPr>
          <p:spPr>
            <a:xfrm>
              <a:off x="3737858" y="332010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sz="1000">
                  <a:latin typeface="Helvetica" charset="0"/>
                  <a:ea typeface="Helvetica" charset="0"/>
                  <a:cs typeface="Helvetica" charset="0"/>
                </a:rPr>
                <a:t>..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grpSp>
        <p:nvGrpSpPr>
          <p:cNvPr id="954" name="Group 953"/>
          <p:cNvGrpSpPr/>
          <p:nvPr/>
        </p:nvGrpSpPr>
        <p:grpSpPr>
          <a:xfrm>
            <a:off x="1934045" y="4103657"/>
            <a:ext cx="4443499" cy="285019"/>
            <a:chOff x="219941" y="2874300"/>
            <a:chExt cx="4443499" cy="285019"/>
          </a:xfrm>
        </p:grpSpPr>
        <p:grpSp>
          <p:nvGrpSpPr>
            <p:cNvPr id="955" name="Group 954"/>
            <p:cNvGrpSpPr/>
            <p:nvPr/>
          </p:nvGrpSpPr>
          <p:grpSpPr>
            <a:xfrm>
              <a:off x="1348721" y="2874300"/>
              <a:ext cx="3314719" cy="270527"/>
              <a:chOff x="4818470" y="3327719"/>
              <a:chExt cx="3314719" cy="270527"/>
            </a:xfrm>
          </p:grpSpPr>
          <p:grpSp>
            <p:nvGrpSpPr>
              <p:cNvPr id="957" name="Group 956"/>
              <p:cNvGrpSpPr/>
              <p:nvPr/>
            </p:nvGrpSpPr>
            <p:grpSpPr>
              <a:xfrm>
                <a:off x="4818470" y="3339763"/>
                <a:ext cx="152400" cy="256479"/>
                <a:chOff x="1093753" y="5187613"/>
                <a:chExt cx="152400" cy="256479"/>
              </a:xfrm>
            </p:grpSpPr>
            <p:sp>
              <p:nvSpPr>
                <p:cNvPr id="1002" name="Rectangle 100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03" name="Straight Arrow Connector 100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4" name="Straight Arrow Connector 1003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8" name="Group 957"/>
              <p:cNvGrpSpPr/>
              <p:nvPr/>
            </p:nvGrpSpPr>
            <p:grpSpPr>
              <a:xfrm>
                <a:off x="5109235" y="3341767"/>
                <a:ext cx="152400" cy="256479"/>
                <a:chOff x="1093753" y="5187613"/>
                <a:chExt cx="152400" cy="256479"/>
              </a:xfrm>
            </p:grpSpPr>
            <p:sp>
              <p:nvSpPr>
                <p:cNvPr id="999" name="Rectangle 99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00" name="Straight Arrow Connector 99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1" name="Straight Arrow Connector 100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9" name="Group 958"/>
              <p:cNvGrpSpPr/>
              <p:nvPr/>
            </p:nvGrpSpPr>
            <p:grpSpPr>
              <a:xfrm>
                <a:off x="5400000" y="3331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996" name="Rectangle 99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97" name="Straight Arrow Connector 99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8" name="Straight Arrow Connector 99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0" name="Group 959"/>
              <p:cNvGrpSpPr/>
              <p:nvPr/>
            </p:nvGrpSpPr>
            <p:grpSpPr>
              <a:xfrm>
                <a:off x="5690765" y="3333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993" name="Rectangle 99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94" name="Straight Arrow Connector 99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5" name="Straight Arrow Connector 99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1" name="Group 960"/>
              <p:cNvGrpSpPr/>
              <p:nvPr/>
            </p:nvGrpSpPr>
            <p:grpSpPr>
              <a:xfrm>
                <a:off x="5975514" y="3335747"/>
                <a:ext cx="152400" cy="256479"/>
                <a:chOff x="1093753" y="5187613"/>
                <a:chExt cx="152400" cy="256479"/>
              </a:xfrm>
            </p:grpSpPr>
            <p:sp>
              <p:nvSpPr>
                <p:cNvPr id="990" name="Rectangle 98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91" name="Straight Arrow Connector 99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2" name="Straight Arrow Connector 99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2" name="Group 961"/>
              <p:cNvGrpSpPr/>
              <p:nvPr/>
            </p:nvGrpSpPr>
            <p:grpSpPr>
              <a:xfrm>
                <a:off x="6260263" y="3331735"/>
                <a:ext cx="152400" cy="256479"/>
                <a:chOff x="1093753" y="5187613"/>
                <a:chExt cx="152400" cy="256479"/>
              </a:xfrm>
            </p:grpSpPr>
            <p:sp>
              <p:nvSpPr>
                <p:cNvPr id="987" name="Rectangle 98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88" name="Straight Arrow Connector 98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9" name="Straight Arrow Connector 98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3" name="Group 962"/>
              <p:cNvGrpSpPr/>
              <p:nvPr/>
            </p:nvGrpSpPr>
            <p:grpSpPr>
              <a:xfrm>
                <a:off x="6545012" y="3333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984" name="Rectangle 983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85" name="Straight Arrow Connector 98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6" name="Straight Arrow Connector 98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4" name="Group 963"/>
              <p:cNvGrpSpPr/>
              <p:nvPr/>
            </p:nvGrpSpPr>
            <p:grpSpPr>
              <a:xfrm>
                <a:off x="6829761" y="3335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981" name="Rectangle 98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82" name="Straight Arrow Connector 98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3" name="Straight Arrow Connector 98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5" name="Group 964"/>
              <p:cNvGrpSpPr/>
              <p:nvPr/>
            </p:nvGrpSpPr>
            <p:grpSpPr>
              <a:xfrm>
                <a:off x="7132558" y="3331731"/>
                <a:ext cx="152400" cy="256479"/>
                <a:chOff x="1093753" y="5187613"/>
                <a:chExt cx="152400" cy="256479"/>
              </a:xfrm>
            </p:grpSpPr>
            <p:sp>
              <p:nvSpPr>
                <p:cNvPr id="978" name="Rectangle 97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79" name="Straight Arrow Connector 97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0" name="Straight Arrow Connector 97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6" name="Group 965"/>
              <p:cNvGrpSpPr/>
              <p:nvPr/>
            </p:nvGrpSpPr>
            <p:grpSpPr>
              <a:xfrm>
                <a:off x="7423323" y="3327719"/>
                <a:ext cx="152400" cy="256479"/>
                <a:chOff x="1093753" y="5187613"/>
                <a:chExt cx="152400" cy="256479"/>
              </a:xfrm>
            </p:grpSpPr>
            <p:sp>
              <p:nvSpPr>
                <p:cNvPr id="975" name="Rectangle 97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76" name="Straight Arrow Connector 975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7" name="Straight Arrow Connector 976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7" name="Group 966"/>
              <p:cNvGrpSpPr/>
              <p:nvPr/>
            </p:nvGrpSpPr>
            <p:grpSpPr>
              <a:xfrm>
                <a:off x="7702056" y="3329723"/>
                <a:ext cx="152400" cy="256479"/>
                <a:chOff x="1093753" y="5187613"/>
                <a:chExt cx="152400" cy="256479"/>
              </a:xfrm>
            </p:grpSpPr>
            <p:sp>
              <p:nvSpPr>
                <p:cNvPr id="972" name="Rectangle 97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73" name="Straight Arrow Connector 97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4" name="Straight Arrow Connector 973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8" name="Group 967"/>
              <p:cNvGrpSpPr/>
              <p:nvPr/>
            </p:nvGrpSpPr>
            <p:grpSpPr>
              <a:xfrm>
                <a:off x="7980789" y="3331727"/>
                <a:ext cx="152400" cy="256479"/>
                <a:chOff x="1093753" y="5187613"/>
                <a:chExt cx="152400" cy="256479"/>
              </a:xfrm>
            </p:grpSpPr>
            <p:sp>
              <p:nvSpPr>
                <p:cNvPr id="969" name="Rectangle 96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70" name="Straight Arrow Connector 96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1" name="Straight Arrow Connector 97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56" name="TextBox 955"/>
            <p:cNvSpPr txBox="1"/>
            <p:nvPr/>
          </p:nvSpPr>
          <p:spPr>
            <a:xfrm>
              <a:off x="219941" y="2882320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STF @ FLP1</a:t>
              </a:r>
            </a:p>
          </p:txBody>
        </p:sp>
      </p:grpSp>
      <p:grpSp>
        <p:nvGrpSpPr>
          <p:cNvPr id="1005" name="Group 1004"/>
          <p:cNvGrpSpPr/>
          <p:nvPr/>
        </p:nvGrpSpPr>
        <p:grpSpPr>
          <a:xfrm>
            <a:off x="1946818" y="3628166"/>
            <a:ext cx="4437714" cy="305205"/>
            <a:chOff x="232715" y="2398809"/>
            <a:chExt cx="4437714" cy="305205"/>
          </a:xfrm>
        </p:grpSpPr>
        <p:grpSp>
          <p:nvGrpSpPr>
            <p:cNvPr id="1006" name="Group 1005"/>
            <p:cNvGrpSpPr/>
            <p:nvPr/>
          </p:nvGrpSpPr>
          <p:grpSpPr>
            <a:xfrm>
              <a:off x="1355710" y="2398809"/>
              <a:ext cx="3314719" cy="270527"/>
              <a:chOff x="4818470" y="3327719"/>
              <a:chExt cx="3314719" cy="270527"/>
            </a:xfrm>
          </p:grpSpPr>
          <p:grpSp>
            <p:nvGrpSpPr>
              <p:cNvPr id="1008" name="Group 1007"/>
              <p:cNvGrpSpPr/>
              <p:nvPr/>
            </p:nvGrpSpPr>
            <p:grpSpPr>
              <a:xfrm>
                <a:off x="4818470" y="3339763"/>
                <a:ext cx="152400" cy="256479"/>
                <a:chOff x="1093753" y="5187613"/>
                <a:chExt cx="152400" cy="256479"/>
              </a:xfrm>
            </p:grpSpPr>
            <p:sp>
              <p:nvSpPr>
                <p:cNvPr id="1053" name="Rectangle 105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54" name="Straight Arrow Connector 105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5" name="Straight Arrow Connector 105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9" name="Group 1008"/>
              <p:cNvGrpSpPr/>
              <p:nvPr/>
            </p:nvGrpSpPr>
            <p:grpSpPr>
              <a:xfrm>
                <a:off x="5109235" y="3341767"/>
                <a:ext cx="152400" cy="256479"/>
                <a:chOff x="1093753" y="5187613"/>
                <a:chExt cx="152400" cy="256479"/>
              </a:xfrm>
            </p:grpSpPr>
            <p:sp>
              <p:nvSpPr>
                <p:cNvPr id="1050" name="Rectangle 104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51" name="Straight Arrow Connector 105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2" name="Straight Arrow Connector 105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0" name="Group 1009"/>
              <p:cNvGrpSpPr/>
              <p:nvPr/>
            </p:nvGrpSpPr>
            <p:grpSpPr>
              <a:xfrm>
                <a:off x="5400000" y="3331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1047" name="Rectangle 104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48" name="Straight Arrow Connector 104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9" name="Straight Arrow Connector 104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1" name="Group 1010"/>
              <p:cNvGrpSpPr/>
              <p:nvPr/>
            </p:nvGrpSpPr>
            <p:grpSpPr>
              <a:xfrm>
                <a:off x="5690765" y="3333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1044" name="Rectangle 1043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45" name="Straight Arrow Connector 104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6" name="Straight Arrow Connector 104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2" name="Group 1011"/>
              <p:cNvGrpSpPr/>
              <p:nvPr/>
            </p:nvGrpSpPr>
            <p:grpSpPr>
              <a:xfrm>
                <a:off x="5975514" y="3335747"/>
                <a:ext cx="152400" cy="256479"/>
                <a:chOff x="1093753" y="5187613"/>
                <a:chExt cx="152400" cy="256479"/>
              </a:xfrm>
            </p:grpSpPr>
            <p:sp>
              <p:nvSpPr>
                <p:cNvPr id="1041" name="Rectangle 104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42" name="Straight Arrow Connector 104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3" name="Straight Arrow Connector 104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3" name="Group 1012"/>
              <p:cNvGrpSpPr/>
              <p:nvPr/>
            </p:nvGrpSpPr>
            <p:grpSpPr>
              <a:xfrm>
                <a:off x="6260263" y="3331735"/>
                <a:ext cx="152400" cy="256479"/>
                <a:chOff x="1093753" y="5187613"/>
                <a:chExt cx="152400" cy="256479"/>
              </a:xfrm>
            </p:grpSpPr>
            <p:sp>
              <p:nvSpPr>
                <p:cNvPr id="1038" name="Rectangle 103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39" name="Straight Arrow Connector 103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0" name="Straight Arrow Connector 103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4" name="Group 1013"/>
              <p:cNvGrpSpPr/>
              <p:nvPr/>
            </p:nvGrpSpPr>
            <p:grpSpPr>
              <a:xfrm>
                <a:off x="6545012" y="3333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1035" name="Rectangle 103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36" name="Straight Arrow Connector 1035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7" name="Straight Arrow Connector 1036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5" name="Group 1014"/>
              <p:cNvGrpSpPr/>
              <p:nvPr/>
            </p:nvGrpSpPr>
            <p:grpSpPr>
              <a:xfrm>
                <a:off x="6829761" y="3335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1032" name="Rectangle 103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33" name="Straight Arrow Connector 103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4" name="Straight Arrow Connector 1033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6" name="Group 1015"/>
              <p:cNvGrpSpPr/>
              <p:nvPr/>
            </p:nvGrpSpPr>
            <p:grpSpPr>
              <a:xfrm>
                <a:off x="7132558" y="3331731"/>
                <a:ext cx="152400" cy="256479"/>
                <a:chOff x="1093753" y="5187613"/>
                <a:chExt cx="152400" cy="256479"/>
              </a:xfrm>
            </p:grpSpPr>
            <p:sp>
              <p:nvSpPr>
                <p:cNvPr id="1029" name="Rectangle 102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30" name="Straight Arrow Connector 102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1" name="Straight Arrow Connector 103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7" name="Group 1016"/>
              <p:cNvGrpSpPr/>
              <p:nvPr/>
            </p:nvGrpSpPr>
            <p:grpSpPr>
              <a:xfrm>
                <a:off x="7423323" y="3327719"/>
                <a:ext cx="152400" cy="256479"/>
                <a:chOff x="1093753" y="5187613"/>
                <a:chExt cx="152400" cy="256479"/>
              </a:xfrm>
            </p:grpSpPr>
            <p:sp>
              <p:nvSpPr>
                <p:cNvPr id="1026" name="Rectangle 102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27" name="Straight Arrow Connector 102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8" name="Straight Arrow Connector 102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8" name="Group 1017"/>
              <p:cNvGrpSpPr/>
              <p:nvPr/>
            </p:nvGrpSpPr>
            <p:grpSpPr>
              <a:xfrm>
                <a:off x="7702056" y="3329723"/>
                <a:ext cx="152400" cy="256479"/>
                <a:chOff x="1093753" y="5187613"/>
                <a:chExt cx="152400" cy="256479"/>
              </a:xfrm>
            </p:grpSpPr>
            <p:sp>
              <p:nvSpPr>
                <p:cNvPr id="1023" name="Rectangle 102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24" name="Straight Arrow Connector 102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5" name="Straight Arrow Connector 102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9" name="Group 1018"/>
              <p:cNvGrpSpPr/>
              <p:nvPr/>
            </p:nvGrpSpPr>
            <p:grpSpPr>
              <a:xfrm>
                <a:off x="7980789" y="3331727"/>
                <a:ext cx="152400" cy="256479"/>
                <a:chOff x="1093753" y="5187613"/>
                <a:chExt cx="152400" cy="256479"/>
              </a:xfrm>
            </p:grpSpPr>
            <p:sp>
              <p:nvSpPr>
                <p:cNvPr id="1020" name="Rectangle 101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21" name="Straight Arrow Connector 102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2" name="Straight Arrow Connector 102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07" name="TextBox 1006"/>
            <p:cNvSpPr txBox="1"/>
            <p:nvPr/>
          </p:nvSpPr>
          <p:spPr>
            <a:xfrm>
              <a:off x="232715" y="2427015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STF @ FLP2</a:t>
              </a:r>
            </a:p>
          </p:txBody>
        </p:sp>
      </p:grpSp>
      <p:grpSp>
        <p:nvGrpSpPr>
          <p:cNvPr id="1056" name="Group 1055"/>
          <p:cNvGrpSpPr/>
          <p:nvPr/>
        </p:nvGrpSpPr>
        <p:grpSpPr>
          <a:xfrm>
            <a:off x="1959593" y="3152675"/>
            <a:ext cx="4431929" cy="287291"/>
            <a:chOff x="245489" y="1923318"/>
            <a:chExt cx="4431929" cy="287291"/>
          </a:xfrm>
        </p:grpSpPr>
        <p:grpSp>
          <p:nvGrpSpPr>
            <p:cNvPr id="1057" name="Group 1056"/>
            <p:cNvGrpSpPr/>
            <p:nvPr/>
          </p:nvGrpSpPr>
          <p:grpSpPr>
            <a:xfrm>
              <a:off x="1362699" y="1923318"/>
              <a:ext cx="3314719" cy="270527"/>
              <a:chOff x="4818470" y="3327719"/>
              <a:chExt cx="3314719" cy="270527"/>
            </a:xfrm>
          </p:grpSpPr>
          <p:grpSp>
            <p:nvGrpSpPr>
              <p:cNvPr id="1059" name="Group 1058"/>
              <p:cNvGrpSpPr/>
              <p:nvPr/>
            </p:nvGrpSpPr>
            <p:grpSpPr>
              <a:xfrm>
                <a:off x="4818470" y="3339763"/>
                <a:ext cx="152400" cy="256479"/>
                <a:chOff x="1093753" y="5187613"/>
                <a:chExt cx="152400" cy="256479"/>
              </a:xfrm>
            </p:grpSpPr>
            <p:sp>
              <p:nvSpPr>
                <p:cNvPr id="1104" name="Rectangle 1103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105" name="Straight Arrow Connector 110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6" name="Straight Arrow Connector 110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0" name="Group 1059"/>
              <p:cNvGrpSpPr/>
              <p:nvPr/>
            </p:nvGrpSpPr>
            <p:grpSpPr>
              <a:xfrm>
                <a:off x="5109235" y="3341767"/>
                <a:ext cx="152400" cy="256479"/>
                <a:chOff x="1093753" y="5187613"/>
                <a:chExt cx="152400" cy="256479"/>
              </a:xfrm>
            </p:grpSpPr>
            <p:sp>
              <p:nvSpPr>
                <p:cNvPr id="1101" name="Rectangle 110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102" name="Straight Arrow Connector 110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3" name="Straight Arrow Connector 110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1" name="Group 1060"/>
              <p:cNvGrpSpPr/>
              <p:nvPr/>
            </p:nvGrpSpPr>
            <p:grpSpPr>
              <a:xfrm>
                <a:off x="5400000" y="3331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1098" name="Rectangle 109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99" name="Straight Arrow Connector 109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0" name="Straight Arrow Connector 109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2" name="Group 1061"/>
              <p:cNvGrpSpPr/>
              <p:nvPr/>
            </p:nvGrpSpPr>
            <p:grpSpPr>
              <a:xfrm>
                <a:off x="5690765" y="3333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1095" name="Rectangle 109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96" name="Straight Arrow Connector 1095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7" name="Straight Arrow Connector 1096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3" name="Group 1062"/>
              <p:cNvGrpSpPr/>
              <p:nvPr/>
            </p:nvGrpSpPr>
            <p:grpSpPr>
              <a:xfrm>
                <a:off x="5975514" y="3335747"/>
                <a:ext cx="152400" cy="256479"/>
                <a:chOff x="1093753" y="5187613"/>
                <a:chExt cx="152400" cy="256479"/>
              </a:xfrm>
            </p:grpSpPr>
            <p:sp>
              <p:nvSpPr>
                <p:cNvPr id="1092" name="Rectangle 109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93" name="Straight Arrow Connector 109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4" name="Straight Arrow Connector 1093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4" name="Group 1063"/>
              <p:cNvGrpSpPr/>
              <p:nvPr/>
            </p:nvGrpSpPr>
            <p:grpSpPr>
              <a:xfrm>
                <a:off x="6260263" y="3331735"/>
                <a:ext cx="152400" cy="256479"/>
                <a:chOff x="1093753" y="5187613"/>
                <a:chExt cx="152400" cy="256479"/>
              </a:xfrm>
            </p:grpSpPr>
            <p:sp>
              <p:nvSpPr>
                <p:cNvPr id="1089" name="Rectangle 108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90" name="Straight Arrow Connector 108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1" name="Straight Arrow Connector 109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5" name="Group 1064"/>
              <p:cNvGrpSpPr/>
              <p:nvPr/>
            </p:nvGrpSpPr>
            <p:grpSpPr>
              <a:xfrm>
                <a:off x="6545012" y="3333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1086" name="Rectangle 108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87" name="Straight Arrow Connector 108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8" name="Straight Arrow Connector 108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6" name="Group 1065"/>
              <p:cNvGrpSpPr/>
              <p:nvPr/>
            </p:nvGrpSpPr>
            <p:grpSpPr>
              <a:xfrm>
                <a:off x="6829761" y="3335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1083" name="Rectangle 108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84" name="Straight Arrow Connector 108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5" name="Straight Arrow Connector 108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7" name="Group 1066"/>
              <p:cNvGrpSpPr/>
              <p:nvPr/>
            </p:nvGrpSpPr>
            <p:grpSpPr>
              <a:xfrm>
                <a:off x="7132558" y="3331731"/>
                <a:ext cx="152400" cy="256479"/>
                <a:chOff x="1093753" y="5187613"/>
                <a:chExt cx="152400" cy="256479"/>
              </a:xfrm>
            </p:grpSpPr>
            <p:sp>
              <p:nvSpPr>
                <p:cNvPr id="1080" name="Rectangle 107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81" name="Straight Arrow Connector 108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2" name="Straight Arrow Connector 108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8" name="Group 1067"/>
              <p:cNvGrpSpPr/>
              <p:nvPr/>
            </p:nvGrpSpPr>
            <p:grpSpPr>
              <a:xfrm>
                <a:off x="7423323" y="3327719"/>
                <a:ext cx="152400" cy="256479"/>
                <a:chOff x="1093753" y="5187613"/>
                <a:chExt cx="152400" cy="256479"/>
              </a:xfrm>
            </p:grpSpPr>
            <p:sp>
              <p:nvSpPr>
                <p:cNvPr id="1077" name="Rectangle 107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78" name="Straight Arrow Connector 107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9" name="Straight Arrow Connector 107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69" name="Group 1068"/>
              <p:cNvGrpSpPr/>
              <p:nvPr/>
            </p:nvGrpSpPr>
            <p:grpSpPr>
              <a:xfrm>
                <a:off x="7702056" y="3329723"/>
                <a:ext cx="152400" cy="256479"/>
                <a:chOff x="1093753" y="5187613"/>
                <a:chExt cx="152400" cy="256479"/>
              </a:xfrm>
            </p:grpSpPr>
            <p:sp>
              <p:nvSpPr>
                <p:cNvPr id="1074" name="Rectangle 1073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75" name="Straight Arrow Connector 107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6" name="Straight Arrow Connector 107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0" name="Group 1069"/>
              <p:cNvGrpSpPr/>
              <p:nvPr/>
            </p:nvGrpSpPr>
            <p:grpSpPr>
              <a:xfrm>
                <a:off x="7980789" y="3331727"/>
                <a:ext cx="152400" cy="256479"/>
                <a:chOff x="1093753" y="5187613"/>
                <a:chExt cx="152400" cy="256479"/>
              </a:xfrm>
            </p:grpSpPr>
            <p:sp>
              <p:nvSpPr>
                <p:cNvPr id="1071" name="Rectangle 107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072" name="Straight Arrow Connector 107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3" name="Straight Arrow Connector 107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58" name="TextBox 1057"/>
            <p:cNvSpPr txBox="1"/>
            <p:nvPr/>
          </p:nvSpPr>
          <p:spPr>
            <a:xfrm>
              <a:off x="245489" y="1933610"/>
              <a:ext cx="10999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STF @ </a:t>
              </a:r>
              <a:r>
                <a:rPr lang="en-US" sz="1200" b="1" dirty="0" err="1">
                  <a:latin typeface="Helvetica" charset="0"/>
                  <a:ea typeface="Helvetica" charset="0"/>
                  <a:cs typeface="Helvetica" charset="0"/>
                </a:rPr>
                <a:t>FLPn</a:t>
              </a:r>
              <a:endParaRPr lang="en-US" sz="1200" b="1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sp>
        <p:nvSpPr>
          <p:cNvPr id="1108" name="TextBox 1107"/>
          <p:cNvSpPr txBox="1"/>
          <p:nvPr/>
        </p:nvSpPr>
        <p:spPr>
          <a:xfrm>
            <a:off x="7884025" y="1653150"/>
            <a:ext cx="2015295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FLP .. First Level Processor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EPN .. Event Processing Node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STF .. Sub Time Frame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TF .. 	Time Frame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HB .. Heart Beat Trigger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HBF .. Heart Beat Frame</a:t>
            </a:r>
          </a:p>
        </p:txBody>
      </p:sp>
      <p:grpSp>
        <p:nvGrpSpPr>
          <p:cNvPr id="1109" name="Group 1108"/>
          <p:cNvGrpSpPr/>
          <p:nvPr/>
        </p:nvGrpSpPr>
        <p:grpSpPr>
          <a:xfrm>
            <a:off x="6199775" y="2701695"/>
            <a:ext cx="3699292" cy="2372109"/>
            <a:chOff x="4492895" y="2900305"/>
            <a:chExt cx="3699292" cy="2372109"/>
          </a:xfrm>
        </p:grpSpPr>
        <p:grpSp>
          <p:nvGrpSpPr>
            <p:cNvPr id="1110" name="Group 1109"/>
            <p:cNvGrpSpPr/>
            <p:nvPr/>
          </p:nvGrpSpPr>
          <p:grpSpPr>
            <a:xfrm>
              <a:off x="4492895" y="2900305"/>
              <a:ext cx="3699292" cy="2372109"/>
              <a:chOff x="4494400" y="1472251"/>
              <a:chExt cx="3699292" cy="2372109"/>
            </a:xfrm>
          </p:grpSpPr>
          <p:sp>
            <p:nvSpPr>
              <p:cNvPr id="1261" name="TextBox 1260"/>
              <p:cNvSpPr txBox="1"/>
              <p:nvPr/>
            </p:nvSpPr>
            <p:spPr>
              <a:xfrm>
                <a:off x="4494400" y="1509686"/>
                <a:ext cx="4683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charset="0"/>
                    <a:ea typeface="Helvetica" charset="0"/>
                    <a:cs typeface="Helvetica" charset="0"/>
                  </a:rPr>
                  <a:t> HB0</a:t>
                </a:r>
              </a:p>
            </p:txBody>
          </p:sp>
          <p:grpSp>
            <p:nvGrpSpPr>
              <p:cNvPr id="1262" name="Group 1261"/>
              <p:cNvGrpSpPr/>
              <p:nvPr/>
            </p:nvGrpSpPr>
            <p:grpSpPr>
              <a:xfrm>
                <a:off x="4736496" y="1472251"/>
                <a:ext cx="3457196" cy="2372109"/>
                <a:chOff x="4736496" y="1472251"/>
                <a:chExt cx="3457196" cy="2372109"/>
              </a:xfrm>
            </p:grpSpPr>
            <p:cxnSp>
              <p:nvCxnSpPr>
                <p:cNvPr id="1263" name="Straight Arrow Connector 1262"/>
                <p:cNvCxnSpPr/>
                <p:nvPr/>
              </p:nvCxnSpPr>
              <p:spPr>
                <a:xfrm>
                  <a:off x="4736496" y="1749591"/>
                  <a:ext cx="0" cy="2094769"/>
                </a:xfrm>
                <a:prstGeom prst="straightConnector1">
                  <a:avLst/>
                </a:prstGeom>
                <a:ln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4" name="Straight Arrow Connector 1263"/>
                <p:cNvCxnSpPr/>
                <p:nvPr/>
              </p:nvCxnSpPr>
              <p:spPr>
                <a:xfrm>
                  <a:off x="8193692" y="1743575"/>
                  <a:ext cx="0" cy="2094769"/>
                </a:xfrm>
                <a:prstGeom prst="straightConnector1">
                  <a:avLst/>
                </a:prstGeom>
                <a:ln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5" name="Straight Arrow Connector 1264"/>
                <p:cNvCxnSpPr/>
                <p:nvPr/>
              </p:nvCxnSpPr>
              <p:spPr>
                <a:xfrm>
                  <a:off x="5037411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6" name="Straight Arrow Connector 1265"/>
                <p:cNvCxnSpPr/>
                <p:nvPr/>
              </p:nvCxnSpPr>
              <p:spPr>
                <a:xfrm>
                  <a:off x="5334190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7" name="Straight Arrow Connector 1266"/>
                <p:cNvCxnSpPr/>
                <p:nvPr/>
              </p:nvCxnSpPr>
              <p:spPr>
                <a:xfrm>
                  <a:off x="5612921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8" name="Straight Arrow Connector 1267"/>
                <p:cNvCxnSpPr/>
                <p:nvPr/>
              </p:nvCxnSpPr>
              <p:spPr>
                <a:xfrm>
                  <a:off x="5897668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9" name="Straight Arrow Connector 1268"/>
                <p:cNvCxnSpPr/>
                <p:nvPr/>
              </p:nvCxnSpPr>
              <p:spPr>
                <a:xfrm>
                  <a:off x="6188431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0" name="Straight Arrow Connector 1269"/>
                <p:cNvCxnSpPr/>
                <p:nvPr/>
              </p:nvCxnSpPr>
              <p:spPr>
                <a:xfrm>
                  <a:off x="6479194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1" name="Straight Arrow Connector 1270"/>
                <p:cNvCxnSpPr/>
                <p:nvPr/>
              </p:nvCxnSpPr>
              <p:spPr>
                <a:xfrm>
                  <a:off x="6769957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2" name="Straight Arrow Connector 1271"/>
                <p:cNvCxnSpPr/>
                <p:nvPr/>
              </p:nvCxnSpPr>
              <p:spPr>
                <a:xfrm>
                  <a:off x="7060720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3" name="Straight Arrow Connector 1272"/>
                <p:cNvCxnSpPr/>
                <p:nvPr/>
              </p:nvCxnSpPr>
              <p:spPr>
                <a:xfrm>
                  <a:off x="7351483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4" name="Straight Arrow Connector 1273"/>
                <p:cNvCxnSpPr/>
                <p:nvPr/>
              </p:nvCxnSpPr>
              <p:spPr>
                <a:xfrm>
                  <a:off x="7636230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5" name="Straight Arrow Connector 1274"/>
                <p:cNvCxnSpPr/>
                <p:nvPr/>
              </p:nvCxnSpPr>
              <p:spPr>
                <a:xfrm>
                  <a:off x="7914961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6" name="Straight Arrow Connector 1275"/>
                <p:cNvCxnSpPr/>
                <p:nvPr/>
              </p:nvCxnSpPr>
              <p:spPr>
                <a:xfrm>
                  <a:off x="8193692" y="1743576"/>
                  <a:ext cx="0" cy="2094769"/>
                </a:xfrm>
                <a:prstGeom prst="straightConnector1">
                  <a:avLst/>
                </a:prstGeom>
                <a:ln w="9525">
                  <a:prstDash val="sysDot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7" name="TextBox 1276"/>
                <p:cNvSpPr txBox="1"/>
                <p:nvPr/>
              </p:nvSpPr>
              <p:spPr>
                <a:xfrm>
                  <a:off x="4804546" y="1514470"/>
                  <a:ext cx="4411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Helvetica" charset="0"/>
                      <a:ea typeface="Helvetica" charset="0"/>
                      <a:cs typeface="Helvetica" charset="0"/>
                    </a:rPr>
                    <a:t>HB1</a:t>
                  </a:r>
                </a:p>
              </p:txBody>
            </p:sp>
            <p:sp>
              <p:nvSpPr>
                <p:cNvPr id="1278" name="TextBox 1277"/>
                <p:cNvSpPr txBox="1"/>
                <p:nvPr/>
              </p:nvSpPr>
              <p:spPr>
                <a:xfrm>
                  <a:off x="5108610" y="1517221"/>
                  <a:ext cx="4411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Helvetica" charset="0"/>
                      <a:ea typeface="Helvetica" charset="0"/>
                      <a:cs typeface="Helvetica" charset="0"/>
                    </a:rPr>
                    <a:t>HB2</a:t>
                  </a:r>
                </a:p>
              </p:txBody>
            </p:sp>
            <p:sp>
              <p:nvSpPr>
                <p:cNvPr id="1279" name="TextBox 1278"/>
                <p:cNvSpPr txBox="1"/>
                <p:nvPr/>
              </p:nvSpPr>
              <p:spPr>
                <a:xfrm>
                  <a:off x="5404179" y="1517221"/>
                  <a:ext cx="43313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Helvetica" charset="0"/>
                      <a:ea typeface="Helvetica" charset="0"/>
                      <a:cs typeface="Helvetica" charset="0"/>
                    </a:rPr>
                    <a:t>HB3</a:t>
                  </a:r>
                </a:p>
              </p:txBody>
            </p:sp>
            <p:sp>
              <p:nvSpPr>
                <p:cNvPr id="1280" name="TextBox 1279"/>
                <p:cNvSpPr txBox="1"/>
                <p:nvPr/>
              </p:nvSpPr>
              <p:spPr>
                <a:xfrm>
                  <a:off x="5699748" y="1517221"/>
                  <a:ext cx="43313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Helvetica" charset="0"/>
                      <a:ea typeface="Helvetica" charset="0"/>
                      <a:cs typeface="Helvetica" charset="0"/>
                    </a:rPr>
                    <a:t>HB4</a:t>
                  </a:r>
                </a:p>
              </p:txBody>
            </p:sp>
            <p:sp>
              <p:nvSpPr>
                <p:cNvPr id="1281" name="TextBox 1280"/>
                <p:cNvSpPr txBox="1"/>
                <p:nvPr/>
              </p:nvSpPr>
              <p:spPr>
                <a:xfrm>
                  <a:off x="5995317" y="1517221"/>
                  <a:ext cx="43313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Helvetica" charset="0"/>
                      <a:ea typeface="Helvetica" charset="0"/>
                      <a:cs typeface="Helvetica" charset="0"/>
                    </a:rPr>
                    <a:t>HB5</a:t>
                  </a:r>
                </a:p>
              </p:txBody>
            </p:sp>
            <p:sp>
              <p:nvSpPr>
                <p:cNvPr id="1282" name="TextBox 1281"/>
                <p:cNvSpPr txBox="1"/>
                <p:nvPr/>
              </p:nvSpPr>
              <p:spPr>
                <a:xfrm>
                  <a:off x="6290886" y="1517221"/>
                  <a:ext cx="43313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Helvetica" charset="0"/>
                      <a:ea typeface="Helvetica" charset="0"/>
                      <a:cs typeface="Helvetica" charset="0"/>
                    </a:rPr>
                    <a:t>HB6</a:t>
                  </a:r>
                </a:p>
              </p:txBody>
            </p:sp>
            <p:sp>
              <p:nvSpPr>
                <p:cNvPr id="1283" name="TextBox 1282"/>
                <p:cNvSpPr txBox="1"/>
                <p:nvPr/>
              </p:nvSpPr>
              <p:spPr>
                <a:xfrm>
                  <a:off x="6586455" y="1517221"/>
                  <a:ext cx="43313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Helvetica" charset="0"/>
                      <a:ea typeface="Helvetica" charset="0"/>
                      <a:cs typeface="Helvetica" charset="0"/>
                    </a:rPr>
                    <a:t>HB7</a:t>
                  </a:r>
                </a:p>
              </p:txBody>
            </p:sp>
            <p:sp>
              <p:nvSpPr>
                <p:cNvPr id="1284" name="TextBox 1283"/>
                <p:cNvSpPr txBox="1"/>
                <p:nvPr/>
              </p:nvSpPr>
              <p:spPr>
                <a:xfrm>
                  <a:off x="6882024" y="1517221"/>
                  <a:ext cx="43313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Helvetica" charset="0"/>
                      <a:ea typeface="Helvetica" charset="0"/>
                      <a:cs typeface="Helvetica" charset="0"/>
                    </a:rPr>
                    <a:t>HB8</a:t>
                  </a:r>
                </a:p>
              </p:txBody>
            </p:sp>
            <p:sp>
              <p:nvSpPr>
                <p:cNvPr id="1285" name="TextBox 1284"/>
                <p:cNvSpPr txBox="1"/>
                <p:nvPr/>
              </p:nvSpPr>
              <p:spPr>
                <a:xfrm>
                  <a:off x="7177593" y="1517221"/>
                  <a:ext cx="43313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Helvetica" charset="0"/>
                      <a:ea typeface="Helvetica" charset="0"/>
                      <a:cs typeface="Helvetica" charset="0"/>
                    </a:rPr>
                    <a:t>HB9</a:t>
                  </a:r>
                </a:p>
              </p:txBody>
            </p:sp>
            <p:sp>
              <p:nvSpPr>
                <p:cNvPr id="1286" name="TextBox 1285"/>
                <p:cNvSpPr txBox="1"/>
                <p:nvPr/>
              </p:nvSpPr>
              <p:spPr>
                <a:xfrm>
                  <a:off x="7569401" y="1517221"/>
                  <a:ext cx="57419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Helvetica" charset="0"/>
                      <a:ea typeface="Helvetica" charset="0"/>
                      <a:cs typeface="Helvetica" charset="0"/>
                    </a:rPr>
                    <a:t>HB255</a:t>
                  </a:r>
                </a:p>
              </p:txBody>
            </p:sp>
            <p:grpSp>
              <p:nvGrpSpPr>
                <p:cNvPr id="1287" name="Group 1286"/>
                <p:cNvGrpSpPr/>
                <p:nvPr/>
              </p:nvGrpSpPr>
              <p:grpSpPr>
                <a:xfrm>
                  <a:off x="4818470" y="3327719"/>
                  <a:ext cx="3314719" cy="270527"/>
                  <a:chOff x="4818470" y="3327719"/>
                  <a:chExt cx="3314719" cy="270527"/>
                </a:xfrm>
              </p:grpSpPr>
              <p:grpSp>
                <p:nvGrpSpPr>
                  <p:cNvPr id="1289" name="Group 1288"/>
                  <p:cNvGrpSpPr/>
                  <p:nvPr/>
                </p:nvGrpSpPr>
                <p:grpSpPr>
                  <a:xfrm>
                    <a:off x="4818470" y="3339763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34" name="Rectangle 1333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35" name="Straight Arrow Connector 1334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6" name="Straight Arrow Connector 1335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90" name="Group 1289"/>
                  <p:cNvGrpSpPr/>
                  <p:nvPr/>
                </p:nvGrpSpPr>
                <p:grpSpPr>
                  <a:xfrm>
                    <a:off x="5109235" y="3341767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31" name="Rectangle 1330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32" name="Straight Arrow Connector 1331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3" name="Straight Arrow Connector 1332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91" name="Group 1290"/>
                  <p:cNvGrpSpPr/>
                  <p:nvPr/>
                </p:nvGrpSpPr>
                <p:grpSpPr>
                  <a:xfrm>
                    <a:off x="5400000" y="3331739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28" name="Rectangle 1327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29" name="Straight Arrow Connector 1328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0" name="Straight Arrow Connector 1329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92" name="Group 1291"/>
                  <p:cNvGrpSpPr/>
                  <p:nvPr/>
                </p:nvGrpSpPr>
                <p:grpSpPr>
                  <a:xfrm>
                    <a:off x="5690765" y="3333743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25" name="Rectangle 1324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26" name="Straight Arrow Connector 1325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7" name="Straight Arrow Connector 1326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93" name="Group 1292"/>
                  <p:cNvGrpSpPr/>
                  <p:nvPr/>
                </p:nvGrpSpPr>
                <p:grpSpPr>
                  <a:xfrm>
                    <a:off x="5975514" y="3335747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22" name="Rectangle 1321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23" name="Straight Arrow Connector 1322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4" name="Straight Arrow Connector 1323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94" name="Group 1293"/>
                  <p:cNvGrpSpPr/>
                  <p:nvPr/>
                </p:nvGrpSpPr>
                <p:grpSpPr>
                  <a:xfrm>
                    <a:off x="6260263" y="3331735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19" name="Rectangle 1318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20" name="Straight Arrow Connector 1319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1" name="Straight Arrow Connector 1320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95" name="Group 1294"/>
                  <p:cNvGrpSpPr/>
                  <p:nvPr/>
                </p:nvGrpSpPr>
                <p:grpSpPr>
                  <a:xfrm>
                    <a:off x="6545012" y="3333739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16" name="Rectangle 1315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17" name="Straight Arrow Connector 1316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8" name="Straight Arrow Connector 1317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96" name="Group 1295"/>
                  <p:cNvGrpSpPr/>
                  <p:nvPr/>
                </p:nvGrpSpPr>
                <p:grpSpPr>
                  <a:xfrm>
                    <a:off x="6829761" y="3335743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13" name="Rectangle 1312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14" name="Straight Arrow Connector 1313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5" name="Straight Arrow Connector 1314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97" name="Group 1296"/>
                  <p:cNvGrpSpPr/>
                  <p:nvPr/>
                </p:nvGrpSpPr>
                <p:grpSpPr>
                  <a:xfrm>
                    <a:off x="7132558" y="3331731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10" name="Rectangle 1309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11" name="Straight Arrow Connector 1310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2" name="Straight Arrow Connector 1311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98" name="Group 1297"/>
                  <p:cNvGrpSpPr/>
                  <p:nvPr/>
                </p:nvGrpSpPr>
                <p:grpSpPr>
                  <a:xfrm>
                    <a:off x="7423323" y="3327719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07" name="Rectangle 1306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08" name="Straight Arrow Connector 1307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9" name="Straight Arrow Connector 1308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299" name="Group 1298"/>
                  <p:cNvGrpSpPr/>
                  <p:nvPr/>
                </p:nvGrpSpPr>
                <p:grpSpPr>
                  <a:xfrm>
                    <a:off x="7702056" y="3329723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04" name="Rectangle 1303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05" name="Straight Arrow Connector 1304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6" name="Straight Arrow Connector 1305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300" name="Group 1299"/>
                  <p:cNvGrpSpPr/>
                  <p:nvPr/>
                </p:nvGrpSpPr>
                <p:grpSpPr>
                  <a:xfrm>
                    <a:off x="7980789" y="3331727"/>
                    <a:ext cx="152400" cy="256479"/>
                    <a:chOff x="1093753" y="5187613"/>
                    <a:chExt cx="152400" cy="256479"/>
                  </a:xfrm>
                </p:grpSpPr>
                <p:sp>
                  <p:nvSpPr>
                    <p:cNvPr id="1301" name="Rectangle 1300"/>
                    <p:cNvSpPr/>
                    <p:nvPr/>
                  </p:nvSpPr>
                  <p:spPr>
                    <a:xfrm>
                      <a:off x="1093753" y="5191625"/>
                      <a:ext cx="144000" cy="2520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b="1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p:txBody>
                </p:sp>
                <p:cxnSp>
                  <p:nvCxnSpPr>
                    <p:cNvPr id="1302" name="Straight Arrow Connector 1301"/>
                    <p:cNvCxnSpPr/>
                    <p:nvPr/>
                  </p:nvCxnSpPr>
                  <p:spPr>
                    <a:xfrm flipH="1">
                      <a:off x="1093753" y="5191625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3" name="Straight Arrow Connector 1302"/>
                    <p:cNvCxnSpPr/>
                    <p:nvPr/>
                  </p:nvCxnSpPr>
                  <p:spPr>
                    <a:xfrm flipH="1">
                      <a:off x="1246153" y="5187613"/>
                      <a:ext cx="0" cy="252467"/>
                    </a:xfrm>
                    <a:prstGeom prst="straightConnector1">
                      <a:avLst/>
                    </a:prstGeom>
                    <a:ln w="31750"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88" name="TextBox 1287"/>
                <p:cNvSpPr txBox="1"/>
                <p:nvPr/>
              </p:nvSpPr>
              <p:spPr>
                <a:xfrm>
                  <a:off x="7462575" y="1472251"/>
                  <a:ext cx="2551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s-IS" sz="1000">
                      <a:latin typeface="Helvetica" charset="0"/>
                      <a:ea typeface="Helvetica" charset="0"/>
                      <a:cs typeface="Helvetica" charset="0"/>
                    </a:rPr>
                    <a:t>..</a:t>
                  </a:r>
                  <a:endParaRPr lang="en-US" sz="1000" dirty="0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</p:grpSp>
        </p:grpSp>
        <p:grpSp>
          <p:nvGrpSpPr>
            <p:cNvPr id="1113" name="Group 1112"/>
            <p:cNvGrpSpPr/>
            <p:nvPr/>
          </p:nvGrpSpPr>
          <p:grpSpPr>
            <a:xfrm>
              <a:off x="4802987" y="3344794"/>
              <a:ext cx="3328697" cy="1221509"/>
              <a:chOff x="4810070" y="1923318"/>
              <a:chExt cx="3328697" cy="1221509"/>
            </a:xfrm>
          </p:grpSpPr>
          <p:grpSp>
            <p:nvGrpSpPr>
              <p:cNvPr id="1114" name="Group 1113"/>
              <p:cNvGrpSpPr/>
              <p:nvPr/>
            </p:nvGrpSpPr>
            <p:grpSpPr>
              <a:xfrm>
                <a:off x="4810070" y="2874300"/>
                <a:ext cx="3314719" cy="270527"/>
                <a:chOff x="4818470" y="3327719"/>
                <a:chExt cx="3314719" cy="270527"/>
              </a:xfrm>
            </p:grpSpPr>
            <p:grpSp>
              <p:nvGrpSpPr>
                <p:cNvPr id="1213" name="Group 1212"/>
                <p:cNvGrpSpPr/>
                <p:nvPr/>
              </p:nvGrpSpPr>
              <p:grpSpPr>
                <a:xfrm>
                  <a:off x="4818470" y="333976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58" name="Rectangle 1257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59" name="Straight Arrow Connector 1258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0" name="Straight Arrow Connector 1259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14" name="Group 1213"/>
                <p:cNvGrpSpPr/>
                <p:nvPr/>
              </p:nvGrpSpPr>
              <p:grpSpPr>
                <a:xfrm>
                  <a:off x="5109235" y="334176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55" name="Rectangle 125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56" name="Straight Arrow Connector 125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7" name="Straight Arrow Connector 125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15" name="Group 1214"/>
                <p:cNvGrpSpPr/>
                <p:nvPr/>
              </p:nvGrpSpPr>
              <p:grpSpPr>
                <a:xfrm>
                  <a:off x="5400000" y="3331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52" name="Rectangle 125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53" name="Straight Arrow Connector 125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4" name="Straight Arrow Connector 125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16" name="Group 1215"/>
                <p:cNvGrpSpPr/>
                <p:nvPr/>
              </p:nvGrpSpPr>
              <p:grpSpPr>
                <a:xfrm>
                  <a:off x="5690765" y="3333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49" name="Rectangle 124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50" name="Straight Arrow Connector 124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1" name="Straight Arrow Connector 125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17" name="Group 1216"/>
                <p:cNvGrpSpPr/>
                <p:nvPr/>
              </p:nvGrpSpPr>
              <p:grpSpPr>
                <a:xfrm>
                  <a:off x="5975514" y="333574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46" name="Rectangle 1245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47" name="Straight Arrow Connector 1246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8" name="Straight Arrow Connector 1247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18" name="Group 1217"/>
                <p:cNvGrpSpPr/>
                <p:nvPr/>
              </p:nvGrpSpPr>
              <p:grpSpPr>
                <a:xfrm>
                  <a:off x="6260263" y="3331735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43" name="Rectangle 1242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44" name="Straight Arrow Connector 1243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5" name="Straight Arrow Connector 124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19" name="Group 1218"/>
                <p:cNvGrpSpPr/>
                <p:nvPr/>
              </p:nvGrpSpPr>
              <p:grpSpPr>
                <a:xfrm>
                  <a:off x="6545012" y="3333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40" name="Rectangle 123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41" name="Straight Arrow Connector 124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2" name="Straight Arrow Connector 124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20" name="Group 1219"/>
                <p:cNvGrpSpPr/>
                <p:nvPr/>
              </p:nvGrpSpPr>
              <p:grpSpPr>
                <a:xfrm>
                  <a:off x="6829761" y="3335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37" name="Rectangle 123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38" name="Straight Arrow Connector 123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9" name="Straight Arrow Connector 123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21" name="Group 1220"/>
                <p:cNvGrpSpPr/>
                <p:nvPr/>
              </p:nvGrpSpPr>
              <p:grpSpPr>
                <a:xfrm>
                  <a:off x="7132558" y="3331731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34" name="Rectangle 123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35" name="Straight Arrow Connector 123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6" name="Straight Arrow Connector 123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22" name="Group 1221"/>
                <p:cNvGrpSpPr/>
                <p:nvPr/>
              </p:nvGrpSpPr>
              <p:grpSpPr>
                <a:xfrm>
                  <a:off x="7423323" y="332771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31" name="Rectangle 1230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32" name="Straight Arrow Connector 1231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3" name="Straight Arrow Connector 1232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23" name="Group 1222"/>
                <p:cNvGrpSpPr/>
                <p:nvPr/>
              </p:nvGrpSpPr>
              <p:grpSpPr>
                <a:xfrm>
                  <a:off x="7702056" y="332972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28" name="Rectangle 1227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29" name="Straight Arrow Connector 1228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0" name="Straight Arrow Connector 1229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24" name="Group 1223"/>
                <p:cNvGrpSpPr/>
                <p:nvPr/>
              </p:nvGrpSpPr>
              <p:grpSpPr>
                <a:xfrm>
                  <a:off x="7980789" y="333172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25" name="Rectangle 122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26" name="Straight Arrow Connector 122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7" name="Straight Arrow Connector 122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15" name="Group 1114"/>
              <p:cNvGrpSpPr/>
              <p:nvPr/>
            </p:nvGrpSpPr>
            <p:grpSpPr>
              <a:xfrm>
                <a:off x="4817059" y="2398809"/>
                <a:ext cx="3314719" cy="270527"/>
                <a:chOff x="4818470" y="3327719"/>
                <a:chExt cx="3314719" cy="270527"/>
              </a:xfrm>
            </p:grpSpPr>
            <p:grpSp>
              <p:nvGrpSpPr>
                <p:cNvPr id="1165" name="Group 1164"/>
                <p:cNvGrpSpPr/>
                <p:nvPr/>
              </p:nvGrpSpPr>
              <p:grpSpPr>
                <a:xfrm>
                  <a:off x="4818470" y="333976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10" name="Rectangle 120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11" name="Straight Arrow Connector 121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2" name="Straight Arrow Connector 121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6" name="Group 1165"/>
                <p:cNvGrpSpPr/>
                <p:nvPr/>
              </p:nvGrpSpPr>
              <p:grpSpPr>
                <a:xfrm>
                  <a:off x="5109235" y="334176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07" name="Rectangle 120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08" name="Straight Arrow Connector 120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9" name="Straight Arrow Connector 120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7" name="Group 1166"/>
                <p:cNvGrpSpPr/>
                <p:nvPr/>
              </p:nvGrpSpPr>
              <p:grpSpPr>
                <a:xfrm>
                  <a:off x="5400000" y="3331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04" name="Rectangle 120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05" name="Straight Arrow Connector 120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6" name="Straight Arrow Connector 120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8" name="Group 1167"/>
                <p:cNvGrpSpPr/>
                <p:nvPr/>
              </p:nvGrpSpPr>
              <p:grpSpPr>
                <a:xfrm>
                  <a:off x="5690765" y="3333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201" name="Rectangle 1200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202" name="Straight Arrow Connector 1201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3" name="Straight Arrow Connector 1202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69" name="Group 1168"/>
                <p:cNvGrpSpPr/>
                <p:nvPr/>
              </p:nvGrpSpPr>
              <p:grpSpPr>
                <a:xfrm>
                  <a:off x="5975514" y="333574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98" name="Rectangle 1197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99" name="Straight Arrow Connector 1198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0" name="Straight Arrow Connector 1199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0" name="Group 1169"/>
                <p:cNvGrpSpPr/>
                <p:nvPr/>
              </p:nvGrpSpPr>
              <p:grpSpPr>
                <a:xfrm>
                  <a:off x="6260263" y="3331735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95" name="Rectangle 119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96" name="Straight Arrow Connector 119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7" name="Straight Arrow Connector 119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1" name="Group 1170"/>
                <p:cNvGrpSpPr/>
                <p:nvPr/>
              </p:nvGrpSpPr>
              <p:grpSpPr>
                <a:xfrm>
                  <a:off x="6545012" y="3333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92" name="Rectangle 119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93" name="Straight Arrow Connector 119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4" name="Straight Arrow Connector 119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2" name="Group 1171"/>
                <p:cNvGrpSpPr/>
                <p:nvPr/>
              </p:nvGrpSpPr>
              <p:grpSpPr>
                <a:xfrm>
                  <a:off x="6829761" y="3335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89" name="Rectangle 118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90" name="Straight Arrow Connector 118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1" name="Straight Arrow Connector 119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3" name="Group 1172"/>
                <p:cNvGrpSpPr/>
                <p:nvPr/>
              </p:nvGrpSpPr>
              <p:grpSpPr>
                <a:xfrm>
                  <a:off x="7132558" y="3331731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86" name="Rectangle 1185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87" name="Straight Arrow Connector 1186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8" name="Straight Arrow Connector 1187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4" name="Group 1173"/>
                <p:cNvGrpSpPr/>
                <p:nvPr/>
              </p:nvGrpSpPr>
              <p:grpSpPr>
                <a:xfrm>
                  <a:off x="7423323" y="332771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83" name="Rectangle 1182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84" name="Straight Arrow Connector 1183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5" name="Straight Arrow Connector 118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5" name="Group 1174"/>
                <p:cNvGrpSpPr/>
                <p:nvPr/>
              </p:nvGrpSpPr>
              <p:grpSpPr>
                <a:xfrm>
                  <a:off x="7702056" y="332972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80" name="Rectangle 117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81" name="Straight Arrow Connector 118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2" name="Straight Arrow Connector 118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76" name="Group 1175"/>
                <p:cNvGrpSpPr/>
                <p:nvPr/>
              </p:nvGrpSpPr>
              <p:grpSpPr>
                <a:xfrm>
                  <a:off x="7980789" y="333172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77" name="Rectangle 117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78" name="Straight Arrow Connector 117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9" name="Straight Arrow Connector 117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16" name="Group 1115"/>
              <p:cNvGrpSpPr/>
              <p:nvPr/>
            </p:nvGrpSpPr>
            <p:grpSpPr>
              <a:xfrm>
                <a:off x="4824048" y="1923318"/>
                <a:ext cx="3314719" cy="270527"/>
                <a:chOff x="4818470" y="3327719"/>
                <a:chExt cx="3314719" cy="270527"/>
              </a:xfrm>
            </p:grpSpPr>
            <p:grpSp>
              <p:nvGrpSpPr>
                <p:cNvPr id="1117" name="Group 1116"/>
                <p:cNvGrpSpPr/>
                <p:nvPr/>
              </p:nvGrpSpPr>
              <p:grpSpPr>
                <a:xfrm>
                  <a:off x="4818470" y="333976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62" name="Rectangle 116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63" name="Straight Arrow Connector 116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4" name="Straight Arrow Connector 116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18" name="Group 1117"/>
                <p:cNvGrpSpPr/>
                <p:nvPr/>
              </p:nvGrpSpPr>
              <p:grpSpPr>
                <a:xfrm>
                  <a:off x="5109235" y="334176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59" name="Rectangle 115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60" name="Straight Arrow Connector 115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1" name="Straight Arrow Connector 116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19" name="Group 1118"/>
                <p:cNvGrpSpPr/>
                <p:nvPr/>
              </p:nvGrpSpPr>
              <p:grpSpPr>
                <a:xfrm>
                  <a:off x="5400000" y="3331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56" name="Rectangle 1155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57" name="Straight Arrow Connector 1156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8" name="Straight Arrow Connector 1157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0" name="Group 1119"/>
                <p:cNvGrpSpPr/>
                <p:nvPr/>
              </p:nvGrpSpPr>
              <p:grpSpPr>
                <a:xfrm>
                  <a:off x="5690765" y="3333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53" name="Rectangle 1152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54" name="Straight Arrow Connector 1153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5" name="Straight Arrow Connector 115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1" name="Group 1120"/>
                <p:cNvGrpSpPr/>
                <p:nvPr/>
              </p:nvGrpSpPr>
              <p:grpSpPr>
                <a:xfrm>
                  <a:off x="5975514" y="333574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50" name="Rectangle 114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51" name="Straight Arrow Connector 115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2" name="Straight Arrow Connector 115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2" name="Group 1121"/>
                <p:cNvGrpSpPr/>
                <p:nvPr/>
              </p:nvGrpSpPr>
              <p:grpSpPr>
                <a:xfrm>
                  <a:off x="6260263" y="3331735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47" name="Rectangle 114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48" name="Straight Arrow Connector 114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9" name="Straight Arrow Connector 114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3" name="Group 1122"/>
                <p:cNvGrpSpPr/>
                <p:nvPr/>
              </p:nvGrpSpPr>
              <p:grpSpPr>
                <a:xfrm>
                  <a:off x="6545012" y="3333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44" name="Rectangle 114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45" name="Straight Arrow Connector 114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6" name="Straight Arrow Connector 114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4" name="Group 1123"/>
                <p:cNvGrpSpPr/>
                <p:nvPr/>
              </p:nvGrpSpPr>
              <p:grpSpPr>
                <a:xfrm>
                  <a:off x="6829761" y="3335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41" name="Rectangle 1140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42" name="Straight Arrow Connector 1141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3" name="Straight Arrow Connector 1142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5" name="Group 1124"/>
                <p:cNvGrpSpPr/>
                <p:nvPr/>
              </p:nvGrpSpPr>
              <p:grpSpPr>
                <a:xfrm>
                  <a:off x="7132558" y="3331731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38" name="Rectangle 1137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39" name="Straight Arrow Connector 1138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0" name="Straight Arrow Connector 1139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6" name="Group 1125"/>
                <p:cNvGrpSpPr/>
                <p:nvPr/>
              </p:nvGrpSpPr>
              <p:grpSpPr>
                <a:xfrm>
                  <a:off x="7423323" y="332771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35" name="Rectangle 113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36" name="Straight Arrow Connector 113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7" name="Straight Arrow Connector 113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7" name="Group 1126"/>
                <p:cNvGrpSpPr/>
                <p:nvPr/>
              </p:nvGrpSpPr>
              <p:grpSpPr>
                <a:xfrm>
                  <a:off x="7702056" y="332972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32" name="Rectangle 113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33" name="Straight Arrow Connector 113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4" name="Straight Arrow Connector 113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28" name="Group 1127"/>
                <p:cNvGrpSpPr/>
                <p:nvPr/>
              </p:nvGrpSpPr>
              <p:grpSpPr>
                <a:xfrm>
                  <a:off x="7980789" y="333172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1129" name="Rectangle 112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1130" name="Straight Arrow Connector 112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1" name="Straight Arrow Connector 113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1337" name="Group 1336"/>
          <p:cNvGrpSpPr/>
          <p:nvPr/>
        </p:nvGrpSpPr>
        <p:grpSpPr>
          <a:xfrm>
            <a:off x="4789367" y="1974133"/>
            <a:ext cx="3140405" cy="636431"/>
            <a:chOff x="1594226" y="2741725"/>
            <a:chExt cx="3140405" cy="636431"/>
          </a:xfrm>
        </p:grpSpPr>
        <p:sp>
          <p:nvSpPr>
            <p:cNvPr id="1338" name="Rectangle 1337"/>
            <p:cNvSpPr/>
            <p:nvPr/>
          </p:nvSpPr>
          <p:spPr>
            <a:xfrm>
              <a:off x="1594226" y="2814380"/>
              <a:ext cx="288479" cy="470709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1339" name="Straight Arrow Connector 1338"/>
            <p:cNvCxnSpPr/>
            <p:nvPr/>
          </p:nvCxnSpPr>
          <p:spPr>
            <a:xfrm>
              <a:off x="1594226" y="2814380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0" name="Straight Arrow Connector 1339"/>
            <p:cNvCxnSpPr/>
            <p:nvPr/>
          </p:nvCxnSpPr>
          <p:spPr>
            <a:xfrm>
              <a:off x="1876077" y="2811407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1" name="TextBox 1340"/>
            <p:cNvSpPr txBox="1"/>
            <p:nvPr/>
          </p:nvSpPr>
          <p:spPr>
            <a:xfrm>
              <a:off x="2205323" y="3101157"/>
              <a:ext cx="8755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trailer</a:t>
              </a:r>
            </a:p>
          </p:txBody>
        </p:sp>
        <p:cxnSp>
          <p:nvCxnSpPr>
            <p:cNvPr id="1342" name="Straight Arrow Connector 1341"/>
            <p:cNvCxnSpPr/>
            <p:nvPr/>
          </p:nvCxnSpPr>
          <p:spPr>
            <a:xfrm flipV="1">
              <a:off x="1881584" y="3239657"/>
              <a:ext cx="324000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3" name="TextBox 1342"/>
            <p:cNvSpPr txBox="1"/>
            <p:nvPr/>
          </p:nvSpPr>
          <p:spPr>
            <a:xfrm>
              <a:off x="2199183" y="2741725"/>
              <a:ext cx="9525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header</a:t>
              </a:r>
            </a:p>
          </p:txBody>
        </p:sp>
        <p:cxnSp>
          <p:nvCxnSpPr>
            <p:cNvPr id="1344" name="Straight Arrow Connector 1343"/>
            <p:cNvCxnSpPr/>
            <p:nvPr/>
          </p:nvCxnSpPr>
          <p:spPr>
            <a:xfrm flipV="1">
              <a:off x="1594226" y="2904078"/>
              <a:ext cx="604957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5" name="TextBox 1344"/>
            <p:cNvSpPr txBox="1"/>
            <p:nvPr/>
          </p:nvSpPr>
          <p:spPr>
            <a:xfrm>
              <a:off x="2196757" y="2926329"/>
              <a:ext cx="25378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Deleted HBF (no or partial data) </a:t>
              </a:r>
            </a:p>
          </p:txBody>
        </p:sp>
        <p:cxnSp>
          <p:nvCxnSpPr>
            <p:cNvPr id="1346" name="Straight Arrow Connector 1345"/>
            <p:cNvCxnSpPr/>
            <p:nvPr/>
          </p:nvCxnSpPr>
          <p:spPr>
            <a:xfrm flipV="1">
              <a:off x="1734334" y="3072780"/>
              <a:ext cx="462423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5" name="TextBox 484"/>
          <p:cNvSpPr txBox="1"/>
          <p:nvPr/>
        </p:nvSpPr>
        <p:spPr>
          <a:xfrm>
            <a:off x="4180327" y="5239341"/>
            <a:ext cx="1561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TF0 @ EPN</a:t>
            </a:r>
          </a:p>
        </p:txBody>
      </p:sp>
      <p:sp>
        <p:nvSpPr>
          <p:cNvPr id="541" name="TextBox 540"/>
          <p:cNvSpPr txBox="1"/>
          <p:nvPr/>
        </p:nvSpPr>
        <p:spPr>
          <a:xfrm>
            <a:off x="7422553" y="5239341"/>
            <a:ext cx="1561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TF1 @ EPN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15</a:t>
            </a:fld>
            <a:endParaRPr lang="en-US"/>
          </a:p>
        </p:txBody>
      </p:sp>
      <p:sp>
        <p:nvSpPr>
          <p:cNvPr id="482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5001818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Time Frames/Heart Beat Frames</a:t>
            </a:r>
          </a:p>
        </p:txBody>
      </p:sp>
    </p:spTree>
    <p:extLst>
      <p:ext uri="{BB962C8B-B14F-4D97-AF65-F5344CB8AC3E}">
        <p14:creationId xmlns:p14="http://schemas.microsoft.com/office/powerpoint/2010/main" val="381770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" name="Group 480"/>
          <p:cNvGrpSpPr/>
          <p:nvPr/>
        </p:nvGrpSpPr>
        <p:grpSpPr>
          <a:xfrm>
            <a:off x="2071507" y="1967660"/>
            <a:ext cx="2662710" cy="636431"/>
            <a:chOff x="1594226" y="2741725"/>
            <a:chExt cx="2662710" cy="636431"/>
          </a:xfrm>
        </p:grpSpPr>
        <p:sp>
          <p:nvSpPr>
            <p:cNvPr id="482" name="Rectangle 481"/>
            <p:cNvSpPr/>
            <p:nvPr/>
          </p:nvSpPr>
          <p:spPr>
            <a:xfrm>
              <a:off x="1594226" y="2814380"/>
              <a:ext cx="288479" cy="470709"/>
            </a:xfrm>
            <a:prstGeom prst="rec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483" name="Straight Arrow Connector 482"/>
            <p:cNvCxnSpPr/>
            <p:nvPr/>
          </p:nvCxnSpPr>
          <p:spPr>
            <a:xfrm>
              <a:off x="1594226" y="2814380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Straight Arrow Connector 483"/>
            <p:cNvCxnSpPr/>
            <p:nvPr/>
          </p:nvCxnSpPr>
          <p:spPr>
            <a:xfrm>
              <a:off x="1876077" y="2811407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5" name="TextBox 484"/>
            <p:cNvSpPr txBox="1"/>
            <p:nvPr/>
          </p:nvSpPr>
          <p:spPr>
            <a:xfrm>
              <a:off x="2205323" y="3101157"/>
              <a:ext cx="8755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trailer</a:t>
              </a:r>
            </a:p>
          </p:txBody>
        </p:sp>
        <p:cxnSp>
          <p:nvCxnSpPr>
            <p:cNvPr id="486" name="Straight Arrow Connector 485"/>
            <p:cNvCxnSpPr/>
            <p:nvPr/>
          </p:nvCxnSpPr>
          <p:spPr>
            <a:xfrm flipV="1">
              <a:off x="1881584" y="3239657"/>
              <a:ext cx="324000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7" name="TextBox 486"/>
            <p:cNvSpPr txBox="1"/>
            <p:nvPr/>
          </p:nvSpPr>
          <p:spPr>
            <a:xfrm>
              <a:off x="2199183" y="2741725"/>
              <a:ext cx="9525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header</a:t>
              </a:r>
            </a:p>
          </p:txBody>
        </p:sp>
        <p:cxnSp>
          <p:nvCxnSpPr>
            <p:cNvPr id="488" name="Straight Arrow Connector 487"/>
            <p:cNvCxnSpPr/>
            <p:nvPr/>
          </p:nvCxnSpPr>
          <p:spPr>
            <a:xfrm flipV="1">
              <a:off x="1594226" y="2904078"/>
              <a:ext cx="604957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9" name="TextBox 488"/>
            <p:cNvSpPr txBox="1"/>
            <p:nvPr/>
          </p:nvSpPr>
          <p:spPr>
            <a:xfrm>
              <a:off x="2196757" y="2926329"/>
              <a:ext cx="20601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Payload (if no hits empty)</a:t>
              </a:r>
            </a:p>
          </p:txBody>
        </p:sp>
        <p:cxnSp>
          <p:nvCxnSpPr>
            <p:cNvPr id="490" name="Straight Arrow Connector 489"/>
            <p:cNvCxnSpPr/>
            <p:nvPr/>
          </p:nvCxnSpPr>
          <p:spPr>
            <a:xfrm flipV="1">
              <a:off x="1734334" y="3072780"/>
              <a:ext cx="462423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1" name="Group 490"/>
          <p:cNvGrpSpPr/>
          <p:nvPr/>
        </p:nvGrpSpPr>
        <p:grpSpPr>
          <a:xfrm>
            <a:off x="4782233" y="1969835"/>
            <a:ext cx="2455923" cy="636431"/>
            <a:chOff x="1594226" y="2741725"/>
            <a:chExt cx="2455923" cy="636431"/>
          </a:xfrm>
        </p:grpSpPr>
        <p:sp>
          <p:nvSpPr>
            <p:cNvPr id="492" name="Rectangle 491"/>
            <p:cNvSpPr/>
            <p:nvPr/>
          </p:nvSpPr>
          <p:spPr>
            <a:xfrm>
              <a:off x="1594226" y="2814380"/>
              <a:ext cx="288479" cy="470709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493" name="Straight Arrow Connector 492"/>
            <p:cNvCxnSpPr/>
            <p:nvPr/>
          </p:nvCxnSpPr>
          <p:spPr>
            <a:xfrm>
              <a:off x="1594226" y="2814380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Straight Arrow Connector 493"/>
            <p:cNvCxnSpPr/>
            <p:nvPr/>
          </p:nvCxnSpPr>
          <p:spPr>
            <a:xfrm>
              <a:off x="1876077" y="2811407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5" name="TextBox 494"/>
            <p:cNvSpPr txBox="1"/>
            <p:nvPr/>
          </p:nvSpPr>
          <p:spPr>
            <a:xfrm>
              <a:off x="2205323" y="3101157"/>
              <a:ext cx="8755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trailer</a:t>
              </a:r>
            </a:p>
          </p:txBody>
        </p:sp>
        <p:cxnSp>
          <p:nvCxnSpPr>
            <p:cNvPr id="496" name="Straight Arrow Connector 495"/>
            <p:cNvCxnSpPr/>
            <p:nvPr/>
          </p:nvCxnSpPr>
          <p:spPr>
            <a:xfrm flipV="1">
              <a:off x="1881584" y="3239657"/>
              <a:ext cx="324000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7" name="TextBox 496"/>
            <p:cNvSpPr txBox="1"/>
            <p:nvPr/>
          </p:nvSpPr>
          <p:spPr>
            <a:xfrm>
              <a:off x="2199183" y="2741725"/>
              <a:ext cx="9525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header</a:t>
              </a:r>
            </a:p>
          </p:txBody>
        </p:sp>
        <p:cxnSp>
          <p:nvCxnSpPr>
            <p:cNvPr id="498" name="Straight Arrow Connector 497"/>
            <p:cNvCxnSpPr/>
            <p:nvPr/>
          </p:nvCxnSpPr>
          <p:spPr>
            <a:xfrm flipV="1">
              <a:off x="1594226" y="2904078"/>
              <a:ext cx="604957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9" name="TextBox 498"/>
            <p:cNvSpPr txBox="1"/>
            <p:nvPr/>
          </p:nvSpPr>
          <p:spPr>
            <a:xfrm>
              <a:off x="2196757" y="2926329"/>
              <a:ext cx="18533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No or partial HBF data </a:t>
              </a:r>
            </a:p>
          </p:txBody>
        </p:sp>
        <p:cxnSp>
          <p:nvCxnSpPr>
            <p:cNvPr id="500" name="Straight Arrow Connector 499"/>
            <p:cNvCxnSpPr/>
            <p:nvPr/>
          </p:nvCxnSpPr>
          <p:spPr>
            <a:xfrm flipV="1">
              <a:off x="1734334" y="3072780"/>
              <a:ext cx="462423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1" name="Group 500"/>
          <p:cNvGrpSpPr/>
          <p:nvPr/>
        </p:nvGrpSpPr>
        <p:grpSpPr>
          <a:xfrm>
            <a:off x="1932949" y="2709025"/>
            <a:ext cx="4513706" cy="2372109"/>
            <a:chOff x="-44731" y="3320101"/>
            <a:chExt cx="4513706" cy="2372109"/>
          </a:xfrm>
        </p:grpSpPr>
        <p:cxnSp>
          <p:nvCxnSpPr>
            <p:cNvPr id="502" name="Straight Arrow Connector 501"/>
            <p:cNvCxnSpPr/>
            <p:nvPr/>
          </p:nvCxnSpPr>
          <p:spPr>
            <a:xfrm>
              <a:off x="1011779" y="3597441"/>
              <a:ext cx="0" cy="2094769"/>
            </a:xfrm>
            <a:prstGeom prst="straightConnector1">
              <a:avLst/>
            </a:prstGeom>
            <a:ln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Straight Arrow Connector 502"/>
            <p:cNvCxnSpPr/>
            <p:nvPr/>
          </p:nvCxnSpPr>
          <p:spPr>
            <a:xfrm>
              <a:off x="4468975" y="3591425"/>
              <a:ext cx="0" cy="2094769"/>
            </a:xfrm>
            <a:prstGeom prst="straightConnector1">
              <a:avLst/>
            </a:prstGeom>
            <a:ln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4" name="TextBox 503"/>
            <p:cNvSpPr txBox="1"/>
            <p:nvPr/>
          </p:nvSpPr>
          <p:spPr>
            <a:xfrm>
              <a:off x="-44731" y="5179125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>
                  <a:latin typeface="Helvetica" charset="0"/>
                  <a:ea typeface="Helvetica" charset="0"/>
                  <a:cs typeface="Helvetica" charset="0"/>
                </a:rPr>
                <a:t>STF @ FLP0</a:t>
              </a:r>
              <a:endParaRPr lang="en-US" sz="1200" b="1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505" name="Straight Arrow Connector 504"/>
            <p:cNvCxnSpPr/>
            <p:nvPr/>
          </p:nvCxnSpPr>
          <p:spPr>
            <a:xfrm>
              <a:off x="131269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Straight Arrow Connector 505"/>
            <p:cNvCxnSpPr/>
            <p:nvPr/>
          </p:nvCxnSpPr>
          <p:spPr>
            <a:xfrm>
              <a:off x="1609473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Straight Arrow Connector 506"/>
            <p:cNvCxnSpPr/>
            <p:nvPr/>
          </p:nvCxnSpPr>
          <p:spPr>
            <a:xfrm>
              <a:off x="188820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Straight Arrow Connector 507"/>
            <p:cNvCxnSpPr/>
            <p:nvPr/>
          </p:nvCxnSpPr>
          <p:spPr>
            <a:xfrm>
              <a:off x="2172951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Straight Arrow Connector 508"/>
            <p:cNvCxnSpPr/>
            <p:nvPr/>
          </p:nvCxnSpPr>
          <p:spPr>
            <a:xfrm>
              <a:off x="246371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Straight Arrow Connector 509"/>
            <p:cNvCxnSpPr/>
            <p:nvPr/>
          </p:nvCxnSpPr>
          <p:spPr>
            <a:xfrm>
              <a:off x="2754477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Straight Arrow Connector 510"/>
            <p:cNvCxnSpPr/>
            <p:nvPr/>
          </p:nvCxnSpPr>
          <p:spPr>
            <a:xfrm>
              <a:off x="3045240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Straight Arrow Connector 511"/>
            <p:cNvCxnSpPr/>
            <p:nvPr/>
          </p:nvCxnSpPr>
          <p:spPr>
            <a:xfrm>
              <a:off x="3336003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Straight Arrow Connector 512"/>
            <p:cNvCxnSpPr/>
            <p:nvPr/>
          </p:nvCxnSpPr>
          <p:spPr>
            <a:xfrm>
              <a:off x="3626766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Straight Arrow Connector 513"/>
            <p:cNvCxnSpPr/>
            <p:nvPr/>
          </p:nvCxnSpPr>
          <p:spPr>
            <a:xfrm>
              <a:off x="3911513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Straight Arrow Connector 514"/>
            <p:cNvCxnSpPr/>
            <p:nvPr/>
          </p:nvCxnSpPr>
          <p:spPr>
            <a:xfrm>
              <a:off x="419024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Straight Arrow Connector 515"/>
            <p:cNvCxnSpPr/>
            <p:nvPr/>
          </p:nvCxnSpPr>
          <p:spPr>
            <a:xfrm>
              <a:off x="4468975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3" name="TextBox 522"/>
            <p:cNvSpPr txBox="1"/>
            <p:nvPr/>
          </p:nvSpPr>
          <p:spPr>
            <a:xfrm>
              <a:off x="777303" y="3365156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HB0</a:t>
              </a:r>
            </a:p>
          </p:txBody>
        </p:sp>
        <p:grpSp>
          <p:nvGrpSpPr>
            <p:cNvPr id="527" name="Group 526"/>
            <p:cNvGrpSpPr/>
            <p:nvPr/>
          </p:nvGrpSpPr>
          <p:grpSpPr>
            <a:xfrm>
              <a:off x="1082069" y="5185362"/>
              <a:ext cx="164084" cy="258263"/>
              <a:chOff x="1082069" y="5185362"/>
              <a:chExt cx="164084" cy="258263"/>
            </a:xfrm>
          </p:grpSpPr>
          <p:sp>
            <p:nvSpPr>
              <p:cNvPr id="588" name="Rectangle 587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89" name="Straight Arrow Connector 588"/>
              <p:cNvCxnSpPr/>
              <p:nvPr/>
            </p:nvCxnSpPr>
            <p:spPr>
              <a:xfrm flipH="1">
                <a:off x="1082069" y="5185362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Straight Arrow Connector 589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8" name="TextBox 527"/>
            <p:cNvSpPr txBox="1"/>
            <p:nvPr/>
          </p:nvSpPr>
          <p:spPr>
            <a:xfrm>
              <a:off x="1079829" y="3362320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HB1</a:t>
              </a:r>
            </a:p>
          </p:txBody>
        </p:sp>
        <p:sp>
          <p:nvSpPr>
            <p:cNvPr id="529" name="TextBox 528"/>
            <p:cNvSpPr txBox="1"/>
            <p:nvPr/>
          </p:nvSpPr>
          <p:spPr>
            <a:xfrm>
              <a:off x="1383893" y="3357451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charset="0"/>
                  <a:ea typeface="Helvetica" charset="0"/>
                  <a:cs typeface="Helvetica" charset="0"/>
                </a:rPr>
                <a:t>HB2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30" name="TextBox 529"/>
            <p:cNvSpPr txBox="1"/>
            <p:nvPr/>
          </p:nvSpPr>
          <p:spPr>
            <a:xfrm>
              <a:off x="1679462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HB3</a:t>
              </a:r>
            </a:p>
          </p:txBody>
        </p:sp>
        <p:sp>
          <p:nvSpPr>
            <p:cNvPr id="531" name="TextBox 530"/>
            <p:cNvSpPr txBox="1"/>
            <p:nvPr/>
          </p:nvSpPr>
          <p:spPr>
            <a:xfrm>
              <a:off x="1975031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HB4</a:t>
              </a:r>
            </a:p>
          </p:txBody>
        </p:sp>
        <p:sp>
          <p:nvSpPr>
            <p:cNvPr id="532" name="TextBox 531"/>
            <p:cNvSpPr txBox="1"/>
            <p:nvPr/>
          </p:nvSpPr>
          <p:spPr>
            <a:xfrm>
              <a:off x="2270600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HB5</a:t>
              </a:r>
            </a:p>
          </p:txBody>
        </p:sp>
        <p:sp>
          <p:nvSpPr>
            <p:cNvPr id="533" name="TextBox 532"/>
            <p:cNvSpPr txBox="1"/>
            <p:nvPr/>
          </p:nvSpPr>
          <p:spPr>
            <a:xfrm>
              <a:off x="2566169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HB6</a:t>
              </a:r>
            </a:p>
          </p:txBody>
        </p:sp>
        <p:sp>
          <p:nvSpPr>
            <p:cNvPr id="534" name="TextBox 533"/>
            <p:cNvSpPr txBox="1"/>
            <p:nvPr/>
          </p:nvSpPr>
          <p:spPr>
            <a:xfrm>
              <a:off x="2861738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HB7</a:t>
              </a:r>
            </a:p>
          </p:txBody>
        </p:sp>
        <p:sp>
          <p:nvSpPr>
            <p:cNvPr id="535" name="TextBox 534"/>
            <p:cNvSpPr txBox="1"/>
            <p:nvPr/>
          </p:nvSpPr>
          <p:spPr>
            <a:xfrm>
              <a:off x="3157307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HB8</a:t>
              </a:r>
            </a:p>
          </p:txBody>
        </p:sp>
        <p:sp>
          <p:nvSpPr>
            <p:cNvPr id="536" name="TextBox 535"/>
            <p:cNvSpPr txBox="1"/>
            <p:nvPr/>
          </p:nvSpPr>
          <p:spPr>
            <a:xfrm>
              <a:off x="3452876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HB9</a:t>
              </a:r>
            </a:p>
          </p:txBody>
        </p:sp>
        <p:sp>
          <p:nvSpPr>
            <p:cNvPr id="541" name="TextBox 540"/>
            <p:cNvSpPr txBox="1"/>
            <p:nvPr/>
          </p:nvSpPr>
          <p:spPr>
            <a:xfrm>
              <a:off x="3844684" y="3357451"/>
              <a:ext cx="5741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HB255</a:t>
              </a:r>
            </a:p>
          </p:txBody>
        </p:sp>
        <p:grpSp>
          <p:nvGrpSpPr>
            <p:cNvPr id="542" name="Group 541"/>
            <p:cNvGrpSpPr/>
            <p:nvPr/>
          </p:nvGrpSpPr>
          <p:grpSpPr>
            <a:xfrm>
              <a:off x="1384518" y="5189617"/>
              <a:ext cx="152400" cy="256479"/>
              <a:chOff x="1093753" y="5187613"/>
              <a:chExt cx="152400" cy="256479"/>
            </a:xfrm>
          </p:grpSpPr>
          <p:sp>
            <p:nvSpPr>
              <p:cNvPr id="585" name="Rectangle 584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86" name="Straight Arrow Connector 585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7" name="Straight Arrow Connector 586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3" name="Group 542"/>
            <p:cNvGrpSpPr/>
            <p:nvPr/>
          </p:nvGrpSpPr>
          <p:grpSpPr>
            <a:xfrm>
              <a:off x="1675283" y="5179589"/>
              <a:ext cx="152400" cy="256479"/>
              <a:chOff x="1093753" y="5187613"/>
              <a:chExt cx="152400" cy="256479"/>
            </a:xfrm>
          </p:grpSpPr>
          <p:sp>
            <p:nvSpPr>
              <p:cNvPr id="582" name="Rectangle 581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83" name="Straight Arrow Connector 582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4" name="Straight Arrow Connector 583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4" name="Group 543"/>
            <p:cNvGrpSpPr/>
            <p:nvPr/>
          </p:nvGrpSpPr>
          <p:grpSpPr>
            <a:xfrm>
              <a:off x="1966048" y="5181593"/>
              <a:ext cx="152400" cy="256479"/>
              <a:chOff x="1093753" y="5187613"/>
              <a:chExt cx="152400" cy="256479"/>
            </a:xfrm>
          </p:grpSpPr>
          <p:sp>
            <p:nvSpPr>
              <p:cNvPr id="579" name="Rectangle 578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80" name="Straight Arrow Connector 579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1" name="Straight Arrow Connector 580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6" name="Group 545"/>
            <p:cNvGrpSpPr/>
            <p:nvPr/>
          </p:nvGrpSpPr>
          <p:grpSpPr>
            <a:xfrm>
              <a:off x="2250797" y="5183597"/>
              <a:ext cx="152400" cy="256479"/>
              <a:chOff x="1093753" y="5187613"/>
              <a:chExt cx="152400" cy="256479"/>
            </a:xfrm>
          </p:grpSpPr>
          <p:sp>
            <p:nvSpPr>
              <p:cNvPr id="576" name="Rectangle 575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77" name="Straight Arrow Connector 576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8" name="Straight Arrow Connector 577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7" name="Group 546"/>
            <p:cNvGrpSpPr/>
            <p:nvPr/>
          </p:nvGrpSpPr>
          <p:grpSpPr>
            <a:xfrm>
              <a:off x="2535546" y="5179585"/>
              <a:ext cx="152400" cy="256479"/>
              <a:chOff x="1093753" y="5187613"/>
              <a:chExt cx="152400" cy="256479"/>
            </a:xfrm>
          </p:grpSpPr>
          <p:sp>
            <p:nvSpPr>
              <p:cNvPr id="573" name="Rectangle 572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74" name="Straight Arrow Connector 573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5" name="Straight Arrow Connector 574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8" name="Group 547"/>
            <p:cNvGrpSpPr/>
            <p:nvPr/>
          </p:nvGrpSpPr>
          <p:grpSpPr>
            <a:xfrm>
              <a:off x="2820295" y="5181589"/>
              <a:ext cx="152400" cy="256479"/>
              <a:chOff x="1093753" y="5187613"/>
              <a:chExt cx="152400" cy="256479"/>
            </a:xfrm>
          </p:grpSpPr>
          <p:sp>
            <p:nvSpPr>
              <p:cNvPr id="570" name="Rectangle 569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71" name="Straight Arrow Connector 570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2" name="Straight Arrow Connector 571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9" name="Group 548"/>
            <p:cNvGrpSpPr/>
            <p:nvPr/>
          </p:nvGrpSpPr>
          <p:grpSpPr>
            <a:xfrm>
              <a:off x="3105044" y="5183593"/>
              <a:ext cx="152400" cy="256479"/>
              <a:chOff x="1093753" y="5187613"/>
              <a:chExt cx="152400" cy="256479"/>
            </a:xfrm>
          </p:grpSpPr>
          <p:sp>
            <p:nvSpPr>
              <p:cNvPr id="567" name="Rectangle 566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68" name="Straight Arrow Connector 567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9" name="Straight Arrow Connector 568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0" name="Group 549"/>
            <p:cNvGrpSpPr/>
            <p:nvPr/>
          </p:nvGrpSpPr>
          <p:grpSpPr>
            <a:xfrm>
              <a:off x="3407841" y="5179581"/>
              <a:ext cx="152400" cy="256479"/>
              <a:chOff x="1093753" y="5187613"/>
              <a:chExt cx="152400" cy="256479"/>
            </a:xfrm>
          </p:grpSpPr>
          <p:sp>
            <p:nvSpPr>
              <p:cNvPr id="564" name="Rectangle 563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65" name="Straight Arrow Connector 564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6" name="Straight Arrow Connector 565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1" name="Group 550"/>
            <p:cNvGrpSpPr/>
            <p:nvPr/>
          </p:nvGrpSpPr>
          <p:grpSpPr>
            <a:xfrm>
              <a:off x="3698606" y="5175569"/>
              <a:ext cx="152400" cy="256479"/>
              <a:chOff x="1093753" y="5187613"/>
              <a:chExt cx="152400" cy="256479"/>
            </a:xfrm>
          </p:grpSpPr>
          <p:sp>
            <p:nvSpPr>
              <p:cNvPr id="561" name="Rectangle 560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62" name="Straight Arrow Connector 561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3" name="Straight Arrow Connector 562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2" name="Group 551"/>
            <p:cNvGrpSpPr/>
            <p:nvPr/>
          </p:nvGrpSpPr>
          <p:grpSpPr>
            <a:xfrm>
              <a:off x="3977339" y="5177573"/>
              <a:ext cx="152400" cy="256479"/>
              <a:chOff x="1093753" y="5187613"/>
              <a:chExt cx="152400" cy="256479"/>
            </a:xfrm>
          </p:grpSpPr>
          <p:sp>
            <p:nvSpPr>
              <p:cNvPr id="558" name="Rectangle 557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59" name="Straight Arrow Connector 558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0" name="Straight Arrow Connector 559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3" name="Group 552"/>
            <p:cNvGrpSpPr/>
            <p:nvPr/>
          </p:nvGrpSpPr>
          <p:grpSpPr>
            <a:xfrm>
              <a:off x="4256072" y="5179577"/>
              <a:ext cx="152400" cy="256479"/>
              <a:chOff x="1093753" y="5187613"/>
              <a:chExt cx="152400" cy="256479"/>
            </a:xfrm>
          </p:grpSpPr>
          <p:sp>
            <p:nvSpPr>
              <p:cNvPr id="555" name="Rectangle 554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56" name="Straight Arrow Connector 555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7" name="Straight Arrow Connector 556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4" name="TextBox 553"/>
            <p:cNvSpPr txBox="1"/>
            <p:nvPr/>
          </p:nvSpPr>
          <p:spPr>
            <a:xfrm>
              <a:off x="3737858" y="332010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sz="1000">
                  <a:latin typeface="Helvetica" charset="0"/>
                  <a:ea typeface="Helvetica" charset="0"/>
                  <a:cs typeface="Helvetica" charset="0"/>
                </a:rPr>
                <a:t>..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grpSp>
        <p:nvGrpSpPr>
          <p:cNvPr id="591" name="Group 590"/>
          <p:cNvGrpSpPr/>
          <p:nvPr/>
        </p:nvGrpSpPr>
        <p:grpSpPr>
          <a:xfrm>
            <a:off x="1930922" y="4104724"/>
            <a:ext cx="4443499" cy="285019"/>
            <a:chOff x="219941" y="2874300"/>
            <a:chExt cx="4443499" cy="285019"/>
          </a:xfrm>
        </p:grpSpPr>
        <p:grpSp>
          <p:nvGrpSpPr>
            <p:cNvPr id="592" name="Group 591"/>
            <p:cNvGrpSpPr/>
            <p:nvPr/>
          </p:nvGrpSpPr>
          <p:grpSpPr>
            <a:xfrm>
              <a:off x="1348721" y="2874300"/>
              <a:ext cx="3314719" cy="270527"/>
              <a:chOff x="4818470" y="3327719"/>
              <a:chExt cx="3314719" cy="270527"/>
            </a:xfrm>
          </p:grpSpPr>
          <p:grpSp>
            <p:nvGrpSpPr>
              <p:cNvPr id="594" name="Group 593"/>
              <p:cNvGrpSpPr/>
              <p:nvPr/>
            </p:nvGrpSpPr>
            <p:grpSpPr>
              <a:xfrm>
                <a:off x="4818470" y="3339763"/>
                <a:ext cx="152400" cy="256479"/>
                <a:chOff x="1093753" y="5187613"/>
                <a:chExt cx="152400" cy="256479"/>
              </a:xfrm>
            </p:grpSpPr>
            <p:sp>
              <p:nvSpPr>
                <p:cNvPr id="639" name="Rectangle 63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40" name="Straight Arrow Connector 63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1" name="Straight Arrow Connector 64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5" name="Group 594"/>
              <p:cNvGrpSpPr/>
              <p:nvPr/>
            </p:nvGrpSpPr>
            <p:grpSpPr>
              <a:xfrm>
                <a:off x="5109235" y="3341767"/>
                <a:ext cx="152400" cy="256479"/>
                <a:chOff x="1093753" y="5187613"/>
                <a:chExt cx="152400" cy="256479"/>
              </a:xfrm>
            </p:grpSpPr>
            <p:sp>
              <p:nvSpPr>
                <p:cNvPr id="636" name="Rectangle 63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37" name="Straight Arrow Connector 63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8" name="Straight Arrow Connector 63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6" name="Group 595"/>
              <p:cNvGrpSpPr/>
              <p:nvPr/>
            </p:nvGrpSpPr>
            <p:grpSpPr>
              <a:xfrm>
                <a:off x="5400000" y="3331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633" name="Rectangle 63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34" name="Straight Arrow Connector 63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5" name="Straight Arrow Connector 63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7" name="Group 596"/>
              <p:cNvGrpSpPr/>
              <p:nvPr/>
            </p:nvGrpSpPr>
            <p:grpSpPr>
              <a:xfrm>
                <a:off x="5690765" y="3333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630" name="Rectangle 62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31" name="Straight Arrow Connector 63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2" name="Straight Arrow Connector 63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8" name="Group 597"/>
              <p:cNvGrpSpPr/>
              <p:nvPr/>
            </p:nvGrpSpPr>
            <p:grpSpPr>
              <a:xfrm>
                <a:off x="5975514" y="3335747"/>
                <a:ext cx="152400" cy="256479"/>
                <a:chOff x="1093753" y="5187613"/>
                <a:chExt cx="152400" cy="256479"/>
              </a:xfrm>
            </p:grpSpPr>
            <p:sp>
              <p:nvSpPr>
                <p:cNvPr id="627" name="Rectangle 62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28" name="Straight Arrow Connector 62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9" name="Straight Arrow Connector 62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9" name="Group 598"/>
              <p:cNvGrpSpPr/>
              <p:nvPr/>
            </p:nvGrpSpPr>
            <p:grpSpPr>
              <a:xfrm>
                <a:off x="6260263" y="3331735"/>
                <a:ext cx="152400" cy="256479"/>
                <a:chOff x="1093753" y="5187613"/>
                <a:chExt cx="152400" cy="256479"/>
              </a:xfrm>
            </p:grpSpPr>
            <p:sp>
              <p:nvSpPr>
                <p:cNvPr id="624" name="Rectangle 623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25" name="Straight Arrow Connector 62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6" name="Straight Arrow Connector 62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0" name="Group 599"/>
              <p:cNvGrpSpPr/>
              <p:nvPr/>
            </p:nvGrpSpPr>
            <p:grpSpPr>
              <a:xfrm>
                <a:off x="6545012" y="3333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621" name="Rectangle 62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22" name="Straight Arrow Connector 62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3" name="Straight Arrow Connector 62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1" name="Group 600"/>
              <p:cNvGrpSpPr/>
              <p:nvPr/>
            </p:nvGrpSpPr>
            <p:grpSpPr>
              <a:xfrm>
                <a:off x="6829761" y="3335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618" name="Rectangle 61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19" name="Straight Arrow Connector 61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0" name="Straight Arrow Connector 61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2" name="Group 601"/>
              <p:cNvGrpSpPr/>
              <p:nvPr/>
            </p:nvGrpSpPr>
            <p:grpSpPr>
              <a:xfrm>
                <a:off x="7132558" y="3331731"/>
                <a:ext cx="152400" cy="256479"/>
                <a:chOff x="1093753" y="5187613"/>
                <a:chExt cx="152400" cy="256479"/>
              </a:xfrm>
            </p:grpSpPr>
            <p:sp>
              <p:nvSpPr>
                <p:cNvPr id="615" name="Rectangle 61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16" name="Straight Arrow Connector 615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7" name="Straight Arrow Connector 616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3" name="Group 602"/>
              <p:cNvGrpSpPr/>
              <p:nvPr/>
            </p:nvGrpSpPr>
            <p:grpSpPr>
              <a:xfrm>
                <a:off x="7423323" y="3327719"/>
                <a:ext cx="152400" cy="256479"/>
                <a:chOff x="1093753" y="5187613"/>
                <a:chExt cx="152400" cy="256479"/>
              </a:xfrm>
            </p:grpSpPr>
            <p:sp>
              <p:nvSpPr>
                <p:cNvPr id="612" name="Rectangle 61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13" name="Straight Arrow Connector 61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4" name="Straight Arrow Connector 613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4" name="Group 603"/>
              <p:cNvGrpSpPr/>
              <p:nvPr/>
            </p:nvGrpSpPr>
            <p:grpSpPr>
              <a:xfrm>
                <a:off x="7702056" y="3329723"/>
                <a:ext cx="152400" cy="256479"/>
                <a:chOff x="1093753" y="5187613"/>
                <a:chExt cx="152400" cy="256479"/>
              </a:xfrm>
            </p:grpSpPr>
            <p:sp>
              <p:nvSpPr>
                <p:cNvPr id="609" name="Rectangle 60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10" name="Straight Arrow Connector 60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1" name="Straight Arrow Connector 61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5" name="Group 604"/>
              <p:cNvGrpSpPr/>
              <p:nvPr/>
            </p:nvGrpSpPr>
            <p:grpSpPr>
              <a:xfrm>
                <a:off x="7980789" y="3331727"/>
                <a:ext cx="152400" cy="256479"/>
                <a:chOff x="1093753" y="5187613"/>
                <a:chExt cx="152400" cy="256479"/>
              </a:xfrm>
            </p:grpSpPr>
            <p:sp>
              <p:nvSpPr>
                <p:cNvPr id="606" name="Rectangle 60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07" name="Straight Arrow Connector 60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8" name="Straight Arrow Connector 60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93" name="TextBox 592"/>
            <p:cNvSpPr txBox="1"/>
            <p:nvPr/>
          </p:nvSpPr>
          <p:spPr>
            <a:xfrm>
              <a:off x="219941" y="2882320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STF @ FLP1</a:t>
              </a:r>
            </a:p>
          </p:txBody>
        </p:sp>
      </p:grpSp>
      <p:grpSp>
        <p:nvGrpSpPr>
          <p:cNvPr id="642" name="Group 641"/>
          <p:cNvGrpSpPr/>
          <p:nvPr/>
        </p:nvGrpSpPr>
        <p:grpSpPr>
          <a:xfrm>
            <a:off x="1943695" y="3629233"/>
            <a:ext cx="4437714" cy="305205"/>
            <a:chOff x="232715" y="2398809"/>
            <a:chExt cx="4437714" cy="305205"/>
          </a:xfrm>
        </p:grpSpPr>
        <p:grpSp>
          <p:nvGrpSpPr>
            <p:cNvPr id="643" name="Group 642"/>
            <p:cNvGrpSpPr/>
            <p:nvPr/>
          </p:nvGrpSpPr>
          <p:grpSpPr>
            <a:xfrm>
              <a:off x="1355710" y="2398809"/>
              <a:ext cx="3314719" cy="270527"/>
              <a:chOff x="4818470" y="3327719"/>
              <a:chExt cx="3314719" cy="270527"/>
            </a:xfrm>
          </p:grpSpPr>
          <p:grpSp>
            <p:nvGrpSpPr>
              <p:cNvPr id="645" name="Group 644"/>
              <p:cNvGrpSpPr/>
              <p:nvPr/>
            </p:nvGrpSpPr>
            <p:grpSpPr>
              <a:xfrm>
                <a:off x="4818470" y="3339763"/>
                <a:ext cx="152400" cy="256479"/>
                <a:chOff x="1093753" y="5187613"/>
                <a:chExt cx="152400" cy="256479"/>
              </a:xfrm>
            </p:grpSpPr>
            <p:sp>
              <p:nvSpPr>
                <p:cNvPr id="690" name="Rectangle 68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91" name="Straight Arrow Connector 69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2" name="Straight Arrow Connector 69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6" name="Group 645"/>
              <p:cNvGrpSpPr/>
              <p:nvPr/>
            </p:nvGrpSpPr>
            <p:grpSpPr>
              <a:xfrm>
                <a:off x="5109235" y="3341767"/>
                <a:ext cx="152400" cy="256479"/>
                <a:chOff x="1093753" y="5187613"/>
                <a:chExt cx="152400" cy="256479"/>
              </a:xfrm>
            </p:grpSpPr>
            <p:sp>
              <p:nvSpPr>
                <p:cNvPr id="687" name="Rectangle 68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88" name="Straight Arrow Connector 68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9" name="Straight Arrow Connector 68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7" name="Group 646"/>
              <p:cNvGrpSpPr/>
              <p:nvPr/>
            </p:nvGrpSpPr>
            <p:grpSpPr>
              <a:xfrm>
                <a:off x="5400000" y="3331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684" name="Rectangle 683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85" name="Straight Arrow Connector 68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6" name="Straight Arrow Connector 68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8" name="Group 647"/>
              <p:cNvGrpSpPr/>
              <p:nvPr/>
            </p:nvGrpSpPr>
            <p:grpSpPr>
              <a:xfrm>
                <a:off x="5690765" y="3333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681" name="Rectangle 68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82" name="Straight Arrow Connector 68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3" name="Straight Arrow Connector 68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9" name="Group 648"/>
              <p:cNvGrpSpPr/>
              <p:nvPr/>
            </p:nvGrpSpPr>
            <p:grpSpPr>
              <a:xfrm>
                <a:off x="5975514" y="3335747"/>
                <a:ext cx="152400" cy="256479"/>
                <a:chOff x="1093753" y="5187613"/>
                <a:chExt cx="152400" cy="256479"/>
              </a:xfrm>
            </p:grpSpPr>
            <p:sp>
              <p:nvSpPr>
                <p:cNvPr id="678" name="Rectangle 67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79" name="Straight Arrow Connector 67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0" name="Straight Arrow Connector 67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0" name="Group 649"/>
              <p:cNvGrpSpPr/>
              <p:nvPr/>
            </p:nvGrpSpPr>
            <p:grpSpPr>
              <a:xfrm>
                <a:off x="6260263" y="3331735"/>
                <a:ext cx="152400" cy="256479"/>
                <a:chOff x="1093753" y="5187613"/>
                <a:chExt cx="152400" cy="256479"/>
              </a:xfrm>
            </p:grpSpPr>
            <p:sp>
              <p:nvSpPr>
                <p:cNvPr id="675" name="Rectangle 67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76" name="Straight Arrow Connector 675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7" name="Straight Arrow Connector 676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1" name="Group 650"/>
              <p:cNvGrpSpPr/>
              <p:nvPr/>
            </p:nvGrpSpPr>
            <p:grpSpPr>
              <a:xfrm>
                <a:off x="6545012" y="3333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672" name="Rectangle 67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73" name="Straight Arrow Connector 67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4" name="Straight Arrow Connector 673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2" name="Group 651"/>
              <p:cNvGrpSpPr/>
              <p:nvPr/>
            </p:nvGrpSpPr>
            <p:grpSpPr>
              <a:xfrm>
                <a:off x="6829761" y="3335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669" name="Rectangle 66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70" name="Straight Arrow Connector 66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1" name="Straight Arrow Connector 67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3" name="Group 652"/>
              <p:cNvGrpSpPr/>
              <p:nvPr/>
            </p:nvGrpSpPr>
            <p:grpSpPr>
              <a:xfrm>
                <a:off x="7132558" y="3331731"/>
                <a:ext cx="152400" cy="256479"/>
                <a:chOff x="1093753" y="5187613"/>
                <a:chExt cx="152400" cy="256479"/>
              </a:xfrm>
            </p:grpSpPr>
            <p:sp>
              <p:nvSpPr>
                <p:cNvPr id="666" name="Rectangle 66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67" name="Straight Arrow Connector 66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8" name="Straight Arrow Connector 66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4" name="Group 653"/>
              <p:cNvGrpSpPr/>
              <p:nvPr/>
            </p:nvGrpSpPr>
            <p:grpSpPr>
              <a:xfrm>
                <a:off x="7423323" y="3327719"/>
                <a:ext cx="152400" cy="256479"/>
                <a:chOff x="1093753" y="5187613"/>
                <a:chExt cx="152400" cy="256479"/>
              </a:xfrm>
            </p:grpSpPr>
            <p:sp>
              <p:nvSpPr>
                <p:cNvPr id="663" name="Rectangle 66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64" name="Straight Arrow Connector 66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5" name="Straight Arrow Connector 66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5" name="Group 654"/>
              <p:cNvGrpSpPr/>
              <p:nvPr/>
            </p:nvGrpSpPr>
            <p:grpSpPr>
              <a:xfrm>
                <a:off x="7702056" y="3329723"/>
                <a:ext cx="152400" cy="256479"/>
                <a:chOff x="1093753" y="5187613"/>
                <a:chExt cx="152400" cy="256479"/>
              </a:xfrm>
            </p:grpSpPr>
            <p:sp>
              <p:nvSpPr>
                <p:cNvPr id="660" name="Rectangle 65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61" name="Straight Arrow Connector 66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2" name="Straight Arrow Connector 66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6" name="Group 655"/>
              <p:cNvGrpSpPr/>
              <p:nvPr/>
            </p:nvGrpSpPr>
            <p:grpSpPr>
              <a:xfrm>
                <a:off x="7980789" y="3331727"/>
                <a:ext cx="152400" cy="256479"/>
                <a:chOff x="1093753" y="5187613"/>
                <a:chExt cx="152400" cy="256479"/>
              </a:xfrm>
            </p:grpSpPr>
            <p:sp>
              <p:nvSpPr>
                <p:cNvPr id="657" name="Rectangle 65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58" name="Straight Arrow Connector 65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9" name="Straight Arrow Connector 65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44" name="TextBox 643"/>
            <p:cNvSpPr txBox="1"/>
            <p:nvPr/>
          </p:nvSpPr>
          <p:spPr>
            <a:xfrm>
              <a:off x="232715" y="2427015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STF @ FLP2</a:t>
              </a:r>
            </a:p>
          </p:txBody>
        </p:sp>
      </p:grpSp>
      <p:grpSp>
        <p:nvGrpSpPr>
          <p:cNvPr id="693" name="Group 692"/>
          <p:cNvGrpSpPr/>
          <p:nvPr/>
        </p:nvGrpSpPr>
        <p:grpSpPr>
          <a:xfrm>
            <a:off x="1956470" y="3153742"/>
            <a:ext cx="4431929" cy="287291"/>
            <a:chOff x="245489" y="1923318"/>
            <a:chExt cx="4431929" cy="287291"/>
          </a:xfrm>
        </p:grpSpPr>
        <p:grpSp>
          <p:nvGrpSpPr>
            <p:cNvPr id="694" name="Group 693"/>
            <p:cNvGrpSpPr/>
            <p:nvPr/>
          </p:nvGrpSpPr>
          <p:grpSpPr>
            <a:xfrm>
              <a:off x="1362699" y="1923318"/>
              <a:ext cx="3314719" cy="270527"/>
              <a:chOff x="4818470" y="3327719"/>
              <a:chExt cx="3314719" cy="270527"/>
            </a:xfrm>
          </p:grpSpPr>
          <p:grpSp>
            <p:nvGrpSpPr>
              <p:cNvPr id="696" name="Group 695"/>
              <p:cNvGrpSpPr/>
              <p:nvPr/>
            </p:nvGrpSpPr>
            <p:grpSpPr>
              <a:xfrm>
                <a:off x="4818470" y="3339763"/>
                <a:ext cx="152400" cy="256479"/>
                <a:chOff x="1093753" y="5187613"/>
                <a:chExt cx="152400" cy="256479"/>
              </a:xfrm>
            </p:grpSpPr>
            <p:sp>
              <p:nvSpPr>
                <p:cNvPr id="741" name="Rectangle 74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42" name="Straight Arrow Connector 74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3" name="Straight Arrow Connector 74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7" name="Group 696"/>
              <p:cNvGrpSpPr/>
              <p:nvPr/>
            </p:nvGrpSpPr>
            <p:grpSpPr>
              <a:xfrm>
                <a:off x="5109235" y="3341767"/>
                <a:ext cx="152400" cy="256479"/>
                <a:chOff x="1093753" y="5187613"/>
                <a:chExt cx="152400" cy="256479"/>
              </a:xfrm>
            </p:grpSpPr>
            <p:sp>
              <p:nvSpPr>
                <p:cNvPr id="738" name="Rectangle 73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39" name="Straight Arrow Connector 73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0" name="Straight Arrow Connector 73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8" name="Group 697"/>
              <p:cNvGrpSpPr/>
              <p:nvPr/>
            </p:nvGrpSpPr>
            <p:grpSpPr>
              <a:xfrm>
                <a:off x="5400000" y="3331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735" name="Rectangle 73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36" name="Straight Arrow Connector 735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7" name="Straight Arrow Connector 736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9" name="Group 698"/>
              <p:cNvGrpSpPr/>
              <p:nvPr/>
            </p:nvGrpSpPr>
            <p:grpSpPr>
              <a:xfrm>
                <a:off x="5690765" y="3333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732" name="Rectangle 73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33" name="Straight Arrow Connector 73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4" name="Straight Arrow Connector 733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0" name="Group 699"/>
              <p:cNvGrpSpPr/>
              <p:nvPr/>
            </p:nvGrpSpPr>
            <p:grpSpPr>
              <a:xfrm>
                <a:off x="5975514" y="3335747"/>
                <a:ext cx="152400" cy="256479"/>
                <a:chOff x="1093753" y="5187613"/>
                <a:chExt cx="152400" cy="256479"/>
              </a:xfrm>
            </p:grpSpPr>
            <p:sp>
              <p:nvSpPr>
                <p:cNvPr id="729" name="Rectangle 72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30" name="Straight Arrow Connector 72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1" name="Straight Arrow Connector 73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1" name="Group 700"/>
              <p:cNvGrpSpPr/>
              <p:nvPr/>
            </p:nvGrpSpPr>
            <p:grpSpPr>
              <a:xfrm>
                <a:off x="6260263" y="3331735"/>
                <a:ext cx="152400" cy="256479"/>
                <a:chOff x="1093753" y="5187613"/>
                <a:chExt cx="152400" cy="256479"/>
              </a:xfrm>
            </p:grpSpPr>
            <p:sp>
              <p:nvSpPr>
                <p:cNvPr id="726" name="Rectangle 72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27" name="Straight Arrow Connector 72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8" name="Straight Arrow Connector 72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2" name="Group 701"/>
              <p:cNvGrpSpPr/>
              <p:nvPr/>
            </p:nvGrpSpPr>
            <p:grpSpPr>
              <a:xfrm>
                <a:off x="6545012" y="3333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723" name="Rectangle 72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24" name="Straight Arrow Connector 72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5" name="Straight Arrow Connector 72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3" name="Group 702"/>
              <p:cNvGrpSpPr/>
              <p:nvPr/>
            </p:nvGrpSpPr>
            <p:grpSpPr>
              <a:xfrm>
                <a:off x="6829761" y="3335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720" name="Rectangle 71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21" name="Straight Arrow Connector 72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2" name="Straight Arrow Connector 72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4" name="Group 703"/>
              <p:cNvGrpSpPr/>
              <p:nvPr/>
            </p:nvGrpSpPr>
            <p:grpSpPr>
              <a:xfrm>
                <a:off x="7132558" y="3331731"/>
                <a:ext cx="152400" cy="256479"/>
                <a:chOff x="1093753" y="5187613"/>
                <a:chExt cx="152400" cy="256479"/>
              </a:xfrm>
            </p:grpSpPr>
            <p:sp>
              <p:nvSpPr>
                <p:cNvPr id="717" name="Rectangle 71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18" name="Straight Arrow Connector 71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9" name="Straight Arrow Connector 71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5" name="Group 704"/>
              <p:cNvGrpSpPr/>
              <p:nvPr/>
            </p:nvGrpSpPr>
            <p:grpSpPr>
              <a:xfrm>
                <a:off x="7423323" y="3327719"/>
                <a:ext cx="152400" cy="256479"/>
                <a:chOff x="1093753" y="5187613"/>
                <a:chExt cx="152400" cy="256479"/>
              </a:xfrm>
            </p:grpSpPr>
            <p:sp>
              <p:nvSpPr>
                <p:cNvPr id="714" name="Rectangle 713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15" name="Straight Arrow Connector 71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6" name="Straight Arrow Connector 71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6" name="Group 705"/>
              <p:cNvGrpSpPr/>
              <p:nvPr/>
            </p:nvGrpSpPr>
            <p:grpSpPr>
              <a:xfrm>
                <a:off x="7702056" y="3329723"/>
                <a:ext cx="152400" cy="256479"/>
                <a:chOff x="1093753" y="5187613"/>
                <a:chExt cx="152400" cy="256479"/>
              </a:xfrm>
            </p:grpSpPr>
            <p:sp>
              <p:nvSpPr>
                <p:cNvPr id="711" name="Rectangle 71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12" name="Straight Arrow Connector 71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3" name="Straight Arrow Connector 71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7" name="Group 706"/>
              <p:cNvGrpSpPr/>
              <p:nvPr/>
            </p:nvGrpSpPr>
            <p:grpSpPr>
              <a:xfrm>
                <a:off x="7980789" y="3331727"/>
                <a:ext cx="152400" cy="256479"/>
                <a:chOff x="1093753" y="5187613"/>
                <a:chExt cx="152400" cy="256479"/>
              </a:xfrm>
            </p:grpSpPr>
            <p:sp>
              <p:nvSpPr>
                <p:cNvPr id="708" name="Rectangle 70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09" name="Straight Arrow Connector 70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0" name="Straight Arrow Connector 70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95" name="TextBox 694"/>
            <p:cNvSpPr txBox="1"/>
            <p:nvPr/>
          </p:nvSpPr>
          <p:spPr>
            <a:xfrm>
              <a:off x="245489" y="1933610"/>
              <a:ext cx="10999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STF @ </a:t>
              </a:r>
              <a:r>
                <a:rPr lang="en-US" sz="1200" b="1" dirty="0" err="1">
                  <a:latin typeface="Helvetica" charset="0"/>
                  <a:ea typeface="Helvetica" charset="0"/>
                  <a:cs typeface="Helvetica" charset="0"/>
                </a:rPr>
                <a:t>FLPn</a:t>
              </a:r>
              <a:endParaRPr lang="en-US" sz="1200" b="1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sp>
        <p:nvSpPr>
          <p:cNvPr id="745" name="TextBox 744"/>
          <p:cNvSpPr txBox="1"/>
          <p:nvPr/>
        </p:nvSpPr>
        <p:spPr>
          <a:xfrm>
            <a:off x="6204272" y="2747817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Helvetica" charset="0"/>
                <a:ea typeface="Helvetica" charset="0"/>
                <a:cs typeface="Helvetica" charset="0"/>
              </a:rPr>
              <a:t>HB0</a:t>
            </a:r>
          </a:p>
        </p:txBody>
      </p:sp>
      <p:grpSp>
        <p:nvGrpSpPr>
          <p:cNvPr id="746" name="Group 745"/>
          <p:cNvGrpSpPr/>
          <p:nvPr/>
        </p:nvGrpSpPr>
        <p:grpSpPr>
          <a:xfrm>
            <a:off x="6438748" y="2702762"/>
            <a:ext cx="3457196" cy="2372109"/>
            <a:chOff x="4756492" y="2412625"/>
            <a:chExt cx="3457196" cy="2372109"/>
          </a:xfrm>
        </p:grpSpPr>
        <p:cxnSp>
          <p:nvCxnSpPr>
            <p:cNvPr id="747" name="Straight Arrow Connector 746"/>
            <p:cNvCxnSpPr/>
            <p:nvPr/>
          </p:nvCxnSpPr>
          <p:spPr>
            <a:xfrm>
              <a:off x="4756492" y="2689965"/>
              <a:ext cx="0" cy="2094769"/>
            </a:xfrm>
            <a:prstGeom prst="straightConnector1">
              <a:avLst/>
            </a:prstGeom>
            <a:ln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8" name="Straight Arrow Connector 747"/>
            <p:cNvCxnSpPr/>
            <p:nvPr/>
          </p:nvCxnSpPr>
          <p:spPr>
            <a:xfrm>
              <a:off x="8213688" y="2683949"/>
              <a:ext cx="0" cy="2094769"/>
            </a:xfrm>
            <a:prstGeom prst="straightConnector1">
              <a:avLst/>
            </a:prstGeom>
            <a:ln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9" name="Straight Arrow Connector 748"/>
            <p:cNvCxnSpPr/>
            <p:nvPr/>
          </p:nvCxnSpPr>
          <p:spPr>
            <a:xfrm>
              <a:off x="5057407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0" name="Straight Arrow Connector 749"/>
            <p:cNvCxnSpPr/>
            <p:nvPr/>
          </p:nvCxnSpPr>
          <p:spPr>
            <a:xfrm>
              <a:off x="5354186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1" name="Straight Arrow Connector 750"/>
            <p:cNvCxnSpPr/>
            <p:nvPr/>
          </p:nvCxnSpPr>
          <p:spPr>
            <a:xfrm>
              <a:off x="5632917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2" name="Straight Arrow Connector 751"/>
            <p:cNvCxnSpPr/>
            <p:nvPr/>
          </p:nvCxnSpPr>
          <p:spPr>
            <a:xfrm>
              <a:off x="5917664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3" name="Straight Arrow Connector 752"/>
            <p:cNvCxnSpPr/>
            <p:nvPr/>
          </p:nvCxnSpPr>
          <p:spPr>
            <a:xfrm>
              <a:off x="6208427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4" name="Straight Arrow Connector 753"/>
            <p:cNvCxnSpPr/>
            <p:nvPr/>
          </p:nvCxnSpPr>
          <p:spPr>
            <a:xfrm>
              <a:off x="6499190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5" name="Straight Arrow Connector 754"/>
            <p:cNvCxnSpPr/>
            <p:nvPr/>
          </p:nvCxnSpPr>
          <p:spPr>
            <a:xfrm>
              <a:off x="6789953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6" name="Straight Arrow Connector 755"/>
            <p:cNvCxnSpPr/>
            <p:nvPr/>
          </p:nvCxnSpPr>
          <p:spPr>
            <a:xfrm>
              <a:off x="7080716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7" name="Straight Arrow Connector 756"/>
            <p:cNvCxnSpPr/>
            <p:nvPr/>
          </p:nvCxnSpPr>
          <p:spPr>
            <a:xfrm>
              <a:off x="7371479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8" name="Straight Arrow Connector 757"/>
            <p:cNvCxnSpPr/>
            <p:nvPr/>
          </p:nvCxnSpPr>
          <p:spPr>
            <a:xfrm>
              <a:off x="7656226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9" name="Straight Arrow Connector 758"/>
            <p:cNvCxnSpPr/>
            <p:nvPr/>
          </p:nvCxnSpPr>
          <p:spPr>
            <a:xfrm>
              <a:off x="7934957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0" name="Straight Arrow Connector 759"/>
            <p:cNvCxnSpPr/>
            <p:nvPr/>
          </p:nvCxnSpPr>
          <p:spPr>
            <a:xfrm>
              <a:off x="8213688" y="2683950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1" name="TextBox 760"/>
            <p:cNvSpPr txBox="1"/>
            <p:nvPr/>
          </p:nvSpPr>
          <p:spPr>
            <a:xfrm>
              <a:off x="4824542" y="2454844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HB1</a:t>
              </a:r>
            </a:p>
          </p:txBody>
        </p:sp>
        <p:sp>
          <p:nvSpPr>
            <p:cNvPr id="762" name="TextBox 761"/>
            <p:cNvSpPr txBox="1"/>
            <p:nvPr/>
          </p:nvSpPr>
          <p:spPr>
            <a:xfrm>
              <a:off x="5128606" y="2449975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charset="0"/>
                  <a:ea typeface="Helvetica" charset="0"/>
                  <a:cs typeface="Helvetica" charset="0"/>
                </a:rPr>
                <a:t>HB2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763" name="TextBox 762"/>
            <p:cNvSpPr txBox="1"/>
            <p:nvPr/>
          </p:nvSpPr>
          <p:spPr>
            <a:xfrm>
              <a:off x="5424175" y="2449975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HB3</a:t>
              </a:r>
            </a:p>
          </p:txBody>
        </p:sp>
        <p:sp>
          <p:nvSpPr>
            <p:cNvPr id="764" name="TextBox 763"/>
            <p:cNvSpPr txBox="1"/>
            <p:nvPr/>
          </p:nvSpPr>
          <p:spPr>
            <a:xfrm>
              <a:off x="5719744" y="2449975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HB4</a:t>
              </a:r>
            </a:p>
          </p:txBody>
        </p:sp>
        <p:sp>
          <p:nvSpPr>
            <p:cNvPr id="765" name="TextBox 764"/>
            <p:cNvSpPr txBox="1"/>
            <p:nvPr/>
          </p:nvSpPr>
          <p:spPr>
            <a:xfrm>
              <a:off x="6015313" y="2449975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HB5</a:t>
              </a:r>
            </a:p>
          </p:txBody>
        </p:sp>
        <p:sp>
          <p:nvSpPr>
            <p:cNvPr id="766" name="TextBox 765"/>
            <p:cNvSpPr txBox="1"/>
            <p:nvPr/>
          </p:nvSpPr>
          <p:spPr>
            <a:xfrm>
              <a:off x="6310882" y="2449975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HB6</a:t>
              </a:r>
            </a:p>
          </p:txBody>
        </p:sp>
        <p:sp>
          <p:nvSpPr>
            <p:cNvPr id="767" name="TextBox 766"/>
            <p:cNvSpPr txBox="1"/>
            <p:nvPr/>
          </p:nvSpPr>
          <p:spPr>
            <a:xfrm>
              <a:off x="6606451" y="2449975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HB7</a:t>
              </a:r>
            </a:p>
          </p:txBody>
        </p:sp>
        <p:sp>
          <p:nvSpPr>
            <p:cNvPr id="768" name="TextBox 767"/>
            <p:cNvSpPr txBox="1"/>
            <p:nvPr/>
          </p:nvSpPr>
          <p:spPr>
            <a:xfrm>
              <a:off x="6902020" y="2449975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HB8</a:t>
              </a:r>
            </a:p>
          </p:txBody>
        </p:sp>
        <p:sp>
          <p:nvSpPr>
            <p:cNvPr id="769" name="TextBox 768"/>
            <p:cNvSpPr txBox="1"/>
            <p:nvPr/>
          </p:nvSpPr>
          <p:spPr>
            <a:xfrm>
              <a:off x="7197589" y="2449975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HB9</a:t>
              </a:r>
            </a:p>
          </p:txBody>
        </p:sp>
        <p:sp>
          <p:nvSpPr>
            <p:cNvPr id="770" name="TextBox 769"/>
            <p:cNvSpPr txBox="1"/>
            <p:nvPr/>
          </p:nvSpPr>
          <p:spPr>
            <a:xfrm>
              <a:off x="7589397" y="2449975"/>
              <a:ext cx="5741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HB255</a:t>
              </a:r>
            </a:p>
          </p:txBody>
        </p:sp>
        <p:grpSp>
          <p:nvGrpSpPr>
            <p:cNvPr id="771" name="Group 770"/>
            <p:cNvGrpSpPr/>
            <p:nvPr/>
          </p:nvGrpSpPr>
          <p:grpSpPr>
            <a:xfrm>
              <a:off x="4838466" y="4268093"/>
              <a:ext cx="3314719" cy="270527"/>
              <a:chOff x="4818470" y="3327719"/>
              <a:chExt cx="3314719" cy="270527"/>
            </a:xfrm>
          </p:grpSpPr>
          <p:grpSp>
            <p:nvGrpSpPr>
              <p:cNvPr id="936" name="Group 935"/>
              <p:cNvGrpSpPr/>
              <p:nvPr/>
            </p:nvGrpSpPr>
            <p:grpSpPr>
              <a:xfrm>
                <a:off x="4818470" y="3339763"/>
                <a:ext cx="152400" cy="256479"/>
                <a:chOff x="1093753" y="5187613"/>
                <a:chExt cx="152400" cy="256479"/>
              </a:xfrm>
            </p:grpSpPr>
            <p:sp>
              <p:nvSpPr>
                <p:cNvPr id="1431" name="Rectangle 143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432" name="Straight Arrow Connector 143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3" name="Straight Arrow Connector 143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7" name="Group 936"/>
              <p:cNvGrpSpPr/>
              <p:nvPr/>
            </p:nvGrpSpPr>
            <p:grpSpPr>
              <a:xfrm>
                <a:off x="5109235" y="3341767"/>
                <a:ext cx="152400" cy="256479"/>
                <a:chOff x="1093753" y="5187613"/>
                <a:chExt cx="152400" cy="256479"/>
              </a:xfrm>
            </p:grpSpPr>
            <p:sp>
              <p:nvSpPr>
                <p:cNvPr id="1428" name="Rectangle 142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429" name="Straight Arrow Connector 142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0" name="Straight Arrow Connector 142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8" name="Group 937"/>
              <p:cNvGrpSpPr/>
              <p:nvPr/>
            </p:nvGrpSpPr>
            <p:grpSpPr>
              <a:xfrm>
                <a:off x="5400000" y="3331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1425" name="Rectangle 142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426" name="Straight Arrow Connector 1425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7" name="Straight Arrow Connector 1426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9" name="Group 938"/>
              <p:cNvGrpSpPr/>
              <p:nvPr/>
            </p:nvGrpSpPr>
            <p:grpSpPr>
              <a:xfrm>
                <a:off x="5690765" y="3333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1422" name="Rectangle 142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solidFill>
                      <a:srgbClr val="92D050"/>
                    </a:solidFill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423" name="Straight Arrow Connector 142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4" name="Straight Arrow Connector 1423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0" name="Group 939"/>
              <p:cNvGrpSpPr/>
              <p:nvPr/>
            </p:nvGrpSpPr>
            <p:grpSpPr>
              <a:xfrm>
                <a:off x="5975514" y="3335747"/>
                <a:ext cx="152400" cy="256479"/>
                <a:chOff x="1093753" y="5187613"/>
                <a:chExt cx="152400" cy="256479"/>
              </a:xfrm>
            </p:grpSpPr>
            <p:sp>
              <p:nvSpPr>
                <p:cNvPr id="1419" name="Rectangle 141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420" name="Straight Arrow Connector 141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1" name="Straight Arrow Connector 142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1" name="Group 940"/>
              <p:cNvGrpSpPr/>
              <p:nvPr/>
            </p:nvGrpSpPr>
            <p:grpSpPr>
              <a:xfrm>
                <a:off x="6260263" y="3331735"/>
                <a:ext cx="152400" cy="256479"/>
                <a:chOff x="1093753" y="5187613"/>
                <a:chExt cx="152400" cy="256479"/>
              </a:xfrm>
            </p:grpSpPr>
            <p:sp>
              <p:nvSpPr>
                <p:cNvPr id="1416" name="Rectangle 141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417" name="Straight Arrow Connector 141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8" name="Straight Arrow Connector 141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3" name="Group 942"/>
              <p:cNvGrpSpPr/>
              <p:nvPr/>
            </p:nvGrpSpPr>
            <p:grpSpPr>
              <a:xfrm>
                <a:off x="6545012" y="3333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1413" name="Rectangle 141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414" name="Straight Arrow Connector 141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5" name="Straight Arrow Connector 141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4" name="Group 943"/>
              <p:cNvGrpSpPr/>
              <p:nvPr/>
            </p:nvGrpSpPr>
            <p:grpSpPr>
              <a:xfrm>
                <a:off x="6829761" y="3335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1410" name="Rectangle 140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411" name="Straight Arrow Connector 141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2" name="Straight Arrow Connector 141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5" name="Group 944"/>
              <p:cNvGrpSpPr/>
              <p:nvPr/>
            </p:nvGrpSpPr>
            <p:grpSpPr>
              <a:xfrm>
                <a:off x="7132558" y="3331731"/>
                <a:ext cx="152400" cy="256479"/>
                <a:chOff x="1093753" y="5187613"/>
                <a:chExt cx="152400" cy="256479"/>
              </a:xfrm>
            </p:grpSpPr>
            <p:sp>
              <p:nvSpPr>
                <p:cNvPr id="1407" name="Rectangle 140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408" name="Straight Arrow Connector 140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9" name="Straight Arrow Connector 140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6" name="Group 945"/>
              <p:cNvGrpSpPr/>
              <p:nvPr/>
            </p:nvGrpSpPr>
            <p:grpSpPr>
              <a:xfrm>
                <a:off x="7423323" y="3327719"/>
                <a:ext cx="152400" cy="256479"/>
                <a:chOff x="1093753" y="5187613"/>
                <a:chExt cx="152400" cy="256479"/>
              </a:xfrm>
            </p:grpSpPr>
            <p:sp>
              <p:nvSpPr>
                <p:cNvPr id="1105" name="Rectangle 110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1405" name="Straight Arrow Connector 140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6" name="Straight Arrow Connector 140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7" name="Group 946"/>
              <p:cNvGrpSpPr/>
              <p:nvPr/>
            </p:nvGrpSpPr>
            <p:grpSpPr>
              <a:xfrm>
                <a:off x="7702056" y="3329723"/>
                <a:ext cx="152400" cy="256479"/>
                <a:chOff x="1093753" y="5187613"/>
                <a:chExt cx="152400" cy="256479"/>
              </a:xfrm>
            </p:grpSpPr>
            <p:sp>
              <p:nvSpPr>
                <p:cNvPr id="952" name="Rectangle 95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53" name="Straight Arrow Connector 95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6" name="Straight Arrow Connector 95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8" name="Group 947"/>
              <p:cNvGrpSpPr/>
              <p:nvPr/>
            </p:nvGrpSpPr>
            <p:grpSpPr>
              <a:xfrm>
                <a:off x="7980789" y="3331727"/>
                <a:ext cx="152400" cy="256479"/>
                <a:chOff x="1093753" y="5187613"/>
                <a:chExt cx="152400" cy="256479"/>
              </a:xfrm>
            </p:grpSpPr>
            <p:sp>
              <p:nvSpPr>
                <p:cNvPr id="949" name="Rectangle 94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950" name="Straight Arrow Connector 94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1" name="Straight Arrow Connector 95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72" name="TextBox 771"/>
            <p:cNvSpPr txBox="1"/>
            <p:nvPr/>
          </p:nvSpPr>
          <p:spPr>
            <a:xfrm>
              <a:off x="7482571" y="241262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sz="1000">
                  <a:latin typeface="Helvetica" charset="0"/>
                  <a:ea typeface="Helvetica" charset="0"/>
                  <a:cs typeface="Helvetica" charset="0"/>
                </a:rPr>
                <a:t>..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grpSp>
          <p:nvGrpSpPr>
            <p:cNvPr id="775" name="Group 774"/>
            <p:cNvGrpSpPr/>
            <p:nvPr/>
          </p:nvGrpSpPr>
          <p:grpSpPr>
            <a:xfrm>
              <a:off x="4824488" y="2857114"/>
              <a:ext cx="3328697" cy="1221509"/>
              <a:chOff x="4810070" y="1923318"/>
              <a:chExt cx="3328697" cy="1221509"/>
            </a:xfrm>
          </p:grpSpPr>
          <p:grpSp>
            <p:nvGrpSpPr>
              <p:cNvPr id="776" name="Group 775"/>
              <p:cNvGrpSpPr/>
              <p:nvPr/>
            </p:nvGrpSpPr>
            <p:grpSpPr>
              <a:xfrm>
                <a:off x="4810070" y="2874300"/>
                <a:ext cx="3314719" cy="270527"/>
                <a:chOff x="4818470" y="3327719"/>
                <a:chExt cx="3314719" cy="270527"/>
              </a:xfrm>
            </p:grpSpPr>
            <p:grpSp>
              <p:nvGrpSpPr>
                <p:cNvPr id="875" name="Group 874"/>
                <p:cNvGrpSpPr/>
                <p:nvPr/>
              </p:nvGrpSpPr>
              <p:grpSpPr>
                <a:xfrm>
                  <a:off x="4818470" y="333976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920" name="Rectangle 91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921" name="Straight Arrow Connector 92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5" name="Straight Arrow Connector 93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76" name="Group 875"/>
                <p:cNvGrpSpPr/>
                <p:nvPr/>
              </p:nvGrpSpPr>
              <p:grpSpPr>
                <a:xfrm>
                  <a:off x="5109235" y="334176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917" name="Rectangle 91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918" name="Straight Arrow Connector 91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9" name="Straight Arrow Connector 91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77" name="Group 876"/>
                <p:cNvGrpSpPr/>
                <p:nvPr/>
              </p:nvGrpSpPr>
              <p:grpSpPr>
                <a:xfrm>
                  <a:off x="5400000" y="3331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914" name="Rectangle 91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915" name="Straight Arrow Connector 91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6" name="Straight Arrow Connector 91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78" name="Group 877"/>
                <p:cNvGrpSpPr/>
                <p:nvPr/>
              </p:nvGrpSpPr>
              <p:grpSpPr>
                <a:xfrm>
                  <a:off x="5690765" y="3333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911" name="Rectangle 910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912" name="Straight Arrow Connector 911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3" name="Straight Arrow Connector 912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79" name="Group 878"/>
                <p:cNvGrpSpPr/>
                <p:nvPr/>
              </p:nvGrpSpPr>
              <p:grpSpPr>
                <a:xfrm>
                  <a:off x="5975514" y="333574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908" name="Rectangle 907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909" name="Straight Arrow Connector 908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0" name="Straight Arrow Connector 909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0" name="Group 879"/>
                <p:cNvGrpSpPr/>
                <p:nvPr/>
              </p:nvGrpSpPr>
              <p:grpSpPr>
                <a:xfrm>
                  <a:off x="6260263" y="3331735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905" name="Rectangle 90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906" name="Straight Arrow Connector 90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7" name="Straight Arrow Connector 90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1" name="Group 880"/>
                <p:cNvGrpSpPr/>
                <p:nvPr/>
              </p:nvGrpSpPr>
              <p:grpSpPr>
                <a:xfrm>
                  <a:off x="6545012" y="3333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902" name="Rectangle 90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903" name="Straight Arrow Connector 90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4" name="Straight Arrow Connector 90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2" name="Group 881"/>
                <p:cNvGrpSpPr/>
                <p:nvPr/>
              </p:nvGrpSpPr>
              <p:grpSpPr>
                <a:xfrm>
                  <a:off x="6829761" y="3335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99" name="Rectangle 89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900" name="Straight Arrow Connector 89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1" name="Straight Arrow Connector 90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3" name="Group 882"/>
                <p:cNvGrpSpPr/>
                <p:nvPr/>
              </p:nvGrpSpPr>
              <p:grpSpPr>
                <a:xfrm>
                  <a:off x="7132558" y="3331731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96" name="Rectangle 895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97" name="Straight Arrow Connector 896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8" name="Straight Arrow Connector 897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4" name="Group 883"/>
                <p:cNvGrpSpPr/>
                <p:nvPr/>
              </p:nvGrpSpPr>
              <p:grpSpPr>
                <a:xfrm>
                  <a:off x="7423323" y="332771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93" name="Rectangle 892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94" name="Straight Arrow Connector 893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5" name="Straight Arrow Connector 89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5" name="Group 884"/>
                <p:cNvGrpSpPr/>
                <p:nvPr/>
              </p:nvGrpSpPr>
              <p:grpSpPr>
                <a:xfrm>
                  <a:off x="7702056" y="332972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90" name="Rectangle 88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91" name="Straight Arrow Connector 89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2" name="Straight Arrow Connector 89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6" name="Group 885"/>
                <p:cNvGrpSpPr/>
                <p:nvPr/>
              </p:nvGrpSpPr>
              <p:grpSpPr>
                <a:xfrm>
                  <a:off x="7980789" y="333172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87" name="Rectangle 88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88" name="Straight Arrow Connector 88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9" name="Straight Arrow Connector 88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77" name="Group 776"/>
              <p:cNvGrpSpPr/>
              <p:nvPr/>
            </p:nvGrpSpPr>
            <p:grpSpPr>
              <a:xfrm>
                <a:off x="4817059" y="2398809"/>
                <a:ext cx="3314719" cy="270527"/>
                <a:chOff x="4818470" y="3327719"/>
                <a:chExt cx="3314719" cy="270527"/>
              </a:xfrm>
            </p:grpSpPr>
            <p:grpSp>
              <p:nvGrpSpPr>
                <p:cNvPr id="827" name="Group 826"/>
                <p:cNvGrpSpPr/>
                <p:nvPr/>
              </p:nvGrpSpPr>
              <p:grpSpPr>
                <a:xfrm>
                  <a:off x="4818470" y="333976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72" name="Rectangle 87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73" name="Straight Arrow Connector 87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4" name="Straight Arrow Connector 87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8" name="Group 827"/>
                <p:cNvGrpSpPr/>
                <p:nvPr/>
              </p:nvGrpSpPr>
              <p:grpSpPr>
                <a:xfrm>
                  <a:off x="5109235" y="334176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69" name="Rectangle 86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70" name="Straight Arrow Connector 86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1" name="Straight Arrow Connector 87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9" name="Group 828"/>
                <p:cNvGrpSpPr/>
                <p:nvPr/>
              </p:nvGrpSpPr>
              <p:grpSpPr>
                <a:xfrm>
                  <a:off x="5400000" y="3331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66" name="Rectangle 865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67" name="Straight Arrow Connector 866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8" name="Straight Arrow Connector 867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0" name="Group 829"/>
                <p:cNvGrpSpPr/>
                <p:nvPr/>
              </p:nvGrpSpPr>
              <p:grpSpPr>
                <a:xfrm>
                  <a:off x="5690765" y="3333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63" name="Rectangle 862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64" name="Straight Arrow Connector 863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5" name="Straight Arrow Connector 86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1" name="Group 830"/>
                <p:cNvGrpSpPr/>
                <p:nvPr/>
              </p:nvGrpSpPr>
              <p:grpSpPr>
                <a:xfrm>
                  <a:off x="5975514" y="333574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60" name="Rectangle 85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61" name="Straight Arrow Connector 86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2" name="Straight Arrow Connector 86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2" name="Group 831"/>
                <p:cNvGrpSpPr/>
                <p:nvPr/>
              </p:nvGrpSpPr>
              <p:grpSpPr>
                <a:xfrm>
                  <a:off x="6260263" y="3331735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57" name="Rectangle 85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58" name="Straight Arrow Connector 85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9" name="Straight Arrow Connector 85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3" name="Group 832"/>
                <p:cNvGrpSpPr/>
                <p:nvPr/>
              </p:nvGrpSpPr>
              <p:grpSpPr>
                <a:xfrm>
                  <a:off x="6545012" y="3333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54" name="Rectangle 85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55" name="Straight Arrow Connector 85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6" name="Straight Arrow Connector 85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4" name="Group 833"/>
                <p:cNvGrpSpPr/>
                <p:nvPr/>
              </p:nvGrpSpPr>
              <p:grpSpPr>
                <a:xfrm>
                  <a:off x="6829761" y="3335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51" name="Rectangle 850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52" name="Straight Arrow Connector 851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3" name="Straight Arrow Connector 852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5" name="Group 834"/>
                <p:cNvGrpSpPr/>
                <p:nvPr/>
              </p:nvGrpSpPr>
              <p:grpSpPr>
                <a:xfrm>
                  <a:off x="7132558" y="3331731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48" name="Rectangle 847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49" name="Straight Arrow Connector 848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0" name="Straight Arrow Connector 849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6" name="Group 835"/>
                <p:cNvGrpSpPr/>
                <p:nvPr/>
              </p:nvGrpSpPr>
              <p:grpSpPr>
                <a:xfrm>
                  <a:off x="7423323" y="332771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45" name="Rectangle 84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46" name="Straight Arrow Connector 84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7" name="Straight Arrow Connector 84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7" name="Group 836"/>
                <p:cNvGrpSpPr/>
                <p:nvPr/>
              </p:nvGrpSpPr>
              <p:grpSpPr>
                <a:xfrm>
                  <a:off x="7702056" y="332972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42" name="Rectangle 84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43" name="Straight Arrow Connector 84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4" name="Straight Arrow Connector 84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8" name="Group 837"/>
                <p:cNvGrpSpPr/>
                <p:nvPr/>
              </p:nvGrpSpPr>
              <p:grpSpPr>
                <a:xfrm>
                  <a:off x="7980789" y="333172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39" name="Rectangle 83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40" name="Straight Arrow Connector 83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1" name="Straight Arrow Connector 84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78" name="Group 777"/>
              <p:cNvGrpSpPr/>
              <p:nvPr/>
            </p:nvGrpSpPr>
            <p:grpSpPr>
              <a:xfrm>
                <a:off x="4824048" y="1923318"/>
                <a:ext cx="3314719" cy="270527"/>
                <a:chOff x="4818470" y="3327719"/>
                <a:chExt cx="3314719" cy="270527"/>
              </a:xfrm>
            </p:grpSpPr>
            <p:grpSp>
              <p:nvGrpSpPr>
                <p:cNvPr id="779" name="Group 778"/>
                <p:cNvGrpSpPr/>
                <p:nvPr/>
              </p:nvGrpSpPr>
              <p:grpSpPr>
                <a:xfrm>
                  <a:off x="4818470" y="333976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24" name="Rectangle 82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25" name="Straight Arrow Connector 82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6" name="Straight Arrow Connector 82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0" name="Group 779"/>
                <p:cNvGrpSpPr/>
                <p:nvPr/>
              </p:nvGrpSpPr>
              <p:grpSpPr>
                <a:xfrm>
                  <a:off x="5109235" y="334176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21" name="Rectangle 820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22" name="Straight Arrow Connector 821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3" name="Straight Arrow Connector 822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1" name="Group 780"/>
                <p:cNvGrpSpPr/>
                <p:nvPr/>
              </p:nvGrpSpPr>
              <p:grpSpPr>
                <a:xfrm>
                  <a:off x="5400000" y="3331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18" name="Rectangle 817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19" name="Straight Arrow Connector 818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0" name="Straight Arrow Connector 819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2" name="Group 781"/>
                <p:cNvGrpSpPr/>
                <p:nvPr/>
              </p:nvGrpSpPr>
              <p:grpSpPr>
                <a:xfrm>
                  <a:off x="5690765" y="3333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15" name="Rectangle 81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solidFill>
                        <a:srgbClr val="92D050"/>
                      </a:solidFill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16" name="Straight Arrow Connector 81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7" name="Straight Arrow Connector 81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3" name="Group 782"/>
                <p:cNvGrpSpPr/>
                <p:nvPr/>
              </p:nvGrpSpPr>
              <p:grpSpPr>
                <a:xfrm>
                  <a:off x="5975514" y="333574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12" name="Rectangle 81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13" name="Straight Arrow Connector 81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4" name="Straight Arrow Connector 81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4" name="Group 783"/>
                <p:cNvGrpSpPr/>
                <p:nvPr/>
              </p:nvGrpSpPr>
              <p:grpSpPr>
                <a:xfrm>
                  <a:off x="6260263" y="3331735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09" name="Rectangle 80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10" name="Straight Arrow Connector 80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1" name="Straight Arrow Connector 81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5" name="Group 784"/>
                <p:cNvGrpSpPr/>
                <p:nvPr/>
              </p:nvGrpSpPr>
              <p:grpSpPr>
                <a:xfrm>
                  <a:off x="6545012" y="3333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06" name="Rectangle 805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07" name="Straight Arrow Connector 806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8" name="Straight Arrow Connector 807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6" name="Group 785"/>
                <p:cNvGrpSpPr/>
                <p:nvPr/>
              </p:nvGrpSpPr>
              <p:grpSpPr>
                <a:xfrm>
                  <a:off x="6829761" y="3335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03" name="Rectangle 802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04" name="Straight Arrow Connector 803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5" name="Straight Arrow Connector 80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7" name="Group 786"/>
                <p:cNvGrpSpPr/>
                <p:nvPr/>
              </p:nvGrpSpPr>
              <p:grpSpPr>
                <a:xfrm>
                  <a:off x="7132558" y="3331731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800" name="Rectangle 79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801" name="Straight Arrow Connector 80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2" name="Straight Arrow Connector 80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8" name="Group 787"/>
                <p:cNvGrpSpPr/>
                <p:nvPr/>
              </p:nvGrpSpPr>
              <p:grpSpPr>
                <a:xfrm>
                  <a:off x="7423323" y="332771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797" name="Rectangle 79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798" name="Straight Arrow Connector 79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9" name="Straight Arrow Connector 79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9" name="Group 788"/>
                <p:cNvGrpSpPr/>
                <p:nvPr/>
              </p:nvGrpSpPr>
              <p:grpSpPr>
                <a:xfrm>
                  <a:off x="7702056" y="332972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794" name="Rectangle 79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795" name="Straight Arrow Connector 79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6" name="Straight Arrow Connector 79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90" name="Group 789"/>
                <p:cNvGrpSpPr/>
                <p:nvPr/>
              </p:nvGrpSpPr>
              <p:grpSpPr>
                <a:xfrm>
                  <a:off x="7980789" y="333172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791" name="Rectangle 790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792" name="Straight Arrow Connector 791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3" name="Straight Arrow Connector 792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1434" name="TextBox 1433"/>
          <p:cNvSpPr txBox="1"/>
          <p:nvPr/>
        </p:nvSpPr>
        <p:spPr>
          <a:xfrm>
            <a:off x="4180327" y="5239341"/>
            <a:ext cx="1561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TF0 @ EPN</a:t>
            </a:r>
          </a:p>
        </p:txBody>
      </p:sp>
      <p:sp>
        <p:nvSpPr>
          <p:cNvPr id="1435" name="TextBox 1434"/>
          <p:cNvSpPr txBox="1"/>
          <p:nvPr/>
        </p:nvSpPr>
        <p:spPr>
          <a:xfrm>
            <a:off x="7422553" y="5239341"/>
            <a:ext cx="1561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TF1 @ EPN</a:t>
            </a:r>
          </a:p>
        </p:txBody>
      </p:sp>
      <p:sp>
        <p:nvSpPr>
          <p:cNvPr id="1438" name="TextBox 1437"/>
          <p:cNvSpPr txBox="1"/>
          <p:nvPr/>
        </p:nvSpPr>
        <p:spPr>
          <a:xfrm>
            <a:off x="7882039" y="1650662"/>
            <a:ext cx="2015295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FLP .. First Level Processor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EPN .. Event Processing Node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STF .. Sub Time Frame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TF .. 	Time Frame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HB .. Heart Beat Trigger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HBF .. Heart Beat Frame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956898" y="5926609"/>
            <a:ext cx="4345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main goal is to collect one complete TF or at least one or more HBFs</a:t>
            </a:r>
            <a:endParaRPr lang="en-US" dirty="0"/>
          </a:p>
        </p:txBody>
      </p:sp>
      <p:sp>
        <p:nvSpPr>
          <p:cNvPr id="518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5765296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What happens if CRU buffers get full?</a:t>
            </a:r>
          </a:p>
        </p:txBody>
      </p:sp>
    </p:spTree>
    <p:extLst>
      <p:ext uri="{BB962C8B-B14F-4D97-AF65-F5344CB8AC3E}">
        <p14:creationId xmlns:p14="http://schemas.microsoft.com/office/powerpoint/2010/main" val="2440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17</a:t>
            </a:fld>
            <a:endParaRPr lang="en-US"/>
          </a:p>
        </p:txBody>
      </p:sp>
      <p:grpSp>
        <p:nvGrpSpPr>
          <p:cNvPr id="541" name="Group 540"/>
          <p:cNvGrpSpPr/>
          <p:nvPr/>
        </p:nvGrpSpPr>
        <p:grpSpPr>
          <a:xfrm>
            <a:off x="1753192" y="2906569"/>
            <a:ext cx="4513706" cy="2372109"/>
            <a:chOff x="-44731" y="3320101"/>
            <a:chExt cx="4513706" cy="2372109"/>
          </a:xfrm>
        </p:grpSpPr>
        <p:cxnSp>
          <p:nvCxnSpPr>
            <p:cNvPr id="542" name="Straight Arrow Connector 541"/>
            <p:cNvCxnSpPr/>
            <p:nvPr/>
          </p:nvCxnSpPr>
          <p:spPr>
            <a:xfrm>
              <a:off x="1011779" y="3597441"/>
              <a:ext cx="0" cy="2094769"/>
            </a:xfrm>
            <a:prstGeom prst="straightConnector1">
              <a:avLst/>
            </a:prstGeom>
            <a:ln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Straight Arrow Connector 542"/>
            <p:cNvCxnSpPr/>
            <p:nvPr/>
          </p:nvCxnSpPr>
          <p:spPr>
            <a:xfrm>
              <a:off x="4468975" y="3591425"/>
              <a:ext cx="0" cy="2094769"/>
            </a:xfrm>
            <a:prstGeom prst="straightConnector1">
              <a:avLst/>
            </a:prstGeom>
            <a:ln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4" name="TextBox 543"/>
            <p:cNvSpPr txBox="1"/>
            <p:nvPr/>
          </p:nvSpPr>
          <p:spPr>
            <a:xfrm>
              <a:off x="-44731" y="5179125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>
                  <a:latin typeface="Helvetica" charset="0"/>
                  <a:ea typeface="Helvetica" charset="0"/>
                  <a:cs typeface="Helvetica" charset="0"/>
                </a:rPr>
                <a:t>STF @ FLP0</a:t>
              </a:r>
              <a:endParaRPr lang="en-US" sz="1200" b="1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546" name="Straight Arrow Connector 545"/>
            <p:cNvCxnSpPr/>
            <p:nvPr/>
          </p:nvCxnSpPr>
          <p:spPr>
            <a:xfrm>
              <a:off x="131269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Straight Arrow Connector 546"/>
            <p:cNvCxnSpPr/>
            <p:nvPr/>
          </p:nvCxnSpPr>
          <p:spPr>
            <a:xfrm>
              <a:off x="1609473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Straight Arrow Connector 547"/>
            <p:cNvCxnSpPr/>
            <p:nvPr/>
          </p:nvCxnSpPr>
          <p:spPr>
            <a:xfrm>
              <a:off x="188820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Straight Arrow Connector 548"/>
            <p:cNvCxnSpPr/>
            <p:nvPr/>
          </p:nvCxnSpPr>
          <p:spPr>
            <a:xfrm>
              <a:off x="2172951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Straight Arrow Connector 549"/>
            <p:cNvCxnSpPr/>
            <p:nvPr/>
          </p:nvCxnSpPr>
          <p:spPr>
            <a:xfrm>
              <a:off x="246371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Straight Arrow Connector 550"/>
            <p:cNvCxnSpPr/>
            <p:nvPr/>
          </p:nvCxnSpPr>
          <p:spPr>
            <a:xfrm>
              <a:off x="2754477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Straight Arrow Connector 551"/>
            <p:cNvCxnSpPr/>
            <p:nvPr/>
          </p:nvCxnSpPr>
          <p:spPr>
            <a:xfrm>
              <a:off x="3045240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Straight Arrow Connector 552"/>
            <p:cNvCxnSpPr/>
            <p:nvPr/>
          </p:nvCxnSpPr>
          <p:spPr>
            <a:xfrm>
              <a:off x="3336003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Straight Arrow Connector 553"/>
            <p:cNvCxnSpPr/>
            <p:nvPr/>
          </p:nvCxnSpPr>
          <p:spPr>
            <a:xfrm>
              <a:off x="3626766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Straight Arrow Connector 554"/>
            <p:cNvCxnSpPr/>
            <p:nvPr/>
          </p:nvCxnSpPr>
          <p:spPr>
            <a:xfrm>
              <a:off x="3911513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Straight Arrow Connector 555"/>
            <p:cNvCxnSpPr/>
            <p:nvPr/>
          </p:nvCxnSpPr>
          <p:spPr>
            <a:xfrm>
              <a:off x="4190244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Straight Arrow Connector 556"/>
            <p:cNvCxnSpPr/>
            <p:nvPr/>
          </p:nvCxnSpPr>
          <p:spPr>
            <a:xfrm>
              <a:off x="4468975" y="3591426"/>
              <a:ext cx="0" cy="2094769"/>
            </a:xfrm>
            <a:prstGeom prst="straightConnector1">
              <a:avLst/>
            </a:prstGeom>
            <a:ln w="9525">
              <a:prstDash val="sysDot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8" name="TextBox 557"/>
            <p:cNvSpPr txBox="1"/>
            <p:nvPr/>
          </p:nvSpPr>
          <p:spPr>
            <a:xfrm>
              <a:off x="777303" y="3365156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HB0</a:t>
              </a:r>
            </a:p>
          </p:txBody>
        </p:sp>
        <p:grpSp>
          <p:nvGrpSpPr>
            <p:cNvPr id="559" name="Group 558"/>
            <p:cNvGrpSpPr/>
            <p:nvPr/>
          </p:nvGrpSpPr>
          <p:grpSpPr>
            <a:xfrm>
              <a:off x="1082069" y="5185362"/>
              <a:ext cx="164084" cy="258263"/>
              <a:chOff x="1082069" y="5185362"/>
              <a:chExt cx="164084" cy="258263"/>
            </a:xfrm>
          </p:grpSpPr>
          <p:sp>
            <p:nvSpPr>
              <p:cNvPr id="615" name="Rectangle 614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616" name="Straight Arrow Connector 615"/>
              <p:cNvCxnSpPr/>
              <p:nvPr/>
            </p:nvCxnSpPr>
            <p:spPr>
              <a:xfrm flipH="1">
                <a:off x="1082069" y="5185362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7" name="Straight Arrow Connector 616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0" name="TextBox 559"/>
            <p:cNvSpPr txBox="1"/>
            <p:nvPr/>
          </p:nvSpPr>
          <p:spPr>
            <a:xfrm>
              <a:off x="1079829" y="3362320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HB1</a:t>
              </a:r>
            </a:p>
          </p:txBody>
        </p:sp>
        <p:sp>
          <p:nvSpPr>
            <p:cNvPr id="561" name="TextBox 560"/>
            <p:cNvSpPr txBox="1"/>
            <p:nvPr/>
          </p:nvSpPr>
          <p:spPr>
            <a:xfrm>
              <a:off x="1383893" y="3357451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Helvetica" charset="0"/>
                  <a:ea typeface="Helvetica" charset="0"/>
                  <a:cs typeface="Helvetica" charset="0"/>
                </a:rPr>
                <a:t>HB2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62" name="TextBox 561"/>
            <p:cNvSpPr txBox="1"/>
            <p:nvPr/>
          </p:nvSpPr>
          <p:spPr>
            <a:xfrm>
              <a:off x="1679462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HB3</a:t>
              </a:r>
            </a:p>
          </p:txBody>
        </p:sp>
        <p:sp>
          <p:nvSpPr>
            <p:cNvPr id="563" name="TextBox 562"/>
            <p:cNvSpPr txBox="1"/>
            <p:nvPr/>
          </p:nvSpPr>
          <p:spPr>
            <a:xfrm>
              <a:off x="1975031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HB4</a:t>
              </a:r>
            </a:p>
          </p:txBody>
        </p:sp>
        <p:sp>
          <p:nvSpPr>
            <p:cNvPr id="564" name="TextBox 563"/>
            <p:cNvSpPr txBox="1"/>
            <p:nvPr/>
          </p:nvSpPr>
          <p:spPr>
            <a:xfrm>
              <a:off x="2270600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HB5</a:t>
              </a:r>
            </a:p>
          </p:txBody>
        </p:sp>
        <p:sp>
          <p:nvSpPr>
            <p:cNvPr id="565" name="TextBox 564"/>
            <p:cNvSpPr txBox="1"/>
            <p:nvPr/>
          </p:nvSpPr>
          <p:spPr>
            <a:xfrm>
              <a:off x="2566169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HB6</a:t>
              </a:r>
            </a:p>
          </p:txBody>
        </p:sp>
        <p:sp>
          <p:nvSpPr>
            <p:cNvPr id="566" name="TextBox 565"/>
            <p:cNvSpPr txBox="1"/>
            <p:nvPr/>
          </p:nvSpPr>
          <p:spPr>
            <a:xfrm>
              <a:off x="2861738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HB7</a:t>
              </a:r>
            </a:p>
          </p:txBody>
        </p:sp>
        <p:sp>
          <p:nvSpPr>
            <p:cNvPr id="567" name="TextBox 566"/>
            <p:cNvSpPr txBox="1"/>
            <p:nvPr/>
          </p:nvSpPr>
          <p:spPr>
            <a:xfrm>
              <a:off x="3157307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HB8</a:t>
              </a:r>
            </a:p>
          </p:txBody>
        </p:sp>
        <p:sp>
          <p:nvSpPr>
            <p:cNvPr id="568" name="TextBox 567"/>
            <p:cNvSpPr txBox="1"/>
            <p:nvPr/>
          </p:nvSpPr>
          <p:spPr>
            <a:xfrm>
              <a:off x="3452876" y="3357451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HB9</a:t>
              </a:r>
            </a:p>
          </p:txBody>
        </p:sp>
        <p:sp>
          <p:nvSpPr>
            <p:cNvPr id="569" name="TextBox 568"/>
            <p:cNvSpPr txBox="1"/>
            <p:nvPr/>
          </p:nvSpPr>
          <p:spPr>
            <a:xfrm>
              <a:off x="3844684" y="3357451"/>
              <a:ext cx="5741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HB255</a:t>
              </a:r>
            </a:p>
          </p:txBody>
        </p:sp>
        <p:grpSp>
          <p:nvGrpSpPr>
            <p:cNvPr id="570" name="Group 569"/>
            <p:cNvGrpSpPr/>
            <p:nvPr/>
          </p:nvGrpSpPr>
          <p:grpSpPr>
            <a:xfrm>
              <a:off x="1384518" y="5189617"/>
              <a:ext cx="152400" cy="256479"/>
              <a:chOff x="1093753" y="5187613"/>
              <a:chExt cx="152400" cy="256479"/>
            </a:xfrm>
          </p:grpSpPr>
          <p:sp>
            <p:nvSpPr>
              <p:cNvPr id="612" name="Rectangle 611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613" name="Straight Arrow Connector 612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4" name="Straight Arrow Connector 613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1" name="Group 570"/>
            <p:cNvGrpSpPr/>
            <p:nvPr/>
          </p:nvGrpSpPr>
          <p:grpSpPr>
            <a:xfrm>
              <a:off x="1675283" y="5179589"/>
              <a:ext cx="152400" cy="256479"/>
              <a:chOff x="1093753" y="5187613"/>
              <a:chExt cx="152400" cy="256479"/>
            </a:xfrm>
          </p:grpSpPr>
          <p:sp>
            <p:nvSpPr>
              <p:cNvPr id="609" name="Rectangle 608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610" name="Straight Arrow Connector 609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1" name="Straight Arrow Connector 610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2" name="Group 571"/>
            <p:cNvGrpSpPr/>
            <p:nvPr/>
          </p:nvGrpSpPr>
          <p:grpSpPr>
            <a:xfrm>
              <a:off x="1966048" y="5181593"/>
              <a:ext cx="152400" cy="256479"/>
              <a:chOff x="1093753" y="5187613"/>
              <a:chExt cx="152400" cy="256479"/>
            </a:xfrm>
          </p:grpSpPr>
          <p:sp>
            <p:nvSpPr>
              <p:cNvPr id="606" name="Rectangle 605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607" name="Straight Arrow Connector 606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8" name="Straight Arrow Connector 607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3" name="Group 572"/>
            <p:cNvGrpSpPr/>
            <p:nvPr/>
          </p:nvGrpSpPr>
          <p:grpSpPr>
            <a:xfrm>
              <a:off x="2250797" y="5183597"/>
              <a:ext cx="152400" cy="256479"/>
              <a:chOff x="1093753" y="5187613"/>
              <a:chExt cx="152400" cy="256479"/>
            </a:xfrm>
          </p:grpSpPr>
          <p:sp>
            <p:nvSpPr>
              <p:cNvPr id="603" name="Rectangle 602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604" name="Straight Arrow Connector 603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5" name="Straight Arrow Connector 604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4" name="Group 573"/>
            <p:cNvGrpSpPr/>
            <p:nvPr/>
          </p:nvGrpSpPr>
          <p:grpSpPr>
            <a:xfrm>
              <a:off x="2535546" y="5179585"/>
              <a:ext cx="152400" cy="256479"/>
              <a:chOff x="1093753" y="5187613"/>
              <a:chExt cx="152400" cy="256479"/>
            </a:xfrm>
          </p:grpSpPr>
          <p:sp>
            <p:nvSpPr>
              <p:cNvPr id="600" name="Rectangle 599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601" name="Straight Arrow Connector 600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2" name="Straight Arrow Connector 601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5" name="Group 574"/>
            <p:cNvGrpSpPr/>
            <p:nvPr/>
          </p:nvGrpSpPr>
          <p:grpSpPr>
            <a:xfrm>
              <a:off x="2820295" y="5181589"/>
              <a:ext cx="152400" cy="256479"/>
              <a:chOff x="1093753" y="5187613"/>
              <a:chExt cx="152400" cy="256479"/>
            </a:xfrm>
          </p:grpSpPr>
          <p:sp>
            <p:nvSpPr>
              <p:cNvPr id="597" name="Rectangle 596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98" name="Straight Arrow Connector 597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Straight Arrow Connector 598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6" name="Group 575"/>
            <p:cNvGrpSpPr/>
            <p:nvPr/>
          </p:nvGrpSpPr>
          <p:grpSpPr>
            <a:xfrm>
              <a:off x="3105044" y="5183593"/>
              <a:ext cx="152400" cy="256479"/>
              <a:chOff x="1093753" y="5187613"/>
              <a:chExt cx="152400" cy="256479"/>
            </a:xfrm>
          </p:grpSpPr>
          <p:sp>
            <p:nvSpPr>
              <p:cNvPr id="594" name="Rectangle 593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95" name="Straight Arrow Connector 594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Straight Arrow Connector 595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7" name="Group 576"/>
            <p:cNvGrpSpPr/>
            <p:nvPr/>
          </p:nvGrpSpPr>
          <p:grpSpPr>
            <a:xfrm>
              <a:off x="3407841" y="5179581"/>
              <a:ext cx="152400" cy="256479"/>
              <a:chOff x="1093753" y="5187613"/>
              <a:chExt cx="152400" cy="256479"/>
            </a:xfrm>
          </p:grpSpPr>
          <p:sp>
            <p:nvSpPr>
              <p:cNvPr id="591" name="Rectangle 590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92" name="Straight Arrow Connector 591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3" name="Straight Arrow Connector 592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8" name="Group 577"/>
            <p:cNvGrpSpPr/>
            <p:nvPr/>
          </p:nvGrpSpPr>
          <p:grpSpPr>
            <a:xfrm>
              <a:off x="3698606" y="5175569"/>
              <a:ext cx="152400" cy="256479"/>
              <a:chOff x="1093753" y="5187613"/>
              <a:chExt cx="152400" cy="256479"/>
            </a:xfrm>
          </p:grpSpPr>
          <p:sp>
            <p:nvSpPr>
              <p:cNvPr id="588" name="Rectangle 587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89" name="Straight Arrow Connector 588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Straight Arrow Connector 589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9" name="Group 578"/>
            <p:cNvGrpSpPr/>
            <p:nvPr/>
          </p:nvGrpSpPr>
          <p:grpSpPr>
            <a:xfrm>
              <a:off x="3977339" y="5177573"/>
              <a:ext cx="152400" cy="256479"/>
              <a:chOff x="1093753" y="5187613"/>
              <a:chExt cx="152400" cy="256479"/>
            </a:xfrm>
          </p:grpSpPr>
          <p:sp>
            <p:nvSpPr>
              <p:cNvPr id="585" name="Rectangle 584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86" name="Straight Arrow Connector 585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7" name="Straight Arrow Connector 586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0" name="Group 579"/>
            <p:cNvGrpSpPr/>
            <p:nvPr/>
          </p:nvGrpSpPr>
          <p:grpSpPr>
            <a:xfrm>
              <a:off x="4256072" y="5179577"/>
              <a:ext cx="152400" cy="256479"/>
              <a:chOff x="1093753" y="5187613"/>
              <a:chExt cx="152400" cy="256479"/>
            </a:xfrm>
          </p:grpSpPr>
          <p:sp>
            <p:nvSpPr>
              <p:cNvPr id="582" name="Rectangle 581"/>
              <p:cNvSpPr/>
              <p:nvPr/>
            </p:nvSpPr>
            <p:spPr>
              <a:xfrm>
                <a:off x="1093753" y="5191625"/>
                <a:ext cx="144000" cy="25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cxnSp>
            <p:nvCxnSpPr>
              <p:cNvPr id="583" name="Straight Arrow Connector 582"/>
              <p:cNvCxnSpPr/>
              <p:nvPr/>
            </p:nvCxnSpPr>
            <p:spPr>
              <a:xfrm flipH="1">
                <a:off x="1093753" y="5191625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4" name="Straight Arrow Connector 583"/>
              <p:cNvCxnSpPr/>
              <p:nvPr/>
            </p:nvCxnSpPr>
            <p:spPr>
              <a:xfrm flipH="1">
                <a:off x="1246153" y="5187613"/>
                <a:ext cx="0" cy="252467"/>
              </a:xfrm>
              <a:prstGeom prst="straightConnector1">
                <a:avLst/>
              </a:prstGeom>
              <a:ln w="31750"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1" name="TextBox 580"/>
            <p:cNvSpPr txBox="1"/>
            <p:nvPr/>
          </p:nvSpPr>
          <p:spPr>
            <a:xfrm>
              <a:off x="3737858" y="332010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sz="1000">
                  <a:latin typeface="Helvetica" charset="0"/>
                  <a:ea typeface="Helvetica" charset="0"/>
                  <a:cs typeface="Helvetica" charset="0"/>
                </a:rPr>
                <a:t>..</a:t>
              </a:r>
              <a:endParaRPr lang="en-US" sz="10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grpSp>
        <p:nvGrpSpPr>
          <p:cNvPr id="618" name="Group 617"/>
          <p:cNvGrpSpPr/>
          <p:nvPr/>
        </p:nvGrpSpPr>
        <p:grpSpPr>
          <a:xfrm>
            <a:off x="1751165" y="4302268"/>
            <a:ext cx="4443499" cy="285019"/>
            <a:chOff x="219941" y="2874300"/>
            <a:chExt cx="4443499" cy="285019"/>
          </a:xfrm>
        </p:grpSpPr>
        <p:grpSp>
          <p:nvGrpSpPr>
            <p:cNvPr id="619" name="Group 618"/>
            <p:cNvGrpSpPr/>
            <p:nvPr/>
          </p:nvGrpSpPr>
          <p:grpSpPr>
            <a:xfrm>
              <a:off x="1348721" y="2874300"/>
              <a:ext cx="3314719" cy="270527"/>
              <a:chOff x="4818470" y="3327719"/>
              <a:chExt cx="3314719" cy="270527"/>
            </a:xfrm>
          </p:grpSpPr>
          <p:grpSp>
            <p:nvGrpSpPr>
              <p:cNvPr id="621" name="Group 620"/>
              <p:cNvGrpSpPr/>
              <p:nvPr/>
            </p:nvGrpSpPr>
            <p:grpSpPr>
              <a:xfrm>
                <a:off x="4818470" y="3339763"/>
                <a:ext cx="152400" cy="256479"/>
                <a:chOff x="1093753" y="5187613"/>
                <a:chExt cx="152400" cy="256479"/>
              </a:xfrm>
            </p:grpSpPr>
            <p:sp>
              <p:nvSpPr>
                <p:cNvPr id="666" name="Rectangle 66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67" name="Straight Arrow Connector 66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8" name="Straight Arrow Connector 66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2" name="Group 621"/>
              <p:cNvGrpSpPr/>
              <p:nvPr/>
            </p:nvGrpSpPr>
            <p:grpSpPr>
              <a:xfrm>
                <a:off x="5109235" y="3341767"/>
                <a:ext cx="152400" cy="256479"/>
                <a:chOff x="1093753" y="5187613"/>
                <a:chExt cx="152400" cy="256479"/>
              </a:xfrm>
            </p:grpSpPr>
            <p:sp>
              <p:nvSpPr>
                <p:cNvPr id="663" name="Rectangle 66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64" name="Straight Arrow Connector 66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5" name="Straight Arrow Connector 66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3" name="Group 622"/>
              <p:cNvGrpSpPr/>
              <p:nvPr/>
            </p:nvGrpSpPr>
            <p:grpSpPr>
              <a:xfrm>
                <a:off x="5400000" y="3331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660" name="Rectangle 65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61" name="Straight Arrow Connector 66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2" name="Straight Arrow Connector 66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4" name="Group 623"/>
              <p:cNvGrpSpPr/>
              <p:nvPr/>
            </p:nvGrpSpPr>
            <p:grpSpPr>
              <a:xfrm>
                <a:off x="5690765" y="3333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657" name="Rectangle 65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58" name="Straight Arrow Connector 65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9" name="Straight Arrow Connector 65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5" name="Group 624"/>
              <p:cNvGrpSpPr/>
              <p:nvPr/>
            </p:nvGrpSpPr>
            <p:grpSpPr>
              <a:xfrm>
                <a:off x="5975514" y="3335747"/>
                <a:ext cx="152400" cy="256479"/>
                <a:chOff x="1093753" y="5187613"/>
                <a:chExt cx="152400" cy="256479"/>
              </a:xfrm>
            </p:grpSpPr>
            <p:sp>
              <p:nvSpPr>
                <p:cNvPr id="654" name="Rectangle 653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55" name="Straight Arrow Connector 65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6" name="Straight Arrow Connector 65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6" name="Group 625"/>
              <p:cNvGrpSpPr/>
              <p:nvPr/>
            </p:nvGrpSpPr>
            <p:grpSpPr>
              <a:xfrm>
                <a:off x="6260263" y="3331735"/>
                <a:ext cx="152400" cy="256479"/>
                <a:chOff x="1093753" y="5187613"/>
                <a:chExt cx="152400" cy="256479"/>
              </a:xfrm>
            </p:grpSpPr>
            <p:sp>
              <p:nvSpPr>
                <p:cNvPr id="651" name="Rectangle 65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52" name="Straight Arrow Connector 65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3" name="Straight Arrow Connector 65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7" name="Group 626"/>
              <p:cNvGrpSpPr/>
              <p:nvPr/>
            </p:nvGrpSpPr>
            <p:grpSpPr>
              <a:xfrm>
                <a:off x="6545012" y="3333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648" name="Rectangle 64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49" name="Straight Arrow Connector 64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0" name="Straight Arrow Connector 64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8" name="Group 627"/>
              <p:cNvGrpSpPr/>
              <p:nvPr/>
            </p:nvGrpSpPr>
            <p:grpSpPr>
              <a:xfrm>
                <a:off x="6829761" y="3335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645" name="Rectangle 64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46" name="Straight Arrow Connector 645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7" name="Straight Arrow Connector 646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9" name="Group 628"/>
              <p:cNvGrpSpPr/>
              <p:nvPr/>
            </p:nvGrpSpPr>
            <p:grpSpPr>
              <a:xfrm>
                <a:off x="7132558" y="3331731"/>
                <a:ext cx="152400" cy="256479"/>
                <a:chOff x="1093753" y="5187613"/>
                <a:chExt cx="152400" cy="256479"/>
              </a:xfrm>
            </p:grpSpPr>
            <p:sp>
              <p:nvSpPr>
                <p:cNvPr id="642" name="Rectangle 64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43" name="Straight Arrow Connector 64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4" name="Straight Arrow Connector 643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0" name="Group 629"/>
              <p:cNvGrpSpPr/>
              <p:nvPr/>
            </p:nvGrpSpPr>
            <p:grpSpPr>
              <a:xfrm>
                <a:off x="7423323" y="3327719"/>
                <a:ext cx="152400" cy="256479"/>
                <a:chOff x="1093753" y="5187613"/>
                <a:chExt cx="152400" cy="256479"/>
              </a:xfrm>
            </p:grpSpPr>
            <p:sp>
              <p:nvSpPr>
                <p:cNvPr id="639" name="Rectangle 63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40" name="Straight Arrow Connector 63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1" name="Straight Arrow Connector 64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1" name="Group 630"/>
              <p:cNvGrpSpPr/>
              <p:nvPr/>
            </p:nvGrpSpPr>
            <p:grpSpPr>
              <a:xfrm>
                <a:off x="7702056" y="3329723"/>
                <a:ext cx="152400" cy="256479"/>
                <a:chOff x="1093753" y="5187613"/>
                <a:chExt cx="152400" cy="256479"/>
              </a:xfrm>
            </p:grpSpPr>
            <p:sp>
              <p:nvSpPr>
                <p:cNvPr id="636" name="Rectangle 63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37" name="Straight Arrow Connector 63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8" name="Straight Arrow Connector 63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2" name="Group 631"/>
              <p:cNvGrpSpPr/>
              <p:nvPr/>
            </p:nvGrpSpPr>
            <p:grpSpPr>
              <a:xfrm>
                <a:off x="7980789" y="3331727"/>
                <a:ext cx="152400" cy="256479"/>
                <a:chOff x="1093753" y="5187613"/>
                <a:chExt cx="152400" cy="256479"/>
              </a:xfrm>
            </p:grpSpPr>
            <p:sp>
              <p:nvSpPr>
                <p:cNvPr id="633" name="Rectangle 63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34" name="Straight Arrow Connector 63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5" name="Straight Arrow Connector 63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20" name="TextBox 619"/>
            <p:cNvSpPr txBox="1"/>
            <p:nvPr/>
          </p:nvSpPr>
          <p:spPr>
            <a:xfrm>
              <a:off x="219941" y="2882320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STF @ FLP1</a:t>
              </a:r>
            </a:p>
          </p:txBody>
        </p:sp>
      </p:grpSp>
      <p:grpSp>
        <p:nvGrpSpPr>
          <p:cNvPr id="669" name="Group 668"/>
          <p:cNvGrpSpPr/>
          <p:nvPr/>
        </p:nvGrpSpPr>
        <p:grpSpPr>
          <a:xfrm>
            <a:off x="1763938" y="3826777"/>
            <a:ext cx="4437714" cy="305205"/>
            <a:chOff x="232715" y="2398809"/>
            <a:chExt cx="4437714" cy="305205"/>
          </a:xfrm>
        </p:grpSpPr>
        <p:grpSp>
          <p:nvGrpSpPr>
            <p:cNvPr id="670" name="Group 669"/>
            <p:cNvGrpSpPr/>
            <p:nvPr/>
          </p:nvGrpSpPr>
          <p:grpSpPr>
            <a:xfrm>
              <a:off x="1355710" y="2398809"/>
              <a:ext cx="3314719" cy="270527"/>
              <a:chOff x="4818470" y="3327719"/>
              <a:chExt cx="3314719" cy="270527"/>
            </a:xfrm>
          </p:grpSpPr>
          <p:grpSp>
            <p:nvGrpSpPr>
              <p:cNvPr id="672" name="Group 671"/>
              <p:cNvGrpSpPr/>
              <p:nvPr/>
            </p:nvGrpSpPr>
            <p:grpSpPr>
              <a:xfrm>
                <a:off x="4818470" y="3339763"/>
                <a:ext cx="152400" cy="256479"/>
                <a:chOff x="1093753" y="5187613"/>
                <a:chExt cx="152400" cy="256479"/>
              </a:xfrm>
            </p:grpSpPr>
            <p:sp>
              <p:nvSpPr>
                <p:cNvPr id="717" name="Rectangle 71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18" name="Straight Arrow Connector 71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9" name="Straight Arrow Connector 71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3" name="Group 672"/>
              <p:cNvGrpSpPr/>
              <p:nvPr/>
            </p:nvGrpSpPr>
            <p:grpSpPr>
              <a:xfrm>
                <a:off x="5109235" y="3341767"/>
                <a:ext cx="152400" cy="256479"/>
                <a:chOff x="1093753" y="5187613"/>
                <a:chExt cx="152400" cy="256479"/>
              </a:xfrm>
            </p:grpSpPr>
            <p:sp>
              <p:nvSpPr>
                <p:cNvPr id="714" name="Rectangle 713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15" name="Straight Arrow Connector 71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6" name="Straight Arrow Connector 71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4" name="Group 673"/>
              <p:cNvGrpSpPr/>
              <p:nvPr/>
            </p:nvGrpSpPr>
            <p:grpSpPr>
              <a:xfrm>
                <a:off x="5400000" y="3331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711" name="Rectangle 71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12" name="Straight Arrow Connector 71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3" name="Straight Arrow Connector 71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5" name="Group 674"/>
              <p:cNvGrpSpPr/>
              <p:nvPr/>
            </p:nvGrpSpPr>
            <p:grpSpPr>
              <a:xfrm>
                <a:off x="5690765" y="3333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708" name="Rectangle 70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09" name="Straight Arrow Connector 70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0" name="Straight Arrow Connector 70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6" name="Group 675"/>
              <p:cNvGrpSpPr/>
              <p:nvPr/>
            </p:nvGrpSpPr>
            <p:grpSpPr>
              <a:xfrm>
                <a:off x="5975514" y="3335747"/>
                <a:ext cx="152400" cy="256479"/>
                <a:chOff x="1093753" y="5187613"/>
                <a:chExt cx="152400" cy="256479"/>
              </a:xfrm>
            </p:grpSpPr>
            <p:sp>
              <p:nvSpPr>
                <p:cNvPr id="705" name="Rectangle 70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06" name="Straight Arrow Connector 705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7" name="Straight Arrow Connector 706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7" name="Group 676"/>
              <p:cNvGrpSpPr/>
              <p:nvPr/>
            </p:nvGrpSpPr>
            <p:grpSpPr>
              <a:xfrm>
                <a:off x="6260263" y="3331735"/>
                <a:ext cx="152400" cy="256479"/>
                <a:chOff x="1093753" y="5187613"/>
                <a:chExt cx="152400" cy="256479"/>
              </a:xfrm>
            </p:grpSpPr>
            <p:sp>
              <p:nvSpPr>
                <p:cNvPr id="702" name="Rectangle 70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03" name="Straight Arrow Connector 70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4" name="Straight Arrow Connector 703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8" name="Group 677"/>
              <p:cNvGrpSpPr/>
              <p:nvPr/>
            </p:nvGrpSpPr>
            <p:grpSpPr>
              <a:xfrm>
                <a:off x="6545012" y="3333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699" name="Rectangle 69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00" name="Straight Arrow Connector 69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1" name="Straight Arrow Connector 70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9" name="Group 678"/>
              <p:cNvGrpSpPr/>
              <p:nvPr/>
            </p:nvGrpSpPr>
            <p:grpSpPr>
              <a:xfrm>
                <a:off x="6829761" y="3335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696" name="Rectangle 69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97" name="Straight Arrow Connector 69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8" name="Straight Arrow Connector 69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0" name="Group 679"/>
              <p:cNvGrpSpPr/>
              <p:nvPr/>
            </p:nvGrpSpPr>
            <p:grpSpPr>
              <a:xfrm>
                <a:off x="7132558" y="3331731"/>
                <a:ext cx="152400" cy="256479"/>
                <a:chOff x="1093753" y="5187613"/>
                <a:chExt cx="152400" cy="256479"/>
              </a:xfrm>
            </p:grpSpPr>
            <p:sp>
              <p:nvSpPr>
                <p:cNvPr id="693" name="Rectangle 69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94" name="Straight Arrow Connector 69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5" name="Straight Arrow Connector 69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1" name="Group 680"/>
              <p:cNvGrpSpPr/>
              <p:nvPr/>
            </p:nvGrpSpPr>
            <p:grpSpPr>
              <a:xfrm>
                <a:off x="7423323" y="3327719"/>
                <a:ext cx="152400" cy="256479"/>
                <a:chOff x="1093753" y="5187613"/>
                <a:chExt cx="152400" cy="256479"/>
              </a:xfrm>
            </p:grpSpPr>
            <p:sp>
              <p:nvSpPr>
                <p:cNvPr id="690" name="Rectangle 68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91" name="Straight Arrow Connector 69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2" name="Straight Arrow Connector 69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2" name="Group 681"/>
              <p:cNvGrpSpPr/>
              <p:nvPr/>
            </p:nvGrpSpPr>
            <p:grpSpPr>
              <a:xfrm>
                <a:off x="7702056" y="3329723"/>
                <a:ext cx="152400" cy="256479"/>
                <a:chOff x="1093753" y="5187613"/>
                <a:chExt cx="152400" cy="256479"/>
              </a:xfrm>
            </p:grpSpPr>
            <p:sp>
              <p:nvSpPr>
                <p:cNvPr id="687" name="Rectangle 68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88" name="Straight Arrow Connector 68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9" name="Straight Arrow Connector 68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3" name="Group 682"/>
              <p:cNvGrpSpPr/>
              <p:nvPr/>
            </p:nvGrpSpPr>
            <p:grpSpPr>
              <a:xfrm>
                <a:off x="7980789" y="3331727"/>
                <a:ext cx="152400" cy="256479"/>
                <a:chOff x="1093753" y="5187613"/>
                <a:chExt cx="152400" cy="256479"/>
              </a:xfrm>
            </p:grpSpPr>
            <p:sp>
              <p:nvSpPr>
                <p:cNvPr id="684" name="Rectangle 683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685" name="Straight Arrow Connector 68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6" name="Straight Arrow Connector 68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71" name="TextBox 670"/>
            <p:cNvSpPr txBox="1"/>
            <p:nvPr/>
          </p:nvSpPr>
          <p:spPr>
            <a:xfrm>
              <a:off x="232715" y="2427015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STF @ FLP2</a:t>
              </a:r>
            </a:p>
          </p:txBody>
        </p:sp>
      </p:grpSp>
      <p:grpSp>
        <p:nvGrpSpPr>
          <p:cNvPr id="720" name="Group 719"/>
          <p:cNvGrpSpPr/>
          <p:nvPr/>
        </p:nvGrpSpPr>
        <p:grpSpPr>
          <a:xfrm>
            <a:off x="1776713" y="3351286"/>
            <a:ext cx="4431929" cy="287291"/>
            <a:chOff x="245489" y="1923318"/>
            <a:chExt cx="4431929" cy="287291"/>
          </a:xfrm>
        </p:grpSpPr>
        <p:grpSp>
          <p:nvGrpSpPr>
            <p:cNvPr id="721" name="Group 720"/>
            <p:cNvGrpSpPr/>
            <p:nvPr/>
          </p:nvGrpSpPr>
          <p:grpSpPr>
            <a:xfrm>
              <a:off x="1362699" y="1923318"/>
              <a:ext cx="3314719" cy="270527"/>
              <a:chOff x="4818470" y="3327719"/>
              <a:chExt cx="3314719" cy="270527"/>
            </a:xfrm>
          </p:grpSpPr>
          <p:grpSp>
            <p:nvGrpSpPr>
              <p:cNvPr id="723" name="Group 722"/>
              <p:cNvGrpSpPr/>
              <p:nvPr/>
            </p:nvGrpSpPr>
            <p:grpSpPr>
              <a:xfrm>
                <a:off x="4818470" y="3339763"/>
                <a:ext cx="152400" cy="256479"/>
                <a:chOff x="1093753" y="5187613"/>
                <a:chExt cx="152400" cy="256479"/>
              </a:xfrm>
            </p:grpSpPr>
            <p:sp>
              <p:nvSpPr>
                <p:cNvPr id="768" name="Rectangle 76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69" name="Straight Arrow Connector 76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0" name="Straight Arrow Connector 76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4" name="Group 723"/>
              <p:cNvGrpSpPr/>
              <p:nvPr/>
            </p:nvGrpSpPr>
            <p:grpSpPr>
              <a:xfrm>
                <a:off x="5109235" y="3341767"/>
                <a:ext cx="152400" cy="256479"/>
                <a:chOff x="1093753" y="5187613"/>
                <a:chExt cx="152400" cy="256479"/>
              </a:xfrm>
            </p:grpSpPr>
            <p:sp>
              <p:nvSpPr>
                <p:cNvPr id="765" name="Rectangle 76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66" name="Straight Arrow Connector 765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7" name="Straight Arrow Connector 766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5" name="Group 724"/>
              <p:cNvGrpSpPr/>
              <p:nvPr/>
            </p:nvGrpSpPr>
            <p:grpSpPr>
              <a:xfrm>
                <a:off x="5400000" y="3331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762" name="Rectangle 761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63" name="Straight Arrow Connector 762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4" name="Straight Arrow Connector 763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6" name="Group 725"/>
              <p:cNvGrpSpPr/>
              <p:nvPr/>
            </p:nvGrpSpPr>
            <p:grpSpPr>
              <a:xfrm>
                <a:off x="5690765" y="3333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759" name="Rectangle 758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60" name="Straight Arrow Connector 759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1" name="Straight Arrow Connector 760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7" name="Group 726"/>
              <p:cNvGrpSpPr/>
              <p:nvPr/>
            </p:nvGrpSpPr>
            <p:grpSpPr>
              <a:xfrm>
                <a:off x="5975514" y="3335747"/>
                <a:ext cx="152400" cy="256479"/>
                <a:chOff x="1093753" y="5187613"/>
                <a:chExt cx="152400" cy="256479"/>
              </a:xfrm>
            </p:grpSpPr>
            <p:sp>
              <p:nvSpPr>
                <p:cNvPr id="756" name="Rectangle 755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rgbClr val="92D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57" name="Straight Arrow Connector 756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8" name="Straight Arrow Connector 757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8" name="Group 727"/>
              <p:cNvGrpSpPr/>
              <p:nvPr/>
            </p:nvGrpSpPr>
            <p:grpSpPr>
              <a:xfrm>
                <a:off x="6260263" y="3331735"/>
                <a:ext cx="152400" cy="256479"/>
                <a:chOff x="1093753" y="5187613"/>
                <a:chExt cx="152400" cy="256479"/>
              </a:xfrm>
            </p:grpSpPr>
            <p:sp>
              <p:nvSpPr>
                <p:cNvPr id="753" name="Rectangle 752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54" name="Straight Arrow Connector 753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5" name="Straight Arrow Connector 754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9" name="Group 728"/>
              <p:cNvGrpSpPr/>
              <p:nvPr/>
            </p:nvGrpSpPr>
            <p:grpSpPr>
              <a:xfrm>
                <a:off x="6545012" y="3333739"/>
                <a:ext cx="152400" cy="256479"/>
                <a:chOff x="1093753" y="5187613"/>
                <a:chExt cx="152400" cy="256479"/>
              </a:xfrm>
            </p:grpSpPr>
            <p:sp>
              <p:nvSpPr>
                <p:cNvPr id="750" name="Rectangle 749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51" name="Straight Arrow Connector 750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2" name="Straight Arrow Connector 751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0" name="Group 729"/>
              <p:cNvGrpSpPr/>
              <p:nvPr/>
            </p:nvGrpSpPr>
            <p:grpSpPr>
              <a:xfrm>
                <a:off x="6829761" y="3335743"/>
                <a:ext cx="152400" cy="256479"/>
                <a:chOff x="1093753" y="5187613"/>
                <a:chExt cx="152400" cy="256479"/>
              </a:xfrm>
            </p:grpSpPr>
            <p:sp>
              <p:nvSpPr>
                <p:cNvPr id="747" name="Rectangle 746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48" name="Straight Arrow Connector 747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9" name="Straight Arrow Connector 748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1" name="Group 730"/>
              <p:cNvGrpSpPr/>
              <p:nvPr/>
            </p:nvGrpSpPr>
            <p:grpSpPr>
              <a:xfrm>
                <a:off x="7132558" y="3331731"/>
                <a:ext cx="152400" cy="256479"/>
                <a:chOff x="1093753" y="5187613"/>
                <a:chExt cx="152400" cy="256479"/>
              </a:xfrm>
            </p:grpSpPr>
            <p:sp>
              <p:nvSpPr>
                <p:cNvPr id="744" name="Rectangle 743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45" name="Straight Arrow Connector 744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6" name="Straight Arrow Connector 745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2" name="Group 731"/>
              <p:cNvGrpSpPr/>
              <p:nvPr/>
            </p:nvGrpSpPr>
            <p:grpSpPr>
              <a:xfrm>
                <a:off x="7423323" y="3327719"/>
                <a:ext cx="152400" cy="256479"/>
                <a:chOff x="1093753" y="5187613"/>
                <a:chExt cx="152400" cy="256479"/>
              </a:xfrm>
            </p:grpSpPr>
            <p:sp>
              <p:nvSpPr>
                <p:cNvPr id="741" name="Rectangle 740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42" name="Straight Arrow Connector 741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3" name="Straight Arrow Connector 742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3" name="Group 732"/>
              <p:cNvGrpSpPr/>
              <p:nvPr/>
            </p:nvGrpSpPr>
            <p:grpSpPr>
              <a:xfrm>
                <a:off x="7702056" y="3329723"/>
                <a:ext cx="152400" cy="256479"/>
                <a:chOff x="1093753" y="5187613"/>
                <a:chExt cx="152400" cy="256479"/>
              </a:xfrm>
            </p:grpSpPr>
            <p:sp>
              <p:nvSpPr>
                <p:cNvPr id="738" name="Rectangle 737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39" name="Straight Arrow Connector 738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0" name="Straight Arrow Connector 739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4" name="Group 733"/>
              <p:cNvGrpSpPr/>
              <p:nvPr/>
            </p:nvGrpSpPr>
            <p:grpSpPr>
              <a:xfrm>
                <a:off x="7980789" y="3331727"/>
                <a:ext cx="152400" cy="256479"/>
                <a:chOff x="1093753" y="5187613"/>
                <a:chExt cx="152400" cy="256479"/>
              </a:xfrm>
            </p:grpSpPr>
            <p:sp>
              <p:nvSpPr>
                <p:cNvPr id="735" name="Rectangle 734"/>
                <p:cNvSpPr/>
                <p:nvPr/>
              </p:nvSpPr>
              <p:spPr>
                <a:xfrm>
                  <a:off x="1093753" y="5191625"/>
                  <a:ext cx="144000" cy="252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b="1">
                    <a:latin typeface="Helvetica" charset="0"/>
                    <a:ea typeface="Helvetica" charset="0"/>
                    <a:cs typeface="Helvetica" charset="0"/>
                  </a:endParaRPr>
                </a:p>
              </p:txBody>
            </p:sp>
            <p:cxnSp>
              <p:nvCxnSpPr>
                <p:cNvPr id="736" name="Straight Arrow Connector 735"/>
                <p:cNvCxnSpPr/>
                <p:nvPr/>
              </p:nvCxnSpPr>
              <p:spPr>
                <a:xfrm flipH="1">
                  <a:off x="1093753" y="5191625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7" name="Straight Arrow Connector 736"/>
                <p:cNvCxnSpPr/>
                <p:nvPr/>
              </p:nvCxnSpPr>
              <p:spPr>
                <a:xfrm flipH="1">
                  <a:off x="1246153" y="5187613"/>
                  <a:ext cx="0" cy="252467"/>
                </a:xfrm>
                <a:prstGeom prst="straightConnector1">
                  <a:avLst/>
                </a:prstGeom>
                <a:ln w="31750"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22" name="TextBox 721"/>
            <p:cNvSpPr txBox="1"/>
            <p:nvPr/>
          </p:nvSpPr>
          <p:spPr>
            <a:xfrm>
              <a:off x="245489" y="1933610"/>
              <a:ext cx="10999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STF @ </a:t>
              </a:r>
              <a:r>
                <a:rPr lang="en-US" sz="1200" b="1" dirty="0" err="1">
                  <a:latin typeface="Helvetica" charset="0"/>
                  <a:ea typeface="Helvetica" charset="0"/>
                  <a:cs typeface="Helvetica" charset="0"/>
                </a:rPr>
                <a:t>FLPn</a:t>
              </a:r>
              <a:endParaRPr lang="en-US" sz="1200" b="1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sp>
        <p:nvSpPr>
          <p:cNvPr id="771" name="TextBox 770"/>
          <p:cNvSpPr txBox="1"/>
          <p:nvPr/>
        </p:nvSpPr>
        <p:spPr>
          <a:xfrm>
            <a:off x="3983707" y="5519539"/>
            <a:ext cx="1561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Helvetica" charset="0"/>
                <a:ea typeface="Helvetica" charset="0"/>
                <a:cs typeface="Helvetica" charset="0"/>
              </a:rPr>
              <a:t>TF0 @ EPN</a:t>
            </a:r>
          </a:p>
        </p:txBody>
      </p:sp>
      <p:sp>
        <p:nvSpPr>
          <p:cNvPr id="483" name="Rectangle 482"/>
          <p:cNvSpPr/>
          <p:nvPr/>
        </p:nvSpPr>
        <p:spPr>
          <a:xfrm>
            <a:off x="3383201" y="4194807"/>
            <a:ext cx="838202" cy="1243022"/>
          </a:xfrm>
          <a:prstGeom prst="rect">
            <a:avLst/>
          </a:prstGeom>
          <a:solidFill>
            <a:srgbClr val="00B0F0">
              <a:alpha val="32157"/>
            </a:srgbClr>
          </a:solidFill>
          <a:ln>
            <a:solidFill>
              <a:srgbClr val="4A7EBB">
                <a:alpha val="2902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9" name="Group 258"/>
          <p:cNvGrpSpPr/>
          <p:nvPr/>
        </p:nvGrpSpPr>
        <p:grpSpPr>
          <a:xfrm>
            <a:off x="6024515" y="2900306"/>
            <a:ext cx="3691672" cy="2372109"/>
            <a:chOff x="4502020" y="1472251"/>
            <a:chExt cx="3691672" cy="2372109"/>
          </a:xfrm>
        </p:grpSpPr>
        <p:sp>
          <p:nvSpPr>
            <p:cNvPr id="260" name="TextBox 259"/>
            <p:cNvSpPr txBox="1"/>
            <p:nvPr/>
          </p:nvSpPr>
          <p:spPr>
            <a:xfrm>
              <a:off x="4502020" y="1517306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Helvetica" charset="0"/>
                  <a:ea typeface="Helvetica" charset="0"/>
                  <a:cs typeface="Helvetica" charset="0"/>
                </a:rPr>
                <a:t>HB0</a:t>
              </a:r>
            </a:p>
          </p:txBody>
        </p:sp>
        <p:grpSp>
          <p:nvGrpSpPr>
            <p:cNvPr id="261" name="Group 260"/>
            <p:cNvGrpSpPr/>
            <p:nvPr/>
          </p:nvGrpSpPr>
          <p:grpSpPr>
            <a:xfrm>
              <a:off x="4736496" y="1472251"/>
              <a:ext cx="3457196" cy="2372109"/>
              <a:chOff x="4736496" y="1472251"/>
              <a:chExt cx="3457196" cy="2372109"/>
            </a:xfrm>
          </p:grpSpPr>
          <p:cxnSp>
            <p:nvCxnSpPr>
              <p:cNvPr id="262" name="Straight Arrow Connector 261"/>
              <p:cNvCxnSpPr/>
              <p:nvPr/>
            </p:nvCxnSpPr>
            <p:spPr>
              <a:xfrm>
                <a:off x="4736496" y="1749591"/>
                <a:ext cx="0" cy="2094769"/>
              </a:xfrm>
              <a:prstGeom prst="straightConnector1">
                <a:avLst/>
              </a:prstGeom>
              <a:ln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Arrow Connector 262"/>
              <p:cNvCxnSpPr/>
              <p:nvPr/>
            </p:nvCxnSpPr>
            <p:spPr>
              <a:xfrm>
                <a:off x="8193692" y="1743575"/>
                <a:ext cx="0" cy="2094769"/>
              </a:xfrm>
              <a:prstGeom prst="straightConnector1">
                <a:avLst/>
              </a:prstGeom>
              <a:ln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Arrow Connector 263"/>
              <p:cNvCxnSpPr/>
              <p:nvPr/>
            </p:nvCxnSpPr>
            <p:spPr>
              <a:xfrm>
                <a:off x="5037411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Arrow Connector 264"/>
              <p:cNvCxnSpPr/>
              <p:nvPr/>
            </p:nvCxnSpPr>
            <p:spPr>
              <a:xfrm>
                <a:off x="5334190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Arrow Connector 265"/>
              <p:cNvCxnSpPr/>
              <p:nvPr/>
            </p:nvCxnSpPr>
            <p:spPr>
              <a:xfrm>
                <a:off x="5612921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Arrow Connector 266"/>
              <p:cNvCxnSpPr/>
              <p:nvPr/>
            </p:nvCxnSpPr>
            <p:spPr>
              <a:xfrm>
                <a:off x="5897668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Arrow Connector 267"/>
              <p:cNvCxnSpPr/>
              <p:nvPr/>
            </p:nvCxnSpPr>
            <p:spPr>
              <a:xfrm>
                <a:off x="6188431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Arrow Connector 268"/>
              <p:cNvCxnSpPr/>
              <p:nvPr/>
            </p:nvCxnSpPr>
            <p:spPr>
              <a:xfrm>
                <a:off x="6479194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Arrow Connector 269"/>
              <p:cNvCxnSpPr/>
              <p:nvPr/>
            </p:nvCxnSpPr>
            <p:spPr>
              <a:xfrm>
                <a:off x="6769957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Arrow Connector 270"/>
              <p:cNvCxnSpPr/>
              <p:nvPr/>
            </p:nvCxnSpPr>
            <p:spPr>
              <a:xfrm>
                <a:off x="7060720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Arrow Connector 271"/>
              <p:cNvCxnSpPr/>
              <p:nvPr/>
            </p:nvCxnSpPr>
            <p:spPr>
              <a:xfrm>
                <a:off x="7351483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Arrow Connector 272"/>
              <p:cNvCxnSpPr/>
              <p:nvPr/>
            </p:nvCxnSpPr>
            <p:spPr>
              <a:xfrm>
                <a:off x="7636230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Arrow Connector 273"/>
              <p:cNvCxnSpPr/>
              <p:nvPr/>
            </p:nvCxnSpPr>
            <p:spPr>
              <a:xfrm>
                <a:off x="7914961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Arrow Connector 274"/>
              <p:cNvCxnSpPr/>
              <p:nvPr/>
            </p:nvCxnSpPr>
            <p:spPr>
              <a:xfrm>
                <a:off x="8193692" y="1743576"/>
                <a:ext cx="0" cy="2094769"/>
              </a:xfrm>
              <a:prstGeom prst="straightConnector1">
                <a:avLst/>
              </a:prstGeom>
              <a:ln w="9525">
                <a:prstDash val="sysDot"/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6" name="TextBox 275"/>
              <p:cNvSpPr txBox="1"/>
              <p:nvPr/>
            </p:nvSpPr>
            <p:spPr>
              <a:xfrm>
                <a:off x="4804546" y="1514470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charset="0"/>
                    <a:ea typeface="Helvetica" charset="0"/>
                    <a:cs typeface="Helvetica" charset="0"/>
                  </a:rPr>
                  <a:t>HB1</a:t>
                </a:r>
              </a:p>
            </p:txBody>
          </p:sp>
          <p:sp>
            <p:nvSpPr>
              <p:cNvPr id="277" name="TextBox 276"/>
              <p:cNvSpPr txBox="1"/>
              <p:nvPr/>
            </p:nvSpPr>
            <p:spPr>
              <a:xfrm>
                <a:off x="5108610" y="1509601"/>
                <a:ext cx="44114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>
                    <a:latin typeface="Helvetica" charset="0"/>
                    <a:ea typeface="Helvetica" charset="0"/>
                    <a:cs typeface="Helvetica" charset="0"/>
                  </a:rPr>
                  <a:t>HB2</a:t>
                </a:r>
                <a:endParaRPr lang="en-US" sz="1000" dirty="0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  <p:sp>
            <p:nvSpPr>
              <p:cNvPr id="278" name="TextBox 277"/>
              <p:cNvSpPr txBox="1"/>
              <p:nvPr/>
            </p:nvSpPr>
            <p:spPr>
              <a:xfrm>
                <a:off x="5404179" y="1509601"/>
                <a:ext cx="4331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charset="0"/>
                    <a:ea typeface="Helvetica" charset="0"/>
                    <a:cs typeface="Helvetica" charset="0"/>
                  </a:rPr>
                  <a:t>HB3</a:t>
                </a:r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>
                <a:off x="5699748" y="1509601"/>
                <a:ext cx="4331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charset="0"/>
                    <a:ea typeface="Helvetica" charset="0"/>
                    <a:cs typeface="Helvetica" charset="0"/>
                  </a:rPr>
                  <a:t>HB4</a:t>
                </a:r>
              </a:p>
            </p:txBody>
          </p:sp>
          <p:sp>
            <p:nvSpPr>
              <p:cNvPr id="280" name="TextBox 279"/>
              <p:cNvSpPr txBox="1"/>
              <p:nvPr/>
            </p:nvSpPr>
            <p:spPr>
              <a:xfrm>
                <a:off x="5995317" y="1509601"/>
                <a:ext cx="4331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charset="0"/>
                    <a:ea typeface="Helvetica" charset="0"/>
                    <a:cs typeface="Helvetica" charset="0"/>
                  </a:rPr>
                  <a:t>HB5</a:t>
                </a:r>
              </a:p>
            </p:txBody>
          </p:sp>
          <p:sp>
            <p:nvSpPr>
              <p:cNvPr id="281" name="TextBox 280"/>
              <p:cNvSpPr txBox="1"/>
              <p:nvPr/>
            </p:nvSpPr>
            <p:spPr>
              <a:xfrm>
                <a:off x="6290886" y="1509601"/>
                <a:ext cx="4331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charset="0"/>
                    <a:ea typeface="Helvetica" charset="0"/>
                    <a:cs typeface="Helvetica" charset="0"/>
                  </a:rPr>
                  <a:t>HB6</a:t>
                </a:r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6586455" y="1509601"/>
                <a:ext cx="4331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charset="0"/>
                    <a:ea typeface="Helvetica" charset="0"/>
                    <a:cs typeface="Helvetica" charset="0"/>
                  </a:rPr>
                  <a:t>HB7</a:t>
                </a:r>
              </a:p>
            </p:txBody>
          </p:sp>
          <p:sp>
            <p:nvSpPr>
              <p:cNvPr id="283" name="TextBox 282"/>
              <p:cNvSpPr txBox="1"/>
              <p:nvPr/>
            </p:nvSpPr>
            <p:spPr>
              <a:xfrm>
                <a:off x="6882024" y="1509601"/>
                <a:ext cx="4331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charset="0"/>
                    <a:ea typeface="Helvetica" charset="0"/>
                    <a:cs typeface="Helvetica" charset="0"/>
                  </a:rPr>
                  <a:t>HB8</a:t>
                </a:r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7177593" y="1509601"/>
                <a:ext cx="4331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charset="0"/>
                    <a:ea typeface="Helvetica" charset="0"/>
                    <a:cs typeface="Helvetica" charset="0"/>
                  </a:rPr>
                  <a:t>HB9</a:t>
                </a:r>
              </a:p>
            </p:txBody>
          </p:sp>
          <p:sp>
            <p:nvSpPr>
              <p:cNvPr id="285" name="TextBox 284"/>
              <p:cNvSpPr txBox="1"/>
              <p:nvPr/>
            </p:nvSpPr>
            <p:spPr>
              <a:xfrm>
                <a:off x="7569401" y="1509601"/>
                <a:ext cx="57419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Helvetica" charset="0"/>
                    <a:ea typeface="Helvetica" charset="0"/>
                    <a:cs typeface="Helvetica" charset="0"/>
                  </a:rPr>
                  <a:t>HB255</a:t>
                </a:r>
              </a:p>
            </p:txBody>
          </p:sp>
          <p:grpSp>
            <p:nvGrpSpPr>
              <p:cNvPr id="286" name="Group 285"/>
              <p:cNvGrpSpPr/>
              <p:nvPr/>
            </p:nvGrpSpPr>
            <p:grpSpPr>
              <a:xfrm>
                <a:off x="4818470" y="3327719"/>
                <a:ext cx="3314719" cy="270527"/>
                <a:chOff x="4818470" y="3327719"/>
                <a:chExt cx="3314719" cy="270527"/>
              </a:xfrm>
            </p:grpSpPr>
            <p:grpSp>
              <p:nvGrpSpPr>
                <p:cNvPr id="288" name="Group 287"/>
                <p:cNvGrpSpPr/>
                <p:nvPr/>
              </p:nvGrpSpPr>
              <p:grpSpPr>
                <a:xfrm>
                  <a:off x="4818470" y="333976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33" name="Rectangle 332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34" name="Straight Arrow Connector 333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5" name="Straight Arrow Connector 33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9" name="Group 288"/>
                <p:cNvGrpSpPr/>
                <p:nvPr/>
              </p:nvGrpSpPr>
              <p:grpSpPr>
                <a:xfrm>
                  <a:off x="5109235" y="334176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30" name="Rectangle 32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31" name="Straight Arrow Connector 33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Straight Arrow Connector 33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0" name="Group 289"/>
                <p:cNvGrpSpPr/>
                <p:nvPr/>
              </p:nvGrpSpPr>
              <p:grpSpPr>
                <a:xfrm>
                  <a:off x="5400000" y="3331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27" name="Rectangle 32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28" name="Straight Arrow Connector 32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9" name="Straight Arrow Connector 32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1" name="Group 290"/>
                <p:cNvGrpSpPr/>
                <p:nvPr/>
              </p:nvGrpSpPr>
              <p:grpSpPr>
                <a:xfrm>
                  <a:off x="5690765" y="3333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24" name="Rectangle 32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25" name="Straight Arrow Connector 32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6" name="Straight Arrow Connector 32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2" name="Group 291"/>
                <p:cNvGrpSpPr/>
                <p:nvPr/>
              </p:nvGrpSpPr>
              <p:grpSpPr>
                <a:xfrm>
                  <a:off x="5975514" y="333574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21" name="Rectangle 320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22" name="Straight Arrow Connector 321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3" name="Straight Arrow Connector 322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3" name="Group 292"/>
                <p:cNvGrpSpPr/>
                <p:nvPr/>
              </p:nvGrpSpPr>
              <p:grpSpPr>
                <a:xfrm>
                  <a:off x="6260263" y="3331735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18" name="Rectangle 317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19" name="Straight Arrow Connector 318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0" name="Straight Arrow Connector 319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4" name="Group 293"/>
                <p:cNvGrpSpPr/>
                <p:nvPr/>
              </p:nvGrpSpPr>
              <p:grpSpPr>
                <a:xfrm>
                  <a:off x="6545012" y="3333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15" name="Rectangle 31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16" name="Straight Arrow Connector 31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7" name="Straight Arrow Connector 31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5" name="Group 294"/>
                <p:cNvGrpSpPr/>
                <p:nvPr/>
              </p:nvGrpSpPr>
              <p:grpSpPr>
                <a:xfrm>
                  <a:off x="6829761" y="3335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12" name="Rectangle 31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13" name="Straight Arrow Connector 31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4" name="Straight Arrow Connector 31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6" name="Group 295"/>
                <p:cNvGrpSpPr/>
                <p:nvPr/>
              </p:nvGrpSpPr>
              <p:grpSpPr>
                <a:xfrm>
                  <a:off x="7132558" y="3331731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09" name="Rectangle 30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10" name="Straight Arrow Connector 30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1" name="Straight Arrow Connector 31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7" name="Group 296"/>
                <p:cNvGrpSpPr/>
                <p:nvPr/>
              </p:nvGrpSpPr>
              <p:grpSpPr>
                <a:xfrm>
                  <a:off x="7423323" y="332771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06" name="Rectangle 305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07" name="Straight Arrow Connector 306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8" name="Straight Arrow Connector 307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8" name="Group 297"/>
                <p:cNvGrpSpPr/>
                <p:nvPr/>
              </p:nvGrpSpPr>
              <p:grpSpPr>
                <a:xfrm>
                  <a:off x="7702056" y="332972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03" name="Rectangle 302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04" name="Straight Arrow Connector 303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5" name="Straight Arrow Connector 30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9" name="Group 298"/>
                <p:cNvGrpSpPr/>
                <p:nvPr/>
              </p:nvGrpSpPr>
              <p:grpSpPr>
                <a:xfrm>
                  <a:off x="7980789" y="333172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00" name="Rectangle 29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01" name="Straight Arrow Connector 30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2" name="Straight Arrow Connector 30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87" name="TextBox 286"/>
              <p:cNvSpPr txBox="1"/>
              <p:nvPr/>
            </p:nvSpPr>
            <p:spPr>
              <a:xfrm>
                <a:off x="7462575" y="1472251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s-IS" sz="1000">
                    <a:latin typeface="Helvetica" charset="0"/>
                    <a:ea typeface="Helvetica" charset="0"/>
                    <a:cs typeface="Helvetica" charset="0"/>
                  </a:rPr>
                  <a:t>..</a:t>
                </a:r>
                <a:endParaRPr lang="en-US" sz="1000" dirty="0"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</p:grpSp>
      </p:grpSp>
      <p:grpSp>
        <p:nvGrpSpPr>
          <p:cNvPr id="336" name="Group 335"/>
          <p:cNvGrpSpPr/>
          <p:nvPr/>
        </p:nvGrpSpPr>
        <p:grpSpPr>
          <a:xfrm>
            <a:off x="6326988" y="3344794"/>
            <a:ext cx="3328697" cy="2568592"/>
            <a:chOff x="4802987" y="3344794"/>
            <a:chExt cx="3328697" cy="2568592"/>
          </a:xfrm>
        </p:grpSpPr>
        <p:sp>
          <p:nvSpPr>
            <p:cNvPr id="337" name="TextBox 336"/>
            <p:cNvSpPr txBox="1"/>
            <p:nvPr/>
          </p:nvSpPr>
          <p:spPr>
            <a:xfrm>
              <a:off x="5908996" y="5513276"/>
              <a:ext cx="15616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Helvetica" charset="0"/>
                  <a:ea typeface="Helvetica" charset="0"/>
                  <a:cs typeface="Helvetica" charset="0"/>
                </a:rPr>
                <a:t>TF1 @ EPN</a:t>
              </a:r>
            </a:p>
          </p:txBody>
        </p:sp>
        <p:grpSp>
          <p:nvGrpSpPr>
            <p:cNvPr id="338" name="Group 337"/>
            <p:cNvGrpSpPr/>
            <p:nvPr/>
          </p:nvGrpSpPr>
          <p:grpSpPr>
            <a:xfrm>
              <a:off x="4802987" y="3344794"/>
              <a:ext cx="3328697" cy="1221509"/>
              <a:chOff x="4810070" y="1923318"/>
              <a:chExt cx="3328697" cy="1221509"/>
            </a:xfrm>
          </p:grpSpPr>
          <p:grpSp>
            <p:nvGrpSpPr>
              <p:cNvPr id="339" name="Group 338"/>
              <p:cNvGrpSpPr/>
              <p:nvPr/>
            </p:nvGrpSpPr>
            <p:grpSpPr>
              <a:xfrm>
                <a:off x="4810070" y="2874300"/>
                <a:ext cx="3314719" cy="270527"/>
                <a:chOff x="4818470" y="3327719"/>
                <a:chExt cx="3314719" cy="270527"/>
              </a:xfrm>
            </p:grpSpPr>
            <p:grpSp>
              <p:nvGrpSpPr>
                <p:cNvPr id="438" name="Group 437"/>
                <p:cNvGrpSpPr/>
                <p:nvPr/>
              </p:nvGrpSpPr>
              <p:grpSpPr>
                <a:xfrm>
                  <a:off x="4818470" y="333976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87" name="Rectangle 48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88" name="Straight Arrow Connector 48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9" name="Straight Arrow Connector 48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9" name="Group 438"/>
                <p:cNvGrpSpPr/>
                <p:nvPr/>
              </p:nvGrpSpPr>
              <p:grpSpPr>
                <a:xfrm>
                  <a:off x="5109235" y="334176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80" name="Rectangle 47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81" name="Straight Arrow Connector 48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6" name="Straight Arrow Connector 48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0" name="Group 439"/>
                <p:cNvGrpSpPr/>
                <p:nvPr/>
              </p:nvGrpSpPr>
              <p:grpSpPr>
                <a:xfrm>
                  <a:off x="5400000" y="3331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77" name="Rectangle 47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78" name="Straight Arrow Connector 47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9" name="Straight Arrow Connector 47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1" name="Group 440"/>
                <p:cNvGrpSpPr/>
                <p:nvPr/>
              </p:nvGrpSpPr>
              <p:grpSpPr>
                <a:xfrm>
                  <a:off x="5690765" y="3333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74" name="Rectangle 47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75" name="Straight Arrow Connector 47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6" name="Straight Arrow Connector 47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2" name="Group 441"/>
                <p:cNvGrpSpPr/>
                <p:nvPr/>
              </p:nvGrpSpPr>
              <p:grpSpPr>
                <a:xfrm>
                  <a:off x="5975514" y="333574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71" name="Rectangle 470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72" name="Straight Arrow Connector 471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3" name="Straight Arrow Connector 472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3" name="Group 442"/>
                <p:cNvGrpSpPr/>
                <p:nvPr/>
              </p:nvGrpSpPr>
              <p:grpSpPr>
                <a:xfrm>
                  <a:off x="6260263" y="3331735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68" name="Rectangle 467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69" name="Straight Arrow Connector 468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0" name="Straight Arrow Connector 469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4" name="Group 443"/>
                <p:cNvGrpSpPr/>
                <p:nvPr/>
              </p:nvGrpSpPr>
              <p:grpSpPr>
                <a:xfrm>
                  <a:off x="6545012" y="3333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65" name="Rectangle 46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66" name="Straight Arrow Connector 46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7" name="Straight Arrow Connector 46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5" name="Group 444"/>
                <p:cNvGrpSpPr/>
                <p:nvPr/>
              </p:nvGrpSpPr>
              <p:grpSpPr>
                <a:xfrm>
                  <a:off x="6829761" y="3335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62" name="Rectangle 46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63" name="Straight Arrow Connector 46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4" name="Straight Arrow Connector 46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6" name="Group 445"/>
                <p:cNvGrpSpPr/>
                <p:nvPr/>
              </p:nvGrpSpPr>
              <p:grpSpPr>
                <a:xfrm>
                  <a:off x="7132558" y="3331731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59" name="Rectangle 45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60" name="Straight Arrow Connector 45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1" name="Straight Arrow Connector 46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7" name="Group 446"/>
                <p:cNvGrpSpPr/>
                <p:nvPr/>
              </p:nvGrpSpPr>
              <p:grpSpPr>
                <a:xfrm>
                  <a:off x="7423323" y="332771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56" name="Rectangle 455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57" name="Straight Arrow Connector 456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Straight Arrow Connector 457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8" name="Group 447"/>
                <p:cNvGrpSpPr/>
                <p:nvPr/>
              </p:nvGrpSpPr>
              <p:grpSpPr>
                <a:xfrm>
                  <a:off x="7702056" y="332972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53" name="Rectangle 452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54" name="Straight Arrow Connector 453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5" name="Straight Arrow Connector 45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9" name="Group 448"/>
                <p:cNvGrpSpPr/>
                <p:nvPr/>
              </p:nvGrpSpPr>
              <p:grpSpPr>
                <a:xfrm>
                  <a:off x="7980789" y="333172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50" name="Rectangle 44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51" name="Straight Arrow Connector 45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2" name="Straight Arrow Connector 45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40" name="Group 339"/>
              <p:cNvGrpSpPr/>
              <p:nvPr/>
            </p:nvGrpSpPr>
            <p:grpSpPr>
              <a:xfrm>
                <a:off x="4817059" y="2398809"/>
                <a:ext cx="3314719" cy="270527"/>
                <a:chOff x="4818470" y="3327719"/>
                <a:chExt cx="3314719" cy="270527"/>
              </a:xfrm>
            </p:grpSpPr>
            <p:grpSp>
              <p:nvGrpSpPr>
                <p:cNvPr id="390" name="Group 389"/>
                <p:cNvGrpSpPr/>
                <p:nvPr/>
              </p:nvGrpSpPr>
              <p:grpSpPr>
                <a:xfrm>
                  <a:off x="4818470" y="333976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35" name="Rectangle 43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36" name="Straight Arrow Connector 43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7" name="Straight Arrow Connector 43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1" name="Group 390"/>
                <p:cNvGrpSpPr/>
                <p:nvPr/>
              </p:nvGrpSpPr>
              <p:grpSpPr>
                <a:xfrm>
                  <a:off x="5109235" y="334176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32" name="Rectangle 43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33" name="Straight Arrow Connector 43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4" name="Straight Arrow Connector 43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2" name="Group 391"/>
                <p:cNvGrpSpPr/>
                <p:nvPr/>
              </p:nvGrpSpPr>
              <p:grpSpPr>
                <a:xfrm>
                  <a:off x="5400000" y="3331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29" name="Rectangle 42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30" name="Straight Arrow Connector 42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1" name="Straight Arrow Connector 43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3" name="Group 392"/>
                <p:cNvGrpSpPr/>
                <p:nvPr/>
              </p:nvGrpSpPr>
              <p:grpSpPr>
                <a:xfrm>
                  <a:off x="5690765" y="3333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26" name="Rectangle 425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27" name="Straight Arrow Connector 426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Straight Arrow Connector 427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4" name="Group 393"/>
                <p:cNvGrpSpPr/>
                <p:nvPr/>
              </p:nvGrpSpPr>
              <p:grpSpPr>
                <a:xfrm>
                  <a:off x="5975514" y="333574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23" name="Rectangle 422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24" name="Straight Arrow Connector 423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5" name="Straight Arrow Connector 42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5" name="Group 394"/>
                <p:cNvGrpSpPr/>
                <p:nvPr/>
              </p:nvGrpSpPr>
              <p:grpSpPr>
                <a:xfrm>
                  <a:off x="6260263" y="3331735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20" name="Rectangle 41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21" name="Straight Arrow Connector 42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" name="Straight Arrow Connector 42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6" name="Group 395"/>
                <p:cNvGrpSpPr/>
                <p:nvPr/>
              </p:nvGrpSpPr>
              <p:grpSpPr>
                <a:xfrm>
                  <a:off x="6545012" y="3333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17" name="Rectangle 41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18" name="Straight Arrow Connector 41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" name="Straight Arrow Connector 41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7" name="Group 396"/>
                <p:cNvGrpSpPr/>
                <p:nvPr/>
              </p:nvGrpSpPr>
              <p:grpSpPr>
                <a:xfrm>
                  <a:off x="6829761" y="3335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14" name="Rectangle 41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15" name="Straight Arrow Connector 41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" name="Straight Arrow Connector 41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8" name="Group 397"/>
                <p:cNvGrpSpPr/>
                <p:nvPr/>
              </p:nvGrpSpPr>
              <p:grpSpPr>
                <a:xfrm>
                  <a:off x="7132558" y="3331731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11" name="Rectangle 410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12" name="Straight Arrow Connector 411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Straight Arrow Connector 412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9" name="Group 398"/>
                <p:cNvGrpSpPr/>
                <p:nvPr/>
              </p:nvGrpSpPr>
              <p:grpSpPr>
                <a:xfrm>
                  <a:off x="7423323" y="332771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08" name="Rectangle 407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09" name="Straight Arrow Connector 408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" name="Straight Arrow Connector 409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0" name="Group 399"/>
                <p:cNvGrpSpPr/>
                <p:nvPr/>
              </p:nvGrpSpPr>
              <p:grpSpPr>
                <a:xfrm>
                  <a:off x="7702056" y="332972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05" name="Rectangle 40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06" name="Straight Arrow Connector 40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" name="Straight Arrow Connector 40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1" name="Group 400"/>
                <p:cNvGrpSpPr/>
                <p:nvPr/>
              </p:nvGrpSpPr>
              <p:grpSpPr>
                <a:xfrm>
                  <a:off x="7980789" y="333172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402" name="Rectangle 40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403" name="Straight Arrow Connector 40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" name="Straight Arrow Connector 40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41" name="Group 340"/>
              <p:cNvGrpSpPr/>
              <p:nvPr/>
            </p:nvGrpSpPr>
            <p:grpSpPr>
              <a:xfrm>
                <a:off x="4824048" y="1923318"/>
                <a:ext cx="3314719" cy="270527"/>
                <a:chOff x="4818470" y="3327719"/>
                <a:chExt cx="3314719" cy="270527"/>
              </a:xfrm>
            </p:grpSpPr>
            <p:grpSp>
              <p:nvGrpSpPr>
                <p:cNvPr id="342" name="Group 341"/>
                <p:cNvGrpSpPr/>
                <p:nvPr/>
              </p:nvGrpSpPr>
              <p:grpSpPr>
                <a:xfrm>
                  <a:off x="4818470" y="333976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87" name="Rectangle 38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88" name="Straight Arrow Connector 38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" name="Straight Arrow Connector 38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3" name="Group 342"/>
                <p:cNvGrpSpPr/>
                <p:nvPr/>
              </p:nvGrpSpPr>
              <p:grpSpPr>
                <a:xfrm>
                  <a:off x="5109235" y="334176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84" name="Rectangle 38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85" name="Straight Arrow Connector 38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" name="Straight Arrow Connector 38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4" name="Group 343"/>
                <p:cNvGrpSpPr/>
                <p:nvPr/>
              </p:nvGrpSpPr>
              <p:grpSpPr>
                <a:xfrm>
                  <a:off x="5400000" y="3331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81" name="Rectangle 380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82" name="Straight Arrow Connector 381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" name="Straight Arrow Connector 382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5" name="Group 344"/>
                <p:cNvGrpSpPr/>
                <p:nvPr/>
              </p:nvGrpSpPr>
              <p:grpSpPr>
                <a:xfrm>
                  <a:off x="5690765" y="3333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78" name="Rectangle 377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79" name="Straight Arrow Connector 378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" name="Straight Arrow Connector 379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6" name="Group 345"/>
                <p:cNvGrpSpPr/>
                <p:nvPr/>
              </p:nvGrpSpPr>
              <p:grpSpPr>
                <a:xfrm>
                  <a:off x="5975514" y="333574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75" name="Rectangle 374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76" name="Straight Arrow Connector 375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7" name="Straight Arrow Connector 376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7" name="Group 346"/>
                <p:cNvGrpSpPr/>
                <p:nvPr/>
              </p:nvGrpSpPr>
              <p:grpSpPr>
                <a:xfrm>
                  <a:off x="6260263" y="3331735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72" name="Rectangle 371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73" name="Straight Arrow Connector 372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4" name="Straight Arrow Connector 373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8" name="Group 347"/>
                <p:cNvGrpSpPr/>
                <p:nvPr/>
              </p:nvGrpSpPr>
              <p:grpSpPr>
                <a:xfrm>
                  <a:off x="6545012" y="333373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69" name="Rectangle 368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70" name="Straight Arrow Connector 369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1" name="Straight Arrow Connector 370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9" name="Group 348"/>
                <p:cNvGrpSpPr/>
                <p:nvPr/>
              </p:nvGrpSpPr>
              <p:grpSpPr>
                <a:xfrm>
                  <a:off x="6829761" y="333574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66" name="Rectangle 365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67" name="Straight Arrow Connector 366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8" name="Straight Arrow Connector 367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0" name="Group 349"/>
                <p:cNvGrpSpPr/>
                <p:nvPr/>
              </p:nvGrpSpPr>
              <p:grpSpPr>
                <a:xfrm>
                  <a:off x="7132558" y="3331731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63" name="Rectangle 362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64" name="Straight Arrow Connector 363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Straight Arrow Connector 364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1" name="Group 350"/>
                <p:cNvGrpSpPr/>
                <p:nvPr/>
              </p:nvGrpSpPr>
              <p:grpSpPr>
                <a:xfrm>
                  <a:off x="7423323" y="3327719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60" name="Rectangle 359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61" name="Straight Arrow Connector 360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2" name="Straight Arrow Connector 361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2" name="Group 351"/>
                <p:cNvGrpSpPr/>
                <p:nvPr/>
              </p:nvGrpSpPr>
              <p:grpSpPr>
                <a:xfrm>
                  <a:off x="7702056" y="3329723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57" name="Rectangle 356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58" name="Straight Arrow Connector 357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9" name="Straight Arrow Connector 358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3" name="Group 352"/>
                <p:cNvGrpSpPr/>
                <p:nvPr/>
              </p:nvGrpSpPr>
              <p:grpSpPr>
                <a:xfrm>
                  <a:off x="7980789" y="3331727"/>
                  <a:ext cx="152400" cy="256479"/>
                  <a:chOff x="1093753" y="5187613"/>
                  <a:chExt cx="152400" cy="256479"/>
                </a:xfrm>
              </p:grpSpPr>
              <p:sp>
                <p:nvSpPr>
                  <p:cNvPr id="354" name="Rectangle 353"/>
                  <p:cNvSpPr/>
                  <p:nvPr/>
                </p:nvSpPr>
                <p:spPr>
                  <a:xfrm>
                    <a:off x="1093753" y="5191625"/>
                    <a:ext cx="144000" cy="252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 b="1">
                      <a:latin typeface="Helvetica" charset="0"/>
                      <a:ea typeface="Helvetica" charset="0"/>
                      <a:cs typeface="Helvetica" charset="0"/>
                    </a:endParaRPr>
                  </a:p>
                </p:txBody>
              </p:sp>
              <p:cxnSp>
                <p:nvCxnSpPr>
                  <p:cNvPr id="355" name="Straight Arrow Connector 354"/>
                  <p:cNvCxnSpPr/>
                  <p:nvPr/>
                </p:nvCxnSpPr>
                <p:spPr>
                  <a:xfrm flipH="1">
                    <a:off x="1093753" y="5191625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Straight Arrow Connector 355"/>
                  <p:cNvCxnSpPr/>
                  <p:nvPr/>
                </p:nvCxnSpPr>
                <p:spPr>
                  <a:xfrm flipH="1">
                    <a:off x="1246153" y="5187613"/>
                    <a:ext cx="0" cy="252467"/>
                  </a:xfrm>
                  <a:prstGeom prst="straightConnector1">
                    <a:avLst/>
                  </a:prstGeom>
                  <a:ln w="31750"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490" name="Rectangle 489"/>
          <p:cNvSpPr/>
          <p:nvPr/>
        </p:nvSpPr>
        <p:spPr>
          <a:xfrm>
            <a:off x="6253654" y="3170337"/>
            <a:ext cx="299519" cy="2267492"/>
          </a:xfrm>
          <a:prstGeom prst="rect">
            <a:avLst/>
          </a:prstGeom>
          <a:solidFill>
            <a:srgbClr val="00B0F0">
              <a:alpha val="32157"/>
            </a:srgbClr>
          </a:solidFill>
          <a:ln>
            <a:solidFill>
              <a:srgbClr val="4A7EBB">
                <a:alpha val="2902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4" name="Group 533"/>
          <p:cNvGrpSpPr/>
          <p:nvPr/>
        </p:nvGrpSpPr>
        <p:grpSpPr>
          <a:xfrm>
            <a:off x="2071507" y="1967660"/>
            <a:ext cx="2662710" cy="636431"/>
            <a:chOff x="1594226" y="2741725"/>
            <a:chExt cx="2662710" cy="636431"/>
          </a:xfrm>
        </p:grpSpPr>
        <p:sp>
          <p:nvSpPr>
            <p:cNvPr id="535" name="Rectangle 534"/>
            <p:cNvSpPr/>
            <p:nvPr/>
          </p:nvSpPr>
          <p:spPr>
            <a:xfrm>
              <a:off x="1594226" y="2814380"/>
              <a:ext cx="288479" cy="470709"/>
            </a:xfrm>
            <a:prstGeom prst="rec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536" name="Straight Arrow Connector 535"/>
            <p:cNvCxnSpPr/>
            <p:nvPr/>
          </p:nvCxnSpPr>
          <p:spPr>
            <a:xfrm>
              <a:off x="1594226" y="2814380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Straight Arrow Connector 536"/>
            <p:cNvCxnSpPr/>
            <p:nvPr/>
          </p:nvCxnSpPr>
          <p:spPr>
            <a:xfrm>
              <a:off x="1876077" y="2811407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8" name="TextBox 537"/>
            <p:cNvSpPr txBox="1"/>
            <p:nvPr/>
          </p:nvSpPr>
          <p:spPr>
            <a:xfrm>
              <a:off x="2205323" y="3101157"/>
              <a:ext cx="8755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trailer</a:t>
              </a:r>
            </a:p>
          </p:txBody>
        </p:sp>
        <p:cxnSp>
          <p:nvCxnSpPr>
            <p:cNvPr id="539" name="Straight Arrow Connector 538"/>
            <p:cNvCxnSpPr/>
            <p:nvPr/>
          </p:nvCxnSpPr>
          <p:spPr>
            <a:xfrm flipV="1">
              <a:off x="1881584" y="3239657"/>
              <a:ext cx="324000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0" name="TextBox 539"/>
            <p:cNvSpPr txBox="1"/>
            <p:nvPr/>
          </p:nvSpPr>
          <p:spPr>
            <a:xfrm>
              <a:off x="2199183" y="2741725"/>
              <a:ext cx="9525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header</a:t>
              </a:r>
            </a:p>
          </p:txBody>
        </p:sp>
        <p:cxnSp>
          <p:nvCxnSpPr>
            <p:cNvPr id="545" name="Straight Arrow Connector 544"/>
            <p:cNvCxnSpPr/>
            <p:nvPr/>
          </p:nvCxnSpPr>
          <p:spPr>
            <a:xfrm flipV="1">
              <a:off x="1594226" y="2904078"/>
              <a:ext cx="604957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2" name="TextBox 771"/>
            <p:cNvSpPr txBox="1"/>
            <p:nvPr/>
          </p:nvSpPr>
          <p:spPr>
            <a:xfrm>
              <a:off x="2196757" y="2926329"/>
              <a:ext cx="20601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Payload (if no hits empty)</a:t>
              </a:r>
            </a:p>
          </p:txBody>
        </p:sp>
        <p:cxnSp>
          <p:nvCxnSpPr>
            <p:cNvPr id="773" name="Straight Arrow Connector 772"/>
            <p:cNvCxnSpPr/>
            <p:nvPr/>
          </p:nvCxnSpPr>
          <p:spPr>
            <a:xfrm flipV="1">
              <a:off x="1734334" y="3072780"/>
              <a:ext cx="462423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4" name="Group 773"/>
          <p:cNvGrpSpPr/>
          <p:nvPr/>
        </p:nvGrpSpPr>
        <p:grpSpPr>
          <a:xfrm>
            <a:off x="4782233" y="1969835"/>
            <a:ext cx="2455923" cy="636431"/>
            <a:chOff x="1594226" y="2741725"/>
            <a:chExt cx="2455923" cy="636431"/>
          </a:xfrm>
        </p:grpSpPr>
        <p:sp>
          <p:nvSpPr>
            <p:cNvPr id="775" name="Rectangle 774"/>
            <p:cNvSpPr/>
            <p:nvPr/>
          </p:nvSpPr>
          <p:spPr>
            <a:xfrm>
              <a:off x="1594226" y="2814380"/>
              <a:ext cx="288479" cy="470709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776" name="Straight Arrow Connector 775"/>
            <p:cNvCxnSpPr/>
            <p:nvPr/>
          </p:nvCxnSpPr>
          <p:spPr>
            <a:xfrm>
              <a:off x="1594226" y="2814380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7" name="Straight Arrow Connector 776"/>
            <p:cNvCxnSpPr/>
            <p:nvPr/>
          </p:nvCxnSpPr>
          <p:spPr>
            <a:xfrm>
              <a:off x="1876077" y="2811407"/>
              <a:ext cx="0" cy="473682"/>
            </a:xfrm>
            <a:prstGeom prst="straightConnector1">
              <a:avLst/>
            </a:prstGeom>
            <a:ln w="38100"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8" name="TextBox 777"/>
            <p:cNvSpPr txBox="1"/>
            <p:nvPr/>
          </p:nvSpPr>
          <p:spPr>
            <a:xfrm>
              <a:off x="2205323" y="3101157"/>
              <a:ext cx="8755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trailer</a:t>
              </a:r>
            </a:p>
          </p:txBody>
        </p:sp>
        <p:cxnSp>
          <p:nvCxnSpPr>
            <p:cNvPr id="779" name="Straight Arrow Connector 778"/>
            <p:cNvCxnSpPr/>
            <p:nvPr/>
          </p:nvCxnSpPr>
          <p:spPr>
            <a:xfrm flipV="1">
              <a:off x="1881584" y="3239657"/>
              <a:ext cx="324000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0" name="TextBox 779"/>
            <p:cNvSpPr txBox="1"/>
            <p:nvPr/>
          </p:nvSpPr>
          <p:spPr>
            <a:xfrm>
              <a:off x="2199183" y="2741725"/>
              <a:ext cx="9525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HB header</a:t>
              </a:r>
            </a:p>
          </p:txBody>
        </p:sp>
        <p:cxnSp>
          <p:nvCxnSpPr>
            <p:cNvPr id="781" name="Straight Arrow Connector 780"/>
            <p:cNvCxnSpPr/>
            <p:nvPr/>
          </p:nvCxnSpPr>
          <p:spPr>
            <a:xfrm flipV="1">
              <a:off x="1594226" y="2904078"/>
              <a:ext cx="604957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2" name="TextBox 781"/>
            <p:cNvSpPr txBox="1"/>
            <p:nvPr/>
          </p:nvSpPr>
          <p:spPr>
            <a:xfrm>
              <a:off x="2196757" y="2926329"/>
              <a:ext cx="18533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charset="0"/>
                  <a:ea typeface="Helvetica" charset="0"/>
                  <a:cs typeface="Helvetica" charset="0"/>
                </a:rPr>
                <a:t>No or partial HBF data </a:t>
              </a:r>
            </a:p>
          </p:txBody>
        </p:sp>
        <p:cxnSp>
          <p:nvCxnSpPr>
            <p:cNvPr id="783" name="Straight Arrow Connector 782"/>
            <p:cNvCxnSpPr/>
            <p:nvPr/>
          </p:nvCxnSpPr>
          <p:spPr>
            <a:xfrm flipV="1">
              <a:off x="1734334" y="3072780"/>
              <a:ext cx="462423" cy="0"/>
            </a:xfrm>
            <a:prstGeom prst="straightConnector1">
              <a:avLst/>
            </a:prstGeom>
            <a:ln w="6350">
              <a:headEnd type="oval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4" name="TextBox 783"/>
          <p:cNvSpPr txBox="1"/>
          <p:nvPr/>
        </p:nvSpPr>
        <p:spPr>
          <a:xfrm>
            <a:off x="7882039" y="1650662"/>
            <a:ext cx="2015295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FLP .. First Level Processor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EPN .. Event Processing Node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STF .. Sub Time Frame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TF .. 	Time Frame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HB .. Heart Beat Trigger</a:t>
            </a:r>
          </a:p>
          <a:p>
            <a:r>
              <a:rPr lang="en-US" sz="1000" b="1" dirty="0">
                <a:latin typeface="Helvetica" charset="0"/>
                <a:ea typeface="Helvetica" charset="0"/>
                <a:cs typeface="Helvetica" charset="0"/>
              </a:rPr>
              <a:t>HBF .. Heart Beat Frame</a:t>
            </a:r>
          </a:p>
        </p:txBody>
      </p:sp>
      <p:sp>
        <p:nvSpPr>
          <p:cNvPr id="785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5765296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What happens if CRU buffers get full?</a:t>
            </a:r>
          </a:p>
        </p:txBody>
      </p:sp>
    </p:spTree>
    <p:extLst>
      <p:ext uri="{BB962C8B-B14F-4D97-AF65-F5344CB8AC3E}">
        <p14:creationId xmlns:p14="http://schemas.microsoft.com/office/powerpoint/2010/main" val="47248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076" y="1396157"/>
            <a:ext cx="11301218" cy="4264225"/>
          </a:xfrm>
        </p:spPr>
        <p:txBody>
          <a:bodyPr>
            <a:normAutofit/>
          </a:bodyPr>
          <a:lstStyle/>
          <a:p>
            <a:pPr lvl="1"/>
            <a:r>
              <a:rPr lang="en-US" b="0" dirty="0" smtClean="0">
                <a:latin typeface="Helvetica" charset="0"/>
                <a:ea typeface="Helvetica" charset="0"/>
                <a:cs typeface="Helvetica" charset="0"/>
              </a:rPr>
              <a:t>CRU will autonomously abort the read-out of corresponding HBF</a:t>
            </a:r>
          </a:p>
          <a:p>
            <a:pPr lvl="1"/>
            <a:r>
              <a:rPr lang="en-US" b="0" dirty="0" smtClean="0">
                <a:latin typeface="Helvetica" charset="0"/>
                <a:ea typeface="Helvetica" charset="0"/>
                <a:cs typeface="Helvetica" charset="0"/>
              </a:rPr>
              <a:t>Delete HBF data from buffer</a:t>
            </a:r>
          </a:p>
          <a:p>
            <a:pPr lvl="1"/>
            <a:r>
              <a:rPr lang="en-US" b="0" dirty="0" smtClean="0">
                <a:latin typeface="Helvetica" charset="0"/>
                <a:ea typeface="Helvetica" charset="0"/>
                <a:cs typeface="Helvetica" charset="0"/>
              </a:rPr>
              <a:t>Send negative HB acknowledge to CTP</a:t>
            </a:r>
          </a:p>
          <a:p>
            <a:pPr lvl="1"/>
            <a:r>
              <a:rPr lang="en-US" b="0" dirty="0" smtClean="0">
                <a:latin typeface="Helvetica" charset="0"/>
                <a:ea typeface="Helvetica" charset="0"/>
                <a:cs typeface="Helvetica" charset="0"/>
              </a:rPr>
              <a:t>Send negative acknowledge to FLP in the HB header/trailer pair</a:t>
            </a:r>
          </a:p>
          <a:p>
            <a:pPr lvl="1"/>
            <a:r>
              <a:rPr lang="en-US" b="0" dirty="0" smtClean="0">
                <a:latin typeface="Helvetica" charset="0"/>
                <a:ea typeface="Helvetica" charset="0"/>
                <a:cs typeface="Helvetica" charset="0"/>
              </a:rPr>
              <a:t>Read-out continues</a:t>
            </a:r>
          </a:p>
          <a:p>
            <a:pPr lvl="1"/>
            <a:r>
              <a:rPr lang="en-US" b="0" dirty="0" smtClean="0">
                <a:latin typeface="Helvetica" charset="0"/>
                <a:ea typeface="Helvetica" charset="0"/>
                <a:cs typeface="Helvetica" charset="0"/>
              </a:rPr>
              <a:t>Counter and state machine</a:t>
            </a:r>
            <a:br>
              <a:rPr lang="en-US" b="0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b="0" dirty="0" smtClean="0">
                <a:latin typeface="Helvetica" charset="0"/>
                <a:ea typeface="Helvetica" charset="0"/>
                <a:cs typeface="Helvetica" charset="0"/>
              </a:rPr>
              <a:t>stay consistent</a:t>
            </a:r>
          </a:p>
          <a:p>
            <a:pPr marL="0" indent="0">
              <a:buNone/>
            </a:pPr>
            <a:endParaRPr lang="en-US" b="1" dirty="0" smtClean="0">
              <a:latin typeface="Helvetica" charset="0"/>
              <a:ea typeface="Helvetica" charset="0"/>
              <a:cs typeface="Helvetica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In nominal conditions occurrence assumed to be negligible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18</a:t>
            </a:fld>
            <a:endParaRPr lang="en-US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5765296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What happens if CRU buffers get full?</a:t>
            </a:r>
          </a:p>
        </p:txBody>
      </p:sp>
    </p:spTree>
    <p:extLst>
      <p:ext uri="{BB962C8B-B14F-4D97-AF65-F5344CB8AC3E}">
        <p14:creationId xmlns:p14="http://schemas.microsoft.com/office/powerpoint/2010/main" val="218248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19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46682" y="4515390"/>
            <a:ext cx="188703" cy="21152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12"/>
          <p:cNvSpPr/>
          <p:nvPr/>
        </p:nvSpPr>
        <p:spPr>
          <a:xfrm>
            <a:off x="2832318" y="1253349"/>
            <a:ext cx="4508753" cy="13765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rIns="108000" rtlCol="0" anchor="t"/>
          <a:lstStyle/>
          <a:p>
            <a:r>
              <a:rPr lang="en-GB" sz="2000" dirty="0" smtClean="0">
                <a:solidFill>
                  <a:schemeClr val="tx1"/>
                </a:solidFill>
              </a:rPr>
              <a:t>CTP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ectangle 3"/>
          <p:cNvSpPr/>
          <p:nvPr/>
        </p:nvSpPr>
        <p:spPr>
          <a:xfrm flipH="1">
            <a:off x="2832318" y="3859412"/>
            <a:ext cx="7675270" cy="2818972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DEADA"/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62540" tIns="81271" rIns="162540" bIns="81271"/>
          <a:lstStyle/>
          <a:p>
            <a:pPr algn="r"/>
            <a:r>
              <a:rPr lang="en-GB" sz="2000" dirty="0" smtClean="0">
                <a:solidFill>
                  <a:schemeClr val="tx1"/>
                </a:solidFill>
              </a:rPr>
              <a:t>FLP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" name="ZoneTexte 120"/>
          <p:cNvSpPr txBox="1"/>
          <p:nvPr/>
        </p:nvSpPr>
        <p:spPr>
          <a:xfrm>
            <a:off x="3050148" y="4151854"/>
            <a:ext cx="4703521" cy="22190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0" tIns="32000" rIns="0" bIns="32000" rtlCol="0">
            <a:spAutoFit/>
          </a:bodyPr>
          <a:lstStyle/>
          <a:p>
            <a:r>
              <a:rPr lang="en-GB" sz="2000" dirty="0" smtClean="0"/>
              <a:t>    CRU</a:t>
            </a:r>
          </a:p>
          <a:p>
            <a:endParaRPr lang="en-GB" sz="2000" dirty="0"/>
          </a:p>
          <a:p>
            <a:endParaRPr lang="en-GB" sz="2000" dirty="0" smtClean="0"/>
          </a:p>
          <a:p>
            <a:pPr algn="ctr"/>
            <a:endParaRPr lang="en-GB" sz="2000" dirty="0"/>
          </a:p>
          <a:p>
            <a:pPr algn="ctr"/>
            <a:endParaRPr lang="en-GB" sz="2000" dirty="0" smtClean="0"/>
          </a:p>
          <a:p>
            <a:pPr algn="ctr"/>
            <a:endParaRPr lang="en-GB" sz="2000" dirty="0"/>
          </a:p>
          <a:p>
            <a:pPr algn="ctr"/>
            <a:endParaRPr lang="en-GB" sz="2000" dirty="0"/>
          </a:p>
        </p:txBody>
      </p:sp>
      <p:cxnSp>
        <p:nvCxnSpPr>
          <p:cNvPr id="10" name="Connecteur droit avec flèche 8"/>
          <p:cNvCxnSpPr/>
          <p:nvPr/>
        </p:nvCxnSpPr>
        <p:spPr>
          <a:xfrm>
            <a:off x="6959743" y="2322715"/>
            <a:ext cx="0" cy="249821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/>
          <p:nvPr/>
        </p:nvSpPr>
        <p:spPr>
          <a:xfrm flipH="1">
            <a:off x="8219744" y="1249930"/>
            <a:ext cx="2012556" cy="1379920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rgbClr val="FDEADA"/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62540" tIns="81271" rIns="162540" bIns="81271"/>
          <a:lstStyle/>
          <a:p>
            <a:pPr algn="r"/>
            <a:r>
              <a:rPr lang="en-GB" sz="2000" dirty="0" smtClean="0">
                <a:solidFill>
                  <a:schemeClr val="tx1"/>
                </a:solidFill>
              </a:rPr>
              <a:t>CTP FLP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12" name="Connecteur droit avec flèche 9"/>
          <p:cNvCxnSpPr>
            <a:endCxn id="13" idx="1"/>
          </p:cNvCxnSpPr>
          <p:nvPr/>
        </p:nvCxnSpPr>
        <p:spPr>
          <a:xfrm>
            <a:off x="1891908" y="5261384"/>
            <a:ext cx="1158240" cy="1"/>
          </a:xfrm>
          <a:prstGeom prst="straightConnector1">
            <a:avLst/>
          </a:prstGeom>
          <a:ln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9"/>
          <p:cNvSpPr txBox="1"/>
          <p:nvPr/>
        </p:nvSpPr>
        <p:spPr>
          <a:xfrm>
            <a:off x="1775618" y="4576576"/>
            <a:ext cx="105670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dirty="0" smtClean="0"/>
              <a:t>Readout</a:t>
            </a:r>
          </a:p>
          <a:p>
            <a:r>
              <a:rPr lang="en-GB" dirty="0" smtClean="0"/>
              <a:t>Links</a:t>
            </a:r>
            <a:endParaRPr lang="en-GB" dirty="0"/>
          </a:p>
        </p:txBody>
      </p:sp>
      <p:cxnSp>
        <p:nvCxnSpPr>
          <p:cNvPr id="14" name="Connecteur droit avec flèche 14"/>
          <p:cNvCxnSpPr>
            <a:stCxn id="10" idx="3"/>
          </p:cNvCxnSpPr>
          <p:nvPr/>
        </p:nvCxnSpPr>
        <p:spPr>
          <a:xfrm>
            <a:off x="7341071" y="1894545"/>
            <a:ext cx="878674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8"/>
          <p:cNvCxnSpPr/>
          <p:nvPr/>
        </p:nvCxnSpPr>
        <p:spPr>
          <a:xfrm>
            <a:off x="4341393" y="1883150"/>
            <a:ext cx="0" cy="288202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46"/>
          <p:cNvGrpSpPr/>
          <p:nvPr/>
        </p:nvGrpSpPr>
        <p:grpSpPr>
          <a:xfrm>
            <a:off x="6341802" y="2902681"/>
            <a:ext cx="3297562" cy="646331"/>
            <a:chOff x="4241800" y="3211311"/>
            <a:chExt cx="3297562" cy="646331"/>
          </a:xfrm>
          <a:effectLst/>
        </p:grpSpPr>
        <p:sp>
          <p:nvSpPr>
            <p:cNvPr id="17" name="Rectangle 16"/>
            <p:cNvSpPr/>
            <p:nvPr/>
          </p:nvSpPr>
          <p:spPr>
            <a:xfrm>
              <a:off x="4700123" y="3211311"/>
              <a:ext cx="2839239" cy="646331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/>
          </p:spPr>
          <p:txBody>
            <a:bodyPr wrap="none">
              <a:spAutoFit/>
            </a:bodyPr>
            <a:lstStyle/>
            <a:p>
              <a:r>
                <a:rPr lang="en-GB" dirty="0"/>
                <a:t>HBF/trigger acknowledge</a:t>
              </a:r>
              <a:r>
                <a:rPr lang="en-GB" dirty="0" smtClean="0"/>
                <a:t>/</a:t>
              </a:r>
            </a:p>
            <a:p>
              <a:r>
                <a:rPr lang="en-GB" dirty="0" smtClean="0"/>
                <a:t>message</a:t>
              </a:r>
              <a:endParaRPr lang="en-GB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241800" y="3349811"/>
              <a:ext cx="457200" cy="370359"/>
            </a:xfrm>
            <a:prstGeom prst="rect">
              <a:avLst/>
            </a:prstGeom>
            <a:solidFill>
              <a:srgbClr val="2CC85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3b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48"/>
          <p:cNvGrpSpPr/>
          <p:nvPr/>
        </p:nvGrpSpPr>
        <p:grpSpPr>
          <a:xfrm>
            <a:off x="3794179" y="4377366"/>
            <a:ext cx="3546891" cy="1053461"/>
            <a:chOff x="1694177" y="4685996"/>
            <a:chExt cx="3546891" cy="1053461"/>
          </a:xfrm>
          <a:effectLst/>
        </p:grpSpPr>
        <p:sp>
          <p:nvSpPr>
            <p:cNvPr id="20" name="Flowchart: Decision 27"/>
            <p:cNvSpPr/>
            <p:nvPr/>
          </p:nvSpPr>
          <p:spPr>
            <a:xfrm>
              <a:off x="1694177" y="4685996"/>
              <a:ext cx="3546891" cy="1053461"/>
            </a:xfrm>
            <a:prstGeom prst="flowChartDecision">
              <a:avLst/>
            </a:prstGeom>
            <a:solidFill>
              <a:srgbClr val="FFFF99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HBF/Trigger </a:t>
              </a:r>
            </a:p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Transmitted ?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401009" y="5028472"/>
              <a:ext cx="360000" cy="370359"/>
            </a:xfrm>
            <a:prstGeom prst="rect">
              <a:avLst/>
            </a:prstGeom>
            <a:solidFill>
              <a:srgbClr val="2CC85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22" name="Group 45"/>
          <p:cNvGrpSpPr/>
          <p:nvPr/>
        </p:nvGrpSpPr>
        <p:grpSpPr>
          <a:xfrm>
            <a:off x="3509314" y="3041181"/>
            <a:ext cx="2582822" cy="369332"/>
            <a:chOff x="1409312" y="3349811"/>
            <a:chExt cx="2582822" cy="369332"/>
          </a:xfrm>
          <a:effectLst/>
        </p:grpSpPr>
        <p:sp>
          <p:nvSpPr>
            <p:cNvPr id="23" name="TextBox 22"/>
            <p:cNvSpPr txBox="1"/>
            <p:nvPr/>
          </p:nvSpPr>
          <p:spPr>
            <a:xfrm>
              <a:off x="1768448" y="3349811"/>
              <a:ext cx="2223686" cy="369332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GB" dirty="0"/>
                <a:t>HB </a:t>
              </a:r>
              <a:r>
                <a:rPr lang="en-GB" dirty="0" smtClean="0"/>
                <a:t>trigger/message</a:t>
              </a:r>
              <a:endParaRPr lang="en-GB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09312" y="3349811"/>
              <a:ext cx="356839" cy="369332"/>
            </a:xfrm>
            <a:prstGeom prst="rect">
              <a:avLst/>
            </a:prstGeom>
            <a:solidFill>
              <a:srgbClr val="2CC85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1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49"/>
          <p:cNvGrpSpPr/>
          <p:nvPr/>
        </p:nvGrpSpPr>
        <p:grpSpPr>
          <a:xfrm>
            <a:off x="8097947" y="4472503"/>
            <a:ext cx="1769282" cy="923330"/>
            <a:chOff x="5546682" y="4485593"/>
            <a:chExt cx="1769282" cy="923330"/>
          </a:xfrm>
          <a:effectLst/>
        </p:grpSpPr>
        <p:sp>
          <p:nvSpPr>
            <p:cNvPr id="26" name="TextBox 36"/>
            <p:cNvSpPr txBox="1"/>
            <p:nvPr/>
          </p:nvSpPr>
          <p:spPr>
            <a:xfrm>
              <a:off x="6007371" y="4485593"/>
              <a:ext cx="1308593" cy="92333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HBF Header</a:t>
              </a:r>
            </a:p>
            <a:p>
              <a:r>
                <a:rPr lang="en-GB" dirty="0" smtClean="0"/>
                <a:t>(Payload)</a:t>
              </a:r>
            </a:p>
            <a:p>
              <a:r>
                <a:rPr lang="en-GB" dirty="0" smtClean="0"/>
                <a:t>Trailer</a:t>
              </a:r>
              <a:endParaRPr lang="en-GB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546682" y="4739455"/>
              <a:ext cx="457200" cy="370359"/>
            </a:xfrm>
            <a:prstGeom prst="rect">
              <a:avLst/>
            </a:prstGeom>
            <a:solidFill>
              <a:srgbClr val="2CC85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3a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Flowchart: Internal Storage 28"/>
          <p:cNvSpPr/>
          <p:nvPr/>
        </p:nvSpPr>
        <p:spPr>
          <a:xfrm>
            <a:off x="6032477" y="1443584"/>
            <a:ext cx="1148475" cy="879131"/>
          </a:xfrm>
          <a:prstGeom prst="flowChartInternalStorage">
            <a:avLst/>
          </a:prstGeom>
          <a:solidFill>
            <a:schemeClr val="accent6">
              <a:lumMod val="40000"/>
              <a:lumOff val="6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HB Map</a:t>
            </a:r>
          </a:p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1 1 1 0 1 </a:t>
            </a:r>
          </a:p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1 0 1 1 1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9" name="Flowchart: Internal Storage 29"/>
          <p:cNvSpPr/>
          <p:nvPr/>
        </p:nvSpPr>
        <p:spPr>
          <a:xfrm>
            <a:off x="8302037" y="1679250"/>
            <a:ext cx="1148475" cy="879131"/>
          </a:xfrm>
          <a:prstGeom prst="flowChartInternalStorage">
            <a:avLst/>
          </a:prstGeom>
          <a:solidFill>
            <a:schemeClr val="accent6">
              <a:lumMod val="40000"/>
              <a:lumOff val="6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HB Map</a:t>
            </a:r>
          </a:p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1 1 1 0 1 </a:t>
            </a:r>
          </a:p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1 0 1 1 1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30" name="Elbow Connector 9"/>
          <p:cNvCxnSpPr>
            <a:stCxn id="28" idx="1"/>
            <a:endCxn id="33" idx="1"/>
          </p:cNvCxnSpPr>
          <p:nvPr/>
        </p:nvCxnSpPr>
        <p:spPr>
          <a:xfrm rot="10800000" flipV="1">
            <a:off x="3995247" y="1883150"/>
            <a:ext cx="2037230" cy="4181954"/>
          </a:xfrm>
          <a:prstGeom prst="bentConnector3">
            <a:avLst>
              <a:gd name="adj1" fmla="val 139897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47"/>
          <p:cNvGrpSpPr/>
          <p:nvPr/>
        </p:nvGrpSpPr>
        <p:grpSpPr>
          <a:xfrm>
            <a:off x="3995247" y="5878363"/>
            <a:ext cx="2907211" cy="370341"/>
            <a:chOff x="5653104" y="4751062"/>
            <a:chExt cx="2907211" cy="370341"/>
          </a:xfrm>
          <a:effectLst/>
        </p:grpSpPr>
        <p:sp>
          <p:nvSpPr>
            <p:cNvPr id="32" name="TextBox 50"/>
            <p:cNvSpPr txBox="1"/>
            <p:nvPr/>
          </p:nvSpPr>
          <p:spPr>
            <a:xfrm>
              <a:off x="6007372" y="4751062"/>
              <a:ext cx="2552943" cy="369332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Delete HBF from buffer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653104" y="4754203"/>
              <a:ext cx="360000" cy="367200"/>
            </a:xfrm>
            <a:prstGeom prst="rect">
              <a:avLst/>
            </a:prstGeom>
            <a:solidFill>
              <a:srgbClr val="2CC85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grpSp>
        <p:nvGrpSpPr>
          <p:cNvPr id="34" name="Group 52"/>
          <p:cNvGrpSpPr/>
          <p:nvPr/>
        </p:nvGrpSpPr>
        <p:grpSpPr>
          <a:xfrm>
            <a:off x="7964020" y="5887226"/>
            <a:ext cx="2324658" cy="648511"/>
            <a:chOff x="5649919" y="4748882"/>
            <a:chExt cx="2324658" cy="648511"/>
          </a:xfrm>
          <a:effectLst/>
        </p:grpSpPr>
        <p:sp>
          <p:nvSpPr>
            <p:cNvPr id="35" name="TextBox 53"/>
            <p:cNvSpPr txBox="1"/>
            <p:nvPr/>
          </p:nvSpPr>
          <p:spPr>
            <a:xfrm>
              <a:off x="6007372" y="4751062"/>
              <a:ext cx="1967205" cy="646331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Delete HBF from </a:t>
              </a:r>
              <a:br>
                <a:rPr lang="en-GB" dirty="0" smtClean="0"/>
              </a:br>
              <a:r>
                <a:rPr lang="en-GB" dirty="0" smtClean="0"/>
                <a:t>memory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649919" y="4748882"/>
              <a:ext cx="360000" cy="370359"/>
            </a:xfrm>
            <a:prstGeom prst="rect">
              <a:avLst/>
            </a:prstGeom>
            <a:solidFill>
              <a:srgbClr val="2CC85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5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7" name="Connecteur droit avec flèche 9"/>
          <p:cNvCxnSpPr>
            <a:stCxn id="32" idx="3"/>
            <a:endCxn id="36" idx="1"/>
          </p:cNvCxnSpPr>
          <p:nvPr/>
        </p:nvCxnSpPr>
        <p:spPr>
          <a:xfrm>
            <a:off x="6902458" y="6063029"/>
            <a:ext cx="1061562" cy="9377"/>
          </a:xfrm>
          <a:prstGeom prst="straightConnector1">
            <a:avLst/>
          </a:prstGeom>
          <a:ln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oup 56"/>
          <p:cNvGrpSpPr/>
          <p:nvPr/>
        </p:nvGrpSpPr>
        <p:grpSpPr>
          <a:xfrm>
            <a:off x="7531163" y="2165382"/>
            <a:ext cx="1441484" cy="370359"/>
            <a:chOff x="1409312" y="3348784"/>
            <a:chExt cx="1441484" cy="370359"/>
          </a:xfrm>
          <a:effectLst/>
        </p:grpSpPr>
        <p:sp>
          <p:nvSpPr>
            <p:cNvPr id="39" name="TextBox 57"/>
            <p:cNvSpPr txBox="1"/>
            <p:nvPr/>
          </p:nvSpPr>
          <p:spPr>
            <a:xfrm>
              <a:off x="1768448" y="3349811"/>
              <a:ext cx="1082348" cy="369332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HB Map </a:t>
              </a:r>
              <a:endParaRPr lang="en-GB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409312" y="3348784"/>
              <a:ext cx="356839" cy="370359"/>
            </a:xfrm>
            <a:prstGeom prst="rect">
              <a:avLst/>
            </a:prstGeom>
            <a:solidFill>
              <a:srgbClr val="2CC85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6</a:t>
              </a:r>
            </a:p>
          </p:txBody>
        </p:sp>
      </p:grpSp>
      <p:cxnSp>
        <p:nvCxnSpPr>
          <p:cNvPr id="41" name="Connecteur droit avec flèche 9"/>
          <p:cNvCxnSpPr/>
          <p:nvPr/>
        </p:nvCxnSpPr>
        <p:spPr>
          <a:xfrm>
            <a:off x="9450512" y="1883150"/>
            <a:ext cx="1280924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9"/>
          <p:cNvCxnSpPr>
            <a:stCxn id="20" idx="3"/>
            <a:endCxn id="27" idx="1"/>
          </p:cNvCxnSpPr>
          <p:nvPr/>
        </p:nvCxnSpPr>
        <p:spPr>
          <a:xfrm>
            <a:off x="7341070" y="4904097"/>
            <a:ext cx="756877" cy="7448"/>
          </a:xfrm>
          <a:prstGeom prst="straightConnector1">
            <a:avLst/>
          </a:prstGeom>
          <a:ln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9"/>
          <p:cNvCxnSpPr>
            <a:stCxn id="26" idx="3"/>
          </p:cNvCxnSpPr>
          <p:nvPr/>
        </p:nvCxnSpPr>
        <p:spPr>
          <a:xfrm>
            <a:off x="9867229" y="4934168"/>
            <a:ext cx="95494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5765296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What happens if CRU buffers get full?</a:t>
            </a:r>
          </a:p>
        </p:txBody>
      </p:sp>
    </p:spTree>
    <p:extLst>
      <p:ext uri="{BB962C8B-B14F-4D97-AF65-F5344CB8AC3E}">
        <p14:creationId xmlns:p14="http://schemas.microsoft.com/office/powerpoint/2010/main" val="222505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1690192" y="1386308"/>
            <a:ext cx="8784976" cy="5022176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AU" sz="2400" b="1" dirty="0">
                <a:latin typeface="Arial" pitchFamily="34" charset="0"/>
                <a:cs typeface="Arial" pitchFamily="34" charset="0"/>
              </a:rPr>
              <a:t>1</a:t>
            </a:r>
            <a:r>
              <a:rPr lang="en-AU" sz="2400" b="1" baseline="30000" dirty="0">
                <a:latin typeface="Arial" pitchFamily="34" charset="0"/>
                <a:cs typeface="Arial" pitchFamily="34" charset="0"/>
              </a:rPr>
              <a:t>st</a:t>
            </a:r>
            <a:r>
              <a:rPr lang="en-AU" sz="2400" b="1" dirty="0">
                <a:latin typeface="Arial" pitchFamily="34" charset="0"/>
                <a:cs typeface="Arial" pitchFamily="34" charset="0"/>
              </a:rPr>
              <a:t> PART: INTRODUCTION TO ALICE UPGRADE</a:t>
            </a:r>
          </a:p>
          <a:p>
            <a:pPr lvl="1"/>
            <a:r>
              <a:rPr lang="en-AU" sz="2000" b="1" dirty="0">
                <a:latin typeface="Arial" pitchFamily="34" charset="0"/>
                <a:cs typeface="Arial" pitchFamily="34" charset="0"/>
              </a:rPr>
              <a:t>Motivation.</a:t>
            </a:r>
          </a:p>
          <a:p>
            <a:pPr lvl="1"/>
            <a:r>
              <a:rPr lang="en-AU" sz="2000" b="1" dirty="0">
                <a:latin typeface="Arial" pitchFamily="34" charset="0"/>
                <a:cs typeface="Arial" pitchFamily="34" charset="0"/>
              </a:rPr>
              <a:t>Requirements.</a:t>
            </a:r>
          </a:p>
          <a:p>
            <a:pPr lvl="1"/>
            <a:endParaRPr lang="en-AU" sz="2000" b="1" dirty="0">
              <a:latin typeface="Arial" pitchFamily="34" charset="0"/>
              <a:cs typeface="Arial" pitchFamily="34" charset="0"/>
            </a:endParaRPr>
          </a:p>
          <a:p>
            <a:r>
              <a:rPr lang="en-AU" sz="2400" b="1" dirty="0">
                <a:latin typeface="Arial" pitchFamily="34" charset="0"/>
                <a:cs typeface="Arial" pitchFamily="34" charset="0"/>
              </a:rPr>
              <a:t>2</a:t>
            </a:r>
            <a:r>
              <a:rPr lang="en-AU" sz="2400" b="1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AU" sz="2400" b="1" dirty="0">
                <a:latin typeface="Arial" pitchFamily="34" charset="0"/>
                <a:cs typeface="Arial" pitchFamily="34" charset="0"/>
              </a:rPr>
              <a:t> PART : THE DETECTOR READOUT</a:t>
            </a:r>
          </a:p>
          <a:p>
            <a:pPr lvl="1"/>
            <a:r>
              <a:rPr lang="en-AU" sz="20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AU" sz="2000" b="1" dirty="0" smtClean="0">
                <a:latin typeface="Arial" pitchFamily="34" charset="0"/>
                <a:cs typeface="Arial" pitchFamily="34" charset="0"/>
              </a:rPr>
              <a:t>ain </a:t>
            </a:r>
            <a:r>
              <a:rPr lang="en-AU" sz="2000" b="1" dirty="0">
                <a:latin typeface="Arial" pitchFamily="34" charset="0"/>
                <a:cs typeface="Arial" pitchFamily="34" charset="0"/>
              </a:rPr>
              <a:t>difference from the current readout </a:t>
            </a:r>
            <a:r>
              <a:rPr lang="en-AU" sz="2000" b="1" dirty="0" smtClean="0">
                <a:latin typeface="Arial" pitchFamily="34" charset="0"/>
                <a:cs typeface="Arial" pitchFamily="34" charset="0"/>
              </a:rPr>
              <a:t>schema.</a:t>
            </a:r>
            <a:endParaRPr lang="en-AU" sz="2000" b="1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AU" sz="2000" b="1" dirty="0">
                <a:latin typeface="Arial" pitchFamily="34" charset="0"/>
                <a:cs typeface="Arial" pitchFamily="34" charset="0"/>
              </a:rPr>
              <a:t>S</a:t>
            </a:r>
            <a:r>
              <a:rPr lang="en-AU" sz="2000" b="1" dirty="0" smtClean="0">
                <a:latin typeface="Arial" pitchFamily="34" charset="0"/>
                <a:cs typeface="Arial" pitchFamily="34" charset="0"/>
              </a:rPr>
              <a:t>ystem </a:t>
            </a:r>
            <a:r>
              <a:rPr lang="en-AU" sz="2000" b="1" dirty="0">
                <a:latin typeface="Arial" pitchFamily="34" charset="0"/>
                <a:cs typeface="Arial" pitchFamily="34" charset="0"/>
              </a:rPr>
              <a:t>operation in triggered </a:t>
            </a:r>
            <a:r>
              <a:rPr lang="en-AU" sz="2000" b="1" dirty="0" smtClean="0">
                <a:latin typeface="Arial" pitchFamily="34" charset="0"/>
                <a:cs typeface="Arial" pitchFamily="34" charset="0"/>
              </a:rPr>
              <a:t>mode.</a:t>
            </a:r>
            <a:endParaRPr lang="en-AU" sz="2000" b="1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AU" sz="2000" b="1" dirty="0" smtClean="0">
                <a:latin typeface="Arial" pitchFamily="34" charset="0"/>
                <a:cs typeface="Arial" pitchFamily="34" charset="0"/>
              </a:rPr>
              <a:t>System </a:t>
            </a:r>
            <a:r>
              <a:rPr lang="en-AU" sz="2000" b="1" dirty="0">
                <a:latin typeface="Arial" pitchFamily="34" charset="0"/>
                <a:cs typeface="Arial" pitchFamily="34" charset="0"/>
              </a:rPr>
              <a:t>operation in continuous mode.</a:t>
            </a:r>
          </a:p>
          <a:p>
            <a:pPr lvl="1"/>
            <a:endParaRPr lang="en-AU" sz="2000" b="1" dirty="0">
              <a:latin typeface="Arial" pitchFamily="34" charset="0"/>
              <a:cs typeface="Arial" pitchFamily="34" charset="0"/>
            </a:endParaRPr>
          </a:p>
          <a:p>
            <a:r>
              <a:rPr lang="en-AU" sz="2400" b="1" dirty="0">
                <a:latin typeface="Arial" pitchFamily="34" charset="0"/>
                <a:cs typeface="Arial" pitchFamily="34" charset="0"/>
              </a:rPr>
              <a:t>3</a:t>
            </a:r>
            <a:r>
              <a:rPr lang="en-AU" sz="2400" b="1" baseline="30000" dirty="0">
                <a:latin typeface="Arial" pitchFamily="34" charset="0"/>
                <a:cs typeface="Arial" pitchFamily="34" charset="0"/>
              </a:rPr>
              <a:t>rd</a:t>
            </a:r>
            <a:r>
              <a:rPr lang="en-AU" sz="2400" b="1" dirty="0">
                <a:latin typeface="Arial" pitchFamily="34" charset="0"/>
                <a:cs typeface="Arial" pitchFamily="34" charset="0"/>
              </a:rPr>
              <a:t> PART : RESULT and CURRENT STATUS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651010" y="757369"/>
            <a:ext cx="1499128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OUTLINE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12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87886" y="1351508"/>
            <a:ext cx="6216254" cy="415498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600" dirty="0">
                <a:solidFill>
                  <a:srgbClr val="FF0000"/>
                </a:solidFill>
                <a:latin typeface="Calibri" charset="0"/>
                <a:cs typeface="Calibri" charset="0"/>
              </a:rPr>
              <a:t>Current status of</a:t>
            </a:r>
          </a:p>
          <a:p>
            <a:pPr algn="ctr"/>
            <a:r>
              <a:rPr lang="en-US" sz="6600" dirty="0">
                <a:solidFill>
                  <a:srgbClr val="FF0000"/>
                </a:solidFill>
                <a:latin typeface="Calibri" charset="0"/>
                <a:cs typeface="Calibri" charset="0"/>
              </a:rPr>
              <a:t>the development</a:t>
            </a:r>
          </a:p>
          <a:p>
            <a:pPr algn="ctr"/>
            <a:r>
              <a:rPr lang="en-US" sz="6600" dirty="0">
                <a:solidFill>
                  <a:srgbClr val="FF0000"/>
                </a:solidFill>
                <a:latin typeface="Calibri" charset="0"/>
                <a:cs typeface="Calibri" charset="0"/>
              </a:rPr>
              <a:t>&amp; </a:t>
            </a:r>
          </a:p>
          <a:p>
            <a:pPr algn="ctr"/>
            <a:r>
              <a:rPr lang="en-US" sz="6600" dirty="0">
                <a:solidFill>
                  <a:srgbClr val="FF0000"/>
                </a:solidFill>
                <a:latin typeface="Calibri" charset="0"/>
                <a:cs typeface="Calibri" charset="0"/>
              </a:rPr>
              <a:t>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9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33575" y="1847850"/>
            <a:ext cx="8324850" cy="4695825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1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742761"/>
              </p:ext>
            </p:extLst>
          </p:nvPr>
        </p:nvGraphicFramePr>
        <p:xfrm>
          <a:off x="3048000" y="3159125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Detector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GBT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readout</a:t>
                      </a:r>
                      <a:r>
                        <a:rPr lang="en-US" baseline="0" dirty="0" smtClean="0"/>
                        <a:t> mode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triggered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triggered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triggered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triggered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continuous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continuous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33575" y="2066926"/>
            <a:ext cx="8324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Several detectors have a readout chain using GBT to test their FEE prototype. The readout modes are triggered and continuous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21</a:t>
            </a:fld>
            <a:endParaRPr lang="en-US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2291974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Current status</a:t>
            </a:r>
            <a:endParaRPr lang="en-US" sz="2800" dirty="0">
              <a:solidFill>
                <a:srgbClr val="FF0000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99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84" b="25921"/>
          <a:stretch/>
        </p:blipFill>
        <p:spPr>
          <a:xfrm>
            <a:off x="98435" y="1588633"/>
            <a:ext cx="11926686" cy="14353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6" t="22409" r="28813" b="1904"/>
          <a:stretch/>
        </p:blipFill>
        <p:spPr>
          <a:xfrm>
            <a:off x="131631" y="3143156"/>
            <a:ext cx="4437957" cy="30052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0257" y="3143156"/>
            <a:ext cx="2895117" cy="3360998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9405374" y="6017657"/>
            <a:ext cx="876300" cy="2476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305120" y="597955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700 MB/s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435" y="1181100"/>
            <a:ext cx="8881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GBT links connected to the readout system</a:t>
            </a:r>
          </a:p>
        </p:txBody>
      </p:sp>
      <p:sp>
        <p:nvSpPr>
          <p:cNvPr id="9" name="Explosion 2 8"/>
          <p:cNvSpPr/>
          <p:nvPr/>
        </p:nvSpPr>
        <p:spPr>
          <a:xfrm>
            <a:off x="3994592" y="2147800"/>
            <a:ext cx="1752600" cy="914400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FEE # 1</a:t>
            </a:r>
          </a:p>
        </p:txBody>
      </p:sp>
      <p:sp>
        <p:nvSpPr>
          <p:cNvPr id="10" name="Explosion 2 9"/>
          <p:cNvSpPr/>
          <p:nvPr/>
        </p:nvSpPr>
        <p:spPr>
          <a:xfrm>
            <a:off x="9887017" y="2143269"/>
            <a:ext cx="1752600" cy="914400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FEE # 2</a:t>
            </a:r>
          </a:p>
        </p:txBody>
      </p:sp>
      <p:sp>
        <p:nvSpPr>
          <p:cNvPr id="11" name="Explosion 2 10"/>
          <p:cNvSpPr/>
          <p:nvPr/>
        </p:nvSpPr>
        <p:spPr>
          <a:xfrm>
            <a:off x="3351514" y="5560457"/>
            <a:ext cx="1752600" cy="914400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DAQ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22</a:t>
            </a:fld>
            <a:endParaRPr lang="en-US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167302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TOF setup</a:t>
            </a:r>
            <a:endParaRPr lang="en-US" sz="2800" dirty="0">
              <a:solidFill>
                <a:srgbClr val="FF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9449246" y="4084154"/>
            <a:ext cx="876300" cy="2476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0348992" y="4046054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160 kHz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30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38575" y="2181225"/>
            <a:ext cx="8239125" cy="4549453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562" y="2993381"/>
            <a:ext cx="8022169" cy="36099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78562" y="2257425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Readout system used to collect data in continuous mode and to configure the FEE electronics using the GBT protocol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3" y="1147631"/>
            <a:ext cx="3708917" cy="3713588"/>
          </a:xfrm>
          <a:prstGeom prst="rect">
            <a:avLst/>
          </a:prstGeom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165699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TPC setup</a:t>
            </a:r>
            <a:endParaRPr lang="en-US" sz="2800" dirty="0">
              <a:solidFill>
                <a:srgbClr val="FF0000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 Box 4"/>
          <p:cNvSpPr txBox="1">
            <a:spLocks noChangeArrowheads="1"/>
          </p:cNvSpPr>
          <p:nvPr/>
        </p:nvSpPr>
        <p:spPr bwMode="auto">
          <a:xfrm>
            <a:off x="4471550" y="3013503"/>
            <a:ext cx="3248903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800" dirty="0">
                <a:solidFill>
                  <a:srgbClr val="FF0000"/>
                </a:solidFill>
                <a:latin typeface="Calibri" charset="0"/>
                <a:cs typeface="Calibri" charset="0"/>
              </a:rPr>
              <a:t>THANK YOU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24</a:t>
            </a:fld>
            <a:endParaRPr lang="en-US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209320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15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8"/>
          <p:cNvSpPr/>
          <p:nvPr/>
        </p:nvSpPr>
        <p:spPr>
          <a:xfrm>
            <a:off x="8809267" y="1635760"/>
            <a:ext cx="1859805" cy="385705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2020-2021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45318" y="2337547"/>
            <a:ext cx="1821317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Design</a:t>
            </a:r>
          </a:p>
          <a:p>
            <a:r>
              <a:rPr lang="en-GB" sz="1200" dirty="0"/>
              <a:t>R&amp;D</a:t>
            </a:r>
          </a:p>
          <a:p>
            <a:r>
              <a:rPr lang="en-GB" sz="1200" dirty="0"/>
              <a:t>Demonstrators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TDR</a:t>
            </a:r>
          </a:p>
          <a:p>
            <a:r>
              <a:rPr lang="en-GB" sz="1200" dirty="0"/>
              <a:t>Products selection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66635" y="2337546"/>
            <a:ext cx="1813827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Detailed design</a:t>
            </a:r>
          </a:p>
          <a:p>
            <a:r>
              <a:rPr lang="en-GB" sz="1200" dirty="0"/>
              <a:t>R&amp;D</a:t>
            </a:r>
          </a:p>
          <a:p>
            <a:r>
              <a:rPr lang="en-GB" sz="1200" dirty="0"/>
              <a:t>Prototyping</a:t>
            </a:r>
          </a:p>
          <a:p>
            <a:r>
              <a:rPr lang="en-GB" sz="1200" dirty="0"/>
              <a:t>Development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Products selection</a:t>
            </a:r>
          </a:p>
          <a:p>
            <a:r>
              <a:rPr lang="en-GB" sz="1200" dirty="0"/>
              <a:t>Prototypes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80462" y="2337546"/>
            <a:ext cx="1821317" cy="21236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Detailed design</a:t>
            </a:r>
          </a:p>
          <a:p>
            <a:r>
              <a:rPr lang="en-GB" sz="1200" dirty="0"/>
              <a:t>R&amp;D</a:t>
            </a:r>
          </a:p>
          <a:p>
            <a:r>
              <a:rPr lang="en-GB" sz="1200" dirty="0"/>
              <a:t>Prototyping</a:t>
            </a:r>
          </a:p>
          <a:p>
            <a:r>
              <a:rPr lang="en-GB" sz="1200" dirty="0"/>
              <a:t>Development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Products selection</a:t>
            </a:r>
          </a:p>
          <a:p>
            <a:r>
              <a:rPr lang="en-GB" sz="1200" dirty="0"/>
              <a:t>Prototypes</a:t>
            </a:r>
          </a:p>
          <a:p>
            <a:r>
              <a:rPr lang="en-GB" sz="1200" dirty="0"/>
              <a:t>Final components</a:t>
            </a:r>
          </a:p>
          <a:p>
            <a:r>
              <a:rPr lang="en-GB" sz="1200" dirty="0"/>
              <a:t>Deployment</a:t>
            </a:r>
          </a:p>
          <a:p>
            <a:r>
              <a:rPr lang="en-GB" sz="1200" dirty="0"/>
              <a:t>Commissioning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09267" y="2337546"/>
            <a:ext cx="1858733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Development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Products selection</a:t>
            </a:r>
          </a:p>
          <a:p>
            <a:endParaRPr lang="en-GB" sz="1200" dirty="0"/>
          </a:p>
          <a:p>
            <a:r>
              <a:rPr lang="en-GB" sz="1200" dirty="0"/>
              <a:t>Final components</a:t>
            </a:r>
          </a:p>
          <a:p>
            <a:r>
              <a:rPr lang="en-GB" sz="1200" dirty="0"/>
              <a:t>Deployment</a:t>
            </a:r>
          </a:p>
          <a:p>
            <a:r>
              <a:rPr lang="en-GB" sz="1200" dirty="0"/>
              <a:t>Commissioning</a:t>
            </a:r>
          </a:p>
          <a:p>
            <a:r>
              <a:rPr lang="en-GB" sz="1200" dirty="0"/>
              <a:t>Production</a:t>
            </a:r>
          </a:p>
        </p:txBody>
      </p:sp>
      <p:sp>
        <p:nvSpPr>
          <p:cNvPr id="14" name="Chevron 13"/>
          <p:cNvSpPr/>
          <p:nvPr/>
        </p:nvSpPr>
        <p:spPr>
          <a:xfrm>
            <a:off x="6987952" y="1635760"/>
            <a:ext cx="1859805" cy="385705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2018-2019</a:t>
            </a:r>
          </a:p>
        </p:txBody>
      </p:sp>
      <p:sp>
        <p:nvSpPr>
          <p:cNvPr id="15" name="Chevron 14"/>
          <p:cNvSpPr/>
          <p:nvPr/>
        </p:nvSpPr>
        <p:spPr>
          <a:xfrm>
            <a:off x="5166635" y="1635760"/>
            <a:ext cx="1859805" cy="385705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2016-2017</a:t>
            </a:r>
          </a:p>
        </p:txBody>
      </p:sp>
      <p:sp>
        <p:nvSpPr>
          <p:cNvPr id="16" name="Chevron 15"/>
          <p:cNvSpPr/>
          <p:nvPr/>
        </p:nvSpPr>
        <p:spPr>
          <a:xfrm>
            <a:off x="3345318" y="1625975"/>
            <a:ext cx="1859805" cy="385705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2014-2015</a:t>
            </a:r>
          </a:p>
        </p:txBody>
      </p:sp>
      <p:sp>
        <p:nvSpPr>
          <p:cNvPr id="17" name="Chevron 16"/>
          <p:cNvSpPr/>
          <p:nvPr/>
        </p:nvSpPr>
        <p:spPr>
          <a:xfrm>
            <a:off x="1524001" y="1625972"/>
            <a:ext cx="1859805" cy="385705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2012-2013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31491" y="2337546"/>
            <a:ext cx="1813827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High-Level Design</a:t>
            </a:r>
          </a:p>
          <a:p>
            <a:r>
              <a:rPr lang="en-GB" sz="1200" dirty="0"/>
              <a:t>R&amp;D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Project organization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941" y="3994907"/>
            <a:ext cx="1948179" cy="27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2321570" y="681169"/>
            <a:ext cx="153279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Schedule</a:t>
            </a:r>
          </a:p>
        </p:txBody>
      </p:sp>
      <p:sp>
        <p:nvSpPr>
          <p:cNvPr id="2" name="Rectangle 1"/>
          <p:cNvSpPr/>
          <p:nvPr/>
        </p:nvSpPr>
        <p:spPr>
          <a:xfrm>
            <a:off x="6980461" y="6215763"/>
            <a:ext cx="417990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rgbClr val="FF0000"/>
                </a:solidFill>
              </a:rPr>
              <a:t>https://cds.cern.ch/record/2011297/files/ALICE-TDR-019.pdf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6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 Box 4"/>
          <p:cNvSpPr txBox="1">
            <a:spLocks noChangeArrowheads="1"/>
          </p:cNvSpPr>
          <p:nvPr/>
        </p:nvSpPr>
        <p:spPr bwMode="auto">
          <a:xfrm>
            <a:off x="2321571" y="681169"/>
            <a:ext cx="3406189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Busy, throttle schema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204389"/>
            <a:ext cx="4617794" cy="30157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0508" y="3683820"/>
            <a:ext cx="4617492" cy="317418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8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646788" y="1351508"/>
            <a:ext cx="6898427" cy="212365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600" dirty="0">
                <a:solidFill>
                  <a:srgbClr val="FF0000"/>
                </a:solidFill>
                <a:latin typeface="Calibri" charset="0"/>
                <a:cs typeface="Calibri" charset="0"/>
              </a:rPr>
              <a:t>INTRODUCTION TO</a:t>
            </a:r>
          </a:p>
          <a:p>
            <a:pPr algn="ctr"/>
            <a:r>
              <a:rPr lang="en-US" sz="6600" dirty="0">
                <a:solidFill>
                  <a:srgbClr val="FF0000"/>
                </a:solidFill>
                <a:latin typeface="Calibri" charset="0"/>
                <a:cs typeface="Calibri" charset="0"/>
              </a:rPr>
              <a:t>ALICE RUN3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47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651010" y="757369"/>
            <a:ext cx="3679790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ALICE Upgrade Strategy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idx="4294967295"/>
          </p:nvPr>
        </p:nvSpPr>
        <p:spPr>
          <a:xfrm>
            <a:off x="257045" y="1386308"/>
            <a:ext cx="5906948" cy="50221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1800" b="1" dirty="0">
                <a:latin typeface="Arial" pitchFamily="34" charset="0"/>
                <a:cs typeface="Arial" pitchFamily="34" charset="0"/>
              </a:rPr>
              <a:t>GOAL:</a:t>
            </a:r>
            <a:endParaRPr lang="en-AU" sz="1400" b="1" dirty="0">
              <a:latin typeface="Arial" pitchFamily="34" charset="0"/>
              <a:cs typeface="Arial" pitchFamily="34" charset="0"/>
            </a:endParaRPr>
          </a:p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High precision measurements of rare probes at low p</a:t>
            </a:r>
            <a:r>
              <a:rPr lang="en-AU" sz="1400" b="1" baseline="-25000" dirty="0">
                <a:latin typeface="Arial" pitchFamily="34" charset="0"/>
                <a:cs typeface="Arial" pitchFamily="34" charset="0"/>
              </a:rPr>
              <a:t>T </a:t>
            </a:r>
            <a:r>
              <a:rPr lang="en-AU" sz="1400" b="1" dirty="0">
                <a:latin typeface="Arial" pitchFamily="34" charset="0"/>
                <a:cs typeface="Arial" pitchFamily="34" charset="0"/>
              </a:rPr>
              <a:t>which cannot be selected with a trigger. Target a recorded Pb-Pb luminosity &gt; 10 nb</a:t>
            </a:r>
            <a:r>
              <a:rPr lang="en-AU" sz="1400" b="1" baseline="30000" dirty="0">
                <a:latin typeface="Arial" pitchFamily="34" charset="0"/>
                <a:cs typeface="Arial" pitchFamily="34" charset="0"/>
              </a:rPr>
              <a:t>-1</a:t>
            </a:r>
            <a:r>
              <a:rPr lang="en-AU" sz="1400" b="1" dirty="0">
                <a:latin typeface="Arial" pitchFamily="34" charset="0"/>
                <a:cs typeface="Arial" pitchFamily="34" charset="0"/>
              </a:rPr>
              <a:t> =&gt; 9x10</a:t>
            </a:r>
            <a:r>
              <a:rPr lang="en-AU" sz="1400" b="1" baseline="30000" dirty="0">
                <a:latin typeface="Arial" pitchFamily="34" charset="0"/>
                <a:cs typeface="Arial" pitchFamily="34" charset="0"/>
              </a:rPr>
              <a:t>10</a:t>
            </a:r>
            <a:r>
              <a:rPr lang="en-AU" sz="1400" b="1" dirty="0">
                <a:latin typeface="Arial" pitchFamily="34" charset="0"/>
                <a:cs typeface="Arial" pitchFamily="34" charset="0"/>
              </a:rPr>
              <a:t> events to gain a factor 100 in statistics over the Run1 + Run2 programme.</a:t>
            </a:r>
          </a:p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Significant improvements of vertexing and tracking capabilities</a:t>
            </a:r>
          </a:p>
          <a:p>
            <a:pPr marL="0" indent="0">
              <a:buNone/>
            </a:pPr>
            <a:r>
              <a:rPr lang="en-AU" sz="1800" b="1" dirty="0">
                <a:latin typeface="Arial" pitchFamily="34" charset="0"/>
                <a:cs typeface="Arial" pitchFamily="34" charset="0"/>
              </a:rPr>
              <a:t>DETECTOR:</a:t>
            </a:r>
          </a:p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Read-out all Pb-Pb interactions at a maximum rate of 50kHz (i.e. L = 6x10</a:t>
            </a:r>
            <a:r>
              <a:rPr lang="en-AU" sz="1400" b="1" baseline="30000" dirty="0">
                <a:latin typeface="Arial" pitchFamily="34" charset="0"/>
                <a:cs typeface="Arial" pitchFamily="34" charset="0"/>
              </a:rPr>
              <a:t>27</a:t>
            </a:r>
            <a:r>
              <a:rPr lang="en-AU" sz="1400" b="1" dirty="0">
                <a:latin typeface="Arial" pitchFamily="34" charset="0"/>
                <a:cs typeface="Arial" pitchFamily="34" charset="0"/>
              </a:rPr>
              <a:t> cm</a:t>
            </a:r>
            <a:r>
              <a:rPr lang="en-AU" sz="1400" b="1" baseline="30000" dirty="0">
                <a:latin typeface="Arial" pitchFamily="34" charset="0"/>
                <a:cs typeface="Arial" pitchFamily="34" charset="0"/>
              </a:rPr>
              <a:t>-1</a:t>
            </a:r>
            <a:r>
              <a:rPr lang="en-AU" sz="1400" b="1" dirty="0">
                <a:latin typeface="Arial" pitchFamily="34" charset="0"/>
                <a:cs typeface="Arial" pitchFamily="34" charset="0"/>
              </a:rPr>
              <a:t>s</a:t>
            </a:r>
            <a:r>
              <a:rPr lang="en-AU" sz="1400" b="1" baseline="30000" dirty="0">
                <a:latin typeface="Arial" pitchFamily="34" charset="0"/>
                <a:cs typeface="Arial" pitchFamily="34" charset="0"/>
              </a:rPr>
              <a:t>-1</a:t>
            </a:r>
            <a:r>
              <a:rPr lang="en-AU" sz="1400" b="1" dirty="0">
                <a:latin typeface="Arial" pitchFamily="34" charset="0"/>
                <a:cs typeface="Arial" pitchFamily="34" charset="0"/>
              </a:rPr>
              <a:t>) upon a minimum bias trigger</a:t>
            </a:r>
          </a:p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Read-out all pp and p-</a:t>
            </a:r>
            <a:r>
              <a:rPr lang="en-AU" sz="1400" b="1" dirty="0" err="1">
                <a:latin typeface="Arial" pitchFamily="34" charset="0"/>
                <a:cs typeface="Arial" pitchFamily="34" charset="0"/>
              </a:rPr>
              <a:t>Pb</a:t>
            </a:r>
            <a:r>
              <a:rPr lang="en-AU" sz="1400" b="1" dirty="0">
                <a:latin typeface="Arial" pitchFamily="34" charset="0"/>
                <a:cs typeface="Arial" pitchFamily="34" charset="0"/>
              </a:rPr>
              <a:t> interaction at a maximum rate of 200 kHz.</a:t>
            </a:r>
          </a:p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Perform online data reduction based on reconstruction of cluster and tracks</a:t>
            </a:r>
          </a:p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Improve vertexing and tracking at low p</a:t>
            </a:r>
            <a:r>
              <a:rPr lang="en-AU" sz="1400" b="1" baseline="-25000" dirty="0">
                <a:latin typeface="Arial" pitchFamily="34" charset="0"/>
                <a:cs typeface="Arial" pitchFamily="34" charset="0"/>
              </a:rPr>
              <a:t>T </a:t>
            </a:r>
            <a:r>
              <a:rPr lang="en-AU" sz="1400" b="1" dirty="0">
                <a:latin typeface="Arial" pitchFamily="34" charset="0"/>
                <a:cs typeface="Arial" pitchFamily="34" charset="0"/>
              </a:rPr>
              <a:t>=&gt; New Inner Tracking System (ITS</a:t>
            </a:r>
            <a:r>
              <a:rPr lang="en-AU" sz="14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AU" sz="1400" b="1" dirty="0" smtClean="0">
                <a:latin typeface="Arial" pitchFamily="34" charset="0"/>
                <a:cs typeface="Arial" pitchFamily="34" charset="0"/>
              </a:rPr>
              <a:t>TPC continuous readout to keep up with 50 kHz interaction rate, to deal with event pile-up and avoid trigger generated dead time.</a:t>
            </a:r>
            <a:endParaRPr lang="en-AU" sz="14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AU" sz="1200" b="1" baseline="30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1709" t="18997" r="20492" b="19453"/>
          <a:stretch/>
        </p:blipFill>
        <p:spPr>
          <a:xfrm>
            <a:off x="6218395" y="1386308"/>
            <a:ext cx="4981727" cy="348463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2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468" y="1338712"/>
            <a:ext cx="4265772" cy="5260168"/>
            <a:chOff x="1896208" y="1295399"/>
            <a:chExt cx="4265772" cy="5260168"/>
          </a:xfrm>
        </p:grpSpPr>
        <p:sp>
          <p:nvSpPr>
            <p:cNvPr id="9" name="Rectangle 8"/>
            <p:cNvSpPr/>
            <p:nvPr/>
          </p:nvSpPr>
          <p:spPr bwMode="auto">
            <a:xfrm>
              <a:off x="1896208" y="3830460"/>
              <a:ext cx="4265772" cy="990600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0000"/>
                </a:solidFill>
                <a:latin typeface="Arial" charset="0"/>
                <a:ea typeface="ＭＳ Ｐゴシック" charset="0"/>
                <a:cs typeface="Geneva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0000"/>
                </a:solidFill>
                <a:latin typeface="Arial" charset="0"/>
                <a:ea typeface="ＭＳ Ｐゴシック" charset="0"/>
                <a:cs typeface="Geneva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solidFill>
                  <a:srgbClr val="000000"/>
                </a:solidFill>
                <a:latin typeface="Arial" charset="0"/>
                <a:ea typeface="ＭＳ Ｐゴシック" charset="0"/>
                <a:cs typeface="Geneva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Geneva" charset="0"/>
                </a:rPr>
                <a:t>Partial calibration and reconstruction online, replacing the original raw data with compressed data</a:t>
              </a:r>
              <a:endParaRPr lang="en-US" sz="1400" dirty="0">
                <a:solidFill>
                  <a:srgbClr val="000000"/>
                </a:solidFill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0" name="Down Arrow 9"/>
            <p:cNvSpPr/>
            <p:nvPr/>
          </p:nvSpPr>
          <p:spPr bwMode="auto">
            <a:xfrm>
              <a:off x="2667000" y="3124200"/>
              <a:ext cx="457200" cy="457200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800040"/>
                </a:solidFill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1" name="Down Arrow 10"/>
            <p:cNvSpPr/>
            <p:nvPr/>
          </p:nvSpPr>
          <p:spPr bwMode="auto">
            <a:xfrm>
              <a:off x="2667000" y="4964668"/>
              <a:ext cx="457200" cy="457200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800040"/>
                </a:solidFill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386291" y="6186235"/>
              <a:ext cx="1043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Geneva" charset="0"/>
                </a:rPr>
                <a:t>90 GB/s</a:t>
              </a:r>
            </a:p>
          </p:txBody>
        </p:sp>
        <p:pic>
          <p:nvPicPr>
            <p:cNvPr id="14" name="Picture 13" descr="ALICE-disp-transparen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4999" y="1295399"/>
              <a:ext cx="2251445" cy="1598525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1573929" y="3039937"/>
            <a:ext cx="2652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/>
                <a:ea typeface="ＭＳ Ｐゴシック"/>
              </a:rPr>
              <a:t>3.6 TByte/s into PC farm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3046" y="3883906"/>
            <a:ext cx="3330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O</a:t>
            </a:r>
            <a:r>
              <a:rPr lang="de-DE" b="1" baseline="30000" dirty="0"/>
              <a:t>2</a:t>
            </a:r>
            <a:r>
              <a:rPr lang="de-DE" b="1" dirty="0"/>
              <a:t> (Online Offline) System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651010" y="757369"/>
            <a:ext cx="2573140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ALICE UPGRADE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34754" y="822686"/>
            <a:ext cx="3147273" cy="12618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800"/>
              </a:spcBef>
              <a:buClr>
                <a:srgbClr val="646464"/>
              </a:buClr>
              <a:buSzPct val="90000"/>
            </a:pPr>
            <a:r>
              <a:rPr lang="en-GB" sz="1400" dirty="0"/>
              <a:t>O</a:t>
            </a:r>
            <a:r>
              <a:rPr lang="en-GB" sz="1400" baseline="30000" dirty="0"/>
              <a:t>2</a:t>
            </a:r>
            <a:r>
              <a:rPr lang="en-GB" sz="1400" dirty="0"/>
              <a:t> computing farm: </a:t>
            </a:r>
          </a:p>
          <a:p>
            <a:pPr marL="171450" indent="-171450">
              <a:spcBef>
                <a:spcPts val="800"/>
              </a:spcBef>
              <a:buClr>
                <a:srgbClr val="646464"/>
              </a:buClr>
              <a:buSzPct val="90000"/>
              <a:buFontTx/>
              <a:buChar char="-"/>
            </a:pPr>
            <a:r>
              <a:rPr lang="en-US" altLang="en-US" sz="1400" dirty="0">
                <a:solidFill>
                  <a:srgbClr val="000000"/>
                </a:solidFill>
                <a:sym typeface="Avenir Medium" charset="0"/>
              </a:rPr>
              <a:t>~ 100 k CPU cores</a:t>
            </a:r>
          </a:p>
          <a:p>
            <a:pPr marL="171450" indent="-171450">
              <a:spcBef>
                <a:spcPts val="800"/>
              </a:spcBef>
              <a:buClr>
                <a:srgbClr val="646464"/>
              </a:buClr>
              <a:buSzPct val="90000"/>
              <a:buFontTx/>
              <a:buChar char="-"/>
            </a:pPr>
            <a:r>
              <a:rPr lang="en-US" altLang="en-US" sz="1400" dirty="0">
                <a:solidFill>
                  <a:srgbClr val="000000"/>
                </a:solidFill>
                <a:sym typeface="Avenir Medium" charset="0"/>
              </a:rPr>
              <a:t>~ </a:t>
            </a:r>
            <a:r>
              <a:rPr lang="en-US" altLang="en-US" sz="1400" dirty="0"/>
              <a:t>5000 GPUs and ~500 FPGAs</a:t>
            </a:r>
          </a:p>
          <a:p>
            <a:pPr marL="171450" indent="-171450">
              <a:spcBef>
                <a:spcPts val="800"/>
              </a:spcBef>
              <a:buClr>
                <a:srgbClr val="646464"/>
              </a:buClr>
              <a:buSzPct val="90000"/>
              <a:buFontTx/>
              <a:buChar char="-"/>
            </a:pPr>
            <a:r>
              <a:rPr lang="en-US" altLang="en-US" sz="1400" dirty="0">
                <a:solidFill>
                  <a:srgbClr val="000000"/>
                </a:solidFill>
                <a:sym typeface="Avenir Medium" charset="0"/>
              </a:rPr>
              <a:t>~ 60 PB of storage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61797" y="5567881"/>
            <a:ext cx="1376127" cy="633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STORAGE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87216" y="4959970"/>
            <a:ext cx="2429024" cy="16389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err="1"/>
              <a:t>Acq</a:t>
            </a:r>
            <a:r>
              <a:rPr lang="en-GB" sz="1200" dirty="0"/>
              <a:t> rate:</a:t>
            </a:r>
          </a:p>
          <a:p>
            <a:r>
              <a:rPr lang="en-GB" sz="1200" b="1" dirty="0" err="1"/>
              <a:t>Pb-Pb</a:t>
            </a:r>
            <a:r>
              <a:rPr lang="en-GB" sz="1200" b="1" dirty="0"/>
              <a:t> 50 kHz</a:t>
            </a:r>
          </a:p>
          <a:p>
            <a:r>
              <a:rPr lang="en-GB" sz="1200" b="1" dirty="0"/>
              <a:t>pp and p-</a:t>
            </a:r>
            <a:r>
              <a:rPr lang="en-GB" sz="1200" b="1" dirty="0" err="1"/>
              <a:t>Pb</a:t>
            </a:r>
            <a:r>
              <a:rPr lang="en-GB" sz="1200" b="1" dirty="0"/>
              <a:t> up to 200 kHz</a:t>
            </a:r>
          </a:p>
          <a:p>
            <a:endParaRPr lang="en-US" sz="1200" b="1" dirty="0"/>
          </a:p>
          <a:p>
            <a:r>
              <a:rPr lang="en-US" sz="1050" dirty="0"/>
              <a:t>Complete change in detector readout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continuous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triggered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50" dirty="0"/>
          </a:p>
          <a:p>
            <a:r>
              <a:rPr lang="en-US" sz="1050" dirty="0"/>
              <a:t>New DAQ - HLT - OFFLINE systems.</a:t>
            </a:r>
            <a:endParaRPr lang="en-GB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595" y="2158701"/>
            <a:ext cx="6777653" cy="4509488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753" y="6481993"/>
            <a:ext cx="104775" cy="152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6749" y="3002334"/>
            <a:ext cx="379715" cy="4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67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048703" y="1351509"/>
            <a:ext cx="6094617" cy="31393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600" dirty="0">
                <a:solidFill>
                  <a:srgbClr val="FF0000"/>
                </a:solidFill>
                <a:latin typeface="Calibri" charset="0"/>
                <a:cs typeface="Calibri" charset="0"/>
              </a:rPr>
              <a:t>Main differences</a:t>
            </a:r>
          </a:p>
          <a:p>
            <a:pPr algn="ctr"/>
            <a:r>
              <a:rPr lang="en-US" sz="6600" dirty="0">
                <a:solidFill>
                  <a:srgbClr val="FF0000"/>
                </a:solidFill>
                <a:latin typeface="Calibri" charset="0"/>
                <a:cs typeface="Calibri" charset="0"/>
              </a:rPr>
              <a:t>between </a:t>
            </a:r>
          </a:p>
          <a:p>
            <a:pPr algn="ctr"/>
            <a:r>
              <a:rPr lang="en-US" sz="6600" dirty="0">
                <a:solidFill>
                  <a:srgbClr val="FF0000"/>
                </a:solidFill>
                <a:latin typeface="Calibri" charset="0"/>
                <a:cs typeface="Calibri" charset="0"/>
              </a:rPr>
              <a:t>RUN2 &amp; RUN3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02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70384" y="977644"/>
            <a:ext cx="3024554" cy="90560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 </a:t>
            </a:r>
          </a:p>
          <a:p>
            <a:pPr algn="ctr"/>
            <a:r>
              <a:rPr lang="en-US" dirty="0"/>
              <a:t>SYSTEM</a:t>
            </a:r>
          </a:p>
        </p:txBody>
      </p:sp>
      <p:sp>
        <p:nvSpPr>
          <p:cNvPr id="7" name="Rectangle 6"/>
          <p:cNvSpPr/>
          <p:nvPr/>
        </p:nvSpPr>
        <p:spPr>
          <a:xfrm>
            <a:off x="1972408" y="3033347"/>
            <a:ext cx="8361484" cy="33322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51184" y="3229708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51184" y="3924300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151184" y="4618892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51184" y="5313484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cxnSp>
        <p:nvCxnSpPr>
          <p:cNvPr id="17" name="Elbow Connector 16"/>
          <p:cNvCxnSpPr>
            <a:stCxn id="2" idx="2"/>
            <a:endCxn id="11" idx="3"/>
          </p:cNvCxnSpPr>
          <p:nvPr/>
        </p:nvCxnSpPr>
        <p:spPr>
          <a:xfrm rot="5400000">
            <a:off x="3568328" y="2186472"/>
            <a:ext cx="1617552" cy="1011115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2" idx="2"/>
            <a:endCxn id="13" idx="3"/>
          </p:cNvCxnSpPr>
          <p:nvPr/>
        </p:nvCxnSpPr>
        <p:spPr>
          <a:xfrm rot="5400000">
            <a:off x="3221032" y="2533768"/>
            <a:ext cx="2312144" cy="1011115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2" idx="2"/>
            <a:endCxn id="14" idx="3"/>
          </p:cNvCxnSpPr>
          <p:nvPr/>
        </p:nvCxnSpPr>
        <p:spPr>
          <a:xfrm rot="5400000">
            <a:off x="2873736" y="2881064"/>
            <a:ext cx="3006736" cy="1011115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2" idx="2"/>
            <a:endCxn id="15" idx="3"/>
          </p:cNvCxnSpPr>
          <p:nvPr/>
        </p:nvCxnSpPr>
        <p:spPr>
          <a:xfrm rot="5400000">
            <a:off x="2526440" y="3228360"/>
            <a:ext cx="3701328" cy="1011115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7397263" y="3267808"/>
            <a:ext cx="2708030" cy="28633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108833" y="3381373"/>
            <a:ext cx="889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DAQ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502769" y="3399125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CRORC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7502769" y="4275092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CRORC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535007" y="5151059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RORC</a:t>
            </a:r>
            <a:endParaRPr lang="en-US" dirty="0"/>
          </a:p>
        </p:txBody>
      </p:sp>
      <p:sp>
        <p:nvSpPr>
          <p:cNvPr id="33" name="Right Arrow 32"/>
          <p:cNvSpPr/>
          <p:nvPr/>
        </p:nvSpPr>
        <p:spPr>
          <a:xfrm>
            <a:off x="4994032" y="3897691"/>
            <a:ext cx="2174633" cy="992298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DATA</a:t>
            </a:r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1040670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RUN2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743700" y="977644"/>
            <a:ext cx="4633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Trigger connected to the FEE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Triggered readout mode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1 readout link, DDL (Detector Data Link)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10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61891" y="977644"/>
            <a:ext cx="3024554" cy="90560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TRIGGER </a:t>
            </a:r>
          </a:p>
          <a:p>
            <a:pPr algn="ctr"/>
            <a:r>
              <a:rPr lang="en-US" dirty="0"/>
              <a:t>SYSTEM</a:t>
            </a:r>
          </a:p>
        </p:txBody>
      </p:sp>
      <p:sp>
        <p:nvSpPr>
          <p:cNvPr id="7" name="Rectangle 6"/>
          <p:cNvSpPr/>
          <p:nvPr/>
        </p:nvSpPr>
        <p:spPr>
          <a:xfrm>
            <a:off x="1972408" y="3033347"/>
            <a:ext cx="8361484" cy="33322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51184" y="3229708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51184" y="3924300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151184" y="4618892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51184" y="5313484"/>
            <a:ext cx="1720362" cy="54219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397263" y="3267808"/>
            <a:ext cx="2708030" cy="28633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9108833" y="3381373"/>
            <a:ext cx="889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DAQ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502769" y="3399125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CRU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502769" y="4275092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CRU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535007" y="5151059"/>
            <a:ext cx="1157655" cy="6415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CRORC</a:t>
            </a:r>
          </a:p>
        </p:txBody>
      </p:sp>
      <p:sp>
        <p:nvSpPr>
          <p:cNvPr id="33" name="Right Arrow 32"/>
          <p:cNvSpPr/>
          <p:nvPr/>
        </p:nvSpPr>
        <p:spPr>
          <a:xfrm>
            <a:off x="4485541" y="5771469"/>
            <a:ext cx="2174633" cy="754539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DATA</a:t>
            </a:r>
          </a:p>
        </p:txBody>
      </p:sp>
      <p:cxnSp>
        <p:nvCxnSpPr>
          <p:cNvPr id="17" name="Elbow Connector 16"/>
          <p:cNvCxnSpPr>
            <a:stCxn id="2" idx="2"/>
            <a:endCxn id="29" idx="0"/>
          </p:cNvCxnSpPr>
          <p:nvPr/>
        </p:nvCxnSpPr>
        <p:spPr>
          <a:xfrm rot="16200000" flipH="1">
            <a:off x="6919947" y="2237474"/>
            <a:ext cx="1515873" cy="807428"/>
          </a:xfrm>
          <a:prstGeom prst="bentConnector3">
            <a:avLst>
              <a:gd name="adj1" fmla="val 50000"/>
            </a:avLst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2" idx="2"/>
          </p:cNvCxnSpPr>
          <p:nvPr/>
        </p:nvCxnSpPr>
        <p:spPr>
          <a:xfrm rot="16200000" flipH="1">
            <a:off x="6329563" y="2827857"/>
            <a:ext cx="2391840" cy="502630"/>
          </a:xfrm>
          <a:prstGeom prst="bentConnector3">
            <a:avLst>
              <a:gd name="adj1" fmla="val 50000"/>
            </a:avLst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2" idx="2"/>
            <a:endCxn id="14" idx="3"/>
          </p:cNvCxnSpPr>
          <p:nvPr/>
        </p:nvCxnSpPr>
        <p:spPr>
          <a:xfrm rot="5400000">
            <a:off x="4069489" y="1685309"/>
            <a:ext cx="3006736" cy="340262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2" idx="2"/>
            <a:endCxn id="15" idx="3"/>
          </p:cNvCxnSpPr>
          <p:nvPr/>
        </p:nvCxnSpPr>
        <p:spPr>
          <a:xfrm rot="5400000">
            <a:off x="3722193" y="2032605"/>
            <a:ext cx="3701328" cy="340262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3871546" y="3552092"/>
            <a:ext cx="3631222" cy="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3871546" y="4363915"/>
            <a:ext cx="3631222" cy="0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11369-1600-604D-B021-39D3B86EDA69}" type="slidenum">
              <a:rPr lang="en-US" smtClean="0"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00176" y="2744265"/>
            <a:ext cx="52599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Detector that receives trigger and clock from CRU</a:t>
            </a:r>
          </a:p>
          <a:p>
            <a:r>
              <a:rPr lang="en-US" sz="1600" b="1" dirty="0"/>
              <a:t>TPC</a:t>
            </a:r>
          </a:p>
          <a:p>
            <a:r>
              <a:rPr lang="en-US" sz="1600" b="1" dirty="0"/>
              <a:t>MCH</a:t>
            </a:r>
          </a:p>
          <a:p>
            <a:r>
              <a:rPr lang="en-US" sz="1600" b="1" dirty="0"/>
              <a:t>MID</a:t>
            </a:r>
          </a:p>
          <a:p>
            <a:r>
              <a:rPr lang="en-US" sz="1600" b="1" dirty="0"/>
              <a:t>MFT</a:t>
            </a:r>
          </a:p>
          <a:p>
            <a:r>
              <a:rPr lang="en-US" sz="1600" b="1" dirty="0"/>
              <a:t>TOF</a:t>
            </a:r>
          </a:p>
          <a:p>
            <a:r>
              <a:rPr lang="en-US" sz="1600" b="1" dirty="0"/>
              <a:t>FIT</a:t>
            </a:r>
          </a:p>
          <a:p>
            <a:r>
              <a:rPr lang="en-US" sz="1600" b="1" dirty="0"/>
              <a:t>ZDC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800680" y="672578"/>
            <a:ext cx="1040670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RUN3</a:t>
            </a:r>
            <a:endParaRPr lang="en-US" sz="2800" dirty="0">
              <a:solidFill>
                <a:srgbClr val="FF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357338" y="3078059"/>
            <a:ext cx="737089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Helvetica" charset="0"/>
                <a:ea typeface="Helvetica" charset="0"/>
                <a:cs typeface="Helvetica" charset="0"/>
              </a:rPr>
              <a:t>CRU: </a:t>
            </a:r>
          </a:p>
          <a:p>
            <a:r>
              <a:rPr lang="en-US" sz="1000" b="1" dirty="0" err="1" smtClean="0">
                <a:latin typeface="Helvetica" charset="0"/>
                <a:ea typeface="Helvetica" charset="0"/>
                <a:cs typeface="Helvetica" charset="0"/>
              </a:rPr>
              <a:t>CommonReadout</a:t>
            </a:r>
            <a:r>
              <a:rPr lang="en-US" sz="1000" b="1" dirty="0" smtClean="0"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r>
              <a:rPr lang="en-US" sz="1000" b="1" dirty="0" smtClean="0">
                <a:latin typeface="Helvetica" charset="0"/>
                <a:ea typeface="Helvetica" charset="0"/>
                <a:cs typeface="Helvetica" charset="0"/>
              </a:rPr>
              <a:t>Unit</a:t>
            </a:r>
            <a:endParaRPr lang="en-US" sz="10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4064" y="1144698"/>
            <a:ext cx="4633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Trigger connected to the FEE and CRU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Triggered and Continuous readout mode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2 readout link, DDL and GBT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63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277593" y="1351508"/>
            <a:ext cx="7636834" cy="212365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600" dirty="0">
                <a:solidFill>
                  <a:srgbClr val="FF0000"/>
                </a:solidFill>
                <a:latin typeface="Calibri" charset="0"/>
                <a:cs typeface="Calibri" charset="0"/>
              </a:rPr>
              <a:t>The detector </a:t>
            </a:r>
            <a:r>
              <a:rPr lang="en-US" sz="6600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readout</a:t>
            </a:r>
          </a:p>
          <a:p>
            <a:pPr algn="ctr"/>
            <a:r>
              <a:rPr lang="en-US" sz="6600" smtClean="0">
                <a:solidFill>
                  <a:srgbClr val="FF0000"/>
                </a:solidFill>
                <a:latin typeface="Calibri" charset="0"/>
                <a:cs typeface="Calibri" charset="0"/>
              </a:rPr>
              <a:t>during </a:t>
            </a:r>
            <a:r>
              <a:rPr lang="en-US" sz="6600" dirty="0" smtClean="0">
                <a:solidFill>
                  <a:srgbClr val="FF0000"/>
                </a:solidFill>
                <a:latin typeface="Calibri" charset="0"/>
                <a:cs typeface="Calibri" charset="0"/>
              </a:rPr>
              <a:t>RUN3</a:t>
            </a:r>
            <a:endParaRPr lang="en-US" sz="6600" dirty="0">
              <a:solidFill>
                <a:srgbClr val="FF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97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sharepoint/v3/field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10790</TotalTime>
  <Words>1309</Words>
  <Application>Microsoft Office PowerPoint</Application>
  <PresentationFormat>Widescreen</PresentationFormat>
  <Paragraphs>478</Paragraphs>
  <Slides>26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ＭＳ Ｐゴシック</vt:lpstr>
      <vt:lpstr>Arial</vt:lpstr>
      <vt:lpstr>Avenir Medium</vt:lpstr>
      <vt:lpstr>Calibri</vt:lpstr>
      <vt:lpstr>Geneva</vt:lpstr>
      <vt:lpstr>Helvetica</vt:lpstr>
      <vt:lpstr>Wingdings</vt:lpstr>
      <vt:lpstr>Thème Office</vt:lpstr>
      <vt:lpstr>The detector read-out in ALICE during Run 3 and 4  Filippo Costa ALICE O2/CRU  for the ALICE collaboration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Filippo Costa</cp:lastModifiedBy>
  <cp:revision>789</cp:revision>
  <dcterms:created xsi:type="dcterms:W3CDTF">2010-04-12T23:12:02Z</dcterms:created>
  <dcterms:modified xsi:type="dcterms:W3CDTF">2016-10-11T15:07:30Z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