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2" r:id="rId2"/>
  </p:sldMasterIdLst>
  <p:notesMasterIdLst>
    <p:notesMasterId r:id="rId21"/>
  </p:notesMasterIdLst>
  <p:handoutMasterIdLst>
    <p:handoutMasterId r:id="rId22"/>
  </p:handoutMasterIdLst>
  <p:sldIdLst>
    <p:sldId id="297" r:id="rId3"/>
    <p:sldId id="307" r:id="rId4"/>
    <p:sldId id="308" r:id="rId5"/>
    <p:sldId id="309" r:id="rId6"/>
    <p:sldId id="310" r:id="rId7"/>
    <p:sldId id="311" r:id="rId8"/>
    <p:sldId id="312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279" r:id="rId2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A029"/>
    <a:srgbClr val="404040"/>
    <a:srgbClr val="505050"/>
    <a:srgbClr val="004C97"/>
    <a:srgbClr val="63666A"/>
    <a:srgbClr val="A7A8AA"/>
    <a:srgbClr val="003087"/>
    <a:srgbClr val="0F2D6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23" autoAdjust="0"/>
    <p:restoredTop sz="94643" autoAdjust="0"/>
  </p:normalViewPr>
  <p:slideViewPr>
    <p:cSldViewPr snapToGrid="0" snapToObjects="1">
      <p:cViewPr varScale="1">
        <p:scale>
          <a:sx n="82" d="100"/>
          <a:sy n="82" d="100"/>
        </p:scale>
        <p:origin x="-120" y="-3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17EA74D9-B25A-564E-A6DD-3218B9C41259}" type="datetimeFigureOut">
              <a:rPr lang="en-US"/>
              <a:pPr>
                <a:defRPr/>
              </a:pPr>
              <a:t>10/7/16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1AA9227-5BF7-8D45-B811-94058D0118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819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D6B07F4A-17BC-1B4C-98D8-025F395CEE98}" type="datetimeFigureOut">
              <a:rPr lang="en-US"/>
              <a:pPr>
                <a:defRPr/>
              </a:pPr>
              <a:t>10/7/16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2043B915-CE6C-A247-8AEB-1E1F1BD502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3876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9301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fld id="{2C72B230-B3A4-BA40-95D4-E85C7CD5FA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Oct. 10-14, 2016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1166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A697B-5736-5245-9780-2DB459FE8E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9/2/16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Michael Wang | Automata Processor Applications in </a:t>
            </a:r>
            <a:r>
              <a:rPr lang="en-US" dirty="0" err="1" smtClean="0"/>
              <a:t>LArTPC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097188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1C80D-1804-A146-8B07-17D83D6144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9/2/16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Michael Wang | Automata Processor Applications in </a:t>
            </a:r>
            <a:r>
              <a:rPr lang="en-US" dirty="0" err="1" smtClean="0"/>
              <a:t>LArTPC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839750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0ECFB-8AAC-6944-AB86-DFFA7F43B68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9/2/16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Michael Wang | Automata Processor Applications in </a:t>
            </a:r>
            <a:r>
              <a:rPr lang="en-US" dirty="0" err="1" smtClean="0"/>
              <a:t>LArTPC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32828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5/20/16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Michael Wang | Pattern Recognition with an Automata Processor</a:t>
            </a:r>
            <a:endParaRPr lang="en-US" b="1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E9BC3-7911-F246-8B6C-44FDF472AE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307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5/20/15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Michael Wang | Track Pattern Recognition with an Micron Automata Processor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904C1-7220-FE47-AC9F-B26FF062AD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215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5/20/16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Michael Wang | Track Pattern Recognition with an Micron Automata Processor</a:t>
            </a:r>
            <a:endParaRPr lang="en-US" b="1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C057D-165A-574C-AAA3-A979FAA714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90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oter Only: Comparis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5/20/16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Michael Wang | Track Pattern Recognition with an Micron Automata Processor</a:t>
            </a:r>
            <a:endParaRPr lang="en-US" b="1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2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BE184-6537-714B-B7A9-487B73443F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467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2.xml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12/7/15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Michael Wang | Track Pattern Recognition with the Micron Automata Processor</a:t>
            </a:r>
            <a:endParaRPr lang="en-US" b="1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D55F9F6-7B51-E84D-8219-3ADCC9F6E44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6" r:id="rId1"/>
    <p:sldLayoutId id="2147484087" r:id="rId2"/>
    <p:sldLayoutId id="2147484079" r:id="rId3"/>
    <p:sldLayoutId id="2147484080" r:id="rId4"/>
    <p:sldLayoutId id="2147484081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004C97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12/7/15</a:t>
            </a:r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Michael Wang | Track Pattern Recognition with the Micron Automata Processor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004C97"/>
                </a:solidFill>
                <a:latin typeface="Helvetica" charset="0"/>
              </a:defRPr>
            </a:lvl1pPr>
          </a:lstStyle>
          <a:p>
            <a:pPr>
              <a:defRPr/>
            </a:pPr>
            <a:fld id="{3C9CC011-EF05-F541-8166-7811323C47E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173" name="Picture 1" descr="Footer_06031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3388893"/>
            <a:ext cx="7526338" cy="1335421"/>
          </a:xfrm>
        </p:spPr>
        <p:txBody>
          <a:bodyPr/>
          <a:lstStyle/>
          <a:p>
            <a:r>
              <a:rPr lang="en-US" sz="2800" dirty="0"/>
              <a:t>HEP Track Finding with the Micron Automata Processor and Comparison </a:t>
            </a:r>
            <a:r>
              <a:rPr lang="en-US" sz="2800"/>
              <a:t>with </a:t>
            </a:r>
            <a:r>
              <a:rPr lang="en-US" sz="2800" smtClean="0"/>
              <a:t>an</a:t>
            </a:r>
            <a:r>
              <a:rPr lang="en-US" sz="2800" smtClean="0"/>
              <a:t> </a:t>
            </a:r>
            <a:r>
              <a:rPr lang="en-US" sz="2800" dirty="0"/>
              <a:t>FPGA-</a:t>
            </a:r>
            <a:r>
              <a:rPr lang="en-US" sz="2800"/>
              <a:t>based </a:t>
            </a:r>
            <a:r>
              <a:rPr lang="en-US" sz="2800" smtClean="0"/>
              <a:t>Solution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06450" y="4841092"/>
            <a:ext cx="7526338" cy="1695499"/>
          </a:xfrm>
        </p:spPr>
        <p:txBody>
          <a:bodyPr/>
          <a:lstStyle/>
          <a:p>
            <a:r>
              <a:rPr lang="en-US" dirty="0" smtClean="0"/>
              <a:t>Michael Wang, Gustavo </a:t>
            </a:r>
            <a:r>
              <a:rPr lang="en-US" dirty="0" err="1" smtClean="0"/>
              <a:t>Canelo</a:t>
            </a:r>
            <a:r>
              <a:rPr lang="en-US" dirty="0" smtClean="0"/>
              <a:t>, Christopher Green, Ted Liu, Ted </a:t>
            </a:r>
            <a:r>
              <a:rPr lang="en-US" dirty="0" err="1" smtClean="0"/>
              <a:t>Zmuda</a:t>
            </a:r>
            <a:r>
              <a:rPr lang="en-US" dirty="0" smtClean="0"/>
              <a:t> (presented by John Freeman for the authors)</a:t>
            </a:r>
            <a:endParaRPr lang="en-US" dirty="0" smtClean="0"/>
          </a:p>
          <a:p>
            <a:r>
              <a:rPr lang="en-US" dirty="0" err="1" smtClean="0"/>
              <a:t>Fermilab</a:t>
            </a:r>
            <a:endParaRPr lang="en-US" dirty="0" smtClean="0"/>
          </a:p>
          <a:p>
            <a:r>
              <a:rPr lang="en-US" dirty="0" smtClean="0"/>
              <a:t>22</a:t>
            </a:r>
            <a:r>
              <a:rPr lang="en-US" baseline="30000" dirty="0" smtClean="0"/>
              <a:t>nd</a:t>
            </a:r>
            <a:r>
              <a:rPr lang="en-US" dirty="0" smtClean="0"/>
              <a:t> International Conference on Computing in High Energy and Nuclear Physics, San Francisco, California, October 10-14, 2016</a:t>
            </a:r>
          </a:p>
        </p:txBody>
      </p:sp>
    </p:spTree>
    <p:extLst>
      <p:ext uri="{BB962C8B-B14F-4D97-AF65-F5344CB8AC3E}">
        <p14:creationId xmlns:p14="http://schemas.microsoft.com/office/powerpoint/2010/main" val="22909258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time </a:t>
            </a:r>
            <a:r>
              <a:rPr lang="en-US" dirty="0"/>
              <a:t>on automata processor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4984750"/>
            <a:ext cx="8672513" cy="744631"/>
          </a:xfrm>
        </p:spPr>
        <p:txBody>
          <a:bodyPr/>
          <a:lstStyle/>
          <a:p>
            <a:r>
              <a:rPr lang="en-US" sz="2000" dirty="0" smtClean="0"/>
              <a:t>Additional step, in external logic, needed to find coincident matches in both views.  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 descr="apcyc-rvec512b-eps-converted-t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56528"/>
            <a:ext cx="8672514" cy="4160359"/>
          </a:xfrm>
          <a:prstGeom prst="rect">
            <a:avLst/>
          </a:prstGeom>
        </p:spPr>
      </p:pic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10927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Processing time on x86 CPU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" name="Picture 7" descr="plotx86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51" y="1395763"/>
            <a:ext cx="4053717" cy="3903579"/>
          </a:xfrm>
          <a:prstGeom prst="rect">
            <a:avLst/>
          </a:prstGeom>
        </p:spPr>
      </p:pic>
      <p:pic>
        <p:nvPicPr>
          <p:cNvPr id="9" name="Picture 8" descr="plotx86om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736" y="1395763"/>
            <a:ext cx="4044211" cy="38944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23023" y="5483566"/>
            <a:ext cx="33969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CPU Cycles </a:t>
            </a:r>
            <a:r>
              <a:rPr lang="en-US" dirty="0" err="1" smtClean="0"/>
              <a:t>vs</a:t>
            </a:r>
            <a:r>
              <a:rPr lang="en-US" dirty="0" smtClean="0"/>
              <a:t> # of Pileups</a:t>
            </a:r>
            <a:endParaRPr lang="en-US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166894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</a:t>
            </a:r>
            <a:r>
              <a:rPr lang="en-US" dirty="0" smtClean="0"/>
              <a:t>Time </a:t>
            </a:r>
            <a:r>
              <a:rPr lang="en-US" dirty="0"/>
              <a:t>on Automata Processor </a:t>
            </a:r>
            <a:r>
              <a:rPr lang="en-US" dirty="0" err="1"/>
              <a:t>vs</a:t>
            </a:r>
            <a:r>
              <a:rPr lang="en-US" dirty="0"/>
              <a:t> x86 </a:t>
            </a:r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the simulated sample with 140 pileups</a:t>
            </a:r>
          </a:p>
          <a:p>
            <a:r>
              <a:rPr lang="en-US" b="1" i="1" dirty="0" smtClean="0"/>
              <a:t>Micron Automata Processor</a:t>
            </a:r>
            <a:r>
              <a:rPr lang="en-US" dirty="0"/>
              <a:t> </a:t>
            </a:r>
            <a:r>
              <a:rPr lang="en-US" b="1" i="1" dirty="0" smtClean="0"/>
              <a:t>at 133 MHz</a:t>
            </a:r>
          </a:p>
          <a:p>
            <a:pPr lvl="1"/>
            <a:r>
              <a:rPr lang="en-US" sz="2400" dirty="0"/>
              <a:t>3.25 us + 0.37 us external processing time = 3.62 </a:t>
            </a:r>
            <a:r>
              <a:rPr lang="en-US" sz="2400" dirty="0" err="1" smtClean="0"/>
              <a:t>μs</a:t>
            </a:r>
            <a:endParaRPr lang="en-US" sz="2400" dirty="0" smtClean="0"/>
          </a:p>
          <a:p>
            <a:r>
              <a:rPr lang="en-US" b="1" i="1" dirty="0" smtClean="0"/>
              <a:t>Intel i7, 5</a:t>
            </a:r>
            <a:r>
              <a:rPr lang="en-US" b="1" i="1" baseline="30000" dirty="0" smtClean="0"/>
              <a:t>th</a:t>
            </a:r>
            <a:r>
              <a:rPr lang="en-US" b="1" i="1" dirty="0" smtClean="0"/>
              <a:t> generation at 3.3 GHz</a:t>
            </a:r>
          </a:p>
          <a:p>
            <a:pPr lvl="1"/>
            <a:r>
              <a:rPr lang="en-US" i="1" dirty="0" smtClean="0"/>
              <a:t>Single core</a:t>
            </a:r>
            <a:r>
              <a:rPr lang="en-US" dirty="0" smtClean="0"/>
              <a:t>: 32.1 </a:t>
            </a:r>
            <a:r>
              <a:rPr lang="en-US" dirty="0" err="1" smtClean="0"/>
              <a:t>μs</a:t>
            </a:r>
            <a:endParaRPr lang="en-US" dirty="0" smtClean="0"/>
          </a:p>
          <a:p>
            <a:pPr lvl="1"/>
            <a:r>
              <a:rPr lang="en-US" i="1" dirty="0" err="1" smtClean="0"/>
              <a:t>OpenMP</a:t>
            </a:r>
            <a:r>
              <a:rPr lang="en-US" i="1" dirty="0" smtClean="0"/>
              <a:t> on 6 cores</a:t>
            </a:r>
            <a:r>
              <a:rPr lang="en-US" dirty="0" smtClean="0"/>
              <a:t>: 17.5 </a:t>
            </a:r>
            <a:r>
              <a:rPr lang="en-US" dirty="0" err="1" smtClean="0"/>
              <a:t>μs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58864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with CAM-based FPGA implementations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We look at the FPGA-based PRM (Pattern Recognition Module) developed at </a:t>
            </a:r>
            <a:r>
              <a:rPr lang="en-US" sz="2000" dirty="0" err="1" smtClean="0"/>
              <a:t>Fermilab</a:t>
            </a:r>
            <a:r>
              <a:rPr lang="en-US" sz="2000" dirty="0" smtClean="0"/>
              <a:t> as a demonstrator for the VIPRAM ASIC and for optimizing its design (Ted Liu et al.)</a:t>
            </a:r>
          </a:p>
          <a:p>
            <a:r>
              <a:rPr lang="en-US" sz="2000" dirty="0" smtClean="0"/>
              <a:t>PRM firmware has been tested extensively and its behavior, down to clock-cycles, is deterministic and well understood.</a:t>
            </a:r>
          </a:p>
          <a:p>
            <a:r>
              <a:rPr lang="en-US" sz="2000" dirty="0" smtClean="0"/>
              <a:t>Possible to get very good idea of its performance relative to Micron AP without actually running it on the same data.</a:t>
            </a:r>
          </a:p>
          <a:p>
            <a:r>
              <a:rPr lang="en-US" sz="2000" dirty="0" smtClean="0"/>
              <a:t>With knowledge of its architecture and characteristics, we calculated the number of PRM cycles it would take to match pixel tracks to EM clusters:</a:t>
            </a:r>
          </a:p>
          <a:p>
            <a:pPr lvl="1"/>
            <a:r>
              <a:rPr lang="en-US" sz="2000" dirty="0"/>
              <a:t>o</a:t>
            </a:r>
            <a:r>
              <a:rPr lang="en-US" sz="2000" dirty="0" smtClean="0"/>
              <a:t>n the same 1K event sample with 140PU used to test the Micron AP</a:t>
            </a:r>
          </a:p>
          <a:p>
            <a:pPr lvl="1"/>
            <a:r>
              <a:rPr lang="en-US" sz="2000" dirty="0"/>
              <a:t>u</a:t>
            </a:r>
            <a:r>
              <a:rPr lang="en-US" sz="2000" dirty="0" smtClean="0"/>
              <a:t>sing same definition of ROI associated with each EM cluster to provide same set of pixel hits as input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16750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PRM Block Diagram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500" y="914423"/>
            <a:ext cx="7734300" cy="4394200"/>
          </a:xfrm>
          <a:prstGeom prst="rect">
            <a:avLst/>
          </a:prstGeom>
        </p:spPr>
      </p:pic>
      <p:sp>
        <p:nvSpPr>
          <p:cNvPr id="13" name="Right Arrow 12"/>
          <p:cNvSpPr/>
          <p:nvPr/>
        </p:nvSpPr>
        <p:spPr>
          <a:xfrm>
            <a:off x="967698" y="1164106"/>
            <a:ext cx="1328049" cy="438428"/>
          </a:xfrm>
          <a:prstGeom prst="rightArrow">
            <a:avLst>
              <a:gd name="adj1" fmla="val 50000"/>
              <a:gd name="adj2" fmla="val 63795"/>
            </a:avLst>
          </a:prstGeom>
          <a:solidFill>
            <a:srgbClr val="FF66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/>
          <p:cNvSpPr/>
          <p:nvPr/>
        </p:nvSpPr>
        <p:spPr>
          <a:xfrm rot="5400000">
            <a:off x="5173949" y="2770477"/>
            <a:ext cx="605266" cy="438428"/>
          </a:xfrm>
          <a:prstGeom prst="rightArrow">
            <a:avLst>
              <a:gd name="adj1" fmla="val 50000"/>
              <a:gd name="adj2" fmla="val 63795"/>
            </a:avLst>
          </a:prstGeom>
          <a:solidFill>
            <a:srgbClr val="FF6600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07555" y="5308623"/>
            <a:ext cx="83320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Calculate timing from the instant the first pixel hit is fed into the</a:t>
            </a:r>
          </a:p>
          <a:p>
            <a:r>
              <a:rPr lang="en-US" dirty="0" smtClean="0"/>
              <a:t>module up to instant the last “road id” is output from AM stage</a:t>
            </a:r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>
            <a:off x="589689" y="899304"/>
            <a:ext cx="6879735" cy="3666397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53923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/>
      <p:bldP spid="1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1109" y="4526050"/>
            <a:ext cx="1865229" cy="51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486" y="2936978"/>
            <a:ext cx="2605297" cy="138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2" name="Group 51"/>
          <p:cNvGrpSpPr/>
          <p:nvPr/>
        </p:nvGrpSpPr>
        <p:grpSpPr>
          <a:xfrm>
            <a:off x="-13736" y="1203485"/>
            <a:ext cx="3629519" cy="1400007"/>
            <a:chOff x="-13736" y="1203485"/>
            <a:chExt cx="3629519" cy="1400007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0486" y="1220786"/>
              <a:ext cx="2605297" cy="1382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" name="Straight Arrow Connector 11"/>
            <p:cNvCxnSpPr/>
            <p:nvPr/>
          </p:nvCxnSpPr>
          <p:spPr>
            <a:xfrm>
              <a:off x="721895" y="1403677"/>
              <a:ext cx="418766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631824" y="1689761"/>
              <a:ext cx="418766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556961" y="2002582"/>
              <a:ext cx="418766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96301" y="2368877"/>
              <a:ext cx="418766" cy="0"/>
            </a:xfrm>
            <a:prstGeom prst="straightConnector1">
              <a:avLst/>
            </a:prstGeom>
            <a:ln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-13736" y="2172864"/>
              <a:ext cx="6321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Lyr</a:t>
              </a:r>
              <a:r>
                <a:rPr lang="en-US" sz="1600" i="1" dirty="0" smtClean="0"/>
                <a:t> 1</a:t>
              </a:r>
              <a:endParaRPr lang="en-US" sz="1600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104" y="1806569"/>
              <a:ext cx="6321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Lyr</a:t>
              </a:r>
              <a:r>
                <a:rPr lang="en-US" sz="1600" i="1" dirty="0" smtClean="0"/>
                <a:t> 2</a:t>
              </a:r>
              <a:endParaRPr lang="en-US" sz="1600" i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2145" y="1494751"/>
              <a:ext cx="6321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Lyr</a:t>
              </a:r>
              <a:r>
                <a:rPr lang="en-US" sz="1600" i="1" dirty="0" smtClean="0"/>
                <a:t> 3</a:t>
              </a:r>
              <a:endParaRPr lang="en-US" sz="160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7730" y="1203485"/>
              <a:ext cx="6321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err="1" smtClean="0"/>
                <a:t>Lyr</a:t>
              </a:r>
              <a:r>
                <a:rPr lang="en-US" sz="1600" i="1" dirty="0" smtClean="0"/>
                <a:t> 4</a:t>
              </a:r>
              <a:endParaRPr lang="en-US" sz="1600" i="1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47707" y="812576"/>
            <a:ext cx="23417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Incoming “local” hits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62641" y="2550236"/>
            <a:ext cx="3511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L</a:t>
            </a:r>
            <a:r>
              <a:rPr lang="en-US" sz="2000" dirty="0" smtClean="0">
                <a:solidFill>
                  <a:srgbClr val="FF0000"/>
                </a:solidFill>
              </a:rPr>
              <a:t>ocal to “</a:t>
            </a:r>
            <a:r>
              <a:rPr lang="en-US" sz="2000" dirty="0" err="1" smtClean="0">
                <a:solidFill>
                  <a:srgbClr val="FF0000"/>
                </a:solidFill>
              </a:rPr>
              <a:t>superstrip</a:t>
            </a:r>
            <a:r>
              <a:rPr lang="en-US" sz="2000" dirty="0" smtClean="0">
                <a:solidFill>
                  <a:srgbClr val="FF0000"/>
                </a:solidFill>
              </a:rPr>
              <a:t>” translation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010486" y="2603492"/>
            <a:ext cx="0" cy="1716192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010486" y="4104105"/>
            <a:ext cx="1275897" cy="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877108" y="2923610"/>
            <a:ext cx="0" cy="875539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891680" y="4355851"/>
            <a:ext cx="0" cy="71245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872206" y="4791242"/>
            <a:ext cx="788903" cy="0"/>
          </a:xfrm>
          <a:prstGeom prst="straightConnector1">
            <a:avLst/>
          </a:prstGeom>
          <a:ln>
            <a:solidFill>
              <a:schemeClr val="accent6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880786" y="4104105"/>
            <a:ext cx="1138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Road Id’s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62446" y="3677007"/>
            <a:ext cx="871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4 cycles</a:t>
            </a:r>
            <a:endParaRPr lang="en-US" sz="1600" i="1" dirty="0"/>
          </a:p>
        </p:txBody>
      </p:sp>
      <p:sp>
        <p:nvSpPr>
          <p:cNvPr id="37" name="TextBox 36"/>
          <p:cNvSpPr txBox="1"/>
          <p:nvPr/>
        </p:nvSpPr>
        <p:spPr>
          <a:xfrm>
            <a:off x="4898942" y="4864795"/>
            <a:ext cx="871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8</a:t>
            </a:r>
            <a:r>
              <a:rPr lang="en-US" sz="1600" i="1" dirty="0" smtClean="0"/>
              <a:t> cycles</a:t>
            </a:r>
            <a:endParaRPr lang="en-US" sz="1600" i="1" dirty="0"/>
          </a:p>
        </p:txBody>
      </p:sp>
      <p:cxnSp>
        <p:nvCxnSpPr>
          <p:cNvPr id="44" name="Curved Connector 43"/>
          <p:cNvCxnSpPr/>
          <p:nvPr/>
        </p:nvCxnSpPr>
        <p:spPr>
          <a:xfrm rot="10800000" flipV="1">
            <a:off x="4905376" y="2897564"/>
            <a:ext cx="1016818" cy="443675"/>
          </a:xfrm>
          <a:prstGeom prst="curvedConnector3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882478" y="2701551"/>
            <a:ext cx="13020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End-of-Event</a:t>
            </a:r>
            <a:endParaRPr lang="en-US" sz="1600" i="1" dirty="0"/>
          </a:p>
        </p:txBody>
      </p:sp>
      <p:sp>
        <p:nvSpPr>
          <p:cNvPr id="46" name="TextBox 45"/>
          <p:cNvSpPr txBox="1"/>
          <p:nvPr/>
        </p:nvSpPr>
        <p:spPr>
          <a:xfrm>
            <a:off x="4965442" y="1083529"/>
            <a:ext cx="4032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= # of hits in layer with </a:t>
            </a:r>
            <a:r>
              <a:rPr lang="en-US" sz="2000" u="sng" dirty="0" smtClean="0"/>
              <a:t>most # of hits</a:t>
            </a:r>
            <a:endParaRPr lang="en-US" sz="2000" u="sng" dirty="0"/>
          </a:p>
        </p:txBody>
      </p:sp>
      <p:sp>
        <p:nvSpPr>
          <p:cNvPr id="47" name="TextBox 46"/>
          <p:cNvSpPr txBox="1"/>
          <p:nvPr/>
        </p:nvSpPr>
        <p:spPr>
          <a:xfrm>
            <a:off x="4965442" y="1325786"/>
            <a:ext cx="3718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+ 4 cycles: local to </a:t>
            </a:r>
            <a:r>
              <a:rPr lang="en-US" sz="2000" dirty="0" err="1" smtClean="0"/>
              <a:t>ssid</a:t>
            </a:r>
            <a:r>
              <a:rPr lang="en-US" sz="2000" dirty="0" smtClean="0"/>
              <a:t> conversion</a:t>
            </a:r>
            <a:endParaRPr lang="en-US" sz="2000" dirty="0"/>
          </a:p>
        </p:txBody>
      </p:sp>
      <p:sp>
        <p:nvSpPr>
          <p:cNvPr id="48" name="TextBox 47"/>
          <p:cNvSpPr txBox="1"/>
          <p:nvPr/>
        </p:nvSpPr>
        <p:spPr>
          <a:xfrm>
            <a:off x="4970794" y="1598498"/>
            <a:ext cx="32382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+ 8 cycles: road Id generation</a:t>
            </a:r>
            <a:endParaRPr lang="en-US" sz="2000" dirty="0"/>
          </a:p>
        </p:txBody>
      </p:sp>
      <p:sp>
        <p:nvSpPr>
          <p:cNvPr id="49" name="TextBox 48"/>
          <p:cNvSpPr txBox="1"/>
          <p:nvPr/>
        </p:nvSpPr>
        <p:spPr>
          <a:xfrm>
            <a:off x="4003633" y="1086305"/>
            <a:ext cx="970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Ncycles</a:t>
            </a:r>
            <a:endParaRPr lang="en-US" sz="2000" dirty="0"/>
          </a:p>
        </p:txBody>
      </p:sp>
      <p:sp>
        <p:nvSpPr>
          <p:cNvPr id="51" name="TextBox 50"/>
          <p:cNvSpPr txBox="1"/>
          <p:nvPr/>
        </p:nvSpPr>
        <p:spPr>
          <a:xfrm>
            <a:off x="4978323" y="1860041"/>
            <a:ext cx="20859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+ # of roads found</a:t>
            </a:r>
            <a:endParaRPr lang="en-US" sz="2000" dirty="0"/>
          </a:p>
        </p:txBody>
      </p:sp>
      <p:cxnSp>
        <p:nvCxnSpPr>
          <p:cNvPr id="54" name="Straight Arrow Connector 53"/>
          <p:cNvCxnSpPr/>
          <p:nvPr/>
        </p:nvCxnSpPr>
        <p:spPr>
          <a:xfrm flipH="1">
            <a:off x="3729789" y="1443781"/>
            <a:ext cx="4291264" cy="965200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itle 5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PRM Timing Calculation</a:t>
            </a:r>
            <a:endParaRPr lang="en-US" dirty="0"/>
          </a:p>
        </p:txBody>
      </p:sp>
      <p:sp>
        <p:nvSpPr>
          <p:cNvPr id="38" name="Date Placeholder 4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3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50141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0.14011 4.81481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35" grpId="0"/>
      <p:bldP spid="36" grpId="0"/>
      <p:bldP spid="37" grpId="0"/>
      <p:bldP spid="45" grpId="0"/>
      <p:bldP spid="46" grpId="0"/>
      <p:bldP spid="47" grpId="0"/>
      <p:bldP spid="48" grpId="0"/>
      <p:bldP spid="49" grpId="0"/>
      <p:bldP spid="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</a:t>
            </a:r>
            <a:r>
              <a:rPr lang="en-US" dirty="0" smtClean="0"/>
              <a:t>Time on FPGA-PRM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# hits in ROI in layer with largest number of hits: ~37.7</a:t>
            </a:r>
          </a:p>
          <a:p>
            <a:r>
              <a:rPr lang="en-US" dirty="0" smtClean="0"/>
              <a:t>Average # “roads” found in ROI: ~5.66</a:t>
            </a:r>
          </a:p>
          <a:p>
            <a:r>
              <a:rPr lang="en-US" dirty="0" smtClean="0"/>
              <a:t>Total number of cycles: 37.7 + 4 + 8 + 5.66 = 55.4 cycles</a:t>
            </a:r>
          </a:p>
          <a:p>
            <a:r>
              <a:rPr lang="en-US" dirty="0" smtClean="0"/>
              <a:t>For 250MHz clock: 0.2 us</a:t>
            </a:r>
          </a:p>
          <a:p>
            <a:r>
              <a:rPr lang="en-US" dirty="0" smtClean="0"/>
              <a:t>&gt; 10x faster than automata processor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4825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5596"/>
            <a:ext cx="8672513" cy="5261202"/>
          </a:xfrm>
        </p:spPr>
        <p:txBody>
          <a:bodyPr/>
          <a:lstStyle/>
          <a:p>
            <a:r>
              <a:rPr lang="en-US" sz="1800" dirty="0" smtClean="0"/>
              <a:t>Overview of Micron AP described architecture &amp; capabilities.</a:t>
            </a:r>
          </a:p>
          <a:p>
            <a:r>
              <a:rPr lang="en-US" sz="1800" dirty="0" smtClean="0"/>
              <a:t>Demonstrated feasibility in HEP track recognition with a proof-of-principle application.</a:t>
            </a:r>
          </a:p>
          <a:p>
            <a:r>
              <a:rPr lang="en-US" sz="1800" dirty="0" smtClean="0"/>
              <a:t>Compared performance with commodity CPU and custom FPGA solution.</a:t>
            </a:r>
          </a:p>
          <a:p>
            <a:r>
              <a:rPr lang="en-US" sz="1800" dirty="0" smtClean="0"/>
              <a:t>Currently, AP bridges the gap between traditional CPU/GPUs and ASIC/FPGA solutions</a:t>
            </a:r>
            <a:r>
              <a:rPr lang="en-US" sz="1800" dirty="0"/>
              <a:t> </a:t>
            </a:r>
            <a:r>
              <a:rPr lang="en-US" sz="1800" dirty="0" smtClean="0"/>
              <a:t>for fast pattern recognition applications.</a:t>
            </a:r>
          </a:p>
          <a:p>
            <a:r>
              <a:rPr lang="en-US" sz="1800" dirty="0" smtClean="0"/>
              <a:t>Areas of improvement in current AP architecture that can make it more competitive:</a:t>
            </a:r>
          </a:p>
          <a:p>
            <a:pPr lvl="1"/>
            <a:r>
              <a:rPr lang="en-US" sz="1800" dirty="0" smtClean="0"/>
              <a:t>Larger symbol sizes, &gt; 8 bits</a:t>
            </a:r>
          </a:p>
          <a:p>
            <a:pPr lvl="1"/>
            <a:r>
              <a:rPr lang="en-US" sz="1800" dirty="0" smtClean="0"/>
              <a:t>Higher clock rates (&gt; 133MHz)</a:t>
            </a:r>
          </a:p>
          <a:p>
            <a:pPr lvl="1"/>
            <a:r>
              <a:rPr lang="en-US" sz="1800" dirty="0" smtClean="0"/>
              <a:t>More STEs per chip (&gt; 48K)</a:t>
            </a:r>
          </a:p>
          <a:p>
            <a:pPr lvl="1"/>
            <a:r>
              <a:rPr lang="en-US" sz="1800" dirty="0" smtClean="0"/>
              <a:t>More efficient readout architecture</a:t>
            </a:r>
          </a:p>
          <a:p>
            <a:r>
              <a:rPr lang="en-US" sz="1800" dirty="0" smtClean="0"/>
              <a:t>AP still in its infancy, improvements like those listed above in the next version will further enhance its suitability for HEP pattern </a:t>
            </a:r>
            <a:r>
              <a:rPr lang="en-US" sz="1800" dirty="0" smtClean="0"/>
              <a:t>recognition.</a:t>
            </a:r>
          </a:p>
          <a:p>
            <a:r>
              <a:rPr lang="en-US" sz="1800" dirty="0" smtClean="0"/>
              <a:t>Some of the results shown in this presentation are described in detail in:</a:t>
            </a:r>
          </a:p>
          <a:p>
            <a:pPr marL="457200" lvl="1" indent="0">
              <a:buNone/>
            </a:pPr>
            <a:r>
              <a:rPr lang="en-US" sz="1600" dirty="0"/>
              <a:t>	</a:t>
            </a:r>
            <a:r>
              <a:rPr lang="en-US" sz="1800" b="1" u="sng" dirty="0" smtClean="0"/>
              <a:t>NIM </a:t>
            </a:r>
            <a:r>
              <a:rPr lang="en-US" sz="1800" b="1" u="sng" dirty="0"/>
              <a:t>A 832 (2016) 219-230</a:t>
            </a:r>
            <a:r>
              <a:rPr lang="en-US" sz="1600" dirty="0"/>
              <a:t>.</a:t>
            </a:r>
          </a:p>
          <a:p>
            <a:endParaRPr lang="en-US" sz="2000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9410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3078163" y="2819400"/>
            <a:ext cx="2789237" cy="1050925"/>
          </a:xfrm>
          <a:prstGeom prst="rect">
            <a:avLst/>
          </a:prstGeom>
          <a:solidFill>
            <a:srgbClr val="66FF99"/>
          </a:solidFill>
          <a:ln w="44450" algn="ctr">
            <a:solidFill>
              <a:schemeClr val="tx1"/>
            </a:solidFill>
            <a:miter lim="800000"/>
            <a:headEnd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6000" b="0" dirty="0">
                <a:latin typeface="+mn-lt"/>
              </a:rPr>
              <a:t>End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Oct. 10-14, 2016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624084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22734"/>
            <a:ext cx="8672513" cy="5347059"/>
          </a:xfrm>
        </p:spPr>
        <p:txBody>
          <a:bodyPr/>
          <a:lstStyle/>
          <a:p>
            <a:r>
              <a:rPr lang="en-US" sz="2000" dirty="0" smtClean="0"/>
              <a:t>Outline of Talk</a:t>
            </a:r>
          </a:p>
          <a:p>
            <a:pPr lvl="1"/>
            <a:r>
              <a:rPr lang="en-US" sz="1800" dirty="0" smtClean="0"/>
              <a:t>Motivation for investigating the Micron Automata Processor (AP)</a:t>
            </a:r>
          </a:p>
          <a:p>
            <a:pPr lvl="1"/>
            <a:r>
              <a:rPr lang="en-US" sz="1800" dirty="0" smtClean="0"/>
              <a:t>What is the Automata Processor?</a:t>
            </a:r>
          </a:p>
          <a:p>
            <a:pPr lvl="1"/>
            <a:r>
              <a:rPr lang="en-US" sz="1800" dirty="0" smtClean="0"/>
              <a:t>Brief description of a </a:t>
            </a:r>
            <a:r>
              <a:rPr lang="en-US" sz="1800" dirty="0"/>
              <a:t>p</a:t>
            </a:r>
            <a:r>
              <a:rPr lang="en-US" sz="1800" dirty="0" smtClean="0"/>
              <a:t>roof</a:t>
            </a:r>
            <a:r>
              <a:rPr lang="en-US" sz="1800" dirty="0"/>
              <a:t>-of</a:t>
            </a:r>
            <a:r>
              <a:rPr lang="en-US" sz="1800" dirty="0" smtClean="0"/>
              <a:t>-principle application to investigate the AP’s feasibility in HEP track recognition</a:t>
            </a:r>
            <a:endParaRPr lang="en-US" sz="1800" dirty="0"/>
          </a:p>
          <a:p>
            <a:pPr lvl="1"/>
            <a:r>
              <a:rPr lang="en-US" sz="1800" dirty="0" smtClean="0"/>
              <a:t>Comparison with CPU, single and multi-threaded</a:t>
            </a:r>
          </a:p>
          <a:p>
            <a:pPr lvl="1"/>
            <a:r>
              <a:rPr lang="en-US" sz="1800" dirty="0" smtClean="0"/>
              <a:t>Comparison with Content-Addressable-Memory based FPGA implementation</a:t>
            </a:r>
          </a:p>
          <a:p>
            <a:r>
              <a:rPr lang="en-US" sz="2000" dirty="0" smtClean="0"/>
              <a:t>Motivation for Exploring the Micron AP</a:t>
            </a:r>
          </a:p>
          <a:p>
            <a:pPr lvl="1"/>
            <a:r>
              <a:rPr lang="en-US" sz="1800" dirty="0" smtClean="0"/>
              <a:t>Trend </a:t>
            </a:r>
            <a:r>
              <a:rPr lang="en-US" sz="1800" dirty="0"/>
              <a:t>in HEP experiments, towards more complex event topologies and higher particle densities, makes fundamental task of pattern recognition in HEP more </a:t>
            </a:r>
            <a:r>
              <a:rPr lang="en-US" sz="1800" dirty="0" smtClean="0"/>
              <a:t>challenging</a:t>
            </a:r>
          </a:p>
          <a:p>
            <a:pPr lvl="1"/>
            <a:r>
              <a:rPr lang="en-US" sz="1800" dirty="0" smtClean="0"/>
              <a:t>Conventional </a:t>
            </a:r>
            <a:r>
              <a:rPr lang="en-US" sz="1800" dirty="0"/>
              <a:t>CPU/GPU architectures becoming less effective as we enter post-Moore’s law </a:t>
            </a:r>
            <a:r>
              <a:rPr lang="en-US" sz="1800" dirty="0" smtClean="0"/>
              <a:t>era.</a:t>
            </a:r>
          </a:p>
          <a:p>
            <a:pPr lvl="1"/>
            <a:r>
              <a:rPr lang="en-US" sz="1800" dirty="0" smtClean="0"/>
              <a:t>Need </a:t>
            </a:r>
            <a:r>
              <a:rPr lang="en-US" sz="1800" dirty="0"/>
              <a:t>to find other off-the-shelf solutions based on novel architectures tuned for high-speed search applications like those in the Internet search </a:t>
            </a:r>
            <a:r>
              <a:rPr lang="en-US" sz="1800" dirty="0" smtClean="0"/>
              <a:t>industry.</a:t>
            </a:r>
          </a:p>
          <a:p>
            <a:pPr lvl="1"/>
            <a:r>
              <a:rPr lang="en-US" sz="1800" dirty="0" smtClean="0"/>
              <a:t>Micron’s AP is a good candidate</a:t>
            </a:r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Oct. 10-14, 2016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74780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the Micron Automata Processor?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719" y="1632701"/>
            <a:ext cx="5806714" cy="4596983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28600" y="874592"/>
            <a:ext cx="8672513" cy="605177"/>
          </a:xfrm>
        </p:spPr>
        <p:txBody>
          <a:bodyPr/>
          <a:lstStyle/>
          <a:p>
            <a:r>
              <a:rPr lang="en-US" sz="2000" dirty="0" smtClean="0"/>
              <a:t>Hardware realization of a Non-deterministic Finite Automata (NFA)</a:t>
            </a:r>
          </a:p>
          <a:p>
            <a:r>
              <a:rPr lang="en-US" sz="2000" dirty="0" smtClean="0"/>
              <a:t>Interesting adaptation of conventional SDRAM architecture</a:t>
            </a:r>
            <a:endParaRPr lang="en-US" sz="2000" dirty="0"/>
          </a:p>
        </p:txBody>
      </p:sp>
      <p:sp>
        <p:nvSpPr>
          <p:cNvPr id="9" name="Right Arrow 8"/>
          <p:cNvSpPr/>
          <p:nvPr/>
        </p:nvSpPr>
        <p:spPr>
          <a:xfrm>
            <a:off x="806450" y="3336198"/>
            <a:ext cx="673853" cy="414655"/>
          </a:xfrm>
          <a:prstGeom prst="rightArrow">
            <a:avLst/>
          </a:prstGeom>
          <a:solidFill>
            <a:srgbClr val="FF66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28600" y="3737485"/>
            <a:ext cx="16753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8-bit input</a:t>
            </a:r>
          </a:p>
          <a:p>
            <a:r>
              <a:rPr lang="en-US" sz="2000" dirty="0">
                <a:solidFill>
                  <a:srgbClr val="FF0000"/>
                </a:solidFill>
              </a:rPr>
              <a:t>g</a:t>
            </a:r>
            <a:r>
              <a:rPr lang="en-US" sz="2000" dirty="0" smtClean="0">
                <a:solidFill>
                  <a:srgbClr val="FF0000"/>
                </a:solidFill>
              </a:rPr>
              <a:t>enerates the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“row address”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80303" y="5334000"/>
            <a:ext cx="21109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Routing matrix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Provides the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“column address”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847474" y="2673684"/>
            <a:ext cx="1069473" cy="0"/>
          </a:xfrm>
          <a:prstGeom prst="straightConnector1">
            <a:avLst/>
          </a:prstGeom>
          <a:ln w="3175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916947" y="2496779"/>
            <a:ext cx="511902" cy="358233"/>
          </a:xfrm>
          <a:prstGeom prst="rect">
            <a:avLst/>
          </a:prstGeom>
          <a:gradFill flip="none" rotWithShape="1">
            <a:gsLst>
              <a:gs pos="100000">
                <a:srgbClr val="FFFF00">
                  <a:alpha val="50000"/>
                </a:srgbClr>
              </a:gs>
              <a:gs pos="100000">
                <a:srgbClr val="FFFFFF">
                  <a:alpha val="18000"/>
                </a:srgbClr>
              </a:gs>
            </a:gsLst>
            <a:lin ang="0" scaled="1"/>
            <a:tileRect/>
          </a:gradFill>
          <a:ln w="3175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912378" y="4975767"/>
            <a:ext cx="511902" cy="358233"/>
          </a:xfrm>
          <a:prstGeom prst="rect">
            <a:avLst/>
          </a:prstGeom>
          <a:gradFill flip="none" rotWithShape="1">
            <a:gsLst>
              <a:gs pos="100000">
                <a:srgbClr val="FF6600">
                  <a:alpha val="30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3175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168329" y="2855012"/>
            <a:ext cx="0" cy="2120755"/>
          </a:xfrm>
          <a:prstGeom prst="straightConnector1">
            <a:avLst/>
          </a:prstGeom>
          <a:ln w="3175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309444" y="5334000"/>
            <a:ext cx="0" cy="538858"/>
          </a:xfrm>
          <a:prstGeom prst="straightConnector1">
            <a:avLst/>
          </a:prstGeom>
          <a:ln w="3175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036731" y="5334000"/>
            <a:ext cx="0" cy="538858"/>
          </a:xfrm>
          <a:prstGeom prst="straightConnector1">
            <a:avLst/>
          </a:prstGeom>
          <a:ln w="31750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982456" y="1632701"/>
            <a:ext cx="173680" cy="3701299"/>
          </a:xfrm>
          <a:prstGeom prst="rect">
            <a:avLst/>
          </a:prstGeom>
          <a:gradFill flip="none" rotWithShape="1">
            <a:gsLst>
              <a:gs pos="100000">
                <a:schemeClr val="accent3">
                  <a:lumMod val="60000"/>
                  <a:lumOff val="40000"/>
                  <a:alpha val="3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 w="3175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3591249" y="5168563"/>
            <a:ext cx="3453661" cy="1181100"/>
          </a:xfrm>
          <a:prstGeom prst="ellipse">
            <a:avLst/>
          </a:prstGeom>
          <a:noFill/>
          <a:ln w="317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Oct. 10-14, 2016</a:t>
            </a:r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295103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5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6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50" autoRev="1" fill="remove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3" grpId="0" animBg="1"/>
      <p:bldP spid="13" grpId="1" animBg="1"/>
      <p:bldP spid="14" grpId="0" animBg="1"/>
      <p:bldP spid="14" grpId="1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regular expressions to particle trajectories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119" name="Oval 118"/>
          <p:cNvSpPr/>
          <p:nvPr/>
        </p:nvSpPr>
        <p:spPr bwMode="auto">
          <a:xfrm>
            <a:off x="3610792" y="4362706"/>
            <a:ext cx="397301" cy="397301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0" name="Oval 119"/>
          <p:cNvSpPr/>
          <p:nvPr/>
        </p:nvSpPr>
        <p:spPr bwMode="auto">
          <a:xfrm>
            <a:off x="3610794" y="4359724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1" name="Oval 120"/>
          <p:cNvSpPr/>
          <p:nvPr/>
        </p:nvSpPr>
        <p:spPr bwMode="auto">
          <a:xfrm>
            <a:off x="2694803" y="4210306"/>
            <a:ext cx="397301" cy="397301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2" name="Oval 121"/>
          <p:cNvSpPr/>
          <p:nvPr/>
        </p:nvSpPr>
        <p:spPr bwMode="auto">
          <a:xfrm>
            <a:off x="2694804" y="4210307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Oval 122"/>
          <p:cNvSpPr/>
          <p:nvPr/>
        </p:nvSpPr>
        <p:spPr bwMode="auto">
          <a:xfrm>
            <a:off x="1764493" y="3294438"/>
            <a:ext cx="397301" cy="397301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4" name="Oval 123"/>
          <p:cNvSpPr/>
          <p:nvPr/>
        </p:nvSpPr>
        <p:spPr bwMode="auto">
          <a:xfrm>
            <a:off x="1764495" y="3294437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5" name="Oval 124"/>
          <p:cNvSpPr/>
          <p:nvPr/>
        </p:nvSpPr>
        <p:spPr bwMode="auto">
          <a:xfrm>
            <a:off x="850947" y="3294436"/>
            <a:ext cx="397301" cy="397301"/>
          </a:xfrm>
          <a:prstGeom prst="ellipse">
            <a:avLst/>
          </a:prstGeom>
          <a:solidFill>
            <a:srgbClr val="FFFF00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6" name="Oval 125"/>
          <p:cNvSpPr/>
          <p:nvPr/>
        </p:nvSpPr>
        <p:spPr bwMode="auto">
          <a:xfrm>
            <a:off x="850948" y="3294438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3271676" y="875063"/>
            <a:ext cx="5838098" cy="5838098"/>
            <a:chOff x="3119276" y="733354"/>
            <a:chExt cx="5838098" cy="5838098"/>
          </a:xfrm>
        </p:grpSpPr>
        <p:sp>
          <p:nvSpPr>
            <p:cNvPr id="128" name="Arc 127"/>
            <p:cNvSpPr/>
            <p:nvPr/>
          </p:nvSpPr>
          <p:spPr bwMode="auto">
            <a:xfrm>
              <a:off x="3119276" y="733354"/>
              <a:ext cx="5838098" cy="5838098"/>
            </a:xfrm>
            <a:prstGeom prst="arc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9" name="Arc 128"/>
            <p:cNvSpPr/>
            <p:nvPr/>
          </p:nvSpPr>
          <p:spPr bwMode="auto">
            <a:xfrm>
              <a:off x="3760140" y="1374218"/>
              <a:ext cx="4556369" cy="4556369"/>
            </a:xfrm>
            <a:prstGeom prst="arc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0" name="Arc 129"/>
            <p:cNvSpPr/>
            <p:nvPr/>
          </p:nvSpPr>
          <p:spPr bwMode="auto">
            <a:xfrm>
              <a:off x="4439770" y="2066508"/>
              <a:ext cx="3197110" cy="3197110"/>
            </a:xfrm>
            <a:prstGeom prst="arc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1" name="Arc 130"/>
            <p:cNvSpPr/>
            <p:nvPr/>
          </p:nvSpPr>
          <p:spPr bwMode="auto">
            <a:xfrm>
              <a:off x="5127599" y="2734282"/>
              <a:ext cx="1821449" cy="1821449"/>
            </a:xfrm>
            <a:prstGeom prst="arc">
              <a:avLst/>
            </a:prstGeom>
            <a:solidFill>
              <a:schemeClr val="bg1">
                <a:lumMod val="95000"/>
              </a:schemeClr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6593767" y="1437834"/>
            <a:ext cx="1499018" cy="1631492"/>
            <a:chOff x="6441367" y="1296125"/>
            <a:chExt cx="1499018" cy="1631492"/>
          </a:xfrm>
        </p:grpSpPr>
        <p:sp>
          <p:nvSpPr>
            <p:cNvPr id="133" name="Oval 132"/>
            <p:cNvSpPr/>
            <p:nvPr/>
          </p:nvSpPr>
          <p:spPr bwMode="auto">
            <a:xfrm>
              <a:off x="7788595" y="1296125"/>
              <a:ext cx="151790" cy="15179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4" name="Oval 133"/>
            <p:cNvSpPr/>
            <p:nvPr/>
          </p:nvSpPr>
          <p:spPr bwMode="auto">
            <a:xfrm>
              <a:off x="7309780" y="1734220"/>
              <a:ext cx="151790" cy="15179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5" name="Oval 134"/>
            <p:cNvSpPr/>
            <p:nvPr/>
          </p:nvSpPr>
          <p:spPr bwMode="auto">
            <a:xfrm>
              <a:off x="6841035" y="2245940"/>
              <a:ext cx="151790" cy="15179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6" name="Oval 135"/>
            <p:cNvSpPr/>
            <p:nvPr/>
          </p:nvSpPr>
          <p:spPr bwMode="auto">
            <a:xfrm>
              <a:off x="6441367" y="2775827"/>
              <a:ext cx="151790" cy="151790"/>
            </a:xfrm>
            <a:prstGeom prst="ellipse">
              <a:avLst/>
            </a:prstGeom>
            <a:solidFill>
              <a:srgbClr val="FFFF00">
                <a:alpha val="15000"/>
              </a:srgb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7" name="Arc 136"/>
          <p:cNvSpPr/>
          <p:nvPr/>
        </p:nvSpPr>
        <p:spPr bwMode="auto">
          <a:xfrm rot="2341339">
            <a:off x="6768390" y="311154"/>
            <a:ext cx="2314563" cy="5870022"/>
          </a:xfrm>
          <a:prstGeom prst="arc">
            <a:avLst>
              <a:gd name="adj1" fmla="val 7365846"/>
              <a:gd name="adj2" fmla="val 1490729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6635252" y="1481517"/>
            <a:ext cx="1416095" cy="1553690"/>
            <a:chOff x="6482852" y="1339808"/>
            <a:chExt cx="1416095" cy="1553690"/>
          </a:xfrm>
        </p:grpSpPr>
        <p:sp>
          <p:nvSpPr>
            <p:cNvPr id="139" name="Oval 138"/>
            <p:cNvSpPr/>
            <p:nvPr/>
          </p:nvSpPr>
          <p:spPr bwMode="auto">
            <a:xfrm>
              <a:off x="6482852" y="2824678"/>
              <a:ext cx="68820" cy="68820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0" name="Oval 139"/>
            <p:cNvSpPr/>
            <p:nvPr/>
          </p:nvSpPr>
          <p:spPr bwMode="auto">
            <a:xfrm>
              <a:off x="6881878" y="2291795"/>
              <a:ext cx="68820" cy="68820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1" name="Oval 140"/>
            <p:cNvSpPr/>
            <p:nvPr/>
          </p:nvSpPr>
          <p:spPr bwMode="auto">
            <a:xfrm>
              <a:off x="7344352" y="1772166"/>
              <a:ext cx="68820" cy="68820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2" name="Oval 141"/>
            <p:cNvSpPr/>
            <p:nvPr/>
          </p:nvSpPr>
          <p:spPr bwMode="auto">
            <a:xfrm>
              <a:off x="7830127" y="1339808"/>
              <a:ext cx="68820" cy="68820"/>
            </a:xfrm>
            <a:prstGeom prst="ellipse">
              <a:avLst/>
            </a:prstGeom>
            <a:solidFill>
              <a:srgbClr val="FF0000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911505" y="3277944"/>
            <a:ext cx="312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/>
              <a:t>s</a:t>
            </a:r>
            <a:endParaRPr lang="en-US" sz="2000" dirty="0"/>
          </a:p>
        </p:txBody>
      </p:sp>
      <p:sp>
        <p:nvSpPr>
          <p:cNvPr id="144" name="Oval 143"/>
          <p:cNvSpPr/>
          <p:nvPr/>
        </p:nvSpPr>
        <p:spPr bwMode="auto">
          <a:xfrm>
            <a:off x="2694804" y="2386956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5" name="Oval 144"/>
          <p:cNvSpPr/>
          <p:nvPr/>
        </p:nvSpPr>
        <p:spPr bwMode="auto">
          <a:xfrm>
            <a:off x="3610800" y="1960278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6" name="Oval 145"/>
          <p:cNvSpPr/>
          <p:nvPr/>
        </p:nvSpPr>
        <p:spPr bwMode="auto">
          <a:xfrm>
            <a:off x="4525293" y="1960277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7" name="Oval 146"/>
          <p:cNvSpPr/>
          <p:nvPr/>
        </p:nvSpPr>
        <p:spPr bwMode="auto">
          <a:xfrm>
            <a:off x="3610798" y="2797388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8" name="Oval 147"/>
          <p:cNvSpPr/>
          <p:nvPr/>
        </p:nvSpPr>
        <p:spPr bwMode="auto">
          <a:xfrm>
            <a:off x="1764495" y="1678468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9" name="Oval 148"/>
          <p:cNvSpPr/>
          <p:nvPr/>
        </p:nvSpPr>
        <p:spPr bwMode="auto">
          <a:xfrm>
            <a:off x="869790" y="1245952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0" name="Oval 149"/>
          <p:cNvSpPr/>
          <p:nvPr/>
        </p:nvSpPr>
        <p:spPr bwMode="auto">
          <a:xfrm>
            <a:off x="1764494" y="4933321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1" name="Oval 150"/>
          <p:cNvSpPr/>
          <p:nvPr/>
        </p:nvSpPr>
        <p:spPr bwMode="auto">
          <a:xfrm>
            <a:off x="869307" y="5355213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2" name="Oval 151"/>
          <p:cNvSpPr/>
          <p:nvPr/>
        </p:nvSpPr>
        <p:spPr bwMode="auto">
          <a:xfrm>
            <a:off x="3610796" y="3757599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Oval 152"/>
          <p:cNvSpPr/>
          <p:nvPr/>
        </p:nvSpPr>
        <p:spPr bwMode="auto">
          <a:xfrm>
            <a:off x="3610795" y="4933320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4" name="Straight Arrow Connector 153"/>
          <p:cNvCxnSpPr>
            <a:stCxn id="143" idx="0"/>
            <a:endCxn id="148" idx="3"/>
          </p:cNvCxnSpPr>
          <p:nvPr/>
        </p:nvCxnSpPr>
        <p:spPr bwMode="auto">
          <a:xfrm flipV="1">
            <a:off x="1067959" y="2017586"/>
            <a:ext cx="754719" cy="126035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5" name="Straight Arrow Connector 154"/>
          <p:cNvCxnSpPr>
            <a:stCxn id="126" idx="6"/>
            <a:endCxn id="124" idx="2"/>
          </p:cNvCxnSpPr>
          <p:nvPr/>
        </p:nvCxnSpPr>
        <p:spPr bwMode="auto">
          <a:xfrm flipV="1">
            <a:off x="1248249" y="3493088"/>
            <a:ext cx="516246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6" name="Straight Arrow Connector 155"/>
          <p:cNvCxnSpPr>
            <a:stCxn id="124" idx="7"/>
            <a:endCxn id="144" idx="3"/>
          </p:cNvCxnSpPr>
          <p:nvPr/>
        </p:nvCxnSpPr>
        <p:spPr bwMode="auto">
          <a:xfrm flipV="1">
            <a:off x="2103613" y="2726074"/>
            <a:ext cx="649374" cy="62654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7" name="Straight Arrow Connector 156"/>
          <p:cNvCxnSpPr>
            <a:stCxn id="124" idx="5"/>
            <a:endCxn id="122" idx="1"/>
          </p:cNvCxnSpPr>
          <p:nvPr/>
        </p:nvCxnSpPr>
        <p:spPr bwMode="auto">
          <a:xfrm>
            <a:off x="2103613" y="3633555"/>
            <a:ext cx="649374" cy="6349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8" name="Straight Arrow Connector 157"/>
          <p:cNvCxnSpPr>
            <a:stCxn id="126" idx="4"/>
            <a:endCxn id="150" idx="1"/>
          </p:cNvCxnSpPr>
          <p:nvPr/>
        </p:nvCxnSpPr>
        <p:spPr bwMode="auto">
          <a:xfrm>
            <a:off x="1049599" y="3691739"/>
            <a:ext cx="773078" cy="129976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9" name="Straight Arrow Connector 158"/>
          <p:cNvCxnSpPr>
            <a:stCxn id="144" idx="7"/>
            <a:endCxn id="145" idx="2"/>
          </p:cNvCxnSpPr>
          <p:nvPr/>
        </p:nvCxnSpPr>
        <p:spPr bwMode="auto">
          <a:xfrm flipV="1">
            <a:off x="3033922" y="2158929"/>
            <a:ext cx="576878" cy="28621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0" name="Straight Arrow Connector 159"/>
          <p:cNvCxnSpPr>
            <a:stCxn id="144" idx="5"/>
            <a:endCxn id="147" idx="2"/>
          </p:cNvCxnSpPr>
          <p:nvPr/>
        </p:nvCxnSpPr>
        <p:spPr bwMode="auto">
          <a:xfrm>
            <a:off x="3033922" y="2726074"/>
            <a:ext cx="576876" cy="26996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1" name="Straight Arrow Connector 160"/>
          <p:cNvCxnSpPr>
            <a:stCxn id="122" idx="7"/>
            <a:endCxn id="152" idx="2"/>
          </p:cNvCxnSpPr>
          <p:nvPr/>
        </p:nvCxnSpPr>
        <p:spPr bwMode="auto">
          <a:xfrm flipV="1">
            <a:off x="3033922" y="3956250"/>
            <a:ext cx="576874" cy="3122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Arrow Connector 161"/>
          <p:cNvCxnSpPr>
            <a:stCxn id="122" idx="6"/>
            <a:endCxn id="120" idx="2"/>
          </p:cNvCxnSpPr>
          <p:nvPr/>
        </p:nvCxnSpPr>
        <p:spPr bwMode="auto">
          <a:xfrm>
            <a:off x="3092105" y="4408958"/>
            <a:ext cx="518689" cy="14941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Arrow Connector 162"/>
          <p:cNvCxnSpPr>
            <a:stCxn id="122" idx="5"/>
            <a:endCxn id="153" idx="2"/>
          </p:cNvCxnSpPr>
          <p:nvPr/>
        </p:nvCxnSpPr>
        <p:spPr bwMode="auto">
          <a:xfrm>
            <a:off x="3033922" y="4549425"/>
            <a:ext cx="576873" cy="58254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Arrow Connector 163"/>
          <p:cNvCxnSpPr>
            <a:stCxn id="150" idx="6"/>
          </p:cNvCxnSpPr>
          <p:nvPr/>
        </p:nvCxnSpPr>
        <p:spPr bwMode="auto">
          <a:xfrm flipV="1">
            <a:off x="2161795" y="5131970"/>
            <a:ext cx="591192" cy="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Arrow Connector 164"/>
          <p:cNvCxnSpPr>
            <a:stCxn id="150" idx="5"/>
          </p:cNvCxnSpPr>
          <p:nvPr/>
        </p:nvCxnSpPr>
        <p:spPr bwMode="auto">
          <a:xfrm>
            <a:off x="2103612" y="5272439"/>
            <a:ext cx="649375" cy="80399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Arrow Connector 165"/>
          <p:cNvCxnSpPr>
            <a:stCxn id="151" idx="6"/>
          </p:cNvCxnSpPr>
          <p:nvPr/>
        </p:nvCxnSpPr>
        <p:spPr bwMode="auto">
          <a:xfrm>
            <a:off x="1266608" y="5553864"/>
            <a:ext cx="497887" cy="13172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7" name="Straight Arrow Connector 166"/>
          <p:cNvCxnSpPr>
            <a:stCxn id="151" idx="5"/>
          </p:cNvCxnSpPr>
          <p:nvPr/>
        </p:nvCxnSpPr>
        <p:spPr bwMode="auto">
          <a:xfrm>
            <a:off x="1208425" y="5694331"/>
            <a:ext cx="556069" cy="598417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8" name="Straight Arrow Connector 167"/>
          <p:cNvCxnSpPr>
            <a:stCxn id="149" idx="6"/>
          </p:cNvCxnSpPr>
          <p:nvPr/>
        </p:nvCxnSpPr>
        <p:spPr bwMode="auto">
          <a:xfrm>
            <a:off x="1267091" y="1444603"/>
            <a:ext cx="49740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9" name="Straight Arrow Connector 168"/>
          <p:cNvCxnSpPr>
            <a:stCxn id="149" idx="7"/>
          </p:cNvCxnSpPr>
          <p:nvPr/>
        </p:nvCxnSpPr>
        <p:spPr bwMode="auto">
          <a:xfrm flipV="1">
            <a:off x="1208908" y="837299"/>
            <a:ext cx="555587" cy="46683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0" name="Straight Arrow Connector 169"/>
          <p:cNvCxnSpPr>
            <a:stCxn id="148" idx="6"/>
          </p:cNvCxnSpPr>
          <p:nvPr/>
        </p:nvCxnSpPr>
        <p:spPr bwMode="auto">
          <a:xfrm>
            <a:off x="2161796" y="1877119"/>
            <a:ext cx="533008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1" name="Straight Arrow Connector 170"/>
          <p:cNvCxnSpPr>
            <a:stCxn id="148" idx="7"/>
          </p:cNvCxnSpPr>
          <p:nvPr/>
        </p:nvCxnSpPr>
        <p:spPr bwMode="auto">
          <a:xfrm flipV="1">
            <a:off x="2103613" y="839679"/>
            <a:ext cx="591191" cy="89697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2" name="Oval 171"/>
          <p:cNvSpPr/>
          <p:nvPr/>
        </p:nvSpPr>
        <p:spPr bwMode="auto">
          <a:xfrm>
            <a:off x="4525293" y="2797388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3" name="Oval 172"/>
          <p:cNvSpPr/>
          <p:nvPr/>
        </p:nvSpPr>
        <p:spPr bwMode="auto">
          <a:xfrm>
            <a:off x="4525293" y="4933319"/>
            <a:ext cx="397301" cy="397301"/>
          </a:xfrm>
          <a:prstGeom prst="ellipse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4" name="Straight Arrow Connector 173"/>
          <p:cNvCxnSpPr>
            <a:stCxn id="153" idx="6"/>
            <a:endCxn id="173" idx="2"/>
          </p:cNvCxnSpPr>
          <p:nvPr/>
        </p:nvCxnSpPr>
        <p:spPr bwMode="auto">
          <a:xfrm flipV="1">
            <a:off x="4008096" y="5131970"/>
            <a:ext cx="517197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5" name="Straight Arrow Connector 174"/>
          <p:cNvCxnSpPr>
            <a:stCxn id="147" idx="6"/>
            <a:endCxn id="172" idx="2"/>
          </p:cNvCxnSpPr>
          <p:nvPr/>
        </p:nvCxnSpPr>
        <p:spPr bwMode="auto">
          <a:xfrm>
            <a:off x="4008099" y="2996039"/>
            <a:ext cx="51719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6" name="TextBox 175"/>
          <p:cNvSpPr txBox="1"/>
          <p:nvPr/>
        </p:nvSpPr>
        <p:spPr>
          <a:xfrm>
            <a:off x="1799477" y="3277944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u</a:t>
            </a:r>
            <a:endParaRPr lang="en-US" sz="2000" dirty="0"/>
          </a:p>
        </p:txBody>
      </p:sp>
      <p:sp>
        <p:nvSpPr>
          <p:cNvPr id="177" name="TextBox 176"/>
          <p:cNvSpPr txBox="1"/>
          <p:nvPr/>
        </p:nvSpPr>
        <p:spPr>
          <a:xfrm>
            <a:off x="933143" y="1216774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r</a:t>
            </a:r>
            <a:endParaRPr lang="en-US" sz="2000" dirty="0"/>
          </a:p>
        </p:txBody>
      </p:sp>
      <p:sp>
        <p:nvSpPr>
          <p:cNvPr id="178" name="TextBox 177"/>
          <p:cNvSpPr txBox="1"/>
          <p:nvPr/>
        </p:nvSpPr>
        <p:spPr>
          <a:xfrm>
            <a:off x="1842811" y="1653889"/>
            <a:ext cx="255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t</a:t>
            </a:r>
            <a:endParaRPr lang="en-US" sz="2000" dirty="0"/>
          </a:p>
        </p:txBody>
      </p:sp>
      <p:sp>
        <p:nvSpPr>
          <p:cNvPr id="179" name="TextBox 178"/>
          <p:cNvSpPr txBox="1"/>
          <p:nvPr/>
        </p:nvSpPr>
        <p:spPr>
          <a:xfrm>
            <a:off x="3645776" y="1939238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/>
              <a:t>a</a:t>
            </a:r>
            <a:endParaRPr lang="en-US" sz="2000" dirty="0"/>
          </a:p>
        </p:txBody>
      </p:sp>
      <p:sp>
        <p:nvSpPr>
          <p:cNvPr id="180" name="TextBox 179"/>
          <p:cNvSpPr txBox="1"/>
          <p:nvPr/>
        </p:nvSpPr>
        <p:spPr>
          <a:xfrm>
            <a:off x="3674636" y="2773573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/>
              <a:t>r</a:t>
            </a:r>
            <a:endParaRPr lang="en-US" sz="2000" dirty="0"/>
          </a:p>
        </p:txBody>
      </p:sp>
      <p:sp>
        <p:nvSpPr>
          <p:cNvPr id="181" name="TextBox 180"/>
          <p:cNvSpPr txBox="1"/>
          <p:nvPr/>
        </p:nvSpPr>
        <p:spPr>
          <a:xfrm>
            <a:off x="4557685" y="2773573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/>
              <a:t>a</a:t>
            </a:r>
            <a:endParaRPr lang="en-US" sz="2000" dirty="0"/>
          </a:p>
        </p:txBody>
      </p:sp>
      <p:sp>
        <p:nvSpPr>
          <p:cNvPr id="182" name="TextBox 181"/>
          <p:cNvSpPr txBox="1"/>
          <p:nvPr/>
        </p:nvSpPr>
        <p:spPr>
          <a:xfrm>
            <a:off x="3652990" y="3732735"/>
            <a:ext cx="312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/>
              <a:t>s</a:t>
            </a:r>
            <a:endParaRPr lang="en-US" sz="2000" dirty="0"/>
          </a:p>
        </p:txBody>
      </p:sp>
      <p:sp>
        <p:nvSpPr>
          <p:cNvPr id="183" name="TextBox 182"/>
          <p:cNvSpPr txBox="1"/>
          <p:nvPr/>
        </p:nvSpPr>
        <p:spPr>
          <a:xfrm>
            <a:off x="3652990" y="4332095"/>
            <a:ext cx="312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y</a:t>
            </a:r>
            <a:endParaRPr lang="en-US" sz="2000" dirty="0"/>
          </a:p>
        </p:txBody>
      </p:sp>
      <p:sp>
        <p:nvSpPr>
          <p:cNvPr id="184" name="TextBox 183"/>
          <p:cNvSpPr txBox="1"/>
          <p:nvPr/>
        </p:nvSpPr>
        <p:spPr>
          <a:xfrm>
            <a:off x="3645776" y="4906695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h</a:t>
            </a:r>
            <a:endParaRPr lang="en-US" sz="2000" dirty="0"/>
          </a:p>
        </p:txBody>
      </p:sp>
      <p:sp>
        <p:nvSpPr>
          <p:cNvPr id="185" name="TextBox 184"/>
          <p:cNvSpPr txBox="1"/>
          <p:nvPr/>
        </p:nvSpPr>
        <p:spPr>
          <a:xfrm>
            <a:off x="4602755" y="4901932"/>
            <a:ext cx="2423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i</a:t>
            </a:r>
            <a:endParaRPr lang="en-US" sz="2000" dirty="0"/>
          </a:p>
        </p:txBody>
      </p:sp>
      <p:sp>
        <p:nvSpPr>
          <p:cNvPr id="186" name="TextBox 185"/>
          <p:cNvSpPr txBox="1"/>
          <p:nvPr/>
        </p:nvSpPr>
        <p:spPr>
          <a:xfrm>
            <a:off x="2729826" y="2357579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/>
              <a:t>g</a:t>
            </a:r>
            <a:endParaRPr lang="en-US" sz="2000" dirty="0"/>
          </a:p>
        </p:txBody>
      </p:sp>
      <p:sp>
        <p:nvSpPr>
          <p:cNvPr id="187" name="TextBox 186"/>
          <p:cNvSpPr txBox="1"/>
          <p:nvPr/>
        </p:nvSpPr>
        <p:spPr>
          <a:xfrm>
            <a:off x="2737040" y="4179059"/>
            <a:ext cx="312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/>
              <a:t>s</a:t>
            </a:r>
            <a:endParaRPr lang="en-US" sz="2000" dirty="0"/>
          </a:p>
        </p:txBody>
      </p:sp>
      <p:sp>
        <p:nvSpPr>
          <p:cNvPr id="188" name="TextBox 187"/>
          <p:cNvSpPr txBox="1"/>
          <p:nvPr/>
        </p:nvSpPr>
        <p:spPr>
          <a:xfrm>
            <a:off x="1813957" y="4910442"/>
            <a:ext cx="3129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v</a:t>
            </a:r>
            <a:endParaRPr lang="en-US" sz="2000" dirty="0"/>
          </a:p>
        </p:txBody>
      </p:sp>
      <p:sp>
        <p:nvSpPr>
          <p:cNvPr id="189" name="TextBox 188"/>
          <p:cNvSpPr txBox="1"/>
          <p:nvPr/>
        </p:nvSpPr>
        <p:spPr>
          <a:xfrm>
            <a:off x="937237" y="5329928"/>
            <a:ext cx="2551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t</a:t>
            </a:r>
            <a:endParaRPr lang="en-US" sz="2000" dirty="0"/>
          </a:p>
        </p:txBody>
      </p:sp>
      <p:cxnSp>
        <p:nvCxnSpPr>
          <p:cNvPr id="190" name="Straight Arrow Connector 189"/>
          <p:cNvCxnSpPr>
            <a:stCxn id="145" idx="6"/>
            <a:endCxn id="146" idx="2"/>
          </p:cNvCxnSpPr>
          <p:nvPr/>
        </p:nvCxnSpPr>
        <p:spPr bwMode="auto">
          <a:xfrm flipV="1">
            <a:off x="4008101" y="2158928"/>
            <a:ext cx="517192" cy="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1" name="TextBox 190"/>
          <p:cNvSpPr txBox="1"/>
          <p:nvPr/>
        </p:nvSpPr>
        <p:spPr>
          <a:xfrm>
            <a:off x="4586539" y="1935550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/>
              <a:t>r</a:t>
            </a:r>
            <a:endParaRPr lang="en-US" sz="2000" dirty="0"/>
          </a:p>
        </p:txBody>
      </p:sp>
      <p:grpSp>
        <p:nvGrpSpPr>
          <p:cNvPr id="192" name="Group 191"/>
          <p:cNvGrpSpPr/>
          <p:nvPr/>
        </p:nvGrpSpPr>
        <p:grpSpPr>
          <a:xfrm>
            <a:off x="2671944" y="5310552"/>
            <a:ext cx="49010" cy="432126"/>
            <a:chOff x="2519544" y="5243548"/>
            <a:chExt cx="49010" cy="432126"/>
          </a:xfrm>
        </p:grpSpPr>
        <p:sp>
          <p:nvSpPr>
            <p:cNvPr id="193" name="Oval 192"/>
            <p:cNvSpPr/>
            <p:nvPr/>
          </p:nvSpPr>
          <p:spPr bwMode="auto">
            <a:xfrm>
              <a:off x="2519544" y="5243548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4" name="Oval 193"/>
            <p:cNvSpPr/>
            <p:nvPr/>
          </p:nvSpPr>
          <p:spPr bwMode="auto">
            <a:xfrm>
              <a:off x="2522835" y="54324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5" name="Oval 194"/>
            <p:cNvSpPr/>
            <p:nvPr/>
          </p:nvSpPr>
          <p:spPr bwMode="auto">
            <a:xfrm>
              <a:off x="2522835" y="5629955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96" name="Group 195"/>
          <p:cNvGrpSpPr/>
          <p:nvPr/>
        </p:nvGrpSpPr>
        <p:grpSpPr>
          <a:xfrm>
            <a:off x="1688600" y="5725205"/>
            <a:ext cx="49010" cy="432126"/>
            <a:chOff x="2519544" y="5243548"/>
            <a:chExt cx="49010" cy="432126"/>
          </a:xfrm>
        </p:grpSpPr>
        <p:sp>
          <p:nvSpPr>
            <p:cNvPr id="197" name="Oval 196"/>
            <p:cNvSpPr/>
            <p:nvPr/>
          </p:nvSpPr>
          <p:spPr bwMode="auto">
            <a:xfrm>
              <a:off x="2519544" y="5243548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8" name="Oval 197"/>
            <p:cNvSpPr/>
            <p:nvPr/>
          </p:nvSpPr>
          <p:spPr bwMode="auto">
            <a:xfrm>
              <a:off x="2522835" y="54324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99" name="Oval 198"/>
            <p:cNvSpPr/>
            <p:nvPr/>
          </p:nvSpPr>
          <p:spPr bwMode="auto">
            <a:xfrm>
              <a:off x="2522835" y="5629955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00" name="Group 199"/>
          <p:cNvGrpSpPr/>
          <p:nvPr/>
        </p:nvGrpSpPr>
        <p:grpSpPr>
          <a:xfrm>
            <a:off x="2622934" y="1219154"/>
            <a:ext cx="49010" cy="432126"/>
            <a:chOff x="2519544" y="5243548"/>
            <a:chExt cx="49010" cy="432126"/>
          </a:xfrm>
        </p:grpSpPr>
        <p:sp>
          <p:nvSpPr>
            <p:cNvPr id="201" name="Oval 200"/>
            <p:cNvSpPr/>
            <p:nvPr/>
          </p:nvSpPr>
          <p:spPr bwMode="auto">
            <a:xfrm>
              <a:off x="2519544" y="5243548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2" name="Oval 201"/>
            <p:cNvSpPr/>
            <p:nvPr/>
          </p:nvSpPr>
          <p:spPr bwMode="auto">
            <a:xfrm>
              <a:off x="2522835" y="54324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3" name="Oval 202"/>
            <p:cNvSpPr/>
            <p:nvPr/>
          </p:nvSpPr>
          <p:spPr bwMode="auto">
            <a:xfrm>
              <a:off x="2522835" y="5629955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204" name="Group 203"/>
          <p:cNvGrpSpPr/>
          <p:nvPr/>
        </p:nvGrpSpPr>
        <p:grpSpPr>
          <a:xfrm>
            <a:off x="1690245" y="952269"/>
            <a:ext cx="49010" cy="432126"/>
            <a:chOff x="2519544" y="5243548"/>
            <a:chExt cx="49010" cy="432126"/>
          </a:xfrm>
        </p:grpSpPr>
        <p:sp>
          <p:nvSpPr>
            <p:cNvPr id="205" name="Oval 204"/>
            <p:cNvSpPr/>
            <p:nvPr/>
          </p:nvSpPr>
          <p:spPr bwMode="auto">
            <a:xfrm>
              <a:off x="2519544" y="5243548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6" name="Oval 205"/>
            <p:cNvSpPr/>
            <p:nvPr/>
          </p:nvSpPr>
          <p:spPr bwMode="auto">
            <a:xfrm>
              <a:off x="2522835" y="5432446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7" name="Oval 206"/>
            <p:cNvSpPr/>
            <p:nvPr/>
          </p:nvSpPr>
          <p:spPr bwMode="auto">
            <a:xfrm>
              <a:off x="2522835" y="5629955"/>
              <a:ext cx="45719" cy="45719"/>
            </a:xfrm>
            <a:prstGeom prst="ellipse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208" name="TextBox 207"/>
          <p:cNvSpPr txBox="1"/>
          <p:nvPr/>
        </p:nvSpPr>
        <p:spPr>
          <a:xfrm>
            <a:off x="6304560" y="3996552"/>
            <a:ext cx="4667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 i="1" dirty="0" smtClean="0">
                <a:solidFill>
                  <a:srgbClr val="FF0000"/>
                </a:solidFill>
              </a:rPr>
              <a:t>s</a:t>
            </a:r>
            <a:endParaRPr lang="en-US" sz="4400" i="1" dirty="0">
              <a:solidFill>
                <a:srgbClr val="FF0000"/>
              </a:solidFill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6722304" y="3996552"/>
            <a:ext cx="4988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 i="1" dirty="0">
                <a:solidFill>
                  <a:srgbClr val="FF0000"/>
                </a:solidFill>
              </a:rPr>
              <a:t>u</a:t>
            </a:r>
            <a:endParaRPr lang="en-US" sz="4400" i="1" dirty="0">
              <a:solidFill>
                <a:srgbClr val="FF0000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7119049" y="3997982"/>
            <a:ext cx="4667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 i="1" dirty="0" smtClean="0">
                <a:solidFill>
                  <a:srgbClr val="FF0000"/>
                </a:solidFill>
              </a:rPr>
              <a:t>s</a:t>
            </a:r>
            <a:endParaRPr lang="en-US" sz="4400" i="1" dirty="0">
              <a:solidFill>
                <a:srgbClr val="FF0000"/>
              </a:solidFill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7518880" y="3996552"/>
            <a:ext cx="4667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 i="1" dirty="0" smtClean="0">
                <a:solidFill>
                  <a:srgbClr val="FF0000"/>
                </a:solidFill>
              </a:rPr>
              <a:t>y</a:t>
            </a:r>
            <a:endParaRPr lang="en-US" sz="4400" i="1" dirty="0">
              <a:solidFill>
                <a:srgbClr val="FF0000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6060947" y="4035105"/>
            <a:ext cx="3850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 i="1" dirty="0" smtClean="0">
                <a:solidFill>
                  <a:srgbClr val="FF0000"/>
                </a:solidFill>
              </a:rPr>
              <a:t>“</a:t>
            </a:r>
            <a:endParaRPr lang="en-US" sz="4400" i="1" dirty="0">
              <a:solidFill>
                <a:srgbClr val="FF0000"/>
              </a:solidFill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7843352" y="4035105"/>
            <a:ext cx="3722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0" i="1" dirty="0" smtClean="0">
                <a:solidFill>
                  <a:srgbClr val="FF0000"/>
                </a:solidFill>
              </a:rPr>
              <a:t>”</a:t>
            </a:r>
            <a:endParaRPr lang="en-US" sz="4400" i="1" dirty="0">
              <a:solidFill>
                <a:srgbClr val="FF0000"/>
              </a:solidFill>
            </a:endParaRPr>
          </a:p>
        </p:txBody>
      </p:sp>
      <p:grpSp>
        <p:nvGrpSpPr>
          <p:cNvPr id="214" name="Group 213"/>
          <p:cNvGrpSpPr/>
          <p:nvPr/>
        </p:nvGrpSpPr>
        <p:grpSpPr>
          <a:xfrm>
            <a:off x="4993516" y="4259606"/>
            <a:ext cx="1165103" cy="1893913"/>
            <a:chOff x="4841116" y="4267307"/>
            <a:chExt cx="1165103" cy="1893913"/>
          </a:xfrm>
        </p:grpSpPr>
        <p:sp>
          <p:nvSpPr>
            <p:cNvPr id="215" name="TextBox 214"/>
            <p:cNvSpPr txBox="1"/>
            <p:nvPr/>
          </p:nvSpPr>
          <p:spPr>
            <a:xfrm>
              <a:off x="4853146" y="4267307"/>
              <a:ext cx="11311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66FF"/>
                  </a:solidFill>
                  <a:latin typeface="+mn-lt"/>
                </a:rPr>
                <a:t>s</a:t>
              </a:r>
              <a:r>
                <a:rPr lang="en-US" sz="1600" dirty="0" smtClean="0">
                  <a:solidFill>
                    <a:srgbClr val="0066FF"/>
                  </a:solidFill>
                  <a:latin typeface="+mn-lt"/>
                </a:rPr>
                <a:t>ymbol A -</a:t>
              </a:r>
              <a:endParaRPr lang="en-US" sz="1600" dirty="0">
                <a:solidFill>
                  <a:srgbClr val="0066FF"/>
                </a:solidFill>
                <a:latin typeface="+mn-lt"/>
              </a:endParaRPr>
            </a:p>
          </p:txBody>
        </p:sp>
        <p:sp>
          <p:nvSpPr>
            <p:cNvPr id="216" name="TextBox 215"/>
            <p:cNvSpPr txBox="1"/>
            <p:nvPr/>
          </p:nvSpPr>
          <p:spPr>
            <a:xfrm>
              <a:off x="4841116" y="4760136"/>
              <a:ext cx="11537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0066FF"/>
                  </a:solidFill>
                  <a:latin typeface="+mn-lt"/>
                </a:rPr>
                <a:t>symbol B -</a:t>
              </a:r>
              <a:endParaRPr lang="en-US" sz="1600" dirty="0">
                <a:solidFill>
                  <a:srgbClr val="0066FF"/>
                </a:solidFill>
                <a:latin typeface="+mn-lt"/>
              </a:endParaRPr>
            </a:p>
          </p:txBody>
        </p:sp>
        <p:sp>
          <p:nvSpPr>
            <p:cNvPr id="217" name="TextBox 216"/>
            <p:cNvSpPr txBox="1"/>
            <p:nvPr/>
          </p:nvSpPr>
          <p:spPr>
            <a:xfrm>
              <a:off x="4841116" y="5291401"/>
              <a:ext cx="116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66FF"/>
                  </a:solidFill>
                  <a:latin typeface="+mn-lt"/>
                </a:rPr>
                <a:t>s</a:t>
              </a:r>
              <a:r>
                <a:rPr lang="en-US" sz="1600" dirty="0" smtClean="0">
                  <a:solidFill>
                    <a:srgbClr val="0066FF"/>
                  </a:solidFill>
                  <a:latin typeface="+mn-lt"/>
                </a:rPr>
                <a:t>ymbol C -</a:t>
              </a:r>
              <a:endParaRPr lang="en-US" sz="1600" dirty="0">
                <a:solidFill>
                  <a:srgbClr val="0066FF"/>
                </a:solidFill>
                <a:latin typeface="+mn-lt"/>
              </a:endParaRPr>
            </a:p>
          </p:txBody>
        </p:sp>
        <p:sp>
          <p:nvSpPr>
            <p:cNvPr id="218" name="TextBox 217"/>
            <p:cNvSpPr txBox="1"/>
            <p:nvPr/>
          </p:nvSpPr>
          <p:spPr>
            <a:xfrm>
              <a:off x="4841116" y="5822666"/>
              <a:ext cx="116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66FF"/>
                  </a:solidFill>
                  <a:latin typeface="+mn-lt"/>
                </a:rPr>
                <a:t>s</a:t>
              </a:r>
              <a:r>
                <a:rPr lang="en-US" sz="1600" dirty="0" smtClean="0">
                  <a:solidFill>
                    <a:srgbClr val="0066FF"/>
                  </a:solidFill>
                  <a:latin typeface="+mn-lt"/>
                </a:rPr>
                <a:t>ymbol D -</a:t>
              </a:r>
              <a:endParaRPr lang="en-US" sz="1600" dirty="0">
                <a:solidFill>
                  <a:srgbClr val="0066FF"/>
                </a:solidFill>
                <a:latin typeface="+mn-lt"/>
              </a:endParaRPr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6242300" y="4235509"/>
            <a:ext cx="1683593" cy="1954830"/>
            <a:chOff x="6211264" y="4243210"/>
            <a:chExt cx="1683593" cy="1954830"/>
          </a:xfrm>
        </p:grpSpPr>
        <p:sp>
          <p:nvSpPr>
            <p:cNvPr id="220" name="TextBox 219"/>
            <p:cNvSpPr txBox="1"/>
            <p:nvPr/>
          </p:nvSpPr>
          <p:spPr>
            <a:xfrm>
              <a:off x="6211264" y="4243210"/>
              <a:ext cx="1653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+mn-lt"/>
                </a:rPr>
                <a:t>h</a:t>
              </a:r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it address 1</a:t>
              </a:r>
              <a:endParaRPr lang="en-US" sz="20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6222048" y="4737655"/>
              <a:ext cx="1653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+mn-lt"/>
                </a:rPr>
                <a:t>h</a:t>
              </a:r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it address 2</a:t>
              </a:r>
              <a:endParaRPr lang="en-US" sz="20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222" name="TextBox 221"/>
            <p:cNvSpPr txBox="1"/>
            <p:nvPr/>
          </p:nvSpPr>
          <p:spPr>
            <a:xfrm>
              <a:off x="6241690" y="5266110"/>
              <a:ext cx="1653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+mn-lt"/>
                </a:rPr>
                <a:t>h</a:t>
              </a:r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it address 3</a:t>
              </a:r>
              <a:endParaRPr lang="en-US" sz="20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223" name="TextBox 222"/>
            <p:cNvSpPr txBox="1"/>
            <p:nvPr/>
          </p:nvSpPr>
          <p:spPr>
            <a:xfrm>
              <a:off x="6241690" y="5797930"/>
              <a:ext cx="165316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FF0000"/>
                  </a:solidFill>
                  <a:latin typeface="+mn-lt"/>
                </a:rPr>
                <a:t>h</a:t>
              </a:r>
              <a:r>
                <a:rPr lang="en-US" sz="2000" dirty="0" smtClean="0">
                  <a:solidFill>
                    <a:srgbClr val="FF0000"/>
                  </a:solidFill>
                  <a:latin typeface="+mn-lt"/>
                </a:rPr>
                <a:t>it address 4</a:t>
              </a:r>
              <a:endParaRPr lang="en-US" sz="2000" dirty="0">
                <a:solidFill>
                  <a:srgbClr val="FF0000"/>
                </a:solidFill>
                <a:latin typeface="+mn-lt"/>
              </a:endParaRPr>
            </a:p>
          </p:txBody>
        </p:sp>
      </p:grpSp>
      <p:sp>
        <p:nvSpPr>
          <p:cNvPr id="224" name="TextBox 223"/>
          <p:cNvSpPr txBox="1"/>
          <p:nvPr/>
        </p:nvSpPr>
        <p:spPr>
          <a:xfrm>
            <a:off x="5027980" y="764974"/>
            <a:ext cx="410400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An obvious application of the Automata</a:t>
            </a:r>
          </a:p>
          <a:p>
            <a:pPr algn="l"/>
            <a:r>
              <a:rPr lang="en-US" sz="1600" dirty="0" smtClean="0"/>
              <a:t>Processor is in performing high-speed searches</a:t>
            </a:r>
          </a:p>
          <a:p>
            <a:pPr algn="l"/>
            <a:r>
              <a:rPr lang="en-US" sz="1600" dirty="0" smtClean="0"/>
              <a:t>on input data streams for regular expression</a:t>
            </a:r>
          </a:p>
          <a:p>
            <a:pPr algn="l"/>
            <a:r>
              <a:rPr lang="en-US" sz="1600" dirty="0" smtClean="0"/>
              <a:t>matching or  finding words in a dictionary. </a:t>
            </a:r>
            <a:endParaRPr lang="en-US" sz="1600" dirty="0"/>
          </a:p>
        </p:txBody>
      </p:sp>
      <p:sp>
        <p:nvSpPr>
          <p:cNvPr id="225" name="TextBox 224"/>
          <p:cNvSpPr txBox="1"/>
          <p:nvPr/>
        </p:nvSpPr>
        <p:spPr>
          <a:xfrm>
            <a:off x="5027980" y="1882555"/>
            <a:ext cx="4271660" cy="824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In this example, the input string “</a:t>
            </a:r>
            <a:r>
              <a:rPr lang="en-US" sz="1600" dirty="0" err="1" smtClean="0"/>
              <a:t>susy</a:t>
            </a:r>
            <a:r>
              <a:rPr lang="en-US" sz="1600" dirty="0" smtClean="0"/>
              <a:t>” is</a:t>
            </a:r>
          </a:p>
          <a:p>
            <a:pPr algn="l"/>
            <a:r>
              <a:rPr lang="en-US" sz="1600" dirty="0"/>
              <a:t>m</a:t>
            </a:r>
            <a:r>
              <a:rPr lang="en-US" sz="1600" dirty="0" smtClean="0"/>
              <a:t>atched to a dictionary entry in exactly 4 </a:t>
            </a:r>
          </a:p>
          <a:p>
            <a:pPr algn="l"/>
            <a:r>
              <a:rPr lang="en-US" sz="1600" dirty="0" smtClean="0"/>
              <a:t>symbol cycles no matter how big the dictionary.</a:t>
            </a:r>
            <a:endParaRPr lang="en-US" sz="1600" dirty="0"/>
          </a:p>
        </p:txBody>
      </p:sp>
      <p:sp>
        <p:nvSpPr>
          <p:cNvPr id="226" name="TextBox 225"/>
          <p:cNvSpPr txBox="1"/>
          <p:nvPr/>
        </p:nvSpPr>
        <p:spPr>
          <a:xfrm>
            <a:off x="1764495" y="1902209"/>
            <a:ext cx="3287629" cy="1341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 smtClean="0"/>
              <a:t>However, the symbols need not be</a:t>
            </a:r>
          </a:p>
          <a:p>
            <a:pPr algn="l"/>
            <a:r>
              <a:rPr lang="en-US" sz="1600" dirty="0"/>
              <a:t>l</a:t>
            </a:r>
            <a:r>
              <a:rPr lang="en-US" sz="1600" dirty="0" smtClean="0"/>
              <a:t>imited to characters in a string.</a:t>
            </a:r>
          </a:p>
          <a:p>
            <a:pPr algn="l"/>
            <a:r>
              <a:rPr lang="en-US" sz="1600" dirty="0" smtClean="0"/>
              <a:t>For</a:t>
            </a:r>
            <a:r>
              <a:rPr lang="en-US" sz="1600" dirty="0"/>
              <a:t> </a:t>
            </a:r>
            <a:r>
              <a:rPr lang="en-US" sz="1600" dirty="0" smtClean="0"/>
              <a:t>example, they could be replaced</a:t>
            </a:r>
          </a:p>
          <a:p>
            <a:pPr algn="l"/>
            <a:r>
              <a:rPr lang="en-US" sz="1600" dirty="0"/>
              <a:t>b</a:t>
            </a:r>
            <a:r>
              <a:rPr lang="en-US" sz="1600" dirty="0" smtClean="0"/>
              <a:t>y wire, strip, or pixel addresses in</a:t>
            </a:r>
          </a:p>
          <a:p>
            <a:pPr algn="l"/>
            <a:r>
              <a:rPr lang="en-US" sz="1600" dirty="0"/>
              <a:t>a</a:t>
            </a:r>
            <a:r>
              <a:rPr lang="en-US" sz="1600" dirty="0" smtClean="0"/>
              <a:t> HEP tracking detector. </a:t>
            </a:r>
            <a:endParaRPr lang="en-US" sz="1600" dirty="0"/>
          </a:p>
        </p:txBody>
      </p:sp>
      <p:sp>
        <p:nvSpPr>
          <p:cNvPr id="11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Oct. 10-14, 2016</a:t>
            </a:r>
            <a:endParaRPr lang="en-US" dirty="0"/>
          </a:p>
        </p:txBody>
      </p:sp>
      <p:sp>
        <p:nvSpPr>
          <p:cNvPr id="1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5552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4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5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6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 tmFilter="0, 0; .2, .5; .8, .5; 1, 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250" autoRev="1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0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1.25868E-6 L -0.05017 0.07034 " pathEditMode="relative" rAng="0" ptsTypes="AA">
                                          <p:cBhvr>
                                            <p:cTn id="57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517" y="351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1.15687E-7 L -0.09184 0.14762 " pathEditMode="relative" rAng="0" ptsTypes="AA">
                                          <p:cBhvr>
                                            <p:cTn id="59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01" y="73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1.25868E-6 L -0.13559 0.22536 " pathEditMode="relative" rAng="0" ptsTypes="AA">
                                          <p:cBhvr>
                                            <p:cTn id="61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88" y="1126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9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dissolve">
                                          <p:cBhvr>
                                            <p:cTn id="69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9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dissolve">
                                          <p:cBhvr>
                                            <p:cTn id="7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98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0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0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04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6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0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9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10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13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9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4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2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0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3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4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6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7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0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6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1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2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4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8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0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1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4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6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7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0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3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9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1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2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4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5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8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0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3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4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6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6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9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5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8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0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3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4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6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7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0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2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3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6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9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2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8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0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3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4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6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7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0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3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6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9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01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  <p:bldP spid="123" grpId="0" animBg="1"/>
          <p:bldP spid="123" grpId="1" animBg="1"/>
          <p:bldP spid="124" grpId="0" animBg="1"/>
          <p:bldP spid="124" grpId="1" animBg="1"/>
          <p:bldP spid="125" grpId="0" animBg="1"/>
          <p:bldP spid="125" grpId="1" animBg="1"/>
          <p:bldP spid="126" grpId="0" animBg="1"/>
          <p:bldP spid="126" grpId="1" animBg="1"/>
          <p:bldP spid="137" grpId="0" animBg="1"/>
          <p:bldP spid="143" grpId="0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72" grpId="0" animBg="1"/>
          <p:bldP spid="173" grpId="0" animBg="1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191" grpId="0"/>
          <p:bldP spid="208" grpId="0"/>
          <p:bldP spid="208" grpId="1"/>
          <p:bldP spid="209" grpId="0"/>
          <p:bldP spid="209" grpId="1"/>
          <p:bldP spid="209" grpId="2"/>
          <p:bldP spid="210" grpId="0"/>
          <p:bldP spid="210" grpId="1"/>
          <p:bldP spid="210" grpId="2"/>
          <p:bldP spid="211" grpId="0"/>
          <p:bldP spid="211" grpId="1"/>
          <p:bldP spid="211" grpId="2"/>
          <p:bldP spid="212" grpId="0"/>
          <p:bldP spid="212" grpId="1"/>
          <p:bldP spid="212" grpId="2"/>
          <p:bldP spid="213" grpId="0"/>
          <p:bldP spid="213" grpId="1"/>
          <p:bldP spid="213" grpId="2"/>
          <p:bldP spid="224" grpId="0"/>
          <p:bldP spid="225" grpId="0"/>
          <p:bldP spid="225" grpId="1"/>
          <p:bldP spid="226" grpId="0"/>
        </p:bldLst>
      </p:timing>
    </mc:Choice>
    <mc:Fallback xmlns="">
      <p:timing>
        <p:tnLst>
          <p:par>
            <p:cTn xmlns:p14="http://schemas.microsoft.com/office/powerpoint/2010/main"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" dur="500" tmFilter="0, 0; .2, .5; .8, .5; 1, 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21" dur="250" autoRev="1" fill="hold"/>
                                            <p:tgtEl>
                                              <p:spTgt spid="12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30" dur="500" tmFilter="0, 0; .2, .5; .8, .5; 1, 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1" dur="250" autoRev="1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3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40" dur="500" tmFilter="0, 0; .2, .5; .8, .5; 1, 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1" dur="250" autoRev="1" fill="hold"/>
                                            <p:tgtEl>
                                              <p:spTgt spid="121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1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9" presetID="26" presetClass="emph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0" dur="500" tmFilter="0, 0; .2, .5; .8, .5; 1, 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1" dur="250" autoRev="1" fill="hold"/>
                                            <p:tgtEl>
                                              <p:spTgt spid="11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4" fill="hold">
                          <p:stCondLst>
                            <p:cond delay="indefinite"/>
                          </p:stCondLst>
                          <p:childTnLst>
                            <p:par>
                              <p:cTn id="5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6" presetID="0" presetClass="path" presetSubtype="0" accel="50000" decel="50000" fill="hold" grpId="1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5E-6 1.25868E-6 L -0.05017 0.07034 " pathEditMode="relative" rAng="0" ptsTypes="AA">
                                          <p:cBhvr>
                                            <p:cTn id="57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517" y="351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58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-1.15687E-7 L -0.09184 0.14762 " pathEditMode="relative" rAng="0" ptsTypes="AA">
                                          <p:cBhvr>
                                            <p:cTn id="59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4601" y="738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0" presetID="0" presetClass="path" presetSubtype="0" accel="50000" de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8.33333E-7 1.25868E-6 L -0.13559 0.22536 " pathEditMode="relative" rAng="0" ptsTypes="AA">
                                          <p:cBhvr>
                                            <p:cTn id="61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788" y="1126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62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3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66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68" presetID="9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dissolve">
                                          <p:cBhvr>
                                            <p:cTn id="69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1" presetID="9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dissolve">
                                          <p:cBhvr>
                                            <p:cTn id="7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7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83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5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87" presetID="2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89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2" presetClass="exit" presetSubtype="2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98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0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0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3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04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6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0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09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10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2" presetID="22" presetClass="exit" presetSubtype="2" fill="hold" grpId="2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wipe(right)">
                                          <p:cBhvr>
                                            <p:cTn id="113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5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18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19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1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2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4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5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27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2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0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3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4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6" presetID="10" presetClass="exit" presetSubtype="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3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0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2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3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6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4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4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2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5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58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0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3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4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6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67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6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0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6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7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79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1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2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4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5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8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88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0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1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3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4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6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197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9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9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0" dur="50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3" dur="5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0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08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09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1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2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4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5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17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18" dur="5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1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0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1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3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4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6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27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2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2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3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6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3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39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2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5" dur="50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48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4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0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3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4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6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57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5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59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0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2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3" dur="50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5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6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6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68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69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0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1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2" dur="5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4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6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77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78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79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0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1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2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3" presetID="10" presetClass="exit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4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5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6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87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89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0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1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2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3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4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95" presetID="10" presetClass="exit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296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29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99" presetID="9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301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9" grpId="0" animBg="1"/>
          <p:bldP spid="119" grpId="1" animBg="1"/>
          <p:bldP spid="120" grpId="0" animBg="1"/>
          <p:bldP spid="120" grpId="1" animBg="1"/>
          <p:bldP spid="121" grpId="0" animBg="1"/>
          <p:bldP spid="121" grpId="1" animBg="1"/>
          <p:bldP spid="122" grpId="0" animBg="1"/>
          <p:bldP spid="122" grpId="1" animBg="1"/>
          <p:bldP spid="123" grpId="0" animBg="1"/>
          <p:bldP spid="123" grpId="1" animBg="1"/>
          <p:bldP spid="124" grpId="0" animBg="1"/>
          <p:bldP spid="124" grpId="1" animBg="1"/>
          <p:bldP spid="125" grpId="0" animBg="1"/>
          <p:bldP spid="125" grpId="1" animBg="1"/>
          <p:bldP spid="126" grpId="0" animBg="1"/>
          <p:bldP spid="126" grpId="1" animBg="1"/>
          <p:bldP spid="137" grpId="0" animBg="1"/>
          <p:bldP spid="143" grpId="0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  <p:bldP spid="150" grpId="0" animBg="1"/>
          <p:bldP spid="151" grpId="0" animBg="1"/>
          <p:bldP spid="152" grpId="0" animBg="1"/>
          <p:bldP spid="153" grpId="0" animBg="1"/>
          <p:bldP spid="172" grpId="0" animBg="1"/>
          <p:bldP spid="173" grpId="0" animBg="1"/>
          <p:bldP spid="176" grpId="0"/>
          <p:bldP spid="177" grpId="0"/>
          <p:bldP spid="178" grpId="0"/>
          <p:bldP spid="179" grpId="0"/>
          <p:bldP spid="180" grpId="0"/>
          <p:bldP spid="181" grpId="0"/>
          <p:bldP spid="182" grpId="0"/>
          <p:bldP spid="183" grpId="0"/>
          <p:bldP spid="184" grpId="0"/>
          <p:bldP spid="185" grpId="0"/>
          <p:bldP spid="186" grpId="0"/>
          <p:bldP spid="187" grpId="0"/>
          <p:bldP spid="188" grpId="0"/>
          <p:bldP spid="189" grpId="0"/>
          <p:bldP spid="191" grpId="0"/>
          <p:bldP spid="208" grpId="0"/>
          <p:bldP spid="208" grpId="1"/>
          <p:bldP spid="209" grpId="0"/>
          <p:bldP spid="209" grpId="1"/>
          <p:bldP spid="209" grpId="2"/>
          <p:bldP spid="210" grpId="0"/>
          <p:bldP spid="210" grpId="1"/>
          <p:bldP spid="210" grpId="2"/>
          <p:bldP spid="211" grpId="0"/>
          <p:bldP spid="211" grpId="1"/>
          <p:bldP spid="211" grpId="2"/>
          <p:bldP spid="212" grpId="0"/>
          <p:bldP spid="212" grpId="1"/>
          <p:bldP spid="212" grpId="2"/>
          <p:bldP spid="213" grpId="0"/>
          <p:bldP spid="213" grpId="1"/>
          <p:bldP spid="213" grpId="2"/>
          <p:bldP spid="224" grpId="0"/>
          <p:bldP spid="225" grpId="0"/>
          <p:bldP spid="225" grpId="1"/>
          <p:bldP spid="226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operating principle of an automata track finder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964471" y="1946145"/>
            <a:ext cx="4377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 smtClean="0">
                <a:solidFill>
                  <a:srgbClr val="FF0000"/>
                </a:solidFill>
                <a:latin typeface="+mn-lt"/>
              </a:rPr>
              <a:t>15</a:t>
            </a:r>
            <a:r>
              <a:rPr lang="en-US" b="1" dirty="0" smtClean="0">
                <a:latin typeface="+mn-lt"/>
              </a:rPr>
              <a:t>,17,23,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25</a:t>
            </a:r>
            <a:r>
              <a:rPr lang="en-US" b="1" dirty="0" smtClean="0">
                <a:latin typeface="+mn-lt"/>
              </a:rPr>
              <a:t>,31,32,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35</a:t>
            </a:r>
            <a:r>
              <a:rPr lang="en-US" b="1" dirty="0" smtClean="0">
                <a:latin typeface="+mn-lt"/>
              </a:rPr>
              <a:t>,36,41,</a:t>
            </a:r>
            <a:r>
              <a:rPr lang="en-US" b="1" dirty="0" smtClean="0">
                <a:solidFill>
                  <a:srgbClr val="FF0000"/>
                </a:solidFill>
                <a:latin typeface="+mn-lt"/>
              </a:rPr>
              <a:t>45</a:t>
            </a:r>
            <a:r>
              <a:rPr lang="en-US" b="1" dirty="0" smtClean="0">
                <a:latin typeface="+mn-lt"/>
              </a:rPr>
              <a:t> </a:t>
            </a:r>
            <a:endParaRPr lang="en-US" b="1" dirty="0">
              <a:latin typeface="+mn-lt"/>
            </a:endParaRPr>
          </a:p>
        </p:txBody>
      </p:sp>
      <p:sp>
        <p:nvSpPr>
          <p:cNvPr id="97" name="Rectangle 96"/>
          <p:cNvSpPr/>
          <p:nvPr/>
        </p:nvSpPr>
        <p:spPr bwMode="auto">
          <a:xfrm>
            <a:off x="7875868" y="2016339"/>
            <a:ext cx="1268132" cy="707886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8" name="Arc 97"/>
          <p:cNvSpPr/>
          <p:nvPr/>
        </p:nvSpPr>
        <p:spPr bwMode="auto">
          <a:xfrm>
            <a:off x="3271676" y="878643"/>
            <a:ext cx="5838098" cy="5838098"/>
          </a:xfrm>
          <a:prstGeom prst="arc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9" name="Arc 98"/>
          <p:cNvSpPr/>
          <p:nvPr/>
        </p:nvSpPr>
        <p:spPr bwMode="auto">
          <a:xfrm>
            <a:off x="3912540" y="1519507"/>
            <a:ext cx="4556369" cy="4556369"/>
          </a:xfrm>
          <a:prstGeom prst="arc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0" name="Arc 99"/>
          <p:cNvSpPr/>
          <p:nvPr/>
        </p:nvSpPr>
        <p:spPr bwMode="auto">
          <a:xfrm>
            <a:off x="4592170" y="2211797"/>
            <a:ext cx="3197110" cy="3197110"/>
          </a:xfrm>
          <a:prstGeom prst="arc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1" name="Arc 100"/>
          <p:cNvSpPr/>
          <p:nvPr/>
        </p:nvSpPr>
        <p:spPr bwMode="auto">
          <a:xfrm>
            <a:off x="5279999" y="2879571"/>
            <a:ext cx="1821449" cy="1821449"/>
          </a:xfrm>
          <a:prstGeom prst="arc">
            <a:avLst/>
          </a:prstGeom>
          <a:solidFill>
            <a:schemeClr val="bg1">
              <a:lumMod val="95000"/>
            </a:schemeClr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" name="Oval 101"/>
          <p:cNvSpPr/>
          <p:nvPr/>
        </p:nvSpPr>
        <p:spPr bwMode="auto">
          <a:xfrm>
            <a:off x="7940995" y="1441414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3" name="Oval 102"/>
          <p:cNvSpPr/>
          <p:nvPr/>
        </p:nvSpPr>
        <p:spPr bwMode="auto">
          <a:xfrm>
            <a:off x="8225094" y="1706494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4" name="Oval 103"/>
          <p:cNvSpPr/>
          <p:nvPr/>
        </p:nvSpPr>
        <p:spPr bwMode="auto">
          <a:xfrm>
            <a:off x="7359535" y="1813074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5" name="Oval 104"/>
          <p:cNvSpPr/>
          <p:nvPr/>
        </p:nvSpPr>
        <p:spPr bwMode="auto">
          <a:xfrm>
            <a:off x="7462180" y="1879509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6" name="Oval 105"/>
          <p:cNvSpPr/>
          <p:nvPr/>
        </p:nvSpPr>
        <p:spPr bwMode="auto">
          <a:xfrm>
            <a:off x="7559875" y="1969389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7" name="Oval 106"/>
          <p:cNvSpPr/>
          <p:nvPr/>
        </p:nvSpPr>
        <p:spPr bwMode="auto">
          <a:xfrm>
            <a:off x="7657570" y="2048574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8" name="Oval 107"/>
          <p:cNvSpPr/>
          <p:nvPr/>
        </p:nvSpPr>
        <p:spPr bwMode="auto">
          <a:xfrm>
            <a:off x="7121780" y="2480499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9" name="Oval 108"/>
          <p:cNvSpPr/>
          <p:nvPr/>
        </p:nvSpPr>
        <p:spPr bwMode="auto">
          <a:xfrm>
            <a:off x="6993435" y="2391229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0" name="Oval 109"/>
          <p:cNvSpPr/>
          <p:nvPr/>
        </p:nvSpPr>
        <p:spPr bwMode="auto">
          <a:xfrm>
            <a:off x="6593767" y="2921116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1" name="Oval 110"/>
          <p:cNvSpPr/>
          <p:nvPr/>
        </p:nvSpPr>
        <p:spPr bwMode="auto">
          <a:xfrm>
            <a:off x="6438725" y="2862838"/>
            <a:ext cx="151790" cy="151790"/>
          </a:xfrm>
          <a:prstGeom prst="ellipse">
            <a:avLst/>
          </a:prstGeom>
          <a:solidFill>
            <a:srgbClr val="FFFF00">
              <a:alpha val="15000"/>
            </a:srgbClr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2" name="Oval 111"/>
          <p:cNvSpPr/>
          <p:nvPr/>
        </p:nvSpPr>
        <p:spPr bwMode="auto">
          <a:xfrm>
            <a:off x="6478791" y="2904323"/>
            <a:ext cx="68820" cy="68820"/>
          </a:xfrm>
          <a:prstGeom prst="ellipse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3" name="Oval 112"/>
          <p:cNvSpPr/>
          <p:nvPr/>
        </p:nvSpPr>
        <p:spPr bwMode="auto">
          <a:xfrm>
            <a:off x="7162804" y="2526390"/>
            <a:ext cx="68820" cy="68820"/>
          </a:xfrm>
          <a:prstGeom prst="ellipse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4" name="Oval 113"/>
          <p:cNvSpPr/>
          <p:nvPr/>
        </p:nvSpPr>
        <p:spPr bwMode="auto">
          <a:xfrm>
            <a:off x="7604342" y="2008638"/>
            <a:ext cx="68820" cy="68820"/>
          </a:xfrm>
          <a:prstGeom prst="ellipse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5" name="Oval 114"/>
          <p:cNvSpPr/>
          <p:nvPr/>
        </p:nvSpPr>
        <p:spPr bwMode="auto">
          <a:xfrm>
            <a:off x="7694823" y="2084830"/>
            <a:ext cx="68820" cy="68820"/>
          </a:xfrm>
          <a:prstGeom prst="ellipse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6" name="Oval 115"/>
          <p:cNvSpPr/>
          <p:nvPr/>
        </p:nvSpPr>
        <p:spPr bwMode="auto">
          <a:xfrm>
            <a:off x="7401118" y="1846148"/>
            <a:ext cx="68820" cy="68820"/>
          </a:xfrm>
          <a:prstGeom prst="ellipse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7" name="Oval 116"/>
          <p:cNvSpPr/>
          <p:nvPr/>
        </p:nvSpPr>
        <p:spPr bwMode="auto">
          <a:xfrm>
            <a:off x="8266579" y="1747979"/>
            <a:ext cx="68820" cy="68820"/>
          </a:xfrm>
          <a:prstGeom prst="ellipse">
            <a:avLst/>
          </a:prstGeom>
          <a:solidFill>
            <a:schemeClr val="tx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18" name="Group 117"/>
          <p:cNvGrpSpPr/>
          <p:nvPr/>
        </p:nvGrpSpPr>
        <p:grpSpPr>
          <a:xfrm>
            <a:off x="7347470" y="4804750"/>
            <a:ext cx="597358" cy="589787"/>
            <a:chOff x="7195070" y="4804636"/>
            <a:chExt cx="597358" cy="589787"/>
          </a:xfrm>
        </p:grpSpPr>
        <p:sp>
          <p:nvSpPr>
            <p:cNvPr id="119" name="Rounded Rectangle 118"/>
            <p:cNvSpPr/>
            <p:nvPr/>
          </p:nvSpPr>
          <p:spPr bwMode="auto">
            <a:xfrm>
              <a:off x="7195070" y="4804636"/>
              <a:ext cx="552309" cy="552309"/>
            </a:xfrm>
            <a:prstGeom prst="roundRect">
              <a:avLst/>
            </a:prstGeom>
            <a:solidFill>
              <a:schemeClr val="tx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</a:pPr>
              <a:endParaRPr kumimoji="0" lang="en-US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7505170" y="5132813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>
                  <a:solidFill>
                    <a:schemeClr val="bg1"/>
                  </a:solidFill>
                </a:rPr>
                <a:t>R</a:t>
              </a:r>
              <a:endParaRPr lang="en-US" sz="1100" dirty="0">
                <a:solidFill>
                  <a:schemeClr val="bg1"/>
                </a:solidFill>
              </a:endParaRPr>
            </a:p>
          </p:txBody>
        </p:sp>
      </p:grpSp>
      <p:sp>
        <p:nvSpPr>
          <p:cNvPr id="121" name="Oval 120"/>
          <p:cNvSpPr/>
          <p:nvPr/>
        </p:nvSpPr>
        <p:spPr bwMode="auto">
          <a:xfrm>
            <a:off x="6932004" y="4384553"/>
            <a:ext cx="953476" cy="953476"/>
          </a:xfrm>
          <a:prstGeom prst="ellipse">
            <a:avLst/>
          </a:prstGeom>
          <a:solidFill>
            <a:srgbClr val="33CC3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2" name="Oval 121"/>
          <p:cNvSpPr/>
          <p:nvPr/>
        </p:nvSpPr>
        <p:spPr bwMode="auto">
          <a:xfrm>
            <a:off x="6931852" y="4384553"/>
            <a:ext cx="953476" cy="95347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3" name="Oval 122"/>
          <p:cNvSpPr/>
          <p:nvPr/>
        </p:nvSpPr>
        <p:spPr bwMode="auto">
          <a:xfrm>
            <a:off x="6931852" y="4384553"/>
            <a:ext cx="953476" cy="953476"/>
          </a:xfrm>
          <a:prstGeom prst="ellipse">
            <a:avLst/>
          </a:prstGeom>
          <a:solidFill>
            <a:srgbClr val="FF993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4" name="Oval 123"/>
          <p:cNvSpPr/>
          <p:nvPr/>
        </p:nvSpPr>
        <p:spPr bwMode="auto">
          <a:xfrm>
            <a:off x="6928803" y="4384548"/>
            <a:ext cx="953476" cy="953476"/>
          </a:xfrm>
          <a:prstGeom prst="ellipse">
            <a:avLst/>
          </a:prstGeom>
          <a:solidFill>
            <a:srgbClr val="0099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5" name="Oval 124"/>
          <p:cNvSpPr/>
          <p:nvPr/>
        </p:nvSpPr>
        <p:spPr bwMode="auto">
          <a:xfrm>
            <a:off x="5020539" y="4386241"/>
            <a:ext cx="953476" cy="953476"/>
          </a:xfrm>
          <a:prstGeom prst="ellipse">
            <a:avLst/>
          </a:prstGeom>
          <a:solidFill>
            <a:srgbClr val="0099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6" name="Oval 125"/>
          <p:cNvSpPr/>
          <p:nvPr/>
        </p:nvSpPr>
        <p:spPr bwMode="auto">
          <a:xfrm>
            <a:off x="5023547" y="4384553"/>
            <a:ext cx="953476" cy="953476"/>
          </a:xfrm>
          <a:prstGeom prst="ellipse">
            <a:avLst/>
          </a:prstGeom>
          <a:solidFill>
            <a:srgbClr val="33CC3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7" name="Oval 126"/>
          <p:cNvSpPr/>
          <p:nvPr/>
        </p:nvSpPr>
        <p:spPr bwMode="auto">
          <a:xfrm>
            <a:off x="5023547" y="4380642"/>
            <a:ext cx="953476" cy="95347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8" name="Oval 127"/>
          <p:cNvSpPr/>
          <p:nvPr/>
        </p:nvSpPr>
        <p:spPr bwMode="auto">
          <a:xfrm>
            <a:off x="5020539" y="4384548"/>
            <a:ext cx="953476" cy="953476"/>
          </a:xfrm>
          <a:prstGeom prst="ellipse">
            <a:avLst/>
          </a:prstGeom>
          <a:solidFill>
            <a:srgbClr val="FF993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9" name="Oval 128"/>
          <p:cNvSpPr/>
          <p:nvPr/>
        </p:nvSpPr>
        <p:spPr bwMode="auto">
          <a:xfrm>
            <a:off x="5021851" y="4384548"/>
            <a:ext cx="953476" cy="953476"/>
          </a:xfrm>
          <a:prstGeom prst="ellipse">
            <a:avLst/>
          </a:prstGeom>
          <a:solidFill>
            <a:srgbClr val="0099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0" name="Oval 129"/>
          <p:cNvSpPr/>
          <p:nvPr/>
        </p:nvSpPr>
        <p:spPr bwMode="auto">
          <a:xfrm>
            <a:off x="3113461" y="4386242"/>
            <a:ext cx="953476" cy="953476"/>
          </a:xfrm>
          <a:prstGeom prst="ellipse">
            <a:avLst/>
          </a:prstGeom>
          <a:solidFill>
            <a:srgbClr val="0099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1" name="Oval 130"/>
          <p:cNvSpPr/>
          <p:nvPr/>
        </p:nvSpPr>
        <p:spPr bwMode="auto">
          <a:xfrm>
            <a:off x="3112631" y="4380642"/>
            <a:ext cx="953476" cy="953476"/>
          </a:xfrm>
          <a:prstGeom prst="ellipse">
            <a:avLst/>
          </a:prstGeom>
          <a:solidFill>
            <a:srgbClr val="33CC3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2" name="Oval 131"/>
          <p:cNvSpPr/>
          <p:nvPr/>
        </p:nvSpPr>
        <p:spPr bwMode="auto">
          <a:xfrm>
            <a:off x="3114975" y="4376733"/>
            <a:ext cx="953476" cy="953476"/>
          </a:xfrm>
          <a:prstGeom prst="ellipse">
            <a:avLst/>
          </a:prstGeom>
          <a:solidFill>
            <a:srgbClr val="FF0000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3" name="Oval 132"/>
          <p:cNvSpPr/>
          <p:nvPr/>
        </p:nvSpPr>
        <p:spPr bwMode="auto">
          <a:xfrm>
            <a:off x="3114975" y="4384548"/>
            <a:ext cx="953476" cy="953476"/>
          </a:xfrm>
          <a:prstGeom prst="ellipse">
            <a:avLst/>
          </a:prstGeom>
          <a:solidFill>
            <a:srgbClr val="FF993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4" name="Oval 133"/>
          <p:cNvSpPr/>
          <p:nvPr/>
        </p:nvSpPr>
        <p:spPr bwMode="auto">
          <a:xfrm>
            <a:off x="3114899" y="4384548"/>
            <a:ext cx="953476" cy="953476"/>
          </a:xfrm>
          <a:prstGeom prst="ellipse">
            <a:avLst/>
          </a:prstGeom>
          <a:solidFill>
            <a:srgbClr val="0099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5" name="Oval 134"/>
          <p:cNvSpPr/>
          <p:nvPr/>
        </p:nvSpPr>
        <p:spPr bwMode="auto">
          <a:xfrm>
            <a:off x="1188595" y="4380642"/>
            <a:ext cx="953476" cy="953476"/>
          </a:xfrm>
          <a:prstGeom prst="ellipse">
            <a:avLst/>
          </a:prstGeom>
          <a:solidFill>
            <a:srgbClr val="0099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6" name="Oval 135"/>
          <p:cNvSpPr/>
          <p:nvPr/>
        </p:nvSpPr>
        <p:spPr bwMode="auto">
          <a:xfrm>
            <a:off x="1192315" y="4384489"/>
            <a:ext cx="953476" cy="953476"/>
          </a:xfrm>
          <a:prstGeom prst="ellipse">
            <a:avLst/>
          </a:prstGeom>
          <a:solidFill>
            <a:srgbClr val="33CC3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7" name="Oval 136"/>
          <p:cNvSpPr/>
          <p:nvPr/>
        </p:nvSpPr>
        <p:spPr bwMode="auto">
          <a:xfrm>
            <a:off x="1192315" y="4384548"/>
            <a:ext cx="953476" cy="953476"/>
          </a:xfrm>
          <a:prstGeom prst="ellipse">
            <a:avLst/>
          </a:prstGeom>
          <a:solidFill>
            <a:srgbClr val="FF993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1349093" y="4548030"/>
            <a:ext cx="639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0" dirty="0" smtClean="0">
                <a:solidFill>
                  <a:srgbClr val="FFFFFF"/>
                </a:solidFill>
              </a:rPr>
              <a:t>{15}</a:t>
            </a:r>
            <a:endParaRPr lang="en-US" sz="2000" b="0" dirty="0">
              <a:solidFill>
                <a:srgbClr val="FFFFFF"/>
              </a:solidFill>
            </a:endParaRPr>
          </a:p>
        </p:txBody>
      </p:sp>
      <p:sp>
        <p:nvSpPr>
          <p:cNvPr id="139" name="Rectangle 138"/>
          <p:cNvSpPr/>
          <p:nvPr/>
        </p:nvSpPr>
        <p:spPr>
          <a:xfrm>
            <a:off x="3271676" y="4548030"/>
            <a:ext cx="639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0" dirty="0" smtClean="0">
                <a:solidFill>
                  <a:srgbClr val="FFFFFF"/>
                </a:solidFill>
              </a:rPr>
              <a:t>{25}</a:t>
            </a:r>
            <a:endParaRPr lang="en-US" sz="2000" b="0" dirty="0">
              <a:solidFill>
                <a:srgbClr val="FFFFFF"/>
              </a:solidFill>
            </a:endParaRPr>
          </a:p>
        </p:txBody>
      </p:sp>
      <p:sp>
        <p:nvSpPr>
          <p:cNvPr id="140" name="Rectangle 139"/>
          <p:cNvSpPr/>
          <p:nvPr/>
        </p:nvSpPr>
        <p:spPr>
          <a:xfrm>
            <a:off x="5178628" y="4548030"/>
            <a:ext cx="639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0" dirty="0" smtClean="0">
                <a:solidFill>
                  <a:srgbClr val="FFFFFF"/>
                </a:solidFill>
              </a:rPr>
              <a:t>{35}</a:t>
            </a:r>
            <a:endParaRPr lang="en-US" sz="2000" b="0" dirty="0">
              <a:solidFill>
                <a:srgbClr val="FFFFFF"/>
              </a:solidFill>
            </a:endParaRPr>
          </a:p>
        </p:txBody>
      </p:sp>
      <p:sp>
        <p:nvSpPr>
          <p:cNvPr id="141" name="Rectangle 140"/>
          <p:cNvSpPr/>
          <p:nvPr/>
        </p:nvSpPr>
        <p:spPr>
          <a:xfrm>
            <a:off x="7085579" y="4548030"/>
            <a:ext cx="639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000" b="0" dirty="0" smtClean="0">
                <a:solidFill>
                  <a:srgbClr val="FFFFFF"/>
                </a:solidFill>
              </a:rPr>
              <a:t>{45}</a:t>
            </a:r>
            <a:endParaRPr lang="en-US" sz="2000" b="0" dirty="0">
              <a:solidFill>
                <a:srgbClr val="FFFFFF"/>
              </a:solidFill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1465489" y="4948140"/>
            <a:ext cx="407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L1</a:t>
            </a:r>
            <a:endParaRPr lang="en-US" sz="1400" dirty="0"/>
          </a:p>
        </p:txBody>
      </p:sp>
      <p:sp>
        <p:nvSpPr>
          <p:cNvPr id="143" name="TextBox 142"/>
          <p:cNvSpPr txBox="1"/>
          <p:nvPr/>
        </p:nvSpPr>
        <p:spPr>
          <a:xfrm>
            <a:off x="3388073" y="4948140"/>
            <a:ext cx="407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L2</a:t>
            </a:r>
            <a:endParaRPr lang="en-US" sz="1400" dirty="0"/>
          </a:p>
        </p:txBody>
      </p:sp>
      <p:sp>
        <p:nvSpPr>
          <p:cNvPr id="144" name="TextBox 143"/>
          <p:cNvSpPr txBox="1"/>
          <p:nvPr/>
        </p:nvSpPr>
        <p:spPr>
          <a:xfrm>
            <a:off x="5295025" y="4948140"/>
            <a:ext cx="407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L3</a:t>
            </a:r>
            <a:endParaRPr lang="en-US" sz="1400" dirty="0"/>
          </a:p>
        </p:txBody>
      </p:sp>
      <p:sp>
        <p:nvSpPr>
          <p:cNvPr id="145" name="TextBox 144"/>
          <p:cNvSpPr txBox="1"/>
          <p:nvPr/>
        </p:nvSpPr>
        <p:spPr>
          <a:xfrm>
            <a:off x="7201977" y="4948140"/>
            <a:ext cx="407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L4</a:t>
            </a:r>
            <a:endParaRPr lang="en-US" sz="1400" dirty="0"/>
          </a:p>
        </p:txBody>
      </p:sp>
      <p:sp>
        <p:nvSpPr>
          <p:cNvPr id="146" name="Arc 145"/>
          <p:cNvSpPr/>
          <p:nvPr/>
        </p:nvSpPr>
        <p:spPr bwMode="auto">
          <a:xfrm rot="2341339">
            <a:off x="6768390" y="314734"/>
            <a:ext cx="2314563" cy="5870022"/>
          </a:xfrm>
          <a:prstGeom prst="arc">
            <a:avLst>
              <a:gd name="adj1" fmla="val 7365846"/>
              <a:gd name="adj2" fmla="val 14907290"/>
            </a:avLst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7" name="Oval 146"/>
          <p:cNvSpPr/>
          <p:nvPr/>
        </p:nvSpPr>
        <p:spPr bwMode="auto">
          <a:xfrm>
            <a:off x="6635252" y="2969967"/>
            <a:ext cx="68820" cy="68820"/>
          </a:xfrm>
          <a:prstGeom prst="ellipse">
            <a:avLst/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8" name="Oval 147"/>
          <p:cNvSpPr/>
          <p:nvPr/>
        </p:nvSpPr>
        <p:spPr bwMode="auto">
          <a:xfrm>
            <a:off x="7034278" y="2437084"/>
            <a:ext cx="68820" cy="68820"/>
          </a:xfrm>
          <a:prstGeom prst="ellipse">
            <a:avLst/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9" name="Oval 148"/>
          <p:cNvSpPr/>
          <p:nvPr/>
        </p:nvSpPr>
        <p:spPr bwMode="auto">
          <a:xfrm>
            <a:off x="7496752" y="1917455"/>
            <a:ext cx="68820" cy="68820"/>
          </a:xfrm>
          <a:prstGeom prst="ellipse">
            <a:avLst/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0" name="Oval 149"/>
          <p:cNvSpPr/>
          <p:nvPr/>
        </p:nvSpPr>
        <p:spPr bwMode="auto">
          <a:xfrm>
            <a:off x="7982527" y="1485097"/>
            <a:ext cx="68820" cy="68820"/>
          </a:xfrm>
          <a:prstGeom prst="ellipse">
            <a:avLst/>
          </a:prstGeom>
          <a:solidFill>
            <a:srgbClr val="FF0000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1" name="Up Arrow 150"/>
          <p:cNvSpPr/>
          <p:nvPr/>
        </p:nvSpPr>
        <p:spPr bwMode="auto">
          <a:xfrm>
            <a:off x="1201068" y="2352914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2" name="Up Arrow 151"/>
          <p:cNvSpPr/>
          <p:nvPr/>
        </p:nvSpPr>
        <p:spPr bwMode="auto">
          <a:xfrm>
            <a:off x="1573020" y="2352913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3" name="Up Arrow 152"/>
          <p:cNvSpPr/>
          <p:nvPr/>
        </p:nvSpPr>
        <p:spPr bwMode="auto">
          <a:xfrm>
            <a:off x="2009019" y="2352914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4" name="Up Arrow 153"/>
          <p:cNvSpPr/>
          <p:nvPr/>
        </p:nvSpPr>
        <p:spPr bwMode="auto">
          <a:xfrm>
            <a:off x="2447550" y="2352914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5" name="Up Arrow 154"/>
          <p:cNvSpPr/>
          <p:nvPr/>
        </p:nvSpPr>
        <p:spPr bwMode="auto">
          <a:xfrm>
            <a:off x="2895154" y="2352914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6" name="Up Arrow 155"/>
          <p:cNvSpPr/>
          <p:nvPr/>
        </p:nvSpPr>
        <p:spPr bwMode="auto">
          <a:xfrm>
            <a:off x="3271676" y="2352914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Up Arrow 156"/>
          <p:cNvSpPr/>
          <p:nvPr/>
        </p:nvSpPr>
        <p:spPr bwMode="auto">
          <a:xfrm>
            <a:off x="3720475" y="2352912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8" name="Up Arrow 157"/>
          <p:cNvSpPr/>
          <p:nvPr/>
        </p:nvSpPr>
        <p:spPr bwMode="auto">
          <a:xfrm>
            <a:off x="4117240" y="2352911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9" name="Up Arrow 158"/>
          <p:cNvSpPr/>
          <p:nvPr/>
        </p:nvSpPr>
        <p:spPr bwMode="auto">
          <a:xfrm>
            <a:off x="4571603" y="2352909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0" name="Up Arrow 159"/>
          <p:cNvSpPr/>
          <p:nvPr/>
        </p:nvSpPr>
        <p:spPr bwMode="auto">
          <a:xfrm>
            <a:off x="4986563" y="2352910"/>
            <a:ext cx="192065" cy="236063"/>
          </a:xfrm>
          <a:prstGeom prst="upArrow">
            <a:avLst/>
          </a:prstGeom>
          <a:solidFill>
            <a:srgbClr val="FFFF66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1" name="Straight Arrow Connector 160"/>
          <p:cNvCxnSpPr>
            <a:endCxn id="134" idx="2"/>
          </p:cNvCxnSpPr>
          <p:nvPr/>
        </p:nvCxnSpPr>
        <p:spPr bwMode="auto">
          <a:xfrm>
            <a:off x="2143970" y="4861286"/>
            <a:ext cx="970929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2" name="Straight Arrow Connector 161"/>
          <p:cNvCxnSpPr/>
          <p:nvPr/>
        </p:nvCxnSpPr>
        <p:spPr bwMode="auto">
          <a:xfrm>
            <a:off x="4050922" y="4849565"/>
            <a:ext cx="970929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3" name="Straight Arrow Connector 162"/>
          <p:cNvCxnSpPr/>
          <p:nvPr/>
        </p:nvCxnSpPr>
        <p:spPr bwMode="auto">
          <a:xfrm>
            <a:off x="5953260" y="4876921"/>
            <a:ext cx="970929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4" name="Straight Arrow Connector 163"/>
          <p:cNvCxnSpPr/>
          <p:nvPr/>
        </p:nvCxnSpPr>
        <p:spPr bwMode="auto">
          <a:xfrm>
            <a:off x="2145791" y="4861286"/>
            <a:ext cx="970929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9933"/>
            </a:solidFill>
            <a:prstDash val="solid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5" name="Straight Arrow Connector 164"/>
          <p:cNvCxnSpPr/>
          <p:nvPr/>
        </p:nvCxnSpPr>
        <p:spPr bwMode="auto">
          <a:xfrm>
            <a:off x="4078323" y="4855164"/>
            <a:ext cx="970929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9933"/>
            </a:solidFill>
            <a:prstDash val="solid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6" name="Straight Arrow Connector 165"/>
          <p:cNvCxnSpPr/>
          <p:nvPr/>
        </p:nvCxnSpPr>
        <p:spPr bwMode="auto">
          <a:xfrm>
            <a:off x="5993326" y="4876921"/>
            <a:ext cx="970929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9933"/>
            </a:solidFill>
            <a:prstDash val="solid"/>
            <a:round/>
            <a:headEnd type="none" w="med" len="med"/>
            <a:tailEnd type="arrow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7" name="Arc 25"/>
          <p:cNvSpPr/>
          <p:nvPr/>
        </p:nvSpPr>
        <p:spPr bwMode="auto">
          <a:xfrm rot="10800000">
            <a:off x="1382945" y="2493293"/>
            <a:ext cx="5228014" cy="965052"/>
          </a:xfrm>
          <a:custGeom>
            <a:avLst/>
            <a:gdLst>
              <a:gd name="connsiteX0" fmla="*/ 307524 w 5523489"/>
              <a:gd name="connsiteY0" fmla="*/ 522367 h 1929649"/>
              <a:gd name="connsiteX1" fmla="*/ 2821247 w 5523489"/>
              <a:gd name="connsiteY1" fmla="*/ 223 h 1929649"/>
              <a:gd name="connsiteX2" fmla="*/ 5489636 w 5523489"/>
              <a:gd name="connsiteY2" fmla="*/ 814218 h 1929649"/>
              <a:gd name="connsiteX3" fmla="*/ 2761745 w 5523489"/>
              <a:gd name="connsiteY3" fmla="*/ 964825 h 1929649"/>
              <a:gd name="connsiteX4" fmla="*/ 307524 w 5523489"/>
              <a:gd name="connsiteY4" fmla="*/ 522367 h 1929649"/>
              <a:gd name="connsiteX0" fmla="*/ 307524 w 5523489"/>
              <a:gd name="connsiteY0" fmla="*/ 522367 h 1929649"/>
              <a:gd name="connsiteX1" fmla="*/ 2821247 w 5523489"/>
              <a:gd name="connsiteY1" fmla="*/ 223 h 1929649"/>
              <a:gd name="connsiteX2" fmla="*/ 5489636 w 5523489"/>
              <a:gd name="connsiteY2" fmla="*/ 814218 h 1929649"/>
              <a:gd name="connsiteX0" fmla="*/ 91803 w 5273915"/>
              <a:gd name="connsiteY0" fmla="*/ 522666 h 965124"/>
              <a:gd name="connsiteX1" fmla="*/ 2605526 w 5273915"/>
              <a:gd name="connsiteY1" fmla="*/ 522 h 965124"/>
              <a:gd name="connsiteX2" fmla="*/ 5273915 w 5273915"/>
              <a:gd name="connsiteY2" fmla="*/ 814517 h 965124"/>
              <a:gd name="connsiteX3" fmla="*/ 2546024 w 5273915"/>
              <a:gd name="connsiteY3" fmla="*/ 965124 h 965124"/>
              <a:gd name="connsiteX4" fmla="*/ 91803 w 5273915"/>
              <a:gd name="connsiteY4" fmla="*/ 522666 h 965124"/>
              <a:gd name="connsiteX0" fmla="*/ 0 w 5273915"/>
              <a:gd name="connsiteY0" fmla="*/ 400270 h 965124"/>
              <a:gd name="connsiteX1" fmla="*/ 2605526 w 5273915"/>
              <a:gd name="connsiteY1" fmla="*/ 522 h 965124"/>
              <a:gd name="connsiteX2" fmla="*/ 5273915 w 5273915"/>
              <a:gd name="connsiteY2" fmla="*/ 814517 h 965124"/>
              <a:gd name="connsiteX0" fmla="*/ 45902 w 5228014"/>
              <a:gd name="connsiteY0" fmla="*/ 522594 h 965052"/>
              <a:gd name="connsiteX1" fmla="*/ 2559625 w 5228014"/>
              <a:gd name="connsiteY1" fmla="*/ 450 h 965052"/>
              <a:gd name="connsiteX2" fmla="*/ 5228014 w 5228014"/>
              <a:gd name="connsiteY2" fmla="*/ 814445 h 965052"/>
              <a:gd name="connsiteX3" fmla="*/ 2500123 w 5228014"/>
              <a:gd name="connsiteY3" fmla="*/ 965052 h 965052"/>
              <a:gd name="connsiteX4" fmla="*/ 45902 w 5228014"/>
              <a:gd name="connsiteY4" fmla="*/ 522594 h 965052"/>
              <a:gd name="connsiteX0" fmla="*/ 0 w 5228014"/>
              <a:gd name="connsiteY0" fmla="*/ 415497 h 965052"/>
              <a:gd name="connsiteX1" fmla="*/ 2559625 w 5228014"/>
              <a:gd name="connsiteY1" fmla="*/ 450 h 965052"/>
              <a:gd name="connsiteX2" fmla="*/ 5228014 w 5228014"/>
              <a:gd name="connsiteY2" fmla="*/ 814445 h 965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28014" h="965052" stroke="0" extrusionOk="0">
                <a:moveTo>
                  <a:pt x="45902" y="522594"/>
                </a:moveTo>
                <a:cubicBezTo>
                  <a:pt x="529630" y="195122"/>
                  <a:pt x="1505049" y="-7489"/>
                  <a:pt x="2559625" y="450"/>
                </a:cubicBezTo>
                <a:cubicBezTo>
                  <a:pt x="3895662" y="10508"/>
                  <a:pt x="5019414" y="353310"/>
                  <a:pt x="5228014" y="814445"/>
                </a:cubicBezTo>
                <a:lnTo>
                  <a:pt x="2500123" y="965052"/>
                </a:lnTo>
                <a:lnTo>
                  <a:pt x="45902" y="522594"/>
                </a:lnTo>
                <a:close/>
              </a:path>
              <a:path w="5228014" h="965052" fill="none">
                <a:moveTo>
                  <a:pt x="0" y="415497"/>
                </a:moveTo>
                <a:cubicBezTo>
                  <a:pt x="483728" y="88025"/>
                  <a:pt x="1505049" y="-7489"/>
                  <a:pt x="2559625" y="450"/>
                </a:cubicBezTo>
                <a:cubicBezTo>
                  <a:pt x="3895662" y="10508"/>
                  <a:pt x="5019414" y="353310"/>
                  <a:pt x="5228014" y="814445"/>
                </a:cubicBez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8" name="Straight Arrow Connector 167"/>
          <p:cNvCxnSpPr/>
          <p:nvPr/>
        </p:nvCxnSpPr>
        <p:spPr bwMode="auto">
          <a:xfrm>
            <a:off x="1297100" y="2709848"/>
            <a:ext cx="275920" cy="15462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9" name="TextBox 168"/>
          <p:cNvSpPr txBox="1"/>
          <p:nvPr/>
        </p:nvSpPr>
        <p:spPr>
          <a:xfrm>
            <a:off x="550175" y="5392769"/>
            <a:ext cx="82992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 smtClean="0"/>
              <a:t>The idea is to create a pattern bank containing every possible track pattern.  Each pattern is represented by an</a:t>
            </a:r>
          </a:p>
          <a:p>
            <a:pPr algn="l"/>
            <a:r>
              <a:rPr lang="en-US" sz="1400" dirty="0" smtClean="0"/>
              <a:t>Automata network like the one showed above (with latch attributes enabled).  Detector hits are fed into the AP </a:t>
            </a:r>
          </a:p>
          <a:p>
            <a:pPr algn="l"/>
            <a:r>
              <a:rPr lang="en-US" sz="1400" dirty="0" smtClean="0"/>
              <a:t>sequentially by layer and all hit combinations with matching patterns in the bank are found.</a:t>
            </a:r>
            <a:endParaRPr lang="en-US" sz="1400" dirty="0"/>
          </a:p>
        </p:txBody>
      </p:sp>
      <p:grpSp>
        <p:nvGrpSpPr>
          <p:cNvPr id="170" name="Group 169"/>
          <p:cNvGrpSpPr/>
          <p:nvPr/>
        </p:nvGrpSpPr>
        <p:grpSpPr>
          <a:xfrm>
            <a:off x="1081440" y="1523924"/>
            <a:ext cx="4175404" cy="1517900"/>
            <a:chOff x="929040" y="1455730"/>
            <a:chExt cx="4175404" cy="1517900"/>
          </a:xfrm>
        </p:grpSpPr>
        <p:sp>
          <p:nvSpPr>
            <p:cNvPr id="171" name="TextBox 170"/>
            <p:cNvSpPr txBox="1"/>
            <p:nvPr/>
          </p:nvSpPr>
          <p:spPr>
            <a:xfrm>
              <a:off x="929040" y="1455730"/>
              <a:ext cx="41754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400" dirty="0" smtClean="0"/>
                <a:t>Addresses of detector “hits” read out by layer:</a:t>
              </a:r>
              <a:endParaRPr lang="en-US" sz="1400" dirty="0"/>
            </a:p>
          </p:txBody>
        </p:sp>
        <p:grpSp>
          <p:nvGrpSpPr>
            <p:cNvPr id="172" name="Group 171"/>
            <p:cNvGrpSpPr/>
            <p:nvPr/>
          </p:nvGrpSpPr>
          <p:grpSpPr>
            <a:xfrm>
              <a:off x="949040" y="2393051"/>
              <a:ext cx="4098330" cy="580579"/>
              <a:chOff x="701355" y="772675"/>
              <a:chExt cx="4098330" cy="580579"/>
            </a:xfrm>
          </p:grpSpPr>
          <p:grpSp>
            <p:nvGrpSpPr>
              <p:cNvPr id="173" name="Group 172"/>
              <p:cNvGrpSpPr/>
              <p:nvPr/>
            </p:nvGrpSpPr>
            <p:grpSpPr>
              <a:xfrm>
                <a:off x="701355" y="772675"/>
                <a:ext cx="4098330" cy="303584"/>
                <a:chOff x="949040" y="2442361"/>
                <a:chExt cx="4098330" cy="303584"/>
              </a:xfrm>
            </p:grpSpPr>
            <p:sp>
              <p:nvSpPr>
                <p:cNvPr id="178" name="Left Brace 177"/>
                <p:cNvSpPr/>
                <p:nvPr/>
              </p:nvSpPr>
              <p:spPr bwMode="auto">
                <a:xfrm rot="16200000">
                  <a:off x="1176725" y="2214680"/>
                  <a:ext cx="303580" cy="758950"/>
                </a:xfrm>
                <a:prstGeom prst="leftBrace">
                  <a:avLst>
                    <a:gd name="adj1" fmla="val 41274"/>
                    <a:gd name="adj2" fmla="val 50000"/>
                  </a:avLst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342900" marR="0" indent="-34290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79" name="Left Brace 178"/>
                <p:cNvSpPr/>
                <p:nvPr/>
              </p:nvSpPr>
              <p:spPr bwMode="auto">
                <a:xfrm rot="16200000">
                  <a:off x="2011570" y="2214680"/>
                  <a:ext cx="303580" cy="758950"/>
                </a:xfrm>
                <a:prstGeom prst="leftBrace">
                  <a:avLst>
                    <a:gd name="adj1" fmla="val 41274"/>
                    <a:gd name="adj2" fmla="val 50000"/>
                  </a:avLst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342900" marR="0" indent="-34290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0" name="Left Brace 179"/>
                <p:cNvSpPr/>
                <p:nvPr/>
              </p:nvSpPr>
              <p:spPr bwMode="auto">
                <a:xfrm rot="16200000">
                  <a:off x="3263835" y="1797255"/>
                  <a:ext cx="303583" cy="1593796"/>
                </a:xfrm>
                <a:prstGeom prst="leftBrace">
                  <a:avLst>
                    <a:gd name="adj1" fmla="val 41274"/>
                    <a:gd name="adj2" fmla="val 50000"/>
                  </a:avLst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342900" marR="0" indent="-34290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  <p:sp>
              <p:nvSpPr>
                <p:cNvPr id="181" name="Left Brace 180"/>
                <p:cNvSpPr/>
                <p:nvPr/>
              </p:nvSpPr>
              <p:spPr bwMode="auto">
                <a:xfrm rot="16200000">
                  <a:off x="4516105" y="2214680"/>
                  <a:ext cx="303580" cy="758950"/>
                </a:xfrm>
                <a:prstGeom prst="leftBrace">
                  <a:avLst>
                    <a:gd name="adj1" fmla="val 41274"/>
                    <a:gd name="adj2" fmla="val 50000"/>
                  </a:avLst>
                </a:prstGeom>
                <a:noFill/>
                <a:ln w="1905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none" lIns="91440" tIns="45720" rIns="91440" bIns="45720" numCol="1" rtlCol="0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342900" marR="0" indent="-342900" algn="ctr" defTabSz="914400" rtl="0" eaLnBrk="1" fontAlgn="base" latinLnBrk="0" hangingPunct="1">
                    <a:lnSpc>
                      <a:spcPct val="100000"/>
                    </a:lnSpc>
                    <a:spcBef>
                      <a:spcPct val="20000"/>
                    </a:spcBef>
                    <a:spcAft>
                      <a:spcPct val="0"/>
                    </a:spcAft>
                    <a:buClrTx/>
                    <a:buSzTx/>
                    <a:buFont typeface="Arial" charset="0"/>
                    <a:buNone/>
                    <a:tabLst/>
                  </a:pPr>
                  <a:endParaRPr kumimoji="0" lang="en-US" sz="1200" b="1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</a:endParaRPr>
                </a:p>
              </p:txBody>
            </p:sp>
          </p:grpSp>
          <p:sp>
            <p:nvSpPr>
              <p:cNvPr id="174" name="TextBox 173"/>
              <p:cNvSpPr txBox="1"/>
              <p:nvPr/>
            </p:nvSpPr>
            <p:spPr>
              <a:xfrm>
                <a:off x="725873" y="1076255"/>
                <a:ext cx="697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n-lt"/>
                  </a:rPr>
                  <a:t>Layer 1</a:t>
                </a:r>
                <a:endParaRPr lang="en-US" sz="1200" dirty="0">
                  <a:latin typeface="+mn-lt"/>
                </a:endParaRPr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1550718" y="1076255"/>
                <a:ext cx="697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n-lt"/>
                  </a:rPr>
                  <a:t>Layer 2</a:t>
                </a:r>
                <a:endParaRPr lang="en-US" sz="1200" dirty="0">
                  <a:latin typeface="+mn-lt"/>
                </a:endParaRPr>
              </a:p>
            </p:txBody>
          </p:sp>
          <p:sp>
            <p:nvSpPr>
              <p:cNvPr id="176" name="TextBox 175"/>
              <p:cNvSpPr txBox="1"/>
              <p:nvPr/>
            </p:nvSpPr>
            <p:spPr>
              <a:xfrm>
                <a:off x="2806415" y="1076255"/>
                <a:ext cx="697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n-lt"/>
                  </a:rPr>
                  <a:t>Layer 3</a:t>
                </a:r>
                <a:endParaRPr lang="en-US" sz="1200" dirty="0">
                  <a:latin typeface="+mn-lt"/>
                </a:endParaRP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4055253" y="1076255"/>
                <a:ext cx="69795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+mn-lt"/>
                  </a:rPr>
                  <a:t>Layer 4</a:t>
                </a:r>
                <a:endParaRPr lang="en-US" sz="1200" dirty="0">
                  <a:latin typeface="+mn-lt"/>
                </a:endParaRPr>
              </a:p>
            </p:txBody>
          </p:sp>
        </p:grpSp>
      </p:grpSp>
      <p:sp>
        <p:nvSpPr>
          <p:cNvPr id="92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Oct. 10-14, 2016</a:t>
            </a:r>
            <a:endParaRPr lang="en-US" dirty="0"/>
          </a:p>
        </p:txBody>
      </p:sp>
      <p:sp>
        <p:nvSpPr>
          <p:cNvPr id="9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38269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00"/>
                            </p:stCondLst>
                            <p:childTnLst>
                              <p:par>
                                <p:cTn id="13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500"/>
                            </p:stCondLst>
                            <p:childTnLst>
                              <p:par>
                                <p:cTn id="15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500"/>
                            </p:stCondLst>
                            <p:childTnLst>
                              <p:par>
                                <p:cTn id="16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6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1000"/>
                            </p:stCondLst>
                            <p:childTnLst>
                              <p:par>
                                <p:cTn id="1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1500"/>
                            </p:stCondLst>
                            <p:childTnLst>
                              <p:par>
                                <p:cTn id="17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0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00"/>
                            </p:stCondLst>
                            <p:childTnLst>
                              <p:par>
                                <p:cTn id="26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0" fill="hold">
                      <p:stCondLst>
                        <p:cond delay="indefinite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6" fill="hold">
                            <p:stCondLst>
                              <p:cond delay="0"/>
                            </p:stCondLst>
                            <p:childTnLst>
                              <p:par>
                                <p:cTn id="307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102" grpId="0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 animBg="1"/>
      <p:bldP spid="106" grpId="1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0" grpId="0" animBg="1"/>
      <p:bldP spid="110" grpId="1" animBg="1"/>
      <p:bldP spid="111" grpId="0" animBg="1"/>
      <p:bldP spid="111" grpId="1" animBg="1"/>
      <p:bldP spid="121" grpId="0" animBg="1"/>
      <p:bldP spid="122" grpId="0" animBg="1"/>
      <p:bldP spid="122" grpId="1" animBg="1"/>
      <p:bldP spid="123" grpId="0" animBg="1"/>
      <p:bldP spid="123" grpId="1" animBg="1"/>
      <p:bldP spid="124" grpId="0" animBg="1"/>
      <p:bldP spid="124" grpId="1" animBg="1"/>
      <p:bldP spid="125" grpId="0" animBg="1"/>
      <p:bldP spid="126" grpId="0" animBg="1"/>
      <p:bldP spid="126" grpId="1" animBg="1"/>
      <p:bldP spid="127" grpId="0" animBg="1"/>
      <p:bldP spid="127" grpId="1" animBg="1"/>
      <p:bldP spid="128" grpId="0" animBg="1"/>
      <p:bldP spid="128" grpId="1" animBg="1"/>
      <p:bldP spid="129" grpId="0" animBg="1"/>
      <p:bldP spid="129" grpId="1" animBg="1"/>
      <p:bldP spid="130" grpId="0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6" grpId="0" animBg="1"/>
      <p:bldP spid="136" grpId="1" animBg="1"/>
      <p:bldP spid="137" grpId="0" animBg="1"/>
      <p:bldP spid="137" grpId="1" animBg="1"/>
      <p:bldP spid="138" grpId="0"/>
      <p:bldP spid="139" grpId="0"/>
      <p:bldP spid="140" grpId="0"/>
      <p:bldP spid="141" grpId="0"/>
      <p:bldP spid="142" grpId="0"/>
      <p:bldP spid="143" grpId="0"/>
      <p:bldP spid="144" grpId="0"/>
      <p:bldP spid="145" grpId="0"/>
      <p:bldP spid="151" grpId="0" animBg="1"/>
      <p:bldP spid="151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  <p:bldP spid="155" grpId="0" animBg="1"/>
      <p:bldP spid="155" grpId="1" animBg="1"/>
      <p:bldP spid="156" grpId="0" animBg="1"/>
      <p:bldP spid="156" grpId="1" animBg="1"/>
      <p:bldP spid="157" grpId="0" animBg="1"/>
      <p:bldP spid="157" grpId="1" animBg="1"/>
      <p:bldP spid="158" grpId="0" animBg="1"/>
      <p:bldP spid="158" grpId="1" animBg="1"/>
      <p:bldP spid="159" grpId="0" animBg="1"/>
      <p:bldP spid="159" grpId="1" animBg="1"/>
      <p:bldP spid="160" grpId="0" animBg="1"/>
      <p:bldP spid="167" grpId="0" animBg="1"/>
      <p:bldP spid="167" grpId="1" animBg="1"/>
      <p:bldP spid="16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Proof-of-principle application with “toy” CMS Detector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304559" y="1268469"/>
            <a:ext cx="8576135" cy="432601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195" y="1561356"/>
            <a:ext cx="3653653" cy="365365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Freeform 8"/>
          <p:cNvSpPr/>
          <p:nvPr/>
        </p:nvSpPr>
        <p:spPr>
          <a:xfrm>
            <a:off x="1428311" y="2344431"/>
            <a:ext cx="1142016" cy="1046199"/>
          </a:xfrm>
          <a:custGeom>
            <a:avLst/>
            <a:gdLst>
              <a:gd name="connsiteX0" fmla="*/ 752230 w 752230"/>
              <a:gd name="connsiteY0" fmla="*/ 889000 h 889000"/>
              <a:gd name="connsiteX1" fmla="*/ 742461 w 752230"/>
              <a:gd name="connsiteY1" fmla="*/ 762000 h 889000"/>
              <a:gd name="connsiteX2" fmla="*/ 674077 w 752230"/>
              <a:gd name="connsiteY2" fmla="*/ 625230 h 889000"/>
              <a:gd name="connsiteX3" fmla="*/ 351692 w 752230"/>
              <a:gd name="connsiteY3" fmla="*/ 244230 h 889000"/>
              <a:gd name="connsiteX4" fmla="*/ 195384 w 752230"/>
              <a:gd name="connsiteY4" fmla="*/ 127000 h 889000"/>
              <a:gd name="connsiteX5" fmla="*/ 0 w 752230"/>
              <a:gd name="connsiteY5" fmla="*/ 0 h 889000"/>
              <a:gd name="connsiteX0" fmla="*/ 752230 w 774068"/>
              <a:gd name="connsiteY0" fmla="*/ 889000 h 889000"/>
              <a:gd name="connsiteX1" fmla="*/ 742461 w 774068"/>
              <a:gd name="connsiteY1" fmla="*/ 762000 h 889000"/>
              <a:gd name="connsiteX2" fmla="*/ 351692 w 774068"/>
              <a:gd name="connsiteY2" fmla="*/ 244230 h 889000"/>
              <a:gd name="connsiteX3" fmla="*/ 195384 w 774068"/>
              <a:gd name="connsiteY3" fmla="*/ 127000 h 889000"/>
              <a:gd name="connsiteX4" fmla="*/ 0 w 774068"/>
              <a:gd name="connsiteY4" fmla="*/ 0 h 889000"/>
              <a:gd name="connsiteX0" fmla="*/ 752230 w 752230"/>
              <a:gd name="connsiteY0" fmla="*/ 889000 h 889000"/>
              <a:gd name="connsiteX1" fmla="*/ 351692 w 752230"/>
              <a:gd name="connsiteY1" fmla="*/ 244230 h 889000"/>
              <a:gd name="connsiteX2" fmla="*/ 195384 w 752230"/>
              <a:gd name="connsiteY2" fmla="*/ 127000 h 889000"/>
              <a:gd name="connsiteX3" fmla="*/ 0 w 752230"/>
              <a:gd name="connsiteY3" fmla="*/ 0 h 889000"/>
              <a:gd name="connsiteX0" fmla="*/ 752230 w 752230"/>
              <a:gd name="connsiteY0" fmla="*/ 890045 h 890045"/>
              <a:gd name="connsiteX1" fmla="*/ 195384 w 752230"/>
              <a:gd name="connsiteY1" fmla="*/ 128045 h 890045"/>
              <a:gd name="connsiteX2" fmla="*/ 0 w 752230"/>
              <a:gd name="connsiteY2" fmla="*/ 1045 h 890045"/>
              <a:gd name="connsiteX0" fmla="*/ 752230 w 752230"/>
              <a:gd name="connsiteY0" fmla="*/ 889000 h 889000"/>
              <a:gd name="connsiteX1" fmla="*/ 392507 w 752230"/>
              <a:gd name="connsiteY1" fmla="*/ 410953 h 889000"/>
              <a:gd name="connsiteX2" fmla="*/ 0 w 752230"/>
              <a:gd name="connsiteY2" fmla="*/ 0 h 889000"/>
              <a:gd name="connsiteX0" fmla="*/ 752230 w 752230"/>
              <a:gd name="connsiteY0" fmla="*/ 889000 h 889000"/>
              <a:gd name="connsiteX1" fmla="*/ 392507 w 752230"/>
              <a:gd name="connsiteY1" fmla="*/ 423123 h 889000"/>
              <a:gd name="connsiteX2" fmla="*/ 0 w 752230"/>
              <a:gd name="connsiteY2" fmla="*/ 0 h 889000"/>
              <a:gd name="connsiteX0" fmla="*/ 722068 w 722068"/>
              <a:gd name="connsiteY0" fmla="*/ 923651 h 923651"/>
              <a:gd name="connsiteX1" fmla="*/ 362345 w 722068"/>
              <a:gd name="connsiteY1" fmla="*/ 457774 h 923651"/>
              <a:gd name="connsiteX2" fmla="*/ 0 w 722068"/>
              <a:gd name="connsiteY2" fmla="*/ 0 h 923651"/>
              <a:gd name="connsiteX0" fmla="*/ 722068 w 722068"/>
              <a:gd name="connsiteY0" fmla="*/ 923651 h 923651"/>
              <a:gd name="connsiteX1" fmla="*/ 356313 w 722068"/>
              <a:gd name="connsiteY1" fmla="*/ 431786 h 923651"/>
              <a:gd name="connsiteX2" fmla="*/ 0 w 722068"/>
              <a:gd name="connsiteY2" fmla="*/ 0 h 923651"/>
              <a:gd name="connsiteX0" fmla="*/ 673809 w 673809"/>
              <a:gd name="connsiteY0" fmla="*/ 897664 h 897664"/>
              <a:gd name="connsiteX1" fmla="*/ 308054 w 673809"/>
              <a:gd name="connsiteY1" fmla="*/ 405799 h 897664"/>
              <a:gd name="connsiteX2" fmla="*/ 0 w 673809"/>
              <a:gd name="connsiteY2" fmla="*/ 0 h 897664"/>
              <a:gd name="connsiteX0" fmla="*/ 684265 w 684265"/>
              <a:gd name="connsiteY0" fmla="*/ 897664 h 897664"/>
              <a:gd name="connsiteX1" fmla="*/ 318510 w 684265"/>
              <a:gd name="connsiteY1" fmla="*/ 405799 h 897664"/>
              <a:gd name="connsiteX2" fmla="*/ 0 w 684265"/>
              <a:gd name="connsiteY2" fmla="*/ 0 h 897664"/>
              <a:gd name="connsiteX0" fmla="*/ 705177 w 705177"/>
              <a:gd name="connsiteY0" fmla="*/ 927695 h 927695"/>
              <a:gd name="connsiteX1" fmla="*/ 339422 w 705177"/>
              <a:gd name="connsiteY1" fmla="*/ 435830 h 927695"/>
              <a:gd name="connsiteX2" fmla="*/ 0 w 705177"/>
              <a:gd name="connsiteY2" fmla="*/ 0 h 927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5177" h="927695">
                <a:moveTo>
                  <a:pt x="705177" y="927695"/>
                </a:moveTo>
                <a:cubicBezTo>
                  <a:pt x="589168" y="768945"/>
                  <a:pt x="456951" y="590446"/>
                  <a:pt x="339422" y="435830"/>
                </a:cubicBezTo>
                <a:cubicBezTo>
                  <a:pt x="221893" y="281214"/>
                  <a:pt x="0" y="0"/>
                  <a:pt x="0" y="0"/>
                </a:cubicBezTo>
              </a:path>
            </a:pathLst>
          </a:custGeom>
          <a:ln w="19050">
            <a:solidFill>
              <a:srgbClr val="FF00FF"/>
            </a:solidFill>
          </a:ln>
          <a:effectLst>
            <a:glow rad="38100">
              <a:srgbClr val="FFFF00">
                <a:alpha val="75000"/>
              </a:srgbClr>
            </a:glo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sp>
        <p:nvSpPr>
          <p:cNvPr id="10" name="Trapezoid 9"/>
          <p:cNvSpPr/>
          <p:nvPr/>
        </p:nvSpPr>
        <p:spPr bwMode="auto">
          <a:xfrm rot="7942260">
            <a:off x="904637" y="1426848"/>
            <a:ext cx="256365" cy="1121254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200" b="1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5137178" y="1561356"/>
            <a:ext cx="3718855" cy="3653653"/>
            <a:chOff x="4266566" y="1758771"/>
            <a:chExt cx="4403764" cy="4326554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cxnSp>
          <p:nvCxnSpPr>
            <p:cNvPr id="12" name="Straight Connector 11"/>
            <p:cNvCxnSpPr/>
            <p:nvPr/>
          </p:nvCxnSpPr>
          <p:spPr bwMode="auto">
            <a:xfrm>
              <a:off x="4266566" y="6085325"/>
              <a:ext cx="4401909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Connector 12"/>
            <p:cNvCxnSpPr/>
            <p:nvPr/>
          </p:nvCxnSpPr>
          <p:spPr bwMode="auto">
            <a:xfrm>
              <a:off x="7199183" y="3335894"/>
              <a:ext cx="1469292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/>
            <p:cNvCxnSpPr/>
            <p:nvPr/>
          </p:nvCxnSpPr>
          <p:spPr bwMode="auto">
            <a:xfrm>
              <a:off x="7199183" y="4508201"/>
              <a:ext cx="1469292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7199183" y="3542572"/>
              <a:ext cx="1469292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Connector 15"/>
            <p:cNvCxnSpPr/>
            <p:nvPr/>
          </p:nvCxnSpPr>
          <p:spPr bwMode="auto">
            <a:xfrm>
              <a:off x="7199183" y="4295767"/>
              <a:ext cx="1469292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7199183" y="3656415"/>
              <a:ext cx="1469292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7199183" y="3808205"/>
              <a:ext cx="1469292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7199183" y="4035890"/>
              <a:ext cx="1469292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7199183" y="4188290"/>
              <a:ext cx="1469292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1" name="Straight Connector 20"/>
            <p:cNvCxnSpPr/>
            <p:nvPr/>
          </p:nvCxnSpPr>
          <p:spPr bwMode="auto">
            <a:xfrm>
              <a:off x="4268420" y="1758771"/>
              <a:ext cx="4401909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4799685" y="2138515"/>
              <a:ext cx="387064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Straight Connector 22"/>
            <p:cNvCxnSpPr/>
            <p:nvPr/>
          </p:nvCxnSpPr>
          <p:spPr bwMode="auto">
            <a:xfrm>
              <a:off x="4797830" y="5705580"/>
              <a:ext cx="387064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Straight Connector 23"/>
            <p:cNvCxnSpPr/>
            <p:nvPr/>
          </p:nvCxnSpPr>
          <p:spPr bwMode="auto">
            <a:xfrm>
              <a:off x="4268420" y="1758771"/>
              <a:ext cx="531265" cy="379744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Connector 24"/>
            <p:cNvCxnSpPr/>
            <p:nvPr/>
          </p:nvCxnSpPr>
          <p:spPr bwMode="auto">
            <a:xfrm flipH="1">
              <a:off x="4268420" y="5705580"/>
              <a:ext cx="529410" cy="379745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6" name="Straight Connector 25"/>
            <p:cNvCxnSpPr/>
            <p:nvPr/>
          </p:nvCxnSpPr>
          <p:spPr bwMode="auto">
            <a:xfrm>
              <a:off x="5862215" y="3922048"/>
              <a:ext cx="2806260" cy="0"/>
            </a:xfrm>
            <a:prstGeom prst="line">
              <a:avLst/>
            </a:prstGeom>
            <a:solidFill>
              <a:srgbClr val="BBE0E3"/>
            </a:solidFill>
            <a:ln w="19050" cap="flat" cmpd="sng" algn="ctr">
              <a:solidFill>
                <a:srgbClr val="000000"/>
              </a:solidFill>
              <a:prstDash val="dashDot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7" name="Trapezoid 26"/>
          <p:cNvSpPr/>
          <p:nvPr/>
        </p:nvSpPr>
        <p:spPr bwMode="auto">
          <a:xfrm rot="8976405">
            <a:off x="7111798" y="837784"/>
            <a:ext cx="256365" cy="1121255"/>
          </a:xfrm>
          <a:prstGeom prst="trapezoid">
            <a:avLst/>
          </a:prstGeom>
          <a:solidFill>
            <a:srgbClr val="FFFF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480854" y="3297130"/>
            <a:ext cx="192274" cy="192274"/>
            <a:chOff x="3205890" y="3808205"/>
            <a:chExt cx="227685" cy="227685"/>
          </a:xfrm>
        </p:grpSpPr>
        <p:cxnSp>
          <p:nvCxnSpPr>
            <p:cNvPr id="29" name="Straight Connector 28"/>
            <p:cNvCxnSpPr/>
            <p:nvPr/>
          </p:nvCxnSpPr>
          <p:spPr bwMode="auto">
            <a:xfrm>
              <a:off x="3205890" y="3922048"/>
              <a:ext cx="22768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Straight Connector 29"/>
            <p:cNvCxnSpPr/>
            <p:nvPr/>
          </p:nvCxnSpPr>
          <p:spPr bwMode="auto">
            <a:xfrm rot="5400000">
              <a:off x="3209081" y="3922048"/>
              <a:ext cx="227685" cy="0"/>
            </a:xfrm>
            <a:prstGeom prst="line">
              <a:avLst/>
            </a:prstGeom>
            <a:solidFill>
              <a:srgbClr val="BBE0E3"/>
            </a:solidFill>
            <a:ln w="9525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1" name="Group 30"/>
          <p:cNvGrpSpPr/>
          <p:nvPr/>
        </p:nvGrpSpPr>
        <p:grpSpPr>
          <a:xfrm>
            <a:off x="1289279" y="2172610"/>
            <a:ext cx="1288720" cy="1221307"/>
            <a:chOff x="1051498" y="2471996"/>
            <a:chExt cx="1526067" cy="1446238"/>
          </a:xfrm>
        </p:grpSpPr>
        <p:cxnSp>
          <p:nvCxnSpPr>
            <p:cNvPr id="32" name="Straight Connector 31"/>
            <p:cNvCxnSpPr/>
            <p:nvPr/>
          </p:nvCxnSpPr>
          <p:spPr bwMode="auto">
            <a:xfrm>
              <a:off x="1287350" y="2471996"/>
              <a:ext cx="1290215" cy="1442005"/>
            </a:xfrm>
            <a:prstGeom prst="line">
              <a:avLst/>
            </a:prstGeom>
            <a:solidFill>
              <a:srgbClr val="BBE0E3"/>
            </a:solidFill>
            <a:ln w="63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Connector 32"/>
            <p:cNvCxnSpPr/>
            <p:nvPr/>
          </p:nvCxnSpPr>
          <p:spPr bwMode="auto">
            <a:xfrm>
              <a:off x="1051498" y="2779809"/>
              <a:ext cx="1517900" cy="1138425"/>
            </a:xfrm>
            <a:prstGeom prst="line">
              <a:avLst/>
            </a:prstGeom>
            <a:solidFill>
              <a:srgbClr val="BBE0E3"/>
            </a:solidFill>
            <a:ln w="63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4" name="Group 33"/>
          <p:cNvGrpSpPr/>
          <p:nvPr/>
        </p:nvGrpSpPr>
        <p:grpSpPr>
          <a:xfrm>
            <a:off x="7414029" y="1883280"/>
            <a:ext cx="1042349" cy="1490989"/>
            <a:chOff x="7360115" y="2118783"/>
            <a:chExt cx="1234320" cy="1765587"/>
          </a:xfrm>
        </p:grpSpPr>
        <p:cxnSp>
          <p:nvCxnSpPr>
            <p:cNvPr id="35" name="Straight Connector 34"/>
            <p:cNvCxnSpPr/>
            <p:nvPr/>
          </p:nvCxnSpPr>
          <p:spPr bwMode="auto">
            <a:xfrm>
              <a:off x="7360115" y="2138785"/>
              <a:ext cx="1062530" cy="1745585"/>
            </a:xfrm>
            <a:prstGeom prst="line">
              <a:avLst/>
            </a:prstGeom>
            <a:solidFill>
              <a:srgbClr val="BBE0E3"/>
            </a:solidFill>
            <a:ln w="63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Connector 35"/>
            <p:cNvCxnSpPr/>
            <p:nvPr/>
          </p:nvCxnSpPr>
          <p:spPr bwMode="auto">
            <a:xfrm>
              <a:off x="7607800" y="2118783"/>
              <a:ext cx="986635" cy="1765587"/>
            </a:xfrm>
            <a:prstGeom prst="line">
              <a:avLst/>
            </a:prstGeom>
            <a:solidFill>
              <a:srgbClr val="BBE0E3"/>
            </a:solidFill>
            <a:ln w="6350" cap="flat" cmpd="sng" algn="ctr">
              <a:solidFill>
                <a:srgbClr val="000000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37" name="Straight Connector 36"/>
          <p:cNvCxnSpPr>
            <a:endCxn id="27" idx="0"/>
          </p:cNvCxnSpPr>
          <p:nvPr/>
        </p:nvCxnSpPr>
        <p:spPr bwMode="auto">
          <a:xfrm flipH="1" flipV="1">
            <a:off x="7523620" y="1881994"/>
            <a:ext cx="855117" cy="1501766"/>
          </a:xfrm>
          <a:prstGeom prst="line">
            <a:avLst/>
          </a:prstGeom>
          <a:solidFill>
            <a:srgbClr val="BBE0E3"/>
          </a:solidFill>
          <a:ln w="19050" cap="flat" cmpd="sng" algn="ctr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  <a:effectLst>
            <a:glow rad="38100">
              <a:srgbClr val="FFFF00">
                <a:alpha val="75000"/>
              </a:srgbClr>
            </a:glow>
          </a:effectLst>
          <a:extLst/>
        </p:spPr>
      </p:cxnSp>
      <p:grpSp>
        <p:nvGrpSpPr>
          <p:cNvPr id="38" name="Group 37"/>
          <p:cNvGrpSpPr/>
          <p:nvPr/>
        </p:nvGrpSpPr>
        <p:grpSpPr>
          <a:xfrm>
            <a:off x="2198759" y="3042324"/>
            <a:ext cx="325119" cy="306755"/>
            <a:chOff x="2064290" y="2774215"/>
            <a:chExt cx="325119" cy="306755"/>
          </a:xfrm>
        </p:grpSpPr>
        <p:sp>
          <p:nvSpPr>
            <p:cNvPr id="39" name="Oval 38"/>
            <p:cNvSpPr/>
            <p:nvPr/>
          </p:nvSpPr>
          <p:spPr bwMode="auto">
            <a:xfrm>
              <a:off x="2064290" y="2774215"/>
              <a:ext cx="45719" cy="45719"/>
            </a:xfrm>
            <a:prstGeom prst="ellipse">
              <a:avLst/>
            </a:prstGeom>
            <a:solidFill>
              <a:srgbClr val="FFFF00"/>
            </a:soli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0" name="Oval 39"/>
            <p:cNvSpPr/>
            <p:nvPr/>
          </p:nvSpPr>
          <p:spPr bwMode="auto">
            <a:xfrm>
              <a:off x="2178590" y="2878990"/>
              <a:ext cx="45719" cy="45719"/>
            </a:xfrm>
            <a:prstGeom prst="ellipse">
              <a:avLst/>
            </a:prstGeom>
            <a:solidFill>
              <a:srgbClr val="FFFF00"/>
            </a:soli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1" name="Oval 40"/>
            <p:cNvSpPr/>
            <p:nvPr/>
          </p:nvSpPr>
          <p:spPr bwMode="auto">
            <a:xfrm>
              <a:off x="2267490" y="2961235"/>
              <a:ext cx="45719" cy="45719"/>
            </a:xfrm>
            <a:prstGeom prst="ellipse">
              <a:avLst/>
            </a:prstGeom>
            <a:solidFill>
              <a:srgbClr val="FFFF00"/>
            </a:soli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2" name="Oval 41"/>
            <p:cNvSpPr/>
            <p:nvPr/>
          </p:nvSpPr>
          <p:spPr bwMode="auto">
            <a:xfrm>
              <a:off x="2343690" y="3035251"/>
              <a:ext cx="45719" cy="45719"/>
            </a:xfrm>
            <a:prstGeom prst="ellipse">
              <a:avLst/>
            </a:prstGeom>
            <a:solidFill>
              <a:srgbClr val="FFFF00"/>
            </a:soli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076998" y="2869148"/>
            <a:ext cx="273233" cy="445846"/>
            <a:chOff x="7942529" y="2601039"/>
            <a:chExt cx="273233" cy="445846"/>
          </a:xfrm>
        </p:grpSpPr>
        <p:sp>
          <p:nvSpPr>
            <p:cNvPr id="44" name="Oval 43"/>
            <p:cNvSpPr/>
            <p:nvPr/>
          </p:nvSpPr>
          <p:spPr bwMode="auto">
            <a:xfrm>
              <a:off x="7942529" y="2601039"/>
              <a:ext cx="45719" cy="45719"/>
            </a:xfrm>
            <a:prstGeom prst="ellipse">
              <a:avLst/>
            </a:prstGeom>
            <a:solidFill>
              <a:srgbClr val="FFFF00"/>
            </a:soli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5" name="Oval 44"/>
            <p:cNvSpPr/>
            <p:nvPr/>
          </p:nvSpPr>
          <p:spPr bwMode="auto">
            <a:xfrm>
              <a:off x="8038103" y="2774091"/>
              <a:ext cx="45719" cy="45719"/>
            </a:xfrm>
            <a:prstGeom prst="ellipse">
              <a:avLst/>
            </a:prstGeom>
            <a:solidFill>
              <a:srgbClr val="FFFF00"/>
            </a:soli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6" name="Oval 45"/>
            <p:cNvSpPr/>
            <p:nvPr/>
          </p:nvSpPr>
          <p:spPr bwMode="auto">
            <a:xfrm>
              <a:off x="8094148" y="2869226"/>
              <a:ext cx="45719" cy="45719"/>
            </a:xfrm>
            <a:prstGeom prst="ellipse">
              <a:avLst/>
            </a:prstGeom>
            <a:solidFill>
              <a:srgbClr val="FFFF00"/>
            </a:soli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47" name="Oval 46"/>
            <p:cNvSpPr/>
            <p:nvPr/>
          </p:nvSpPr>
          <p:spPr bwMode="auto">
            <a:xfrm>
              <a:off x="8170043" y="3001166"/>
              <a:ext cx="45719" cy="45719"/>
            </a:xfrm>
            <a:prstGeom prst="ellipse">
              <a:avLst/>
            </a:prstGeom>
            <a:solidFill>
              <a:srgbClr val="FFFF00"/>
            </a:solidFill>
            <a:ln w="31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lvl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 typeface="Arial" charset="0"/>
                <a:buNone/>
                <a:tabLst/>
                <a:defRPr/>
              </a:pPr>
              <a:endPara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4763634" y="1040784"/>
            <a:ext cx="701785" cy="523220"/>
          </a:xfrm>
          <a:prstGeom prst="rect">
            <a:avLst/>
          </a:prstGeom>
          <a:solidFill>
            <a:srgbClr val="DAEDEF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R-z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82729" y="964889"/>
            <a:ext cx="821359" cy="523220"/>
          </a:xfrm>
          <a:prstGeom prst="rect">
            <a:avLst/>
          </a:prstGeom>
          <a:solidFill>
            <a:srgbClr val="DAEDEF"/>
          </a:solidFill>
          <a:ln w="15875"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1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R-</a:t>
            </a: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Ø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3670" y="5661608"/>
            <a:ext cx="83535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 smtClean="0">
                <a:solidFill>
                  <a:sysClr val="windowText" lastClr="000000"/>
                </a:solidFill>
                <a:latin typeface="+mn-lt"/>
              </a:rPr>
              <a:t>Proof of principle application: Implement a hypothetical pixel detector based electron track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+mn-lt"/>
              </a:rPr>
              <a:t>c</a:t>
            </a:r>
            <a:r>
              <a:rPr lang="en-US" sz="1600" kern="0" dirty="0" smtClean="0">
                <a:solidFill>
                  <a:sysClr val="windowText" lastClr="000000"/>
                </a:solidFill>
                <a:latin typeface="+mn-lt"/>
              </a:rPr>
              <a:t>onfirmation trigger on a “toy” CMS detector</a:t>
            </a:r>
          </a:p>
        </p:txBody>
      </p:sp>
      <p:sp>
        <p:nvSpPr>
          <p:cNvPr id="51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Oct. 10-14, 2016</a:t>
            </a:r>
            <a:endParaRPr lang="en-US" dirty="0"/>
          </a:p>
        </p:txBody>
      </p:sp>
      <p:sp>
        <p:nvSpPr>
          <p:cNvPr id="5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132145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Events in Toy </a:t>
            </a:r>
            <a:r>
              <a:rPr lang="en-US" dirty="0"/>
              <a:t>CMS pixel </a:t>
            </a:r>
            <a:r>
              <a:rPr lang="en-US" dirty="0" smtClean="0"/>
              <a:t>detector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Michael Wang | CHEP 2016 – Track Pattern Recognition with the Automata Processor</a:t>
            </a:r>
            <a:endParaRPr lang="en-US" b="1" dirty="0"/>
          </a:p>
        </p:txBody>
      </p:sp>
      <p:pic>
        <p:nvPicPr>
          <p:cNvPr id="7" name="Picture 6" descr="gensim-ztoe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35" y="933587"/>
            <a:ext cx="4222326" cy="27702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49107" y="3338315"/>
            <a:ext cx="17118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chemeClr val="bg1"/>
                </a:solidFill>
              </a:rPr>
              <a:t>Single </a:t>
            </a:r>
            <a:r>
              <a:rPr lang="en-US" sz="1600" b="0" dirty="0" err="1" smtClean="0">
                <a:solidFill>
                  <a:schemeClr val="bg1"/>
                </a:solidFill>
              </a:rPr>
              <a:t>Z→ee</a:t>
            </a:r>
            <a:r>
              <a:rPr lang="en-US" sz="1600" b="0" dirty="0" smtClean="0">
                <a:solidFill>
                  <a:schemeClr val="bg1"/>
                </a:solidFill>
              </a:rPr>
              <a:t> event</a:t>
            </a:r>
            <a:endParaRPr lang="en-US" sz="1600" b="0" dirty="0">
              <a:solidFill>
                <a:schemeClr val="bg1"/>
              </a:solidFill>
            </a:endParaRPr>
          </a:p>
        </p:txBody>
      </p:sp>
      <p:pic>
        <p:nvPicPr>
          <p:cNvPr id="9" name="Picture 8" descr="zeepile-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283" y="933587"/>
            <a:ext cx="3831146" cy="27702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22094" y="3354190"/>
            <a:ext cx="2594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err="1" smtClean="0">
                <a:solidFill>
                  <a:schemeClr val="bg1"/>
                </a:solidFill>
              </a:rPr>
              <a:t>Z→ee</a:t>
            </a:r>
            <a:r>
              <a:rPr lang="en-US" sz="1600" b="0" dirty="0" smtClean="0">
                <a:solidFill>
                  <a:schemeClr val="bg1"/>
                </a:solidFill>
              </a:rPr>
              <a:t> event with pileups</a:t>
            </a:r>
            <a:endParaRPr lang="en-US" sz="1600" b="0" dirty="0">
              <a:solidFill>
                <a:schemeClr val="bg1"/>
              </a:solidFill>
            </a:endParaRPr>
          </a:p>
        </p:txBody>
      </p:sp>
      <p:pic>
        <p:nvPicPr>
          <p:cNvPr id="11" name="Picture 10" descr="roi2f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126" y="3843453"/>
            <a:ext cx="4730302" cy="2385123"/>
          </a:xfrm>
          <a:prstGeom prst="rect">
            <a:avLst/>
          </a:prstGeom>
        </p:spPr>
      </p:pic>
      <p:pic>
        <p:nvPicPr>
          <p:cNvPr id="12" name="Picture 11" descr="roi2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407" y="3843455"/>
            <a:ext cx="3323672" cy="238512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91125" y="5907109"/>
            <a:ext cx="3625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>
                <a:solidFill>
                  <a:schemeClr val="bg1"/>
                </a:solidFill>
              </a:rPr>
              <a:t>Match </a:t>
            </a:r>
            <a:r>
              <a:rPr lang="en-US" sz="1600" dirty="0" smtClean="0">
                <a:solidFill>
                  <a:schemeClr val="bg1"/>
                </a:solidFill>
              </a:rPr>
              <a:t>EM </a:t>
            </a:r>
            <a:r>
              <a:rPr lang="en-US" sz="1600" b="0" dirty="0" smtClean="0">
                <a:solidFill>
                  <a:schemeClr val="bg1"/>
                </a:solidFill>
              </a:rPr>
              <a:t>cluster to pixel tracks in ROI</a:t>
            </a:r>
            <a:endParaRPr lang="en-US" sz="1600" b="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61737" y="5907109"/>
            <a:ext cx="2594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Region-Of-Interest readout</a:t>
            </a:r>
            <a:endParaRPr lang="en-US" sz="16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434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“automaton” for track finder requiring all 4 hits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03664"/>
            <a:ext cx="8686800" cy="641739"/>
          </a:xfrm>
          <a:prstGeom prst="rect">
            <a:avLst/>
          </a:prstGeom>
          <a:ln>
            <a:noFill/>
          </a:ln>
        </p:spPr>
        <p:txBody>
          <a:bodyPr lIns="0" tIns="0" rIns="0" bIns="0" anchor="b" anchorCtr="0"/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2pPr>
            <a:lvl3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3pPr>
            <a:lvl4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4pPr>
            <a:lvl5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074184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smtClean="0"/>
              <a:t>Basic “automaton” for track finder requiring all 4 hits</a:t>
            </a:r>
            <a:endParaRPr lang="en-US" dirty="0"/>
          </a:p>
        </p:txBody>
      </p:sp>
      <p:pic>
        <p:nvPicPr>
          <p:cNvPr id="8" name="Picture 7" descr="all4calo_16bit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66" b="25672"/>
          <a:stretch/>
        </p:blipFill>
        <p:spPr>
          <a:xfrm>
            <a:off x="0" y="2192663"/>
            <a:ext cx="9144000" cy="257860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28600" y="1110322"/>
            <a:ext cx="6122189" cy="1325774"/>
            <a:chOff x="228600" y="1110322"/>
            <a:chExt cx="6122189" cy="1325774"/>
          </a:xfrm>
        </p:grpSpPr>
        <p:cxnSp>
          <p:nvCxnSpPr>
            <p:cNvPr id="10" name="Straight Arrow Connector 9"/>
            <p:cNvCxnSpPr/>
            <p:nvPr/>
          </p:nvCxnSpPr>
          <p:spPr>
            <a:xfrm flipH="1">
              <a:off x="544267" y="1571987"/>
              <a:ext cx="262183" cy="86410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28600" y="1110322"/>
              <a:ext cx="612218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Energy range constraint on calorimeter cluster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25028" y="4428527"/>
            <a:ext cx="6851906" cy="1683528"/>
            <a:chOff x="625028" y="4428527"/>
            <a:chExt cx="6851906" cy="1683528"/>
          </a:xfrm>
        </p:grpSpPr>
        <p:cxnSp>
          <p:nvCxnSpPr>
            <p:cNvPr id="13" name="Straight Arrow Connector 12"/>
            <p:cNvCxnSpPr/>
            <p:nvPr/>
          </p:nvCxnSpPr>
          <p:spPr>
            <a:xfrm flipH="1" flipV="1">
              <a:off x="625029" y="4428527"/>
              <a:ext cx="631967" cy="122186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25028" y="5650390"/>
              <a:ext cx="6851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EM cluster coordinate (phi or eta depending on view)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380719" y="2300025"/>
            <a:ext cx="7776837" cy="3350365"/>
            <a:chOff x="1380719" y="2300025"/>
            <a:chExt cx="7776837" cy="3350365"/>
          </a:xfrm>
        </p:grpSpPr>
        <p:sp>
          <p:nvSpPr>
            <p:cNvPr id="16" name="Oval 15"/>
            <p:cNvSpPr/>
            <p:nvPr/>
          </p:nvSpPr>
          <p:spPr>
            <a:xfrm>
              <a:off x="1950286" y="2300025"/>
              <a:ext cx="1172765" cy="2445330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994659" y="2300025"/>
              <a:ext cx="1172765" cy="2445330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019634" y="2300025"/>
              <a:ext cx="1172765" cy="2445330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7984791" y="2300025"/>
              <a:ext cx="1172765" cy="2445330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380719" y="5188725"/>
              <a:ext cx="72533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STE pairs representing 16-bit hit addresses in the 4 layers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H="1" flipV="1">
              <a:off x="2721332" y="4897755"/>
              <a:ext cx="168464" cy="29097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4597242" y="4897755"/>
              <a:ext cx="1" cy="29097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6615699" y="4904670"/>
              <a:ext cx="1" cy="29097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8410212" y="4897755"/>
              <a:ext cx="165359" cy="29788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1950286" y="1227667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928277" y="1506063"/>
            <a:ext cx="8229279" cy="3265208"/>
            <a:chOff x="928277" y="1506063"/>
            <a:chExt cx="8229279" cy="3265208"/>
          </a:xfrm>
        </p:grpSpPr>
        <p:sp>
          <p:nvSpPr>
            <p:cNvPr id="27" name="Oval 26"/>
            <p:cNvSpPr/>
            <p:nvPr/>
          </p:nvSpPr>
          <p:spPr>
            <a:xfrm>
              <a:off x="928277" y="2300025"/>
              <a:ext cx="1172765" cy="2445330"/>
            </a:xfrm>
            <a:prstGeom prst="ellipse">
              <a:avLst/>
            </a:prstGeom>
            <a:noFill/>
            <a:ln w="31750">
              <a:solidFill>
                <a:srgbClr val="008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2985677" y="2300025"/>
              <a:ext cx="1172765" cy="2445330"/>
            </a:xfrm>
            <a:prstGeom prst="ellipse">
              <a:avLst/>
            </a:prstGeom>
            <a:noFill/>
            <a:ln w="31750">
              <a:solidFill>
                <a:srgbClr val="008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007373" y="2300025"/>
              <a:ext cx="1172765" cy="2445330"/>
            </a:xfrm>
            <a:prstGeom prst="ellipse">
              <a:avLst/>
            </a:prstGeom>
            <a:noFill/>
            <a:ln w="31750">
              <a:solidFill>
                <a:srgbClr val="008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7033023" y="2325941"/>
              <a:ext cx="1172765" cy="2445330"/>
            </a:xfrm>
            <a:prstGeom prst="ellipse">
              <a:avLst/>
            </a:prstGeom>
            <a:noFill/>
            <a:ln w="31750">
              <a:solidFill>
                <a:srgbClr val="008000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3566585" y="1878904"/>
              <a:ext cx="0" cy="31375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5592235" y="1874424"/>
              <a:ext cx="0" cy="31375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1507068" y="1878904"/>
              <a:ext cx="269154" cy="31375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7476934" y="1874424"/>
              <a:ext cx="205175" cy="31375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342346" y="1506063"/>
              <a:ext cx="781521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519A24"/>
                  </a:solidFill>
                </a:rPr>
                <a:t>Latches to enable appropriate half of 16-bit STE pair on odd or even cycle</a:t>
              </a:r>
              <a:endParaRPr lang="en-US" sz="2000" dirty="0">
                <a:solidFill>
                  <a:srgbClr val="519A24"/>
                </a:solidFill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7285356" y="4519083"/>
            <a:ext cx="1925527" cy="1644778"/>
            <a:chOff x="7285356" y="4519083"/>
            <a:chExt cx="1925527" cy="1644778"/>
          </a:xfrm>
        </p:grpSpPr>
        <p:cxnSp>
          <p:nvCxnSpPr>
            <p:cNvPr id="37" name="Straight Arrow Connector 36"/>
            <p:cNvCxnSpPr/>
            <p:nvPr/>
          </p:nvCxnSpPr>
          <p:spPr>
            <a:xfrm flipV="1">
              <a:off x="8498417" y="4519083"/>
              <a:ext cx="416983" cy="1248834"/>
            </a:xfrm>
            <a:prstGeom prst="straightConnector1">
              <a:avLst/>
            </a:prstGeom>
            <a:ln>
              <a:solidFill>
                <a:srgbClr val="3366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285356" y="5702196"/>
              <a:ext cx="19255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366FF"/>
                  </a:solidFill>
                </a:rPr>
                <a:t>Reporting STE</a:t>
              </a:r>
              <a:endParaRPr lang="en-US" dirty="0">
                <a:solidFill>
                  <a:srgbClr val="3366FF"/>
                </a:solidFill>
              </a:endParaRPr>
            </a:p>
          </p:txBody>
        </p:sp>
      </p:grpSp>
      <p:sp>
        <p:nvSpPr>
          <p:cNvPr id="39" name="Date Placeholder 4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41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53818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Electron identification and photon rejection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72B230-B3A4-BA40-95D4-E85C7CD5FA9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625533"/>
            <a:ext cx="8684950" cy="3165069"/>
          </a:xfrm>
          <a:prstGeom prst="rect">
            <a:avLst/>
          </a:prstGeom>
        </p:spPr>
      </p:pic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Oct. 10-14, 2016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5373688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Michael Wang | CHEP 2016 – Track Pattern Recognition with the Automata Processor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62312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Template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accent6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FermilabTemplate.potx</Template>
  <TotalTime>8358</TotalTime>
  <Words>1519</Words>
  <Application>Microsoft Macintosh PowerPoint</Application>
  <PresentationFormat>On-screen Show (4:3)</PresentationFormat>
  <Paragraphs>213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FermilabTemplate</vt:lpstr>
      <vt:lpstr>Fermilab: Footer Only</vt:lpstr>
      <vt:lpstr>HEP Track Finding with the Micron Automata Processor and Comparison with an FPGA-based Solution</vt:lpstr>
      <vt:lpstr>Introduction</vt:lpstr>
      <vt:lpstr>What is the Micron Automata Processor?</vt:lpstr>
      <vt:lpstr>From regular expressions to particle trajectories</vt:lpstr>
      <vt:lpstr>Basic operating principle of an automata track finder</vt:lpstr>
      <vt:lpstr>Proof-of-principle application with “toy” CMS Detector</vt:lpstr>
      <vt:lpstr>Simulated Events in Toy CMS pixel detector</vt:lpstr>
      <vt:lpstr>Basic “automaton” for track finder requiring all 4 hits</vt:lpstr>
      <vt:lpstr>Results for Electron identification and photon rejection</vt:lpstr>
      <vt:lpstr>Processing time on automata processor</vt:lpstr>
      <vt:lpstr>Processing time on x86 CPU</vt:lpstr>
      <vt:lpstr>Processing Time on Automata Processor vs x86 CPU</vt:lpstr>
      <vt:lpstr>Comparison with CAM-based FPGA implementations</vt:lpstr>
      <vt:lpstr>PRM Block Diagram</vt:lpstr>
      <vt:lpstr>PRM Timing Calculation</vt:lpstr>
      <vt:lpstr>Processing Time on FPGA-PRM</vt:lpstr>
      <vt:lpstr>Conclusion</vt:lpstr>
      <vt:lpstr>PowerPoint Presentation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Michael Wang</cp:lastModifiedBy>
  <cp:revision>326</cp:revision>
  <cp:lastPrinted>2014-01-20T19:40:21Z</cp:lastPrinted>
  <dcterms:created xsi:type="dcterms:W3CDTF">2014-01-03T20:18:13Z</dcterms:created>
  <dcterms:modified xsi:type="dcterms:W3CDTF">2016-10-07T21:30:37Z</dcterms:modified>
</cp:coreProperties>
</file>