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6" r:id="rId2"/>
  </p:sldIdLst>
  <p:sldSz cx="32907288" cy="43889613"/>
  <p:notesSz cx="6858000" cy="9144000"/>
  <p:defaultTextStyle>
    <a:defPPr>
      <a:defRPr lang="zh-CN"/>
    </a:defPPr>
    <a:lvl1pPr marL="0" algn="l" defTabSz="4388388" rtl="0" eaLnBrk="1" latinLnBrk="0" hangingPunct="1">
      <a:defRPr sz="8600" kern="1200">
        <a:solidFill>
          <a:schemeClr val="tx1"/>
        </a:solidFill>
        <a:latin typeface="+mn-lt"/>
        <a:ea typeface="+mn-ea"/>
        <a:cs typeface="+mn-cs"/>
      </a:defRPr>
    </a:lvl1pPr>
    <a:lvl2pPr marL="2194194" algn="l" defTabSz="4388388" rtl="0" eaLnBrk="1" latinLnBrk="0" hangingPunct="1">
      <a:defRPr sz="8600" kern="1200">
        <a:solidFill>
          <a:schemeClr val="tx1"/>
        </a:solidFill>
        <a:latin typeface="+mn-lt"/>
        <a:ea typeface="+mn-ea"/>
        <a:cs typeface="+mn-cs"/>
      </a:defRPr>
    </a:lvl2pPr>
    <a:lvl3pPr marL="4388388" algn="l" defTabSz="4388388" rtl="0" eaLnBrk="1" latinLnBrk="0" hangingPunct="1">
      <a:defRPr sz="8600" kern="1200">
        <a:solidFill>
          <a:schemeClr val="tx1"/>
        </a:solidFill>
        <a:latin typeface="+mn-lt"/>
        <a:ea typeface="+mn-ea"/>
        <a:cs typeface="+mn-cs"/>
      </a:defRPr>
    </a:lvl3pPr>
    <a:lvl4pPr marL="6582583" algn="l" defTabSz="4388388" rtl="0" eaLnBrk="1" latinLnBrk="0" hangingPunct="1">
      <a:defRPr sz="8600" kern="1200">
        <a:solidFill>
          <a:schemeClr val="tx1"/>
        </a:solidFill>
        <a:latin typeface="+mn-lt"/>
        <a:ea typeface="+mn-ea"/>
        <a:cs typeface="+mn-cs"/>
      </a:defRPr>
    </a:lvl4pPr>
    <a:lvl5pPr marL="8776777" algn="l" defTabSz="4388388" rtl="0" eaLnBrk="1" latinLnBrk="0" hangingPunct="1">
      <a:defRPr sz="8600" kern="1200">
        <a:solidFill>
          <a:schemeClr val="tx1"/>
        </a:solidFill>
        <a:latin typeface="+mn-lt"/>
        <a:ea typeface="+mn-ea"/>
        <a:cs typeface="+mn-cs"/>
      </a:defRPr>
    </a:lvl5pPr>
    <a:lvl6pPr marL="10970971" algn="l" defTabSz="4388388" rtl="0" eaLnBrk="1" latinLnBrk="0" hangingPunct="1">
      <a:defRPr sz="8600" kern="1200">
        <a:solidFill>
          <a:schemeClr val="tx1"/>
        </a:solidFill>
        <a:latin typeface="+mn-lt"/>
        <a:ea typeface="+mn-ea"/>
        <a:cs typeface="+mn-cs"/>
      </a:defRPr>
    </a:lvl6pPr>
    <a:lvl7pPr marL="13165165" algn="l" defTabSz="4388388" rtl="0" eaLnBrk="1" latinLnBrk="0" hangingPunct="1">
      <a:defRPr sz="8600" kern="1200">
        <a:solidFill>
          <a:schemeClr val="tx1"/>
        </a:solidFill>
        <a:latin typeface="+mn-lt"/>
        <a:ea typeface="+mn-ea"/>
        <a:cs typeface="+mn-cs"/>
      </a:defRPr>
    </a:lvl7pPr>
    <a:lvl8pPr marL="15359360" algn="l" defTabSz="4388388" rtl="0" eaLnBrk="1" latinLnBrk="0" hangingPunct="1">
      <a:defRPr sz="8600" kern="1200">
        <a:solidFill>
          <a:schemeClr val="tx1"/>
        </a:solidFill>
        <a:latin typeface="+mn-lt"/>
        <a:ea typeface="+mn-ea"/>
        <a:cs typeface="+mn-cs"/>
      </a:defRPr>
    </a:lvl8pPr>
    <a:lvl9pPr marL="17553554" algn="l" defTabSz="4388388" rtl="0" eaLnBrk="1" latinLnBrk="0" hangingPunct="1">
      <a:defRPr sz="86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32968" autoAdjust="0"/>
    <p:restoredTop sz="94628" autoAdjust="0"/>
  </p:normalViewPr>
  <p:slideViewPr>
    <p:cSldViewPr>
      <p:cViewPr>
        <p:scale>
          <a:sx n="10" d="100"/>
          <a:sy n="10" d="100"/>
        </p:scale>
        <p:origin x="-3750" y="-1026"/>
      </p:cViewPr>
      <p:guideLst>
        <p:guide orient="horz" pos="13824"/>
        <p:guide pos="10365"/>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2399963-9829-4649-9976-600B1A3FA849}" type="datetimeFigureOut">
              <a:rPr lang="zh-CN" altLang="en-US" smtClean="0"/>
              <a:t>2016-10-7</a:t>
            </a:fld>
            <a:endParaRPr lang="zh-CN" altLang="en-US"/>
          </a:p>
        </p:txBody>
      </p:sp>
      <p:sp>
        <p:nvSpPr>
          <p:cNvPr id="4" name="幻灯片图像占位符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367526-C961-4C3B-B1FD-846E0641ABC4}" type="slidenum">
              <a:rPr lang="zh-CN" altLang="en-US" smtClean="0"/>
              <a:t>‹#›</a:t>
            </a:fld>
            <a:endParaRPr lang="zh-CN" altLang="en-US"/>
          </a:p>
        </p:txBody>
      </p:sp>
    </p:spTree>
    <p:extLst>
      <p:ext uri="{BB962C8B-B14F-4D97-AF65-F5344CB8AC3E}">
        <p14:creationId xmlns:p14="http://schemas.microsoft.com/office/powerpoint/2010/main" val="2284169854"/>
      </p:ext>
    </p:extLst>
  </p:cSld>
  <p:clrMap bg1="lt1" tx1="dk1" bg2="lt2" tx2="dk2" accent1="accent1" accent2="accent2" accent3="accent3" accent4="accent4" accent5="accent5" accent6="accent6" hlink="hlink" folHlink="folHlink"/>
  <p:notesStyle>
    <a:lvl1pPr marL="0" algn="l" defTabSz="4388388" rtl="0" eaLnBrk="1" latinLnBrk="0" hangingPunct="1">
      <a:defRPr sz="5800" kern="1200">
        <a:solidFill>
          <a:schemeClr val="tx1"/>
        </a:solidFill>
        <a:latin typeface="+mn-lt"/>
        <a:ea typeface="+mn-ea"/>
        <a:cs typeface="+mn-cs"/>
      </a:defRPr>
    </a:lvl1pPr>
    <a:lvl2pPr marL="2194194" algn="l" defTabSz="4388388" rtl="0" eaLnBrk="1" latinLnBrk="0" hangingPunct="1">
      <a:defRPr sz="5800" kern="1200">
        <a:solidFill>
          <a:schemeClr val="tx1"/>
        </a:solidFill>
        <a:latin typeface="+mn-lt"/>
        <a:ea typeface="+mn-ea"/>
        <a:cs typeface="+mn-cs"/>
      </a:defRPr>
    </a:lvl2pPr>
    <a:lvl3pPr marL="4388388" algn="l" defTabSz="4388388" rtl="0" eaLnBrk="1" latinLnBrk="0" hangingPunct="1">
      <a:defRPr sz="5800" kern="1200">
        <a:solidFill>
          <a:schemeClr val="tx1"/>
        </a:solidFill>
        <a:latin typeface="+mn-lt"/>
        <a:ea typeface="+mn-ea"/>
        <a:cs typeface="+mn-cs"/>
      </a:defRPr>
    </a:lvl3pPr>
    <a:lvl4pPr marL="6582583" algn="l" defTabSz="4388388" rtl="0" eaLnBrk="1" latinLnBrk="0" hangingPunct="1">
      <a:defRPr sz="5800" kern="1200">
        <a:solidFill>
          <a:schemeClr val="tx1"/>
        </a:solidFill>
        <a:latin typeface="+mn-lt"/>
        <a:ea typeface="+mn-ea"/>
        <a:cs typeface="+mn-cs"/>
      </a:defRPr>
    </a:lvl4pPr>
    <a:lvl5pPr marL="8776777" algn="l" defTabSz="4388388" rtl="0" eaLnBrk="1" latinLnBrk="0" hangingPunct="1">
      <a:defRPr sz="5800" kern="1200">
        <a:solidFill>
          <a:schemeClr val="tx1"/>
        </a:solidFill>
        <a:latin typeface="+mn-lt"/>
        <a:ea typeface="+mn-ea"/>
        <a:cs typeface="+mn-cs"/>
      </a:defRPr>
    </a:lvl5pPr>
    <a:lvl6pPr marL="10970971" algn="l" defTabSz="4388388" rtl="0" eaLnBrk="1" latinLnBrk="0" hangingPunct="1">
      <a:defRPr sz="5800" kern="1200">
        <a:solidFill>
          <a:schemeClr val="tx1"/>
        </a:solidFill>
        <a:latin typeface="+mn-lt"/>
        <a:ea typeface="+mn-ea"/>
        <a:cs typeface="+mn-cs"/>
      </a:defRPr>
    </a:lvl6pPr>
    <a:lvl7pPr marL="13165165" algn="l" defTabSz="4388388" rtl="0" eaLnBrk="1" latinLnBrk="0" hangingPunct="1">
      <a:defRPr sz="5800" kern="1200">
        <a:solidFill>
          <a:schemeClr val="tx1"/>
        </a:solidFill>
        <a:latin typeface="+mn-lt"/>
        <a:ea typeface="+mn-ea"/>
        <a:cs typeface="+mn-cs"/>
      </a:defRPr>
    </a:lvl7pPr>
    <a:lvl8pPr marL="15359360" algn="l" defTabSz="4388388" rtl="0" eaLnBrk="1" latinLnBrk="0" hangingPunct="1">
      <a:defRPr sz="5800" kern="1200">
        <a:solidFill>
          <a:schemeClr val="tx1"/>
        </a:solidFill>
        <a:latin typeface="+mn-lt"/>
        <a:ea typeface="+mn-ea"/>
        <a:cs typeface="+mn-cs"/>
      </a:defRPr>
    </a:lvl8pPr>
    <a:lvl9pPr marL="17553554" algn="l" defTabSz="4388388" rtl="0" eaLnBrk="1" latinLnBrk="0" hangingPunct="1">
      <a:defRPr sz="58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13367526-C961-4C3B-B1FD-846E0641ABC4}" type="slidenum">
              <a:rPr lang="zh-CN" altLang="en-US" smtClean="0"/>
              <a:t>1</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2468047" y="13634236"/>
            <a:ext cx="27971195" cy="9407818"/>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4936093" y="24870781"/>
            <a:ext cx="23035102" cy="11216234"/>
          </a:xfrm>
        </p:spPr>
        <p:txBody>
          <a:bodyPr/>
          <a:lstStyle>
            <a:lvl1pPr marL="0" indent="0" algn="ctr">
              <a:buNone/>
              <a:defRPr>
                <a:solidFill>
                  <a:schemeClr val="tx1">
                    <a:tint val="75000"/>
                  </a:schemeClr>
                </a:solidFill>
              </a:defRPr>
            </a:lvl1pPr>
            <a:lvl2pPr marL="2194194" indent="0" algn="ctr">
              <a:buNone/>
              <a:defRPr>
                <a:solidFill>
                  <a:schemeClr val="tx1">
                    <a:tint val="75000"/>
                  </a:schemeClr>
                </a:solidFill>
              </a:defRPr>
            </a:lvl2pPr>
            <a:lvl3pPr marL="4388388" indent="0" algn="ctr">
              <a:buNone/>
              <a:defRPr>
                <a:solidFill>
                  <a:schemeClr val="tx1">
                    <a:tint val="75000"/>
                  </a:schemeClr>
                </a:solidFill>
              </a:defRPr>
            </a:lvl3pPr>
            <a:lvl4pPr marL="6582583" indent="0" algn="ctr">
              <a:buNone/>
              <a:defRPr>
                <a:solidFill>
                  <a:schemeClr val="tx1">
                    <a:tint val="75000"/>
                  </a:schemeClr>
                </a:solidFill>
              </a:defRPr>
            </a:lvl4pPr>
            <a:lvl5pPr marL="8776777" indent="0" algn="ctr">
              <a:buNone/>
              <a:defRPr>
                <a:solidFill>
                  <a:schemeClr val="tx1">
                    <a:tint val="75000"/>
                  </a:schemeClr>
                </a:solidFill>
              </a:defRPr>
            </a:lvl5pPr>
            <a:lvl6pPr marL="10970971" indent="0" algn="ctr">
              <a:buNone/>
              <a:defRPr>
                <a:solidFill>
                  <a:schemeClr val="tx1">
                    <a:tint val="75000"/>
                  </a:schemeClr>
                </a:solidFill>
              </a:defRPr>
            </a:lvl6pPr>
            <a:lvl7pPr marL="13165165" indent="0" algn="ctr">
              <a:buNone/>
              <a:defRPr>
                <a:solidFill>
                  <a:schemeClr val="tx1">
                    <a:tint val="75000"/>
                  </a:schemeClr>
                </a:solidFill>
              </a:defRPr>
            </a:lvl7pPr>
            <a:lvl8pPr marL="15359360" indent="0" algn="ctr">
              <a:buNone/>
              <a:defRPr>
                <a:solidFill>
                  <a:schemeClr val="tx1">
                    <a:tint val="75000"/>
                  </a:schemeClr>
                </a:solidFill>
              </a:defRPr>
            </a:lvl8pPr>
            <a:lvl9pPr marL="17553554"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23857784" y="1757627"/>
            <a:ext cx="7404140" cy="3744840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1645364" y="1757627"/>
            <a:ext cx="21663965" cy="3744840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2599450" y="28203142"/>
            <a:ext cx="27971195" cy="8716965"/>
          </a:xfrm>
        </p:spPr>
        <p:txBody>
          <a:bodyPr anchor="t"/>
          <a:lstStyle>
            <a:lvl1pPr algn="l">
              <a:defRPr sz="192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2599450" y="18602296"/>
            <a:ext cx="27971195" cy="9600848"/>
          </a:xfrm>
        </p:spPr>
        <p:txBody>
          <a:bodyPr anchor="b"/>
          <a:lstStyle>
            <a:lvl1pPr marL="0" indent="0">
              <a:buNone/>
              <a:defRPr sz="9600">
                <a:solidFill>
                  <a:schemeClr val="tx1">
                    <a:tint val="75000"/>
                  </a:schemeClr>
                </a:solidFill>
              </a:defRPr>
            </a:lvl1pPr>
            <a:lvl2pPr marL="2194194" indent="0">
              <a:buNone/>
              <a:defRPr sz="8600">
                <a:solidFill>
                  <a:schemeClr val="tx1">
                    <a:tint val="75000"/>
                  </a:schemeClr>
                </a:solidFill>
              </a:defRPr>
            </a:lvl2pPr>
            <a:lvl3pPr marL="4388388" indent="0">
              <a:buNone/>
              <a:defRPr sz="7700">
                <a:solidFill>
                  <a:schemeClr val="tx1">
                    <a:tint val="75000"/>
                  </a:schemeClr>
                </a:solidFill>
              </a:defRPr>
            </a:lvl3pPr>
            <a:lvl4pPr marL="6582583" indent="0">
              <a:buNone/>
              <a:defRPr sz="6700">
                <a:solidFill>
                  <a:schemeClr val="tx1">
                    <a:tint val="75000"/>
                  </a:schemeClr>
                </a:solidFill>
              </a:defRPr>
            </a:lvl4pPr>
            <a:lvl5pPr marL="8776777" indent="0">
              <a:buNone/>
              <a:defRPr sz="6700">
                <a:solidFill>
                  <a:schemeClr val="tx1">
                    <a:tint val="75000"/>
                  </a:schemeClr>
                </a:solidFill>
              </a:defRPr>
            </a:lvl5pPr>
            <a:lvl6pPr marL="10970971" indent="0">
              <a:buNone/>
              <a:defRPr sz="6700">
                <a:solidFill>
                  <a:schemeClr val="tx1">
                    <a:tint val="75000"/>
                  </a:schemeClr>
                </a:solidFill>
              </a:defRPr>
            </a:lvl6pPr>
            <a:lvl7pPr marL="13165165" indent="0">
              <a:buNone/>
              <a:defRPr sz="6700">
                <a:solidFill>
                  <a:schemeClr val="tx1">
                    <a:tint val="75000"/>
                  </a:schemeClr>
                </a:solidFill>
              </a:defRPr>
            </a:lvl7pPr>
            <a:lvl8pPr marL="15359360" indent="0">
              <a:buNone/>
              <a:defRPr sz="6700">
                <a:solidFill>
                  <a:schemeClr val="tx1">
                    <a:tint val="75000"/>
                  </a:schemeClr>
                </a:solidFill>
              </a:defRPr>
            </a:lvl8pPr>
            <a:lvl9pPr marL="17553554" indent="0">
              <a:buNone/>
              <a:defRPr sz="67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1645364" y="10240917"/>
            <a:ext cx="14534052" cy="28965114"/>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16727871" y="10240917"/>
            <a:ext cx="14534052" cy="28965114"/>
          </a:xfrm>
        </p:spPr>
        <p:txBody>
          <a:bodyPr/>
          <a:lstStyle>
            <a:lvl1pPr>
              <a:defRPr sz="134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645367" y="9824366"/>
            <a:ext cx="14539767" cy="4094329"/>
          </a:xfrm>
        </p:spPr>
        <p:txBody>
          <a:bodyPr anchor="b"/>
          <a:lstStyle>
            <a:lvl1pPr marL="0" indent="0">
              <a:buNone/>
              <a:defRPr sz="11500" b="1"/>
            </a:lvl1pPr>
            <a:lvl2pPr marL="2194194" indent="0">
              <a:buNone/>
              <a:defRPr sz="9600" b="1"/>
            </a:lvl2pPr>
            <a:lvl3pPr marL="4388388" indent="0">
              <a:buNone/>
              <a:defRPr sz="8600" b="1"/>
            </a:lvl3pPr>
            <a:lvl4pPr marL="6582583" indent="0">
              <a:buNone/>
              <a:defRPr sz="7700" b="1"/>
            </a:lvl4pPr>
            <a:lvl5pPr marL="8776777" indent="0">
              <a:buNone/>
              <a:defRPr sz="7700" b="1"/>
            </a:lvl5pPr>
            <a:lvl6pPr marL="10970971" indent="0">
              <a:buNone/>
              <a:defRPr sz="7700" b="1"/>
            </a:lvl6pPr>
            <a:lvl7pPr marL="13165165" indent="0">
              <a:buNone/>
              <a:defRPr sz="7700" b="1"/>
            </a:lvl7pPr>
            <a:lvl8pPr marL="15359360" indent="0">
              <a:buNone/>
              <a:defRPr sz="7700" b="1"/>
            </a:lvl8pPr>
            <a:lvl9pPr marL="17553554" indent="0">
              <a:buNone/>
              <a:defRPr sz="7700" b="1"/>
            </a:lvl9pPr>
          </a:lstStyle>
          <a:p>
            <a:pPr lvl="0"/>
            <a:r>
              <a:rPr lang="zh-CN" altLang="en-US" smtClean="0"/>
              <a:t>单击此处编辑母版文本样式</a:t>
            </a:r>
          </a:p>
        </p:txBody>
      </p:sp>
      <p:sp>
        <p:nvSpPr>
          <p:cNvPr id="4" name="内容占位符 3"/>
          <p:cNvSpPr>
            <a:spLocks noGrp="1"/>
          </p:cNvSpPr>
          <p:nvPr>
            <p:ph sz="half" idx="2"/>
          </p:nvPr>
        </p:nvSpPr>
        <p:spPr>
          <a:xfrm>
            <a:off x="1645367" y="13918695"/>
            <a:ext cx="14539767" cy="25287329"/>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16716449" y="9824366"/>
            <a:ext cx="14545477" cy="4094329"/>
          </a:xfrm>
        </p:spPr>
        <p:txBody>
          <a:bodyPr anchor="b"/>
          <a:lstStyle>
            <a:lvl1pPr marL="0" indent="0">
              <a:buNone/>
              <a:defRPr sz="11500" b="1"/>
            </a:lvl1pPr>
            <a:lvl2pPr marL="2194194" indent="0">
              <a:buNone/>
              <a:defRPr sz="9600" b="1"/>
            </a:lvl2pPr>
            <a:lvl3pPr marL="4388388" indent="0">
              <a:buNone/>
              <a:defRPr sz="8600" b="1"/>
            </a:lvl3pPr>
            <a:lvl4pPr marL="6582583" indent="0">
              <a:buNone/>
              <a:defRPr sz="7700" b="1"/>
            </a:lvl4pPr>
            <a:lvl5pPr marL="8776777" indent="0">
              <a:buNone/>
              <a:defRPr sz="7700" b="1"/>
            </a:lvl5pPr>
            <a:lvl6pPr marL="10970971" indent="0">
              <a:buNone/>
              <a:defRPr sz="7700" b="1"/>
            </a:lvl6pPr>
            <a:lvl7pPr marL="13165165" indent="0">
              <a:buNone/>
              <a:defRPr sz="7700" b="1"/>
            </a:lvl7pPr>
            <a:lvl8pPr marL="15359360" indent="0">
              <a:buNone/>
              <a:defRPr sz="7700" b="1"/>
            </a:lvl8pPr>
            <a:lvl9pPr marL="17553554" indent="0">
              <a:buNone/>
              <a:defRPr sz="7700" b="1"/>
            </a:lvl9pPr>
          </a:lstStyle>
          <a:p>
            <a:pPr lvl="0"/>
            <a:r>
              <a:rPr lang="zh-CN" altLang="en-US" smtClean="0"/>
              <a:t>单击此处编辑母版文本样式</a:t>
            </a:r>
          </a:p>
        </p:txBody>
      </p:sp>
      <p:sp>
        <p:nvSpPr>
          <p:cNvPr id="6" name="内容占位符 5"/>
          <p:cNvSpPr>
            <a:spLocks noGrp="1"/>
          </p:cNvSpPr>
          <p:nvPr>
            <p:ph sz="quarter" idx="4"/>
          </p:nvPr>
        </p:nvSpPr>
        <p:spPr>
          <a:xfrm>
            <a:off x="16716449" y="13918695"/>
            <a:ext cx="14545477" cy="25287329"/>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1645367" y="1747458"/>
            <a:ext cx="10826272" cy="7436851"/>
          </a:xfrm>
        </p:spPr>
        <p:txBody>
          <a:bodyPr anchor="b"/>
          <a:lstStyle>
            <a:lvl1pPr algn="l">
              <a:defRPr sz="96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12865836" y="1747461"/>
            <a:ext cx="18396090" cy="37458570"/>
          </a:xfrm>
        </p:spPr>
        <p:txBody>
          <a:bodyPr/>
          <a:lstStyle>
            <a:lvl1pPr>
              <a:defRPr sz="15400"/>
            </a:lvl1pPr>
            <a:lvl2pPr>
              <a:defRPr sz="13400"/>
            </a:lvl2pPr>
            <a:lvl3pPr>
              <a:defRPr sz="11500"/>
            </a:lvl3pPr>
            <a:lvl4pPr>
              <a:defRPr sz="9600"/>
            </a:lvl4pPr>
            <a:lvl5pPr>
              <a:defRPr sz="9600"/>
            </a:lvl5pPr>
            <a:lvl6pPr>
              <a:defRPr sz="9600"/>
            </a:lvl6pPr>
            <a:lvl7pPr>
              <a:defRPr sz="9600"/>
            </a:lvl7pPr>
            <a:lvl8pPr>
              <a:defRPr sz="9600"/>
            </a:lvl8pPr>
            <a:lvl9pPr>
              <a:defRPr sz="9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1645367" y="9184312"/>
            <a:ext cx="10826272" cy="30021719"/>
          </a:xfrm>
        </p:spPr>
        <p:txBody>
          <a:bodyPr/>
          <a:lstStyle>
            <a:lvl1pPr marL="0" indent="0">
              <a:buNone/>
              <a:defRPr sz="6700"/>
            </a:lvl1pPr>
            <a:lvl2pPr marL="2194194" indent="0">
              <a:buNone/>
              <a:defRPr sz="5800"/>
            </a:lvl2pPr>
            <a:lvl3pPr marL="4388388" indent="0">
              <a:buNone/>
              <a:defRPr sz="4800"/>
            </a:lvl3pPr>
            <a:lvl4pPr marL="6582583" indent="0">
              <a:buNone/>
              <a:defRPr sz="4300"/>
            </a:lvl4pPr>
            <a:lvl5pPr marL="8776777" indent="0">
              <a:buNone/>
              <a:defRPr sz="4300"/>
            </a:lvl5pPr>
            <a:lvl6pPr marL="10970971" indent="0">
              <a:buNone/>
              <a:defRPr sz="4300"/>
            </a:lvl6pPr>
            <a:lvl7pPr marL="13165165" indent="0">
              <a:buNone/>
              <a:defRPr sz="4300"/>
            </a:lvl7pPr>
            <a:lvl8pPr marL="15359360" indent="0">
              <a:buNone/>
              <a:defRPr sz="4300"/>
            </a:lvl8pPr>
            <a:lvl9pPr marL="17553554" indent="0">
              <a:buNone/>
              <a:defRPr sz="43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6450059" y="30722731"/>
            <a:ext cx="19744373" cy="3626994"/>
          </a:xfrm>
        </p:spPr>
        <p:txBody>
          <a:bodyPr anchor="b"/>
          <a:lstStyle>
            <a:lvl1pPr algn="l">
              <a:defRPr sz="96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6450059" y="3921616"/>
            <a:ext cx="19744373" cy="26333768"/>
          </a:xfrm>
        </p:spPr>
        <p:txBody>
          <a:bodyPr/>
          <a:lstStyle>
            <a:lvl1pPr marL="0" indent="0">
              <a:buNone/>
              <a:defRPr sz="15400"/>
            </a:lvl1pPr>
            <a:lvl2pPr marL="2194194" indent="0">
              <a:buNone/>
              <a:defRPr sz="13400"/>
            </a:lvl2pPr>
            <a:lvl3pPr marL="4388388" indent="0">
              <a:buNone/>
              <a:defRPr sz="11500"/>
            </a:lvl3pPr>
            <a:lvl4pPr marL="6582583" indent="0">
              <a:buNone/>
              <a:defRPr sz="9600"/>
            </a:lvl4pPr>
            <a:lvl5pPr marL="8776777" indent="0">
              <a:buNone/>
              <a:defRPr sz="9600"/>
            </a:lvl5pPr>
            <a:lvl6pPr marL="10970971" indent="0">
              <a:buNone/>
              <a:defRPr sz="9600"/>
            </a:lvl6pPr>
            <a:lvl7pPr marL="13165165" indent="0">
              <a:buNone/>
              <a:defRPr sz="9600"/>
            </a:lvl7pPr>
            <a:lvl8pPr marL="15359360" indent="0">
              <a:buNone/>
              <a:defRPr sz="9600"/>
            </a:lvl8pPr>
            <a:lvl9pPr marL="17553554" indent="0">
              <a:buNone/>
              <a:defRPr sz="9600"/>
            </a:lvl9pPr>
          </a:lstStyle>
          <a:p>
            <a:endParaRPr lang="zh-CN" altLang="en-US"/>
          </a:p>
        </p:txBody>
      </p:sp>
      <p:sp>
        <p:nvSpPr>
          <p:cNvPr id="4" name="文本占位符 3"/>
          <p:cNvSpPr>
            <a:spLocks noGrp="1"/>
          </p:cNvSpPr>
          <p:nvPr>
            <p:ph type="body" sz="half" idx="2"/>
          </p:nvPr>
        </p:nvSpPr>
        <p:spPr>
          <a:xfrm>
            <a:off x="6450059" y="34349725"/>
            <a:ext cx="19744373" cy="5150929"/>
          </a:xfrm>
        </p:spPr>
        <p:txBody>
          <a:bodyPr/>
          <a:lstStyle>
            <a:lvl1pPr marL="0" indent="0">
              <a:buNone/>
              <a:defRPr sz="6700"/>
            </a:lvl1pPr>
            <a:lvl2pPr marL="2194194" indent="0">
              <a:buNone/>
              <a:defRPr sz="5800"/>
            </a:lvl2pPr>
            <a:lvl3pPr marL="4388388" indent="0">
              <a:buNone/>
              <a:defRPr sz="4800"/>
            </a:lvl3pPr>
            <a:lvl4pPr marL="6582583" indent="0">
              <a:buNone/>
              <a:defRPr sz="4300"/>
            </a:lvl4pPr>
            <a:lvl5pPr marL="8776777" indent="0">
              <a:buNone/>
              <a:defRPr sz="4300"/>
            </a:lvl5pPr>
            <a:lvl6pPr marL="10970971" indent="0">
              <a:buNone/>
              <a:defRPr sz="4300"/>
            </a:lvl6pPr>
            <a:lvl7pPr marL="13165165" indent="0">
              <a:buNone/>
              <a:defRPr sz="4300"/>
            </a:lvl7pPr>
            <a:lvl8pPr marL="15359360" indent="0">
              <a:buNone/>
              <a:defRPr sz="4300"/>
            </a:lvl8pPr>
            <a:lvl9pPr marL="17553554" indent="0">
              <a:buNone/>
              <a:defRPr sz="43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2016-10-7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645365" y="1757619"/>
            <a:ext cx="29616559" cy="7314936"/>
          </a:xfrm>
          <a:prstGeom prst="rect">
            <a:avLst/>
          </a:prstGeom>
        </p:spPr>
        <p:txBody>
          <a:bodyPr vert="horz" lIns="438839" tIns="219419" rIns="438839" bIns="219419"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1645365" y="10240917"/>
            <a:ext cx="29616559" cy="28965114"/>
          </a:xfrm>
          <a:prstGeom prst="rect">
            <a:avLst/>
          </a:prstGeom>
        </p:spPr>
        <p:txBody>
          <a:bodyPr vert="horz" lIns="438839" tIns="219419" rIns="438839" bIns="219419"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1645364" y="40679175"/>
            <a:ext cx="7678367" cy="2336714"/>
          </a:xfrm>
          <a:prstGeom prst="rect">
            <a:avLst/>
          </a:prstGeom>
        </p:spPr>
        <p:txBody>
          <a:bodyPr vert="horz" lIns="438839" tIns="219419" rIns="438839" bIns="219419" rtlCol="0" anchor="ctr"/>
          <a:lstStyle>
            <a:lvl1pPr algn="l">
              <a:defRPr sz="5800">
                <a:solidFill>
                  <a:schemeClr val="tx1">
                    <a:tint val="75000"/>
                  </a:schemeClr>
                </a:solidFill>
              </a:defRPr>
            </a:lvl1pPr>
          </a:lstStyle>
          <a:p>
            <a:fld id="{530820CF-B880-4189-942D-D702A7CBA730}" type="datetimeFigureOut">
              <a:rPr lang="zh-CN" altLang="en-US" smtClean="0"/>
              <a:pPr/>
              <a:t>2016-10-7</a:t>
            </a:fld>
            <a:endParaRPr lang="zh-CN" altLang="en-US"/>
          </a:p>
        </p:txBody>
      </p:sp>
      <p:sp>
        <p:nvSpPr>
          <p:cNvPr id="5" name="页脚占位符 4"/>
          <p:cNvSpPr>
            <a:spLocks noGrp="1"/>
          </p:cNvSpPr>
          <p:nvPr>
            <p:ph type="ftr" sz="quarter" idx="3"/>
          </p:nvPr>
        </p:nvSpPr>
        <p:spPr>
          <a:xfrm>
            <a:off x="11243324" y="40679175"/>
            <a:ext cx="10420641" cy="2336714"/>
          </a:xfrm>
          <a:prstGeom prst="rect">
            <a:avLst/>
          </a:prstGeom>
        </p:spPr>
        <p:txBody>
          <a:bodyPr vert="horz" lIns="438839" tIns="219419" rIns="438839" bIns="219419" rtlCol="0" anchor="ctr"/>
          <a:lstStyle>
            <a:lvl1pPr algn="ctr">
              <a:defRPr sz="58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23583557" y="40679175"/>
            <a:ext cx="7678367" cy="2336714"/>
          </a:xfrm>
          <a:prstGeom prst="rect">
            <a:avLst/>
          </a:prstGeom>
        </p:spPr>
        <p:txBody>
          <a:bodyPr vert="horz" lIns="438839" tIns="219419" rIns="438839" bIns="219419" rtlCol="0" anchor="ctr"/>
          <a:lstStyle>
            <a:lvl1pPr algn="r">
              <a:defRPr sz="58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8388" rtl="0" eaLnBrk="1" latinLnBrk="0" hangingPunct="1">
        <a:spcBef>
          <a:spcPct val="0"/>
        </a:spcBef>
        <a:buNone/>
        <a:defRPr sz="21100" kern="1200">
          <a:solidFill>
            <a:schemeClr val="tx1"/>
          </a:solidFill>
          <a:latin typeface="+mj-lt"/>
          <a:ea typeface="+mj-ea"/>
          <a:cs typeface="+mj-cs"/>
        </a:defRPr>
      </a:lvl1pPr>
    </p:titleStyle>
    <p:bodyStyle>
      <a:lvl1pPr marL="1645646" indent="-1645646" algn="l" defTabSz="4388388" rtl="0" eaLnBrk="1" latinLnBrk="0" hangingPunct="1">
        <a:spcBef>
          <a:spcPct val="20000"/>
        </a:spcBef>
        <a:buFont typeface="Arial" pitchFamily="34" charset="0"/>
        <a:buChar char="•"/>
        <a:defRPr sz="15400" kern="1200">
          <a:solidFill>
            <a:schemeClr val="tx1"/>
          </a:solidFill>
          <a:latin typeface="+mn-lt"/>
          <a:ea typeface="+mn-ea"/>
          <a:cs typeface="+mn-cs"/>
        </a:defRPr>
      </a:lvl1pPr>
      <a:lvl2pPr marL="3565566" indent="-1371371" algn="l" defTabSz="4388388" rtl="0" eaLnBrk="1" latinLnBrk="0" hangingPunct="1">
        <a:spcBef>
          <a:spcPct val="20000"/>
        </a:spcBef>
        <a:buFont typeface="Arial" pitchFamily="34" charset="0"/>
        <a:buChar char="–"/>
        <a:defRPr sz="13400" kern="1200">
          <a:solidFill>
            <a:schemeClr val="tx1"/>
          </a:solidFill>
          <a:latin typeface="+mn-lt"/>
          <a:ea typeface="+mn-ea"/>
          <a:cs typeface="+mn-cs"/>
        </a:defRPr>
      </a:lvl2pPr>
      <a:lvl3pPr marL="5485486" indent="-1097097" algn="l" defTabSz="4388388" rtl="0" eaLnBrk="1" latinLnBrk="0" hangingPunct="1">
        <a:spcBef>
          <a:spcPct val="20000"/>
        </a:spcBef>
        <a:buFont typeface="Arial" pitchFamily="34" charset="0"/>
        <a:buChar char="•"/>
        <a:defRPr sz="11500" kern="1200">
          <a:solidFill>
            <a:schemeClr val="tx1"/>
          </a:solidFill>
          <a:latin typeface="+mn-lt"/>
          <a:ea typeface="+mn-ea"/>
          <a:cs typeface="+mn-cs"/>
        </a:defRPr>
      </a:lvl3pPr>
      <a:lvl4pPr marL="7679680"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4pPr>
      <a:lvl5pPr marL="9873874"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5pPr>
      <a:lvl6pPr marL="12068068"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263"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457"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0651" indent="-1097097" algn="l" defTabSz="4388388"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zh-CN"/>
      </a:defPPr>
      <a:lvl1pPr marL="0" algn="l" defTabSz="4388388" rtl="0" eaLnBrk="1" latinLnBrk="0" hangingPunct="1">
        <a:defRPr sz="8600" kern="1200">
          <a:solidFill>
            <a:schemeClr val="tx1"/>
          </a:solidFill>
          <a:latin typeface="+mn-lt"/>
          <a:ea typeface="+mn-ea"/>
          <a:cs typeface="+mn-cs"/>
        </a:defRPr>
      </a:lvl1pPr>
      <a:lvl2pPr marL="2194194" algn="l" defTabSz="4388388" rtl="0" eaLnBrk="1" latinLnBrk="0" hangingPunct="1">
        <a:defRPr sz="8600" kern="1200">
          <a:solidFill>
            <a:schemeClr val="tx1"/>
          </a:solidFill>
          <a:latin typeface="+mn-lt"/>
          <a:ea typeface="+mn-ea"/>
          <a:cs typeface="+mn-cs"/>
        </a:defRPr>
      </a:lvl2pPr>
      <a:lvl3pPr marL="4388388" algn="l" defTabSz="4388388" rtl="0" eaLnBrk="1" latinLnBrk="0" hangingPunct="1">
        <a:defRPr sz="8600" kern="1200">
          <a:solidFill>
            <a:schemeClr val="tx1"/>
          </a:solidFill>
          <a:latin typeface="+mn-lt"/>
          <a:ea typeface="+mn-ea"/>
          <a:cs typeface="+mn-cs"/>
        </a:defRPr>
      </a:lvl3pPr>
      <a:lvl4pPr marL="6582583" algn="l" defTabSz="4388388" rtl="0" eaLnBrk="1" latinLnBrk="0" hangingPunct="1">
        <a:defRPr sz="8600" kern="1200">
          <a:solidFill>
            <a:schemeClr val="tx1"/>
          </a:solidFill>
          <a:latin typeface="+mn-lt"/>
          <a:ea typeface="+mn-ea"/>
          <a:cs typeface="+mn-cs"/>
        </a:defRPr>
      </a:lvl4pPr>
      <a:lvl5pPr marL="8776777" algn="l" defTabSz="4388388" rtl="0" eaLnBrk="1" latinLnBrk="0" hangingPunct="1">
        <a:defRPr sz="8600" kern="1200">
          <a:solidFill>
            <a:schemeClr val="tx1"/>
          </a:solidFill>
          <a:latin typeface="+mn-lt"/>
          <a:ea typeface="+mn-ea"/>
          <a:cs typeface="+mn-cs"/>
        </a:defRPr>
      </a:lvl5pPr>
      <a:lvl6pPr marL="10970971" algn="l" defTabSz="4388388" rtl="0" eaLnBrk="1" latinLnBrk="0" hangingPunct="1">
        <a:defRPr sz="8600" kern="1200">
          <a:solidFill>
            <a:schemeClr val="tx1"/>
          </a:solidFill>
          <a:latin typeface="+mn-lt"/>
          <a:ea typeface="+mn-ea"/>
          <a:cs typeface="+mn-cs"/>
        </a:defRPr>
      </a:lvl6pPr>
      <a:lvl7pPr marL="13165165" algn="l" defTabSz="4388388" rtl="0" eaLnBrk="1" latinLnBrk="0" hangingPunct="1">
        <a:defRPr sz="8600" kern="1200">
          <a:solidFill>
            <a:schemeClr val="tx1"/>
          </a:solidFill>
          <a:latin typeface="+mn-lt"/>
          <a:ea typeface="+mn-ea"/>
          <a:cs typeface="+mn-cs"/>
        </a:defRPr>
      </a:lvl7pPr>
      <a:lvl8pPr marL="15359360" algn="l" defTabSz="4388388" rtl="0" eaLnBrk="1" latinLnBrk="0" hangingPunct="1">
        <a:defRPr sz="8600" kern="1200">
          <a:solidFill>
            <a:schemeClr val="tx1"/>
          </a:solidFill>
          <a:latin typeface="+mn-lt"/>
          <a:ea typeface="+mn-ea"/>
          <a:cs typeface="+mn-cs"/>
        </a:defRPr>
      </a:lvl8pPr>
      <a:lvl9pPr marL="17553554" algn="l" defTabSz="4388388"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91121" y="4864980"/>
            <a:ext cx="18722080" cy="5367549"/>
          </a:xfrm>
          <a:prstGeom prst="rect">
            <a:avLst/>
          </a:prstGeom>
          <a:noFill/>
        </p:spPr>
        <p:txBody>
          <a:bodyPr wrap="square" lIns="438839" tIns="219419" rIns="438839" bIns="219419" rtlCol="0">
            <a:spAutoFit/>
          </a:bodyPr>
          <a:lstStyle/>
          <a:p>
            <a:r>
              <a:rPr lang="en-US" altLang="zh-CN" sz="4000" b="1" dirty="0" smtClean="0"/>
              <a:t>IEHP Cloud : </a:t>
            </a:r>
            <a:r>
              <a:rPr lang="en-US" altLang="zh-CN" sz="4000" dirty="0"/>
              <a:t>The IHEP private cloud was deployed at Nov 2014. Users and virtual machines grow fast. The Cloud system was scaled at the end of 2015. The resources increased from 8 compute nodes to 24 compute nodes. There are 496 cores and max 350 virtual machines at IHEP Cloud. More than 100 users of unified certification use this system</a:t>
            </a:r>
            <a:r>
              <a:rPr lang="en-US" altLang="zh-CN" sz="4000" dirty="0" smtClean="0"/>
              <a:t>. </a:t>
            </a:r>
            <a:r>
              <a:rPr lang="en-US" altLang="zh-CN" sz="4000" dirty="0"/>
              <a:t>The IHEP cloud only provides virtual machine service, not provides volumes and not allows user create their own network and storage. The cloud provides UI nodes of IHEP local computing system for local computing system users and Linux testing machines for all users</a:t>
            </a:r>
            <a:r>
              <a:rPr lang="en-US" altLang="zh-CN" sz="4000" dirty="0" smtClean="0"/>
              <a:t>. The </a:t>
            </a:r>
            <a:r>
              <a:rPr lang="en-US" altLang="zh-CN" sz="4000" dirty="0"/>
              <a:t>infrastructure </a:t>
            </a:r>
            <a:r>
              <a:rPr lang="en-US" altLang="zh-CN" sz="4000" dirty="0" smtClean="0"/>
              <a:t>is like Figure 1.</a:t>
            </a:r>
            <a:endParaRPr lang="zh-CN" altLang="zh-CN" sz="4000" dirty="0"/>
          </a:p>
        </p:txBody>
      </p:sp>
      <p:sp>
        <p:nvSpPr>
          <p:cNvPr id="15" name="TextBox 14"/>
          <p:cNvSpPr txBox="1"/>
          <p:nvPr/>
        </p:nvSpPr>
        <p:spPr>
          <a:xfrm>
            <a:off x="1331964" y="22304846"/>
            <a:ext cx="30243360" cy="2905336"/>
          </a:xfrm>
          <a:prstGeom prst="rect">
            <a:avLst/>
          </a:prstGeom>
          <a:noFill/>
        </p:spPr>
        <p:txBody>
          <a:bodyPr wrap="square" lIns="438839" tIns="219419" rIns="438839" bIns="219419" rtlCol="0">
            <a:spAutoFit/>
          </a:bodyPr>
          <a:lstStyle/>
          <a:p>
            <a:pPr algn="just"/>
            <a:r>
              <a:rPr lang="en-US" altLang="zh-CN" sz="4000" b="1" dirty="0" err="1" smtClean="0"/>
              <a:t>Openstack</a:t>
            </a:r>
            <a:r>
              <a:rPr lang="en-US" altLang="zh-CN" sz="4000" b="1" dirty="0" smtClean="0"/>
              <a:t> universal Upgrade Solution</a:t>
            </a:r>
            <a:r>
              <a:rPr lang="en-US" altLang="zh-CN" sz="4000" dirty="0" smtClean="0"/>
              <a:t>: </a:t>
            </a:r>
            <a:r>
              <a:rPr lang="en-US" altLang="zh-CN" sz="4000" dirty="0"/>
              <a:t>we adopted a new approach to achieve major version upgrade in </a:t>
            </a:r>
            <a:r>
              <a:rPr lang="en-US" altLang="zh-CN" sz="4000" dirty="0" err="1"/>
              <a:t>Openstack</a:t>
            </a:r>
            <a:r>
              <a:rPr lang="en-US" altLang="zh-CN" sz="4000" dirty="0"/>
              <a:t> . That approach is to deploy a new version </a:t>
            </a:r>
            <a:r>
              <a:rPr lang="en-US" altLang="zh-CN" sz="4000" dirty="0" err="1"/>
              <a:t>Openstack</a:t>
            </a:r>
            <a:r>
              <a:rPr lang="en-US" altLang="zh-CN" sz="4000" dirty="0"/>
              <a:t> Cloud and migrate network, virtual machine, users/project, </a:t>
            </a:r>
            <a:r>
              <a:rPr lang="en-US" altLang="zh-CN" sz="4000" dirty="0" err="1"/>
              <a:t>secgroup</a:t>
            </a:r>
            <a:r>
              <a:rPr lang="en-US" altLang="zh-CN" sz="4000" dirty="0"/>
              <a:t> rules and so on. IHEP Cloud use the solution to upgrade from Icehouse to Kilo and about 135 virtual machines and more than 100 users had been migrated. The process costs 45 </a:t>
            </a:r>
            <a:r>
              <a:rPr lang="en-US" altLang="zh-CN" sz="4000" dirty="0" smtClean="0"/>
              <a:t>hours</a:t>
            </a:r>
            <a:r>
              <a:rPr lang="en-US" altLang="zh-CN" sz="4000" dirty="0"/>
              <a:t>. </a:t>
            </a:r>
            <a:endParaRPr lang="en-US" altLang="zh-CN" sz="4000" dirty="0" smtClean="0"/>
          </a:p>
        </p:txBody>
      </p:sp>
      <p:cxnSp>
        <p:nvCxnSpPr>
          <p:cNvPr id="3" name="直接连接符 2"/>
          <p:cNvCxnSpPr/>
          <p:nvPr/>
        </p:nvCxnSpPr>
        <p:spPr>
          <a:xfrm>
            <a:off x="1331964" y="4230838"/>
            <a:ext cx="30459384" cy="72008"/>
          </a:xfrm>
          <a:prstGeom prst="line">
            <a:avLst/>
          </a:prstGeom>
        </p:spPr>
        <p:style>
          <a:lnRef idx="1">
            <a:schemeClr val="accent1"/>
          </a:lnRef>
          <a:fillRef idx="0">
            <a:schemeClr val="accent1"/>
          </a:fillRef>
          <a:effectRef idx="0">
            <a:schemeClr val="accent1"/>
          </a:effectRef>
          <a:fontRef idx="minor">
            <a:schemeClr val="tx1"/>
          </a:fontRef>
        </p:style>
      </p:cxnSp>
      <p:sp>
        <p:nvSpPr>
          <p:cNvPr id="18" name="矩形 17"/>
          <p:cNvSpPr/>
          <p:nvPr/>
        </p:nvSpPr>
        <p:spPr>
          <a:xfrm>
            <a:off x="683892" y="774454"/>
            <a:ext cx="29369347" cy="1440160"/>
          </a:xfrm>
          <a:prstGeom prst="rect">
            <a:avLst/>
          </a:prstGeom>
          <a:ln>
            <a:noFill/>
          </a:ln>
        </p:spPr>
        <p:style>
          <a:lnRef idx="2">
            <a:schemeClr val="accent4"/>
          </a:lnRef>
          <a:fillRef idx="1">
            <a:schemeClr val="lt1"/>
          </a:fillRef>
          <a:effectRef idx="0">
            <a:schemeClr val="accent4"/>
          </a:effectRef>
          <a:fontRef idx="minor">
            <a:schemeClr val="dk1"/>
          </a:fontRef>
        </p:style>
        <p:txBody>
          <a:bodyPr lIns="438839" tIns="219419" rIns="438839" bIns="219419" rtlCol="0" anchor="ctr"/>
          <a:lstStyle/>
          <a:p>
            <a:pPr>
              <a:lnSpc>
                <a:spcPct val="120000"/>
              </a:lnSpc>
              <a:spcBef>
                <a:spcPts val="2880"/>
              </a:spcBef>
            </a:pPr>
            <a:r>
              <a:rPr lang="en-US" altLang="zh-CN" sz="8500" b="1" dirty="0">
                <a:latin typeface="Times New Roman"/>
              </a:rPr>
              <a:t>Research on an universal </a:t>
            </a:r>
            <a:r>
              <a:rPr lang="en-US" altLang="zh-CN" sz="8500" b="1" dirty="0" err="1">
                <a:latin typeface="Times New Roman"/>
              </a:rPr>
              <a:t>Openstack</a:t>
            </a:r>
            <a:r>
              <a:rPr lang="en-US" altLang="zh-CN" sz="8500" b="1" dirty="0">
                <a:latin typeface="Times New Roman"/>
              </a:rPr>
              <a:t> upgrade solution</a:t>
            </a:r>
            <a:endParaRPr lang="zh-CN" altLang="zh-CN" sz="8500" b="1" dirty="0">
              <a:latin typeface="Arial"/>
            </a:endParaRPr>
          </a:p>
        </p:txBody>
      </p:sp>
      <p:sp>
        <p:nvSpPr>
          <p:cNvPr id="19" name="矩形 18"/>
          <p:cNvSpPr/>
          <p:nvPr/>
        </p:nvSpPr>
        <p:spPr>
          <a:xfrm>
            <a:off x="2016040" y="2502646"/>
            <a:ext cx="20630292" cy="1476164"/>
          </a:xfrm>
          <a:prstGeom prst="rect">
            <a:avLst/>
          </a:prstGeom>
          <a:ln>
            <a:noFill/>
          </a:ln>
        </p:spPr>
        <p:style>
          <a:lnRef idx="2">
            <a:schemeClr val="accent4"/>
          </a:lnRef>
          <a:fillRef idx="1">
            <a:schemeClr val="lt1"/>
          </a:fillRef>
          <a:effectRef idx="0">
            <a:schemeClr val="accent4"/>
          </a:effectRef>
          <a:fontRef idx="minor">
            <a:schemeClr val="dk1"/>
          </a:fontRef>
        </p:style>
        <p:txBody>
          <a:bodyPr lIns="438839" tIns="219419" rIns="438839" bIns="219419" rtlCol="0" anchor="ctr"/>
          <a:lstStyle/>
          <a:p>
            <a:r>
              <a:rPr lang="en-US" altLang="zh-CN" sz="4600" dirty="0" smtClean="0"/>
              <a:t>Tao Cui, </a:t>
            </a:r>
            <a:r>
              <a:rPr lang="en-US" altLang="zh-CN" sz="4600" dirty="0" err="1" smtClean="0"/>
              <a:t>Yaodong</a:t>
            </a:r>
            <a:r>
              <a:rPr lang="en-US" altLang="zh-CN" sz="4600" dirty="0" smtClean="0"/>
              <a:t> Cheng</a:t>
            </a:r>
            <a:endParaRPr lang="zh-CN" altLang="zh-CN" sz="4600" baseline="30000" dirty="0" smtClean="0"/>
          </a:p>
          <a:p>
            <a:r>
              <a:rPr lang="en-US" altLang="zh-CN" sz="4600" i="1" baseline="30000" dirty="0" smtClean="0"/>
              <a:t> </a:t>
            </a:r>
            <a:r>
              <a:rPr lang="en-US" altLang="zh-CN" sz="4600" i="1" dirty="0" smtClean="0"/>
              <a:t>IHEP, 19B Yuquan Road, Beijing, 100049 China</a:t>
            </a:r>
            <a:endParaRPr lang="zh-CN" altLang="zh-CN" sz="4600" i="1" dirty="0" smtClean="0"/>
          </a:p>
        </p:txBody>
      </p:sp>
      <p:sp>
        <p:nvSpPr>
          <p:cNvPr id="65" name="TextBox 64"/>
          <p:cNvSpPr txBox="1"/>
          <p:nvPr/>
        </p:nvSpPr>
        <p:spPr>
          <a:xfrm>
            <a:off x="13645332" y="36202390"/>
            <a:ext cx="19082120" cy="5983102"/>
          </a:xfrm>
          <a:prstGeom prst="rect">
            <a:avLst/>
          </a:prstGeom>
          <a:noFill/>
        </p:spPr>
        <p:txBody>
          <a:bodyPr wrap="square" lIns="438839" tIns="219419" rIns="438839" bIns="219419" rtlCol="0">
            <a:spAutoFit/>
          </a:bodyPr>
          <a:lstStyle/>
          <a:p>
            <a:pPr marL="571500" indent="-571500" algn="just">
              <a:buFont typeface="Wingdings" panose="05000000000000000000" pitchFamily="2" charset="2"/>
              <a:buChar char="ü"/>
            </a:pPr>
            <a:r>
              <a:rPr lang="en-US" altLang="zh-CN" sz="4000" b="1" dirty="0" smtClean="0"/>
              <a:t>Migrate </a:t>
            </a:r>
            <a:r>
              <a:rPr lang="en-US" altLang="zh-CN" sz="4000" b="1" dirty="0"/>
              <a:t>virtual machines</a:t>
            </a:r>
          </a:p>
          <a:p>
            <a:pPr algn="just"/>
            <a:r>
              <a:rPr lang="en-US" altLang="zh-CN" sz="4000" b="1" dirty="0" smtClean="0"/>
              <a:t>        </a:t>
            </a:r>
            <a:r>
              <a:rPr lang="en-US" altLang="zh-CN" sz="4000" dirty="0" smtClean="0"/>
              <a:t>1.Create </a:t>
            </a:r>
            <a:r>
              <a:rPr lang="en-US" altLang="zh-CN" sz="4000" dirty="0"/>
              <a:t>a new virtual machine with the same </a:t>
            </a:r>
            <a:r>
              <a:rPr lang="en-US" altLang="zh-CN" sz="4000" dirty="0" err="1"/>
              <a:t>ip</a:t>
            </a:r>
            <a:r>
              <a:rPr lang="en-US" altLang="zh-CN" sz="4000" dirty="0"/>
              <a:t>, mac, flavor, </a:t>
            </a:r>
            <a:r>
              <a:rPr lang="en-US" altLang="zh-CN" sz="4000" dirty="0" smtClean="0"/>
              <a:t>image, project</a:t>
            </a:r>
            <a:r>
              <a:rPr lang="en-US" altLang="zh-CN" sz="4000" dirty="0"/>
              <a:t>, user</a:t>
            </a:r>
          </a:p>
          <a:p>
            <a:pPr algn="just"/>
            <a:r>
              <a:rPr lang="en-US" altLang="zh-CN" sz="4000" dirty="0" smtClean="0"/>
              <a:t>        2.Stop </a:t>
            </a:r>
            <a:r>
              <a:rPr lang="en-US" altLang="zh-CN" sz="4000" dirty="0"/>
              <a:t>the new virtual machine and the old one</a:t>
            </a:r>
          </a:p>
          <a:p>
            <a:pPr algn="just"/>
            <a:r>
              <a:rPr lang="en-US" altLang="zh-CN" sz="4000" dirty="0"/>
              <a:t>        </a:t>
            </a:r>
            <a:r>
              <a:rPr lang="en-US" altLang="zh-CN" sz="4000" dirty="0" smtClean="0"/>
              <a:t>3.Copy </a:t>
            </a:r>
            <a:r>
              <a:rPr lang="en-US" altLang="zh-CN" sz="4000" dirty="0"/>
              <a:t>increasing image from old Cloud to new location and modify </a:t>
            </a:r>
            <a:endParaRPr lang="en-US" altLang="zh-CN" sz="4000" dirty="0" smtClean="0"/>
          </a:p>
          <a:p>
            <a:pPr algn="just"/>
            <a:r>
              <a:rPr lang="en-US" altLang="zh-CN" sz="4000" dirty="0"/>
              <a:t> </a:t>
            </a:r>
            <a:r>
              <a:rPr lang="en-US" altLang="zh-CN" sz="4000" dirty="0" smtClean="0"/>
              <a:t>           backing file path(the </a:t>
            </a:r>
            <a:r>
              <a:rPr lang="en-US" altLang="zh-CN" sz="4000" dirty="0"/>
              <a:t>same backing image but not same file name)</a:t>
            </a:r>
          </a:p>
          <a:p>
            <a:pPr algn="just"/>
            <a:r>
              <a:rPr lang="en-US" altLang="zh-CN" sz="4000" dirty="0" smtClean="0"/>
              <a:t>        4.Start </a:t>
            </a:r>
            <a:r>
              <a:rPr lang="en-US" altLang="zh-CN" sz="4000" dirty="0"/>
              <a:t>the new virtual machine</a:t>
            </a:r>
          </a:p>
          <a:p>
            <a:pPr algn="just"/>
            <a:r>
              <a:rPr lang="en-US" altLang="zh-CN" sz="4000" dirty="0" smtClean="0"/>
              <a:t>        5.Repeat </a:t>
            </a:r>
            <a:r>
              <a:rPr lang="en-US" altLang="zh-CN" sz="4000" dirty="0"/>
              <a:t>the </a:t>
            </a:r>
            <a:r>
              <a:rPr lang="en-US" altLang="zh-CN" sz="4000" dirty="0" smtClean="0"/>
              <a:t>process </a:t>
            </a:r>
            <a:r>
              <a:rPr lang="en-US" altLang="zh-CN" sz="4000" dirty="0"/>
              <a:t>until all virtual machines are </a:t>
            </a:r>
            <a:r>
              <a:rPr lang="en-US" altLang="zh-CN" sz="4000" dirty="0" smtClean="0"/>
              <a:t>migrated.</a:t>
            </a:r>
          </a:p>
          <a:p>
            <a:pPr marL="571500" indent="-571500" algn="just">
              <a:buFont typeface="Wingdings" panose="05000000000000000000" pitchFamily="2" charset="2"/>
              <a:buChar char="ü"/>
            </a:pPr>
            <a:r>
              <a:rPr lang="en-US" altLang="zh-CN" sz="4000" b="1" dirty="0" smtClean="0"/>
              <a:t>Others</a:t>
            </a:r>
            <a:endParaRPr lang="en-US" altLang="zh-CN" sz="4000" b="1" dirty="0"/>
          </a:p>
          <a:p>
            <a:pPr algn="just"/>
            <a:r>
              <a:rPr lang="en-US" altLang="zh-CN" sz="4000" b="1" dirty="0" smtClean="0"/>
              <a:t>        </a:t>
            </a:r>
            <a:r>
              <a:rPr lang="en-US" altLang="zh-CN" sz="4000" dirty="0" smtClean="0"/>
              <a:t>Install </a:t>
            </a:r>
            <a:r>
              <a:rPr lang="en-US" altLang="zh-CN" sz="4000" dirty="0"/>
              <a:t>unified certification database and system, modify dashboard</a:t>
            </a:r>
            <a:r>
              <a:rPr lang="en-US" altLang="zh-CN" sz="4000" b="1" dirty="0"/>
              <a:t>.</a:t>
            </a:r>
          </a:p>
        </p:txBody>
      </p:sp>
      <p:sp>
        <p:nvSpPr>
          <p:cNvPr id="66" name="TextBox 65"/>
          <p:cNvSpPr txBox="1"/>
          <p:nvPr/>
        </p:nvSpPr>
        <p:spPr>
          <a:xfrm>
            <a:off x="1784224" y="24897134"/>
            <a:ext cx="11141028" cy="6408712"/>
          </a:xfrm>
          <a:prstGeom prst="rect">
            <a:avLst/>
          </a:prstGeom>
          <a:noFill/>
        </p:spPr>
        <p:txBody>
          <a:bodyPr wrap="square" lIns="438839" tIns="219419" rIns="438839" bIns="219419" rtlCol="0">
            <a:normAutofit fontScale="92500"/>
          </a:bodyPr>
          <a:lstStyle/>
          <a:p>
            <a:pPr algn="just"/>
            <a:r>
              <a:rPr lang="en-US" altLang="zh-CN" sz="4000" dirty="0" smtClean="0"/>
              <a:t>The Goal of upgrade:</a:t>
            </a:r>
          </a:p>
          <a:p>
            <a:pPr algn="just"/>
            <a:endParaRPr lang="en-US" altLang="zh-CN" sz="4000" dirty="0"/>
          </a:p>
          <a:p>
            <a:pPr marL="571500" indent="-571500" algn="just">
              <a:buFont typeface="Wingdings" panose="05000000000000000000" pitchFamily="2" charset="2"/>
              <a:buChar char="ü"/>
            </a:pPr>
            <a:r>
              <a:rPr lang="en-US" altLang="zh-CN" sz="4000" dirty="0" smtClean="0"/>
              <a:t>To upgrade IHEP cloud from </a:t>
            </a:r>
            <a:r>
              <a:rPr lang="en-US" altLang="zh-CN" sz="4000" dirty="0" err="1" smtClean="0"/>
              <a:t>Openatack</a:t>
            </a:r>
            <a:r>
              <a:rPr lang="en-US" altLang="zh-CN" sz="4000" dirty="0" smtClean="0"/>
              <a:t> Icehouse to </a:t>
            </a:r>
            <a:r>
              <a:rPr lang="en-US" altLang="zh-CN" sz="4000" dirty="0" smtClean="0"/>
              <a:t>Kilo</a:t>
            </a:r>
          </a:p>
          <a:p>
            <a:pPr marL="571500" indent="-571500" algn="just">
              <a:buFont typeface="Wingdings" panose="05000000000000000000" pitchFamily="2" charset="2"/>
              <a:buChar char="ü"/>
            </a:pPr>
            <a:r>
              <a:rPr lang="en-US" altLang="zh-CN" sz="4000" dirty="0" smtClean="0"/>
              <a:t>To </a:t>
            </a:r>
            <a:r>
              <a:rPr lang="en-US" altLang="zh-CN" sz="4000" dirty="0" smtClean="0"/>
              <a:t>achieve shared storage</a:t>
            </a:r>
            <a:r>
              <a:rPr lang="en-US" altLang="zh-CN" sz="4000" dirty="0"/>
              <a:t> </a:t>
            </a:r>
            <a:r>
              <a:rPr lang="en-US" altLang="zh-CN" sz="4000" dirty="0" smtClean="0"/>
              <a:t>and instance copy on write; </a:t>
            </a:r>
            <a:endParaRPr lang="en-US" altLang="zh-CN" sz="4000" dirty="0" smtClean="0"/>
          </a:p>
          <a:p>
            <a:pPr marL="571500" indent="-571500" algn="just">
              <a:buFont typeface="Wingdings" panose="05000000000000000000" pitchFamily="2" charset="2"/>
              <a:buChar char="ü"/>
            </a:pPr>
            <a:r>
              <a:rPr lang="en-US" altLang="zh-CN" sz="4000" dirty="0" smtClean="0"/>
              <a:t>To </a:t>
            </a:r>
            <a:r>
              <a:rPr lang="en-US" altLang="zh-CN" sz="4000" dirty="0" smtClean="0"/>
              <a:t>achieve unified certification both </a:t>
            </a:r>
            <a:r>
              <a:rPr lang="en-US" altLang="zh-CN" sz="4000" dirty="0" smtClean="0"/>
              <a:t>IHEP unified </a:t>
            </a:r>
            <a:r>
              <a:rPr lang="en-US" altLang="zh-CN" sz="4000" dirty="0" err="1" smtClean="0"/>
              <a:t>auth</a:t>
            </a:r>
            <a:r>
              <a:rPr lang="en-US" altLang="zh-CN" sz="4000" dirty="0" smtClean="0"/>
              <a:t> users </a:t>
            </a:r>
            <a:r>
              <a:rPr lang="en-US" altLang="zh-CN" sz="4000" dirty="0" smtClean="0"/>
              <a:t>and local users and maintain privilege users such as admin and services or special </a:t>
            </a:r>
            <a:r>
              <a:rPr lang="en-US" altLang="zh-CN" sz="4000" dirty="0" smtClean="0"/>
              <a:t>users</a:t>
            </a:r>
            <a:r>
              <a:rPr lang="en-US" altLang="zh-CN" sz="4000" dirty="0" smtClean="0"/>
              <a:t>; </a:t>
            </a:r>
          </a:p>
          <a:p>
            <a:pPr marL="571500" indent="-571500" algn="just">
              <a:buFont typeface="Wingdings" panose="05000000000000000000" pitchFamily="2" charset="2"/>
              <a:buChar char="ü"/>
            </a:pPr>
            <a:r>
              <a:rPr lang="en-US" altLang="zh-CN" sz="4000" dirty="0" smtClean="0"/>
              <a:t>To maintain all users virtual machines</a:t>
            </a:r>
            <a:endParaRPr lang="en-US" altLang="zh-CN" sz="4000" dirty="0" smtClean="0"/>
          </a:p>
        </p:txBody>
      </p:sp>
      <p:sp>
        <p:nvSpPr>
          <p:cNvPr id="67" name="矩形 66"/>
          <p:cNvSpPr/>
          <p:nvPr/>
        </p:nvSpPr>
        <p:spPr>
          <a:xfrm>
            <a:off x="17173724" y="35194278"/>
            <a:ext cx="11377264" cy="1224136"/>
          </a:xfrm>
          <a:prstGeom prst="rect">
            <a:avLst/>
          </a:prstGeom>
          <a:ln>
            <a:noFill/>
          </a:ln>
        </p:spPr>
        <p:style>
          <a:lnRef idx="2">
            <a:schemeClr val="accent4"/>
          </a:lnRef>
          <a:fillRef idx="1">
            <a:schemeClr val="lt1"/>
          </a:fillRef>
          <a:effectRef idx="0">
            <a:schemeClr val="accent4"/>
          </a:effectRef>
          <a:fontRef idx="minor">
            <a:schemeClr val="dk1"/>
          </a:fontRef>
        </p:style>
        <p:txBody>
          <a:bodyPr lIns="438839" tIns="219419" rIns="438839" bIns="219419" rtlCol="0" anchor="ctr"/>
          <a:lstStyle/>
          <a:p>
            <a:r>
              <a:rPr lang="en-US" altLang="zh-CN" sz="3600" dirty="0" smtClean="0"/>
              <a:t> </a:t>
            </a:r>
            <a:r>
              <a:rPr lang="en-US" altLang="zh-CN" sz="3600" dirty="0" smtClean="0"/>
              <a:t>           </a:t>
            </a:r>
            <a:r>
              <a:rPr lang="en-US" altLang="zh-CN" sz="3600" b="1" dirty="0" smtClean="0"/>
              <a:t>Figure </a:t>
            </a:r>
            <a:r>
              <a:rPr lang="en-US" altLang="zh-CN" sz="3600" b="1" dirty="0" smtClean="0"/>
              <a:t>2: New IHEP </a:t>
            </a:r>
            <a:r>
              <a:rPr lang="en-US" altLang="zh-CN" sz="3600" b="1" dirty="0" smtClean="0"/>
              <a:t>Private Cloud </a:t>
            </a:r>
            <a:r>
              <a:rPr lang="en-US" altLang="zh-CN" sz="3600" b="1" dirty="0" err="1" smtClean="0"/>
              <a:t>Infrastucture</a:t>
            </a:r>
            <a:endParaRPr lang="zh-CN" altLang="zh-CN" sz="3600" b="1" dirty="0"/>
          </a:p>
        </p:txBody>
      </p:sp>
      <p:sp>
        <p:nvSpPr>
          <p:cNvPr id="68" name="TextBox 67"/>
          <p:cNvSpPr txBox="1"/>
          <p:nvPr/>
        </p:nvSpPr>
        <p:spPr>
          <a:xfrm>
            <a:off x="1403972" y="32529982"/>
            <a:ext cx="12529392" cy="9676420"/>
          </a:xfrm>
          <a:prstGeom prst="rect">
            <a:avLst/>
          </a:prstGeom>
          <a:noFill/>
        </p:spPr>
        <p:txBody>
          <a:bodyPr wrap="square" lIns="438839" tIns="219419" rIns="438839" bIns="219419" rtlCol="0">
            <a:spAutoFit/>
          </a:bodyPr>
          <a:lstStyle/>
          <a:p>
            <a:pPr algn="just"/>
            <a:r>
              <a:rPr lang="en-US" altLang="zh-CN" sz="4000" b="1" dirty="0" smtClean="0"/>
              <a:t>The step of Upgrade </a:t>
            </a:r>
          </a:p>
          <a:p>
            <a:pPr marL="571500" indent="-571500" algn="just">
              <a:buFont typeface="Wingdings" panose="05000000000000000000" pitchFamily="2" charset="2"/>
              <a:buChar char="ü"/>
            </a:pPr>
            <a:r>
              <a:rPr lang="en-US" altLang="zh-CN" sz="4000" b="1" dirty="0" smtClean="0"/>
              <a:t>new </a:t>
            </a:r>
            <a:r>
              <a:rPr lang="en-US" altLang="zh-CN" sz="4000" b="1" dirty="0"/>
              <a:t>Cloud deployed</a:t>
            </a:r>
          </a:p>
          <a:p>
            <a:pPr algn="just"/>
            <a:r>
              <a:rPr lang="en-US" altLang="zh-CN" sz="4000" dirty="0" smtClean="0"/>
              <a:t>        1.To install a new Cloud based on </a:t>
            </a:r>
            <a:r>
              <a:rPr lang="en-US" altLang="zh-CN" sz="4000" dirty="0" err="1" smtClean="0"/>
              <a:t>Openstack</a:t>
            </a:r>
            <a:r>
              <a:rPr lang="en-US" altLang="zh-CN" sz="4000" dirty="0" smtClean="0"/>
              <a:t> Kilo.</a:t>
            </a:r>
          </a:p>
          <a:p>
            <a:pPr algn="just"/>
            <a:r>
              <a:rPr lang="en-US" altLang="zh-CN" sz="4000" dirty="0" smtClean="0"/>
              <a:t>        2.To install a </a:t>
            </a:r>
            <a:r>
              <a:rPr lang="en-US" altLang="zh-CN" sz="4000" dirty="0" err="1" smtClean="0"/>
              <a:t>GlusterFS</a:t>
            </a:r>
            <a:r>
              <a:rPr lang="en-US" altLang="zh-CN" sz="4000" dirty="0" smtClean="0"/>
              <a:t> to support shared storage.</a:t>
            </a:r>
          </a:p>
          <a:p>
            <a:pPr algn="just"/>
            <a:r>
              <a:rPr lang="en-US" altLang="zh-CN" sz="4000" dirty="0" smtClean="0"/>
              <a:t>        3.To modify policies to limit user privilege</a:t>
            </a:r>
          </a:p>
          <a:p>
            <a:pPr algn="just"/>
            <a:r>
              <a:rPr lang="en-US" altLang="zh-CN" sz="4000" dirty="0" smtClean="0"/>
              <a:t>        4.To modify dashboard to achieve IHEP-SSO and      </a:t>
            </a:r>
          </a:p>
          <a:p>
            <a:pPr algn="just"/>
            <a:r>
              <a:rPr lang="en-US" altLang="zh-CN" sz="4000" dirty="0" smtClean="0"/>
              <a:t>           unified certification.</a:t>
            </a:r>
          </a:p>
          <a:p>
            <a:pPr marL="571500" indent="-571500" algn="just">
              <a:buFont typeface="Wingdings" panose="05000000000000000000" pitchFamily="2" charset="2"/>
              <a:buChar char="ü"/>
            </a:pPr>
            <a:r>
              <a:rPr lang="en-US" altLang="zh-CN" sz="4000" b="1" dirty="0" smtClean="0"/>
              <a:t>Cloud </a:t>
            </a:r>
            <a:r>
              <a:rPr lang="en-US" altLang="zh-CN" sz="4000" b="1" dirty="0"/>
              <a:t>configuration</a:t>
            </a:r>
          </a:p>
          <a:p>
            <a:pPr algn="just"/>
            <a:r>
              <a:rPr lang="en-US" altLang="zh-CN" sz="4000" b="1" dirty="0" smtClean="0"/>
              <a:t>        </a:t>
            </a:r>
            <a:r>
              <a:rPr lang="en-US" altLang="zh-CN" sz="4000" dirty="0" smtClean="0"/>
              <a:t>1.Configure network as same as Old Cloud and </a:t>
            </a:r>
          </a:p>
          <a:p>
            <a:pPr algn="just"/>
            <a:r>
              <a:rPr lang="en-US" altLang="zh-CN" sz="4000" dirty="0" smtClean="0"/>
              <a:t>            stop old DHCP</a:t>
            </a:r>
          </a:p>
          <a:p>
            <a:pPr algn="just"/>
            <a:r>
              <a:rPr lang="en-US" altLang="zh-CN" sz="4000" dirty="0" smtClean="0"/>
              <a:t>        2.Import images like old Cloud, </a:t>
            </a:r>
          </a:p>
          <a:p>
            <a:pPr algn="just"/>
            <a:r>
              <a:rPr lang="en-US" altLang="zh-CN" sz="4000" dirty="0" smtClean="0"/>
              <a:t>        3.Configure flavors like old one</a:t>
            </a:r>
          </a:p>
          <a:p>
            <a:pPr algn="just"/>
            <a:r>
              <a:rPr lang="en-US" altLang="zh-CN" sz="4000" dirty="0" smtClean="0"/>
              <a:t>        4.Create users with a local password, and import </a:t>
            </a:r>
          </a:p>
          <a:p>
            <a:pPr algn="just"/>
            <a:r>
              <a:rPr lang="en-US" altLang="zh-CN" sz="4000" dirty="0" smtClean="0"/>
              <a:t>           quota and </a:t>
            </a:r>
            <a:r>
              <a:rPr lang="en-US" altLang="zh-CN" sz="4000" dirty="0" err="1" smtClean="0"/>
              <a:t>secgroup</a:t>
            </a:r>
            <a:r>
              <a:rPr lang="en-US" altLang="zh-CN" sz="4000" dirty="0" smtClean="0"/>
              <a:t> rules.</a:t>
            </a:r>
          </a:p>
          <a:p>
            <a:pPr algn="just"/>
            <a:r>
              <a:rPr lang="en-US" altLang="zh-CN" sz="4000" dirty="0" smtClean="0"/>
              <a:t> </a:t>
            </a:r>
            <a:endParaRPr lang="en-US" altLang="zh-CN" sz="4000" dirty="0"/>
          </a:p>
        </p:txBody>
      </p:sp>
      <p:sp>
        <p:nvSpPr>
          <p:cNvPr id="77" name="矩形 76"/>
          <p:cNvSpPr/>
          <p:nvPr/>
        </p:nvSpPr>
        <p:spPr>
          <a:xfrm>
            <a:off x="3924252" y="21152718"/>
            <a:ext cx="10441160" cy="1152128"/>
          </a:xfrm>
          <a:prstGeom prst="rect">
            <a:avLst/>
          </a:prstGeom>
          <a:ln>
            <a:noFill/>
          </a:ln>
        </p:spPr>
        <p:style>
          <a:lnRef idx="2">
            <a:schemeClr val="accent4"/>
          </a:lnRef>
          <a:fillRef idx="1">
            <a:schemeClr val="lt1"/>
          </a:fillRef>
          <a:effectRef idx="0">
            <a:schemeClr val="accent4"/>
          </a:effectRef>
          <a:fontRef idx="minor">
            <a:schemeClr val="dk1"/>
          </a:fontRef>
        </p:style>
        <p:txBody>
          <a:bodyPr lIns="438839" tIns="219419" rIns="438839" bIns="219419" rtlCol="0" anchor="ctr"/>
          <a:lstStyle/>
          <a:p>
            <a:r>
              <a:rPr lang="en-US" altLang="zh-CN" sz="3600" dirty="0" smtClean="0"/>
              <a:t>    </a:t>
            </a:r>
            <a:r>
              <a:rPr lang="en-US" altLang="zh-CN" sz="3600" b="1" dirty="0" smtClean="0"/>
              <a:t>Figure 1: Old IHEP </a:t>
            </a:r>
            <a:r>
              <a:rPr lang="en-US" altLang="zh-CN" sz="3600" b="1" dirty="0"/>
              <a:t>P</a:t>
            </a:r>
            <a:r>
              <a:rPr lang="en-US" altLang="zh-CN" sz="3600" b="1" dirty="0" smtClean="0"/>
              <a:t>rivate Cloud </a:t>
            </a:r>
            <a:r>
              <a:rPr lang="en-US" altLang="zh-CN" sz="3600" b="1" dirty="0" smtClean="0"/>
              <a:t>Architecture</a:t>
            </a:r>
            <a:endParaRPr lang="zh-CN" altLang="zh-CN" sz="3600" b="1" dirty="0"/>
          </a:p>
        </p:txBody>
      </p:sp>
      <p:sp>
        <p:nvSpPr>
          <p:cNvPr id="82" name="TextBox 81"/>
          <p:cNvSpPr txBox="1"/>
          <p:nvPr/>
        </p:nvSpPr>
        <p:spPr>
          <a:xfrm>
            <a:off x="18757900" y="11359630"/>
            <a:ext cx="10513168" cy="9876475"/>
          </a:xfrm>
          <a:prstGeom prst="rect">
            <a:avLst/>
          </a:prstGeom>
          <a:noFill/>
        </p:spPr>
        <p:txBody>
          <a:bodyPr wrap="square" lIns="438839" tIns="219419" rIns="438839" bIns="219419" rtlCol="0">
            <a:spAutoFit/>
          </a:bodyPr>
          <a:lstStyle/>
          <a:p>
            <a:pPr algn="just"/>
            <a:r>
              <a:rPr lang="en-US" altLang="zh-CN" sz="4000" dirty="0" smtClean="0"/>
              <a:t>The problem of the old IHEP Cloud</a:t>
            </a:r>
          </a:p>
          <a:p>
            <a:pPr marL="857250" indent="-857250" algn="just">
              <a:buFont typeface="Wingdings" panose="05000000000000000000" pitchFamily="2" charset="2"/>
              <a:buChar char="ü"/>
            </a:pPr>
            <a:endParaRPr lang="en-US" altLang="zh-CN" sz="4000" dirty="0" smtClean="0"/>
          </a:p>
          <a:p>
            <a:pPr marL="857250" indent="-857250" algn="just">
              <a:buFont typeface="Wingdings" panose="05000000000000000000" pitchFamily="2" charset="2"/>
              <a:buChar char="ü"/>
            </a:pPr>
            <a:r>
              <a:rPr lang="en-US" altLang="zh-CN" sz="4000" dirty="0"/>
              <a:t>The IHEP Cloud was deployed based on </a:t>
            </a:r>
            <a:r>
              <a:rPr lang="en-US" altLang="zh-CN" sz="4000" dirty="0" err="1"/>
              <a:t>Openstack</a:t>
            </a:r>
            <a:r>
              <a:rPr lang="en-US" altLang="zh-CN" sz="4000" dirty="0"/>
              <a:t> Icehouse. With the development of the </a:t>
            </a:r>
            <a:r>
              <a:rPr lang="en-US" altLang="zh-CN" sz="4000" dirty="0" err="1"/>
              <a:t>Openstack</a:t>
            </a:r>
            <a:r>
              <a:rPr lang="en-US" altLang="zh-CN" sz="4000" dirty="0"/>
              <a:t>, the old version was end of life. </a:t>
            </a:r>
            <a:r>
              <a:rPr lang="en-US" altLang="zh-CN" sz="4000" dirty="0" smtClean="0"/>
              <a:t>The system should be upgraded to new version.</a:t>
            </a:r>
          </a:p>
          <a:p>
            <a:pPr marL="857250" indent="-857250" algn="just">
              <a:buFont typeface="Wingdings" panose="05000000000000000000" pitchFamily="2" charset="2"/>
              <a:buChar char="ü"/>
            </a:pPr>
            <a:r>
              <a:rPr lang="en-US" altLang="zh-CN" sz="4000" dirty="0" smtClean="0"/>
              <a:t>The </a:t>
            </a:r>
            <a:r>
              <a:rPr lang="en-US" altLang="zh-CN" sz="4000" dirty="0"/>
              <a:t>old Cloud infrastructure was limited and some new technical need to be applied to this </a:t>
            </a:r>
            <a:r>
              <a:rPr lang="en-US" altLang="zh-CN" sz="4000" dirty="0" smtClean="0"/>
              <a:t>system. Such as not perfect SSO and unified certification.</a:t>
            </a:r>
          </a:p>
          <a:p>
            <a:pPr marL="857250" indent="-857250" algn="just">
              <a:buFont typeface="Wingdings" panose="05000000000000000000" pitchFamily="2" charset="2"/>
              <a:buChar char="ü"/>
            </a:pPr>
            <a:r>
              <a:rPr lang="en-US" altLang="zh-CN" sz="4000" dirty="0" smtClean="0"/>
              <a:t>Upgrade from Icehouse to Kilo, The OS need to upgrade a major version from SL6.5 to SL7.</a:t>
            </a:r>
          </a:p>
          <a:p>
            <a:endParaRPr lang="zh-CN" altLang="en-US" sz="5300" dirty="0"/>
          </a:p>
        </p:txBody>
      </p:sp>
      <p:pic>
        <p:nvPicPr>
          <p:cNvPr id="1028" name="Picture 4" descr="“cloud computing”的图片搜索结果"/>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3294404" y="4836939"/>
            <a:ext cx="8643938" cy="4362451"/>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877580" y="24465086"/>
            <a:ext cx="13681520" cy="107130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5"/>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170098" y="10476286"/>
            <a:ext cx="16155754" cy="10753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927</TotalTime>
  <Words>558</Words>
  <Application>Microsoft Office PowerPoint</Application>
  <PresentationFormat>自定义</PresentationFormat>
  <Paragraphs>43</Paragraphs>
  <Slides>1</Slides>
  <Notes>1</Notes>
  <HiddenSlides>0</HiddenSlides>
  <MMClips>0</MMClips>
  <ScaleCrop>false</ScaleCrop>
  <HeadingPairs>
    <vt:vector size="4" baseType="variant">
      <vt:variant>
        <vt:lpstr>主题</vt:lpstr>
      </vt:variant>
      <vt:variant>
        <vt:i4>1</vt:i4>
      </vt:variant>
      <vt:variant>
        <vt:lpstr>幻灯片标题</vt:lpstr>
      </vt:variant>
      <vt:variant>
        <vt:i4>1</vt:i4>
      </vt:variant>
    </vt:vector>
  </HeadingPairs>
  <TitlesOfParts>
    <vt:vector size="2" baseType="lpstr">
      <vt:lpstr>Office 主题</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kanwx</dc:creator>
  <cp:lastModifiedBy>Ct</cp:lastModifiedBy>
  <cp:revision>59</cp:revision>
  <dcterms:created xsi:type="dcterms:W3CDTF">2012-05-14T06:34:57Z</dcterms:created>
  <dcterms:modified xsi:type="dcterms:W3CDTF">2016-10-07T03:36:31Z</dcterms:modified>
</cp:coreProperties>
</file>