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9" r:id="rId4"/>
    <p:sldId id="262" r:id="rId5"/>
    <p:sldId id="263" r:id="rId6"/>
    <p:sldId id="293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80" r:id="rId15"/>
    <p:sldId id="281" r:id="rId16"/>
    <p:sldId id="282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92"/>
    <p:restoredTop sz="88076"/>
  </p:normalViewPr>
  <p:slideViewPr>
    <p:cSldViewPr snapToGrid="0" snapToObjects="1">
      <p:cViewPr varScale="1">
        <p:scale>
          <a:sx n="77" d="100"/>
          <a:sy n="77" d="100"/>
        </p:scale>
        <p:origin x="216" y="17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53634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4267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506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52364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Shape 28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753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423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0262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6644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1592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6677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528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422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it-IT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6317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7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8587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7155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092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rotWithShape="1">
          <a:blip r:embed="rId2">
            <a:alphaModFix/>
          </a:blip>
          <a:stretch>
            <a:fillRect l="5999" t="1999" r="4998" b="54000"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210711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4569201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12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rotWithShape="1">
          <a:blip r:embed="rId2">
            <a:alphaModFix/>
          </a:blip>
          <a:stretch>
            <a:fillRect t="9999" r="1999" b="71000"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‹n.›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 l="10000" r="9999" b="65999"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107110"/>
            <a:ext cx="10617199" cy="238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Automation: </a:t>
            </a:r>
            <a:b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from infrastructure deployment </a:t>
            </a:r>
            <a:b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to application monitoring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1524000" y="5001001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Arial"/>
              <a:buNone/>
            </a:pPr>
            <a: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Cristina Aiftimiei, Alessandro Costantini, </a:t>
            </a:r>
            <a:r>
              <a:rPr lang="en-US" sz="2400" b="0" i="1" u="sng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Diego Michelotto</a:t>
            </a:r>
            <a: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et al.</a:t>
            </a:r>
            <a:b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INFN-CNAF, IT</a:t>
            </a:r>
            <a:b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1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{cristina.aiftimiei, alessandro.costantini, diego.michelotto}@cnaf.infn.it</a:t>
            </a:r>
          </a:p>
        </p:txBody>
      </p:sp>
      <p:sp>
        <p:nvSpPr>
          <p:cNvPr id="91" name="Shape 91"/>
          <p:cNvSpPr/>
          <p:nvPr/>
        </p:nvSpPr>
        <p:spPr>
          <a:xfrm>
            <a:off x="2743200" y="1392300"/>
            <a:ext cx="6096000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0" i="0" u="none" strike="noStrike" cap="none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rPr>
              <a:t>Smart Cities and Communities and Social Innovation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0" i="0" u="none" strike="noStrike" cap="none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rPr>
              <a:t>Bando MIUR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0" i="0" u="none" strike="noStrike" cap="none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rPr>
              <a:t>D.D. 391/Ric. del 5 luglio 2012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Automation </a:t>
            </a:r>
            <a:r>
              <a:rPr lang="en-US" sz="4400" b="0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endParaRPr lang="en-US" sz="4400" b="0" i="0" u="none" strike="noStrike" cap="none" dirty="0">
              <a:solidFill>
                <a:srgbClr val="27628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142174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99615"/>
              <a:buFont typeface="Arial"/>
              <a:buChar char="•"/>
            </a:pPr>
            <a:r>
              <a:rPr lang="en-US" sz="259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Puppet</a:t>
            </a:r>
          </a:p>
          <a:p>
            <a:pPr marL="685800" marR="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909"/>
              <a:buFont typeface="Arial"/>
              <a:buChar char="•"/>
            </a:pPr>
            <a:r>
              <a:rPr lang="en-US" sz="222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Framework open source for the management and configuration of ICT </a:t>
            </a:r>
            <a:r>
              <a:rPr lang="en-US" sz="2220" b="0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systems</a:t>
            </a:r>
          </a:p>
          <a:p>
            <a:pPr lvl="2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850" b="1" dirty="0" smtClean="0">
                <a:solidFill>
                  <a:srgbClr val="27628C"/>
                </a:solidFill>
              </a:rPr>
              <a:t>Roles </a:t>
            </a:r>
            <a:r>
              <a:rPr lang="en-US" sz="1850" b="1" dirty="0">
                <a:solidFill>
                  <a:srgbClr val="27628C"/>
                </a:solidFill>
              </a:rPr>
              <a:t>and profiles </a:t>
            </a:r>
            <a:r>
              <a:rPr lang="en-US" sz="1850" b="1" dirty="0" smtClean="0">
                <a:solidFill>
                  <a:srgbClr val="27628C"/>
                </a:solidFill>
              </a:rPr>
              <a:t>model</a:t>
            </a:r>
            <a:endParaRPr lang="en-US" sz="1850" dirty="0">
              <a:solidFill>
                <a:srgbClr val="27628C"/>
              </a:solidFill>
            </a:endParaRPr>
          </a:p>
          <a:p>
            <a:pPr lvl="3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650" dirty="0" smtClean="0">
                <a:solidFill>
                  <a:srgbClr val="27628C"/>
                </a:solidFill>
              </a:rPr>
              <a:t>based </a:t>
            </a:r>
            <a:r>
              <a:rPr lang="en-US" sz="1650" dirty="0">
                <a:solidFill>
                  <a:srgbClr val="27628C"/>
                </a:solidFill>
              </a:rPr>
              <a:t>on a similar module of Quentin Machu</a:t>
            </a:r>
          </a:p>
          <a:p>
            <a:pPr lvl="2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850" b="1" dirty="0">
                <a:solidFill>
                  <a:srgbClr val="27628C"/>
                </a:solidFill>
              </a:rPr>
              <a:t>Profiles</a:t>
            </a:r>
            <a:r>
              <a:rPr lang="en-US" sz="1850" dirty="0">
                <a:solidFill>
                  <a:srgbClr val="27628C"/>
                </a:solidFill>
              </a:rPr>
              <a:t>: technology-specific wrapper classes</a:t>
            </a:r>
          </a:p>
          <a:p>
            <a:pPr lvl="3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650" dirty="0">
                <a:solidFill>
                  <a:srgbClr val="27628C"/>
                </a:solidFill>
              </a:rPr>
              <a:t>Database, Horizon, Keepalived, Nova-compute, …</a:t>
            </a:r>
          </a:p>
          <a:p>
            <a:pPr lvl="2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850" b="1" dirty="0">
                <a:solidFill>
                  <a:srgbClr val="27628C"/>
                </a:solidFill>
              </a:rPr>
              <a:t>Roles</a:t>
            </a:r>
            <a:r>
              <a:rPr lang="en-US" sz="1850" dirty="0">
                <a:solidFill>
                  <a:srgbClr val="27628C"/>
                </a:solidFill>
              </a:rPr>
              <a:t>: business-specific wrapper classes</a:t>
            </a:r>
          </a:p>
          <a:p>
            <a:pPr lvl="3" indent="-228600">
              <a:lnSpc>
                <a:spcPct val="80000"/>
              </a:lnSpc>
              <a:buClr>
                <a:srgbClr val="27628C"/>
              </a:buClr>
              <a:buSzPct val="97368"/>
            </a:pPr>
            <a:r>
              <a:rPr lang="en-US" sz="1650" dirty="0">
                <a:solidFill>
                  <a:srgbClr val="27628C"/>
                </a:solidFill>
              </a:rPr>
              <a:t>Every node is classified with one role</a:t>
            </a:r>
            <a:r>
              <a:rPr lang="en-US" sz="1650" dirty="0" smtClean="0">
                <a:solidFill>
                  <a:srgbClr val="27628C"/>
                </a:solidFill>
              </a:rPr>
              <a:t>!</a:t>
            </a:r>
          </a:p>
          <a:p>
            <a:pPr marL="6858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909"/>
              <a:buFont typeface="Arial"/>
              <a:buChar char="•"/>
            </a:pPr>
            <a:endParaRPr lang="en-US" sz="1000" b="0" i="0" u="none" strike="noStrike" cap="none" dirty="0">
              <a:solidFill>
                <a:srgbClr val="27628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99615"/>
              <a:buFont typeface="Arial"/>
              <a:buChar char="•"/>
            </a:pPr>
            <a:r>
              <a:rPr lang="en-US" sz="2590" b="1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Foreman</a:t>
            </a:r>
            <a:endParaRPr lang="en-US" sz="2590" b="1" i="0" u="none" strike="noStrike" cap="none" dirty="0">
              <a:solidFill>
                <a:srgbClr val="27628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909"/>
              <a:buFont typeface="Arial"/>
              <a:buChar char="•"/>
            </a:pPr>
            <a:r>
              <a:rPr lang="en-US" sz="222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Framework for the lifecycle management of virtual and physical server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7368"/>
              <a:buFont typeface="Arial"/>
              <a:buChar char="•"/>
            </a:pPr>
            <a:r>
              <a:rPr lang="en-US" sz="185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Rapid</a:t>
            </a:r>
            <a:r>
              <a:rPr lang="en-US" sz="185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deployment of services and applications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7368"/>
              <a:buFont typeface="Arial"/>
              <a:buChar char="•"/>
            </a:pPr>
            <a:r>
              <a:rPr lang="en-US" sz="185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Easy</a:t>
            </a:r>
            <a:r>
              <a:rPr lang="en-US" sz="185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automation of repetitive actions 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500"/>
              </a:spcBef>
              <a:buClr>
                <a:srgbClr val="27628C"/>
              </a:buClr>
              <a:buSzPct val="97368"/>
              <a:buFont typeface="Arial"/>
              <a:buChar char="•"/>
            </a:pPr>
            <a:r>
              <a:rPr lang="en-US" sz="185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Proactive</a:t>
            </a:r>
            <a:r>
              <a:rPr lang="en-US" sz="185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Management of servers</a:t>
            </a:r>
          </a:p>
        </p:txBody>
      </p:sp>
      <p:sp>
        <p:nvSpPr>
          <p:cNvPr id="265" name="Shape 2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308"/>
          <p:cNvSpPr txBox="1">
            <a:spLocks/>
          </p:cNvSpPr>
          <p:nvPr/>
        </p:nvSpPr>
        <p:spPr>
          <a:xfrm>
            <a:off x="8610600" y="6330600"/>
            <a:ext cx="3003708" cy="3908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10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Shape 3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84510" y="4271202"/>
            <a:ext cx="3178835" cy="1949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Shape 264" descr="Foreman-overview_chep1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99" y="5246019"/>
            <a:ext cx="3373425" cy="1475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30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07264" y="1492897"/>
            <a:ext cx="1598688" cy="1973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30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82120" y="2479386"/>
            <a:ext cx="1839990" cy="1549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</a:p>
        </p:txBody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Open City Platform (OCP) project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</a:t>
            </a:r>
          </a:p>
          <a:p>
            <a:pPr lvl="0" indent="-228600" algn="just">
              <a:buClrTx/>
            </a:pPr>
            <a:r>
              <a:rPr lang="en-US" b="1" dirty="0">
                <a:solidFill>
                  <a:schemeClr val="tx2"/>
                </a:solidFill>
              </a:rPr>
              <a:t>OCP </a:t>
            </a:r>
            <a:r>
              <a:rPr lang="en-US" b="1" dirty="0" err="1">
                <a:solidFill>
                  <a:schemeClr val="tx2"/>
                </a:solidFill>
              </a:rPr>
              <a:t>IaaS</a:t>
            </a:r>
            <a:r>
              <a:rPr lang="en-US" b="1" dirty="0">
                <a:solidFill>
                  <a:schemeClr val="tx2"/>
                </a:solidFill>
              </a:rPr>
              <a:t> installation scenarios and Automation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OCPs </a:t>
            </a: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Conclusion &amp; Future Work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1F4E79"/>
              </a:buClr>
              <a:buSzPct val="25000"/>
              <a:buFont typeface="Calibri"/>
              <a:buNone/>
            </a:pPr>
            <a:r>
              <a:rPr lang="en-US" sz="3959" b="0" i="0" u="none" strike="noStrike" cap="none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</p:txBody>
      </p:sp>
      <p:pic>
        <p:nvPicPr>
          <p:cNvPr id="285" name="Shape 2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50534" y="1462662"/>
            <a:ext cx="9244208" cy="5124202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Shape 28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87" name="Shape 28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1F4E79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Network Architecture</a:t>
            </a:r>
          </a:p>
        </p:txBody>
      </p:sp>
      <p:pic>
        <p:nvPicPr>
          <p:cNvPr id="294" name="Shape 294" descr="OCPNetwork_chep16.png"/>
          <p:cNvPicPr preferRelativeResize="0"/>
          <p:nvPr/>
        </p:nvPicPr>
        <p:blipFill rotWithShape="1">
          <a:blip r:embed="rId3">
            <a:alphaModFix/>
          </a:blip>
          <a:srcRect l="-3614" t="8023" r="-2137"/>
          <a:stretch/>
        </p:blipFill>
        <p:spPr>
          <a:xfrm>
            <a:off x="2000639" y="1492898"/>
            <a:ext cx="9144000" cy="5027977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Shape 2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96" name="Shape 29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Open City Platform (OCP) project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</a:t>
            </a:r>
          </a:p>
          <a:p>
            <a:pPr lvl="0" indent="-228600" algn="just">
              <a:buClrTx/>
            </a:pPr>
            <a:r>
              <a:rPr lang="en-US" b="1" dirty="0">
                <a:solidFill>
                  <a:schemeClr val="tx2"/>
                </a:solidFill>
              </a:rPr>
              <a:t>OCP </a:t>
            </a:r>
            <a:r>
              <a:rPr lang="en-US" b="1" dirty="0" err="1">
                <a:solidFill>
                  <a:schemeClr val="tx2"/>
                </a:solidFill>
              </a:rPr>
              <a:t>IaaS</a:t>
            </a:r>
            <a:r>
              <a:rPr lang="en-US" b="1" dirty="0">
                <a:solidFill>
                  <a:schemeClr val="tx2"/>
                </a:solidFill>
              </a:rPr>
              <a:t> installation scenarios and Automation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OCPs 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Conclusion &amp; Future Work</a:t>
            </a:r>
          </a:p>
        </p:txBody>
      </p:sp>
      <p:sp>
        <p:nvSpPr>
          <p:cNvPr id="355" name="Shape 3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Shape 3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&amp; Future Work</a:t>
            </a:r>
          </a:p>
        </p:txBody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2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new semi-automatic method </a:t>
            </a: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  <a:r>
              <a:rPr lang="en-US" sz="2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IaaS</a:t>
            </a: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installation and configuration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Developed in the </a:t>
            </a:r>
            <a:r>
              <a:rPr lang="en-US" sz="2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</a:t>
            </a: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industrial research project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Addresses the different requirements and realities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Flexible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IaaS configuration and management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High Availability 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Network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management support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Ceph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adopted as block and object storage backend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Fine grain 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variable configuration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Graphical User Interface </a:t>
            </a:r>
            <a:r>
              <a:rPr lang="en-US" sz="20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365" name="Shape 3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Conclusions &amp; </a:t>
            </a:r>
            <a:r>
              <a:rPr lang="en-US" sz="4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New Features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Full support to the OpenStack Identity </a:t>
            </a:r>
            <a:r>
              <a:rPr lang="en-US" sz="2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API v3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Automatic </a:t>
            </a:r>
            <a:r>
              <a:rPr lang="en-US" sz="24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upgrade</a:t>
            </a: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of the OCP-IaaS layer to a new OpenStack version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Automatic methods and tools for the installation and configuration of the PaaS layer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CloudFormation as a Service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Shape 3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374" name="Shape 37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Shape 3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Open City Platform (OCP) project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</a:t>
            </a:r>
          </a:p>
          <a:p>
            <a:pPr lvl="0" indent="-228600" algn="just">
              <a:buClr>
                <a:srgbClr val="27628C"/>
              </a:buClr>
            </a:pPr>
            <a:r>
              <a:rPr lang="en-US" b="1" dirty="0">
                <a:solidFill>
                  <a:srgbClr val="27628C"/>
                </a:solidFill>
              </a:rPr>
              <a:t>OCP </a:t>
            </a:r>
            <a:r>
              <a:rPr lang="en-US" b="1" dirty="0" err="1">
                <a:solidFill>
                  <a:srgbClr val="27628C"/>
                </a:solidFill>
              </a:rPr>
              <a:t>IaaS</a:t>
            </a:r>
            <a:r>
              <a:rPr lang="en-US" b="1" dirty="0">
                <a:solidFill>
                  <a:srgbClr val="27628C"/>
                </a:solidFill>
              </a:rPr>
              <a:t> installation scenarios and Automation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OCPs </a:t>
            </a: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Conclusion &amp; Future Work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5264" y="1492898"/>
            <a:ext cx="5466735" cy="4075238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OpenCityPlatform (OCP) project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75721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98000"/>
              <a:buFont typeface="Arial"/>
              <a:buChar char="•"/>
            </a:pPr>
            <a:r>
              <a:rPr lang="en-US" sz="1960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Industrial research project </a:t>
            </a:r>
          </a:p>
          <a:p>
            <a:pPr marL="685800" marR="0" lvl="1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8764"/>
              <a:buFont typeface="Arial"/>
              <a:buChar char="•"/>
            </a:pPr>
            <a:r>
              <a:rPr lang="en-US" sz="1679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Funded by the Italian Ministry of University and Research (MIUR)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Started in 2014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Duration 42 months (1 Jan. 2014 – 30 June 2017)</a:t>
            </a:r>
          </a:p>
          <a:p>
            <a:pPr marL="685800" marR="0" lvl="1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8764"/>
              <a:buFont typeface="Arial"/>
              <a:buChar char="•"/>
            </a:pPr>
            <a:r>
              <a:rPr lang="en-US" sz="1679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Participants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7 partners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20 beneficiaries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2 Universities/research institutes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3 big private companies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98000"/>
              <a:buFont typeface="Arial"/>
              <a:buChar char="•"/>
            </a:pPr>
            <a:r>
              <a:rPr lang="en-US" sz="196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Project intends to research, develop and test </a:t>
            </a:r>
          </a:p>
          <a:p>
            <a:pPr marL="685800" marR="0" lvl="1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8764"/>
              <a:buFont typeface="Arial"/>
              <a:buChar char="•"/>
            </a:pPr>
            <a:r>
              <a:rPr lang="en-US" sz="1679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new technology solutions 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open,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interoperable and usable on-demand on the Cloud,</a:t>
            </a:r>
          </a:p>
          <a:p>
            <a:pPr marL="685800" marR="0" lvl="1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8764"/>
              <a:buFont typeface="Arial"/>
              <a:buChar char="•"/>
            </a:pPr>
            <a:r>
              <a:rPr lang="en-US" sz="1679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innovative organizational models 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sustainable over time</a:t>
            </a:r>
          </a:p>
          <a:p>
            <a:pPr marL="685800" marR="0" lvl="1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98764"/>
              <a:buFont typeface="Arial"/>
              <a:buChar char="•"/>
            </a:pPr>
            <a:r>
              <a:rPr lang="en-US" sz="1679" b="1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delivery of services </a:t>
            </a:r>
          </a:p>
          <a:p>
            <a:pPr marL="1143000" marR="0" lvl="2" indent="-228600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from Local Government and Regional Administrations to Citizens and Companies</a:t>
            </a: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96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Open City Platform (OCP) project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</a:t>
            </a:r>
          </a:p>
          <a:p>
            <a:pPr lvl="0" indent="-228600" algn="just">
              <a:buClrTx/>
            </a:pPr>
            <a:r>
              <a:rPr lang="en-US" b="1" dirty="0">
                <a:solidFill>
                  <a:srgbClr val="E7E6E6"/>
                </a:solidFill>
              </a:rPr>
              <a:t>OCP </a:t>
            </a:r>
            <a:r>
              <a:rPr lang="en-US" b="1" dirty="0" err="1">
                <a:solidFill>
                  <a:srgbClr val="E7E6E6"/>
                </a:solidFill>
              </a:rPr>
              <a:t>IaaS</a:t>
            </a:r>
            <a:r>
              <a:rPr lang="en-US" b="1" dirty="0">
                <a:solidFill>
                  <a:srgbClr val="E7E6E6"/>
                </a:solidFill>
              </a:rPr>
              <a:t> installation scenarios and Automation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OCPs 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Conclusion &amp; Future Work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15274" y="1492899"/>
            <a:ext cx="9638525" cy="483415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 platforms’ </a:t>
            </a:r>
            <a:r>
              <a:rPr lang="en-US" sz="4400" b="0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 lang="en-US" sz="4400" b="0" i="0" u="none" strike="noStrike" cap="none" dirty="0">
              <a:solidFill>
                <a:srgbClr val="27628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3402" y="5503107"/>
            <a:ext cx="561403" cy="33402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15274" y="1492899"/>
            <a:ext cx="9638525" cy="483415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 – IaaS layer</a:t>
            </a: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3402" y="5503107"/>
            <a:ext cx="561403" cy="33402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/>
          <p:nvPr/>
        </p:nvSpPr>
        <p:spPr>
          <a:xfrm>
            <a:off x="3248067" y="5379828"/>
            <a:ext cx="6250823" cy="947228"/>
          </a:xfrm>
          <a:prstGeom prst="ellipse">
            <a:avLst/>
          </a:prstGeom>
          <a:noFill/>
          <a:ln w="38100" cap="flat" cmpd="sng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942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Open City Platform (OCP) project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 platforms’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OCP </a:t>
            </a:r>
            <a:r>
              <a:rPr lang="en-US" sz="2800" b="1" i="0" u="none" strike="noStrike" cap="none" dirty="0" err="1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IaaS</a:t>
            </a:r>
            <a:r>
              <a:rPr lang="en-US" sz="28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i="0" u="none" strike="noStrike" cap="none" dirty="0" smtClean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installation scenarios and Automation</a:t>
            </a:r>
            <a:endParaRPr lang="en-US" sz="2800" b="1" i="0" u="none" strike="noStrike" cap="none" dirty="0">
              <a:solidFill>
                <a:srgbClr val="27628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 smtClean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OCPs 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Cloud Environment Automation Architecture</a:t>
            </a:r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buClr>
                <a:schemeClr val="lt2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Conclusion &amp; Future Work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Shape 2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7628C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IaaS installation scenarios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50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7368"/>
              <a:buFont typeface="Arial"/>
              <a:buChar char="•"/>
            </a:pPr>
            <a:r>
              <a:rPr lang="en-US" sz="1850" b="1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Manual installation and configuration (“hardcore”)</a:t>
            </a:r>
          </a:p>
          <a:p>
            <a:pPr marL="685800" marR="0" lvl="1" indent="-762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7941"/>
              <a:buFont typeface="Arial"/>
              <a:buChar char="•"/>
            </a:pPr>
            <a:r>
              <a:rPr lang="en-US" sz="1665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better understanding of </a:t>
            </a:r>
            <a:r>
              <a:rPr lang="en-US" sz="1480" b="0" i="0" u="none" strike="noStrike" cap="none" dirty="0" err="1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OpenStack</a:t>
            </a: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 dependencies between components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more control over configurations</a:t>
            </a:r>
          </a:p>
          <a:p>
            <a:pPr marL="685800" marR="0" lvl="1" indent="-762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7941"/>
              <a:buFont typeface="Arial"/>
              <a:buChar char="•"/>
            </a:pPr>
            <a:r>
              <a:rPr lang="en-US" sz="1665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requires basic knowledge of Linux OS, bash and </a:t>
            </a:r>
          </a:p>
          <a:p>
            <a:pPr marL="914400" marR="0" lvl="2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network configuration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error-prone and time-consuming 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295" b="0" i="0" u="none" strike="noStrike" cap="none" dirty="0">
              <a:solidFill>
                <a:srgbClr val="27628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508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7368"/>
              <a:buFont typeface="Arial"/>
              <a:buChar char="•"/>
            </a:pPr>
            <a:r>
              <a:rPr lang="en-US" sz="1850" b="1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Full-automated installation via Fuel</a:t>
            </a:r>
          </a:p>
          <a:p>
            <a:pPr marL="685800" marR="0" lvl="1" indent="-762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7941"/>
              <a:buFont typeface="Arial"/>
              <a:buChar char="•"/>
            </a:pPr>
            <a:r>
              <a:rPr lang="en-US" sz="1665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Easy installation through the graphical interface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Enables subsequent changes and new deployments</a:t>
            </a:r>
          </a:p>
          <a:p>
            <a:pPr marL="685800" marR="0" lvl="1" indent="-762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7941"/>
              <a:buFont typeface="Arial"/>
              <a:buChar char="•"/>
            </a:pPr>
            <a:r>
              <a:rPr lang="en-US" sz="1665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Initial configuration cannot be changed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lang="en-US" sz="1480" b="0" i="0" u="none" strike="noStrike" cap="none" dirty="0">
                <a:solidFill>
                  <a:srgbClr val="27628C"/>
                </a:solidFill>
                <a:latin typeface="Arial"/>
                <a:ea typeface="Arial"/>
                <a:cs typeface="Arial"/>
                <a:sym typeface="Arial"/>
              </a:rPr>
              <a:t>Custom configuration difficult to be applied.</a:t>
            </a:r>
          </a:p>
          <a:p>
            <a:pPr marL="1143000" marR="0" lvl="2" indent="-101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295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99615"/>
              <a:buFont typeface="Arial"/>
              <a:buNone/>
            </a:pPr>
            <a:endParaRPr sz="259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95354" y="2308794"/>
            <a:ext cx="2061586" cy="145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60318" y="3822860"/>
            <a:ext cx="1904135" cy="856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Shape 233" descr="Schermata 2016-09-27 alle 23.07.42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51334" y="5031689"/>
            <a:ext cx="2821394" cy="146733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1791477" y="365125"/>
            <a:ext cx="9562321" cy="11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1F4E79"/>
              </a:buClr>
              <a:buSzPct val="25000"/>
              <a:buFont typeface="Calibri"/>
              <a:buNone/>
            </a:pPr>
            <a:r>
              <a:rPr lang="en-US" sz="4400" b="0" i="0" u="none" strike="noStrike" cap="none" dirty="0" smtClean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“Automation </a:t>
            </a:r>
            <a:r>
              <a:rPr lang="en-US" sz="4400" b="0" i="0" u="none" strike="noStrike" cap="none" dirty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make it better”</a:t>
            </a:r>
          </a:p>
        </p:txBody>
      </p:sp>
      <p:pic>
        <p:nvPicPr>
          <p:cNvPr id="243" name="Shape 243" descr="Schermata 2016-03-31 alle 09.09.2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85936" y="4001294"/>
            <a:ext cx="3167863" cy="1842957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/>
        </p:nvSpPr>
        <p:spPr>
          <a:xfrm>
            <a:off x="838200" y="1825625"/>
            <a:ext cx="10873636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b="1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A semi-automatic installation method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Designed to take the advantages of the methods presented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More control over configurations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Easy installation through the graphical interface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Flexible 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to meet the architectural requirements of Data Centers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800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Leverage on automation tools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rgbClr val="27628C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Foreman</a:t>
            </a:r>
            <a:r>
              <a:rPr lang="en-US" sz="2400" b="0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2400" b="1" i="0" u="none" strike="noStrike" cap="none" dirty="0">
                <a:solidFill>
                  <a:srgbClr val="27628C"/>
                </a:solidFill>
                <a:latin typeface="Calibri"/>
                <a:ea typeface="Calibri"/>
                <a:cs typeface="Calibri"/>
                <a:sym typeface="Calibri"/>
              </a:rPr>
              <a:t>Puppet 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03/10/16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CHEP 2016, San Francisco, 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716</Words>
  <Application>Microsoft Macintosh PowerPoint</Application>
  <PresentationFormat>Widescreen</PresentationFormat>
  <Paragraphs>173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9" baseType="lpstr">
      <vt:lpstr>Calibri</vt:lpstr>
      <vt:lpstr>Arial</vt:lpstr>
      <vt:lpstr>Office Theme</vt:lpstr>
      <vt:lpstr>Cloud Environment Automation:  from infrastructure deployment  to application monitoring</vt:lpstr>
      <vt:lpstr>Overview</vt:lpstr>
      <vt:lpstr>OpenCityPlatform (OCP) project</vt:lpstr>
      <vt:lpstr>Overview</vt:lpstr>
      <vt:lpstr>OCP platforms’ architecture</vt:lpstr>
      <vt:lpstr>OCP platforms’ architecture – IaaS layer</vt:lpstr>
      <vt:lpstr>Overview</vt:lpstr>
      <vt:lpstr>IaaS installation scenarios</vt:lpstr>
      <vt:lpstr>“Automation make it better”</vt:lpstr>
      <vt:lpstr>Automation Tools</vt:lpstr>
      <vt:lpstr>Overview</vt:lpstr>
      <vt:lpstr>Cloud Environment Automation Architecture</vt:lpstr>
      <vt:lpstr>Network Architecture</vt:lpstr>
      <vt:lpstr>Overview</vt:lpstr>
      <vt:lpstr>Conclusions &amp; Future Work</vt:lpstr>
      <vt:lpstr>Conclusions &amp; Future Work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Environment Automation:  from infrastructure deployment  to application monitoring</dc:title>
  <cp:lastModifiedBy>Diego Michelotto</cp:lastModifiedBy>
  <cp:revision>13</cp:revision>
  <dcterms:modified xsi:type="dcterms:W3CDTF">2016-10-08T08:21:15Z</dcterms:modified>
</cp:coreProperties>
</file>