
<file path=[Content_Types].xml><?xml version="1.0" encoding="utf-8"?>
<Types xmlns="http://schemas.openxmlformats.org/package/2006/content-types">
  <Default Extension="xml" ContentType="application/xml"/>
  <Default Extension="mov" ContentType="video/quicktime"/>
  <Default Extension="tif" ContentType="image/tif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C4C6C6"/>
              </a:solidFill>
              <a:prstDash val="solid"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9E8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satOff val="12166"/>
              <a:lumOff val="-13042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FF8FA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F728F"/>
              </a:solidFill>
              <a:prstDash val="solid"/>
              <a:miter lim="400000"/>
            </a:ln>
          </a:top>
          <a:bottom>
            <a:ln w="12700" cap="flat">
              <a:solidFill>
                <a:srgbClr val="4F728F"/>
              </a:solidFill>
              <a:prstDash val="solid"/>
              <a:miter lim="400000"/>
            </a:ln>
          </a:bottom>
          <a:insideH>
            <a:ln w="12700" cap="flat">
              <a:solidFill>
                <a:srgbClr val="4F728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4DAD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38EB0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73D59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3C3C1D"/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CFCDBB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C6C6C6"/>
              </a:solidFill>
              <a:prstDash val="solid"/>
              <a:miter lim="400000"/>
            </a:ln>
          </a:left>
          <a:right>
            <a:ln w="12700" cap="flat">
              <a:solidFill>
                <a:srgbClr val="C6C6C6"/>
              </a:solidFill>
              <a:prstDash val="solid"/>
              <a:miter lim="400000"/>
            </a:ln>
          </a:right>
          <a:top>
            <a:ln w="12700" cap="flat">
              <a:solidFill>
                <a:srgbClr val="656839"/>
              </a:solidFill>
              <a:prstDash val="solid"/>
              <a:miter lim="400000"/>
            </a:ln>
          </a:top>
          <a:bottom>
            <a:ln w="12700" cap="flat">
              <a:solidFill>
                <a:srgbClr val="3C3C1D"/>
              </a:solidFill>
              <a:prstDash val="solid"/>
              <a:miter lim="400000"/>
            </a:ln>
          </a:bottom>
          <a:insideH>
            <a:ln w="12700" cap="flat">
              <a:solidFill>
                <a:srgbClr val="C6C6C6"/>
              </a:solidFill>
              <a:prstDash val="solid"/>
              <a:miter lim="400000"/>
            </a:ln>
          </a:insideH>
          <a:insideV>
            <a:ln w="12700" cap="flat">
              <a:solidFill>
                <a:srgbClr val="C6C6C6"/>
              </a:solidFill>
              <a:prstDash val="solid"/>
              <a:miter lim="400000"/>
            </a:ln>
          </a:insideV>
        </a:tcBdr>
        <a:fill>
          <a:solidFill>
            <a:srgbClr val="E8E9E8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left>
          <a:right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rgbClr val="3C3C1D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AAA485"/>
              </a:solidFill>
              <a:prstDash val="solid"/>
              <a:miter lim="400000"/>
            </a:ln>
          </a:insideH>
          <a:insideV>
            <a:ln w="127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insideV>
        </a:tcBdr>
        <a:fill>
          <a:solidFill>
            <a:srgbClr val="656839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4C6C6"/>
              </a:solidFill>
              <a:prstDash val="solid"/>
              <a:miter lim="400000"/>
            </a:ln>
          </a:top>
          <a:bottom>
            <a:ln w="25400" cap="flat">
              <a:solidFill>
                <a:srgbClr val="C4C6C6"/>
              </a:solidFill>
              <a:prstDash val="solid"/>
              <a:miter lim="400000"/>
            </a:ln>
          </a:bottom>
          <a:insideH>
            <a:ln w="25400" cap="flat">
              <a:solidFill>
                <a:srgbClr val="C4C6C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wholeTbl>
    <a:band2H>
      <a:tcTxStyle/>
      <a:tcStyle>
        <a:tcBdr/>
        <a:fill>
          <a:solidFill>
            <a:srgbClr val="E4E4E0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515151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solidFill>
                <a:srgbClr val="7D7766"/>
              </a:solidFill>
              <a:prstDash val="solid"/>
              <a:miter lim="400000"/>
            </a:ln>
          </a:top>
          <a:bottom>
            <a:ln w="12700" cap="flat">
              <a:solidFill>
                <a:srgbClr val="7D7766"/>
              </a:solidFill>
              <a:prstDash val="solid"/>
              <a:miter lim="400000"/>
            </a:ln>
          </a:bottom>
          <a:insideH>
            <a:ln w="12700" cap="flat">
              <a:solidFill>
                <a:srgbClr val="7D77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F8B7E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515151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1F1F1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15151"/>
              </a:solidFill>
              <a:prstDash val="solid"/>
              <a:miter lim="400000"/>
            </a:ln>
          </a:top>
          <a:bottom>
            <a:ln w="25400" cap="flat">
              <a:solidFill>
                <a:schemeClr val="accent2">
                  <a:hueOff val="-487087"/>
                  <a:satOff val="-2686"/>
                  <a:lumOff val="14808"/>
                </a:scheme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E5A4C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solidFill>
                <a:srgbClr val="747474"/>
              </a:solidFill>
              <a:prstDash val="solid"/>
              <a:miter lim="400000"/>
            </a:ln>
          </a:insideH>
          <a:insideV>
            <a:ln w="12700" cap="flat">
              <a:solidFill>
                <a:srgbClr val="74747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2F2F2"/>
          </a:solidFill>
        </a:fill>
      </a:tcStyle>
    </a:band2H>
    <a:firstCol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solidFill>
                <a:srgbClr val="747474"/>
              </a:solidFill>
              <a:prstDash val="solid"/>
              <a:miter lim="400000"/>
            </a:ln>
          </a:left>
          <a:right>
            <a:ln w="12700" cap="flat">
              <a:solidFill>
                <a:srgbClr val="747474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lastRow>
    <a:firstRow>
      <a:tcTxStyle b="off" i="off">
        <a:font>
          <a:latin typeface="Helvetica Neue"/>
          <a:ea typeface="Helvetica Neue"/>
          <a:cs typeface="Helvetica Neue"/>
        </a:font>
        <a:srgbClr val="44444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747474"/>
              </a:solidFill>
              <a:prstDash val="solid"/>
              <a:miter lim="400000"/>
            </a:ln>
          </a:top>
          <a:bottom>
            <a:ln w="12700" cap="flat">
              <a:solidFill>
                <a:srgbClr val="74747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777777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2525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2D2D2">
              <a:alpha val="30000"/>
            </a:srgb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C9C9C9"/>
              </a:solidFill>
              <a:prstDash val="solid"/>
              <a:miter lim="400000"/>
            </a:ln>
          </a:top>
          <a:bottom>
            <a:ln w="12700" cap="flat">
              <a:solidFill>
                <a:srgbClr val="C9C9C9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555555"/>
      </a:tcTxStyle>
      <a:tcStyle>
        <a:tcBdr>
          <a:left>
            <a:ln w="12700" cap="flat">
              <a:solidFill>
                <a:srgbClr val="C9C9C9"/>
              </a:solidFill>
              <a:prstDash val="solid"/>
              <a:miter lim="400000"/>
            </a:ln>
          </a:left>
          <a:right>
            <a:ln w="12700" cap="flat">
              <a:solidFill>
                <a:srgbClr val="C9C9C9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C9C9C9"/>
              </a:solidFill>
              <a:prstDash val="solid"/>
              <a:miter lim="400000"/>
            </a:ln>
          </a:insideH>
          <a:insideV>
            <a:ln w="12700" cap="flat">
              <a:solidFill>
                <a:srgbClr val="C9C9C9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/>
    <p:restoredTop sz="94667"/>
  </p:normalViewPr>
  <p:slideViewPr>
    <p:cSldViewPr snapToGrid="0" snapToObjects="1">
      <p:cViewPr varScale="1">
        <p:scale>
          <a:sx n="50" d="100"/>
          <a:sy n="50" d="100"/>
        </p:scale>
        <p:origin x="168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9" name="Shape 1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425722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5270499" y="6686549"/>
            <a:ext cx="18034001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269706" y="1854200"/>
            <a:ext cx="18034794" cy="4470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269706" y="7048500"/>
            <a:ext cx="18034794" cy="1435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18" name="Group 18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6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477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647700">
              <a:spcBef>
                <a:spcPts val="0"/>
              </a:spcBef>
              <a:buSzTx/>
              <a:buFontTx/>
              <a:buNone/>
              <a:defRPr sz="36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4"/>
          </p:nvPr>
        </p:nvSpPr>
        <p:spPr>
          <a:xfrm>
            <a:off x="2387600" y="6061864"/>
            <a:ext cx="19621500" cy="944572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647700">
              <a:spcBef>
                <a:spcPts val="3400"/>
              </a:spcBef>
              <a:buSzTx/>
              <a:buFontTx/>
              <a:buNone/>
              <a:defRPr sz="5600"/>
            </a:lvl1pPr>
          </a:lstStyle>
          <a:p>
            <a:r>
              <a:t>“Type a quote here.”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114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15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14147800" y="11214100"/>
            <a:ext cx="0" cy="200043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0680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xfrm>
            <a:off x="2641600" y="10947400"/>
            <a:ext cx="10858500" cy="2387600"/>
          </a:xfrm>
          <a:prstGeom prst="rect">
            <a:avLst/>
          </a:prstGeom>
        </p:spPr>
        <p:txBody>
          <a:bodyPr anchor="ctr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sz="quarter" idx="1"/>
          </p:nvPr>
        </p:nvSpPr>
        <p:spPr>
          <a:xfrm>
            <a:off x="14719300" y="11938000"/>
            <a:ext cx="9283700" cy="711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9"/>
          <p:cNvGrpSpPr/>
          <p:nvPr/>
        </p:nvGrpSpPr>
        <p:grpSpPr>
          <a:xfrm>
            <a:off x="-4763" y="6245"/>
            <a:ext cx="5258505" cy="7772607"/>
            <a:chOff x="0" y="0"/>
            <a:chExt cx="5258503" cy="7772606"/>
          </a:xfrm>
        </p:grpSpPr>
        <p:pic>
          <p:nvPicPr>
            <p:cNvPr id="37" name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258504" cy="7772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" name="pasted-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2862" y="187429"/>
              <a:ext cx="2394733" cy="14684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4378876" y="4622800"/>
            <a:ext cx="18925624" cy="4470400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1066800" y="6845300"/>
            <a:ext cx="10002141" cy="0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1066800" y="2019300"/>
            <a:ext cx="10007600" cy="4470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xfrm>
            <a:off x="1066800" y="7213600"/>
            <a:ext cx="10007600" cy="4470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952499" y="12992100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099" y="193674"/>
            <a:ext cx="2394733" cy="14684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1066800" y="2768600"/>
            <a:ext cx="22252698" cy="182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xfrm>
            <a:off x="1066800" y="469900"/>
            <a:ext cx="22237700" cy="1968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7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pic" idx="13"/>
          </p:nvPr>
        </p:nvSpPr>
        <p:spPr>
          <a:xfrm>
            <a:off x="12192000" y="0"/>
            <a:ext cx="1219200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1" name="Shape 81"/>
          <p:cNvSpPr>
            <a:spLocks noGrp="1"/>
          </p:cNvSpPr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indent="-457200">
              <a:spcBef>
                <a:spcPts val="4200"/>
              </a:spcBef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957643" y="12992100"/>
            <a:ext cx="368504" cy="374600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1663700" y="1244600"/>
            <a:ext cx="21031200" cy="112014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 flipH="1">
            <a:off x="15811739" y="711200"/>
            <a:ext cx="1" cy="1114360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15811500" y="6277570"/>
            <a:ext cx="7763085" cy="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1" name="Shape 101"/>
          <p:cNvSpPr>
            <a:spLocks noGrp="1"/>
          </p:cNvSpPr>
          <p:nvPr>
            <p:ph type="pic" sz="quarter" idx="13"/>
          </p:nvPr>
        </p:nvSpPr>
        <p:spPr>
          <a:xfrm>
            <a:off x="16014700" y="6502400"/>
            <a:ext cx="7569200" cy="5346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Shape 102"/>
          <p:cNvSpPr>
            <a:spLocks noGrp="1"/>
          </p:cNvSpPr>
          <p:nvPr>
            <p:ph type="pic" sz="quarter" idx="14"/>
          </p:nvPr>
        </p:nvSpPr>
        <p:spPr>
          <a:xfrm>
            <a:off x="16014700" y="709206"/>
            <a:ext cx="7569200" cy="53467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pic" idx="15"/>
          </p:nvPr>
        </p:nvSpPr>
        <p:spPr>
          <a:xfrm>
            <a:off x="977900" y="713695"/>
            <a:ext cx="14579600" cy="111379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4" name="Shape 104"/>
          <p:cNvSpPr>
            <a:spLocks noGrp="1"/>
          </p:cNvSpPr>
          <p:nvPr>
            <p:ph type="body" sz="quarter" idx="1"/>
          </p:nvPr>
        </p:nvSpPr>
        <p:spPr>
          <a:xfrm>
            <a:off x="977900" y="12179300"/>
            <a:ext cx="14579600" cy="1320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2286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4572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6858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914400">
              <a:spcBef>
                <a:spcPts val="0"/>
              </a:spcBef>
              <a:buSzTx/>
              <a:buFontTx/>
              <a:buNone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hape 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21936073" y="192866"/>
            <a:ext cx="2394733" cy="146846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1066799" y="2768598"/>
            <a:ext cx="22237702" cy="16687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1066800" y="469900"/>
            <a:ext cx="22225000" cy="1968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23216221" y="12992100"/>
            <a:ext cx="368504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066800" y="3124200"/>
            <a:ext cx="22237700" cy="937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l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 typeface="Helvetica Neue"/>
        <a:buChar char="•"/>
        <a:tabLst/>
        <a:defRPr sz="5000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15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3" Type="http://schemas.openxmlformats.org/officeDocument/2006/relationships/image" Target="../media/image22.t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maria.girone@cern.ch" TargetMode="External"/><Relationship Id="rId4" Type="http://schemas.openxmlformats.org/officeDocument/2006/relationships/hyperlink" Target="mailto:fons.rademakers@cern.ch" TargetMode="External"/><Relationship Id="rId5" Type="http://schemas.openxmlformats.org/officeDocument/2006/relationships/hyperlink" Target="mailto:andrew.purcell@cern.ch" TargetMode="External"/><Relationship Id="rId6" Type="http://schemas.openxmlformats.org/officeDocument/2006/relationships/hyperlink" Target="mailto:kristina.gunne@cern.ch?subject=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mailto:alberto.di.meglio@cern.ch?subject=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t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 Knowledge Transfer and Innovation Projects</a:t>
            </a:r>
          </a:p>
        </p:txBody>
      </p:sp>
      <p:sp>
        <p:nvSpPr>
          <p:cNvPr id="142" name="Shape 142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Fons Rademakers, CERN openlab Chief Research Officer</a:t>
            </a:r>
          </a:p>
          <a:p>
            <a:r>
              <a:t>CHEP’16, San Fransisco, 10-Oct-2016.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Neurite Growth Simulation with Cx3D</a:t>
            </a:r>
          </a:p>
        </p:txBody>
      </p:sp>
      <p:sp>
        <p:nvSpPr>
          <p:cNvPr id="186" name="Shape 1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187" name="cx3d-trim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5547683" y="3265668"/>
            <a:ext cx="13288634" cy="99664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48333" fill="hold"/>
                                        <p:tgtEl>
                                          <p:spTgt spid="1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187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State of the Art Software Engineering Environment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14350" indent="-514350" defTabSz="668655">
              <a:spcBef>
                <a:spcPts val="4700"/>
              </a:spcBef>
              <a:defRPr sz="4050"/>
            </a:pPr>
            <a:r>
              <a:t>C++14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Google C++ coding standards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Doxygen for source code documentation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cmake for configuration and building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GitHub for source code management and issue tracking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GitBook for documentation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Travis CI for continues building and testing</a:t>
            </a:r>
          </a:p>
          <a:p>
            <a:pPr marL="514350" indent="-514350" defTabSz="668655">
              <a:spcBef>
                <a:spcPts val="4700"/>
              </a:spcBef>
              <a:defRPr sz="4050"/>
            </a:pPr>
            <a:r>
              <a:t>Slack for instant communication and CERN e-groups for mailing lists</a:t>
            </a:r>
          </a:p>
        </p:txBody>
      </p:sp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Vectorisation &amp; Parallelisation</a:t>
            </a:r>
          </a:p>
        </p:txBody>
      </p:sp>
      <p:sp>
        <p:nvSpPr>
          <p:cNvPr id="194" name="Shape 19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71500" indent="-571500" defTabSz="742950">
              <a:spcBef>
                <a:spcPts val="5300"/>
              </a:spcBef>
              <a:defRPr sz="4500"/>
            </a:pPr>
            <a:r>
              <a:t>Evaluation of options</a:t>
            </a:r>
          </a:p>
          <a:p>
            <a:pPr marL="1143000" lvl="1" indent="-571500" defTabSz="742950">
              <a:spcBef>
                <a:spcPts val="5300"/>
              </a:spcBef>
              <a:defRPr sz="4500"/>
            </a:pPr>
            <a:r>
              <a:t>Auto vectorisation, intrinsics library</a:t>
            </a:r>
          </a:p>
          <a:p>
            <a:pPr marL="1143000" lvl="1" indent="-571500" defTabSz="742950">
              <a:spcBef>
                <a:spcPts val="5300"/>
              </a:spcBef>
              <a:defRPr sz="4500"/>
            </a:pPr>
            <a:r>
              <a:t>Compared Vc and Eigen </a:t>
            </a:r>
          </a:p>
          <a:p>
            <a:pPr marL="571500" indent="-571500" defTabSz="742950">
              <a:spcBef>
                <a:spcPts val="5300"/>
              </a:spcBef>
              <a:defRPr sz="4500"/>
            </a:pPr>
            <a:r>
              <a:t>Implementation uses abstraction to plugin different Vector Backends (Vc, UMESimd, …)</a:t>
            </a:r>
          </a:p>
          <a:p>
            <a:pPr marL="571500" indent="-571500" defTabSz="742950">
              <a:spcBef>
                <a:spcPts val="5300"/>
              </a:spcBef>
              <a:defRPr sz="4500"/>
            </a:pPr>
            <a:r>
              <a:t>Memory Layout Transformations AOSOA </a:t>
            </a:r>
          </a:p>
          <a:p>
            <a:pPr marL="571500" indent="-571500" defTabSz="742950">
              <a:spcBef>
                <a:spcPts val="5300"/>
              </a:spcBef>
              <a:defRPr sz="4500"/>
            </a:pPr>
            <a:r>
              <a:t>Scalar version implemented with ScalarBackend</a:t>
            </a:r>
          </a:p>
          <a:p>
            <a:pPr marL="571500" indent="-571500" defTabSz="742950">
              <a:spcBef>
                <a:spcPts val="5300"/>
              </a:spcBef>
              <a:defRPr sz="4500"/>
            </a:pPr>
            <a:r>
              <a:t>OpenMP on operation level</a:t>
            </a:r>
          </a:p>
        </p:txBody>
      </p:sp>
      <p:sp>
        <p:nvSpPr>
          <p:cNvPr id="195" name="Shape 1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196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833600" y="3361284"/>
            <a:ext cx="7289391" cy="21607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833600" y="8350250"/>
            <a:ext cx="7289391" cy="25252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099550" y="11398250"/>
            <a:ext cx="8066334" cy="1011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Refactoring</a:t>
            </a:r>
          </a:p>
        </p:txBody>
      </p:sp>
      <p:sp>
        <p:nvSpPr>
          <p:cNvPr id="201" name="Shape 20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Extension and modification of classes solved</a:t>
            </a:r>
            <a:br/>
            <a:r>
              <a:t>with mixins and variadic templates</a:t>
            </a:r>
          </a:p>
          <a:p>
            <a:r>
              <a:t>Removed separation of Cell, CellElement,</a:t>
            </a:r>
            <a:br/>
            <a:r>
              <a:t>Physical</a:t>
            </a:r>
          </a:p>
          <a:p>
            <a:r>
              <a:t>Introduced abstraction of an operation e.g. calculation of mechanical forces, neighbours, biological behaviours, …</a:t>
            </a:r>
          </a:p>
          <a:p>
            <a:r>
              <a:t>Scientist defines operation graph, runtime figures out dependencies and schedules accordingly (to be implemented)</a:t>
            </a:r>
          </a:p>
        </p:txBody>
      </p:sp>
      <p:sp>
        <p:nvSpPr>
          <p:cNvPr id="202" name="Shape 2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203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27200" y="2940050"/>
            <a:ext cx="9343873" cy="4851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Preliminary Results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idx="1"/>
          </p:nvPr>
        </p:nvSpPr>
        <p:spPr>
          <a:xfrm>
            <a:off x="1073150" y="3098980"/>
            <a:ext cx="22237700" cy="9372601"/>
          </a:xfrm>
          <a:prstGeom prst="rect">
            <a:avLst/>
          </a:prstGeom>
        </p:spPr>
        <p:txBody>
          <a:bodyPr/>
          <a:lstStyle/>
          <a:p>
            <a:r>
              <a:rPr dirty="0"/>
              <a:t>Example of cell growth, calculation of mechanical forces and neighbours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dirty="0"/>
          </a:p>
          <a:p>
            <a:r>
              <a:rPr dirty="0"/>
              <a:t>Comparison of SSE vs AVX showed a speedup of</a:t>
            </a:r>
          </a:p>
          <a:p>
            <a:pPr lvl="1"/>
            <a:r>
              <a:rPr dirty="0"/>
              <a:t>1.6x for displacement calculation</a:t>
            </a:r>
          </a:p>
          <a:p>
            <a:pPr lvl="1"/>
            <a:r>
              <a:rPr dirty="0"/>
              <a:t>1.5x for cell growth </a:t>
            </a:r>
          </a:p>
        </p:txBody>
      </p:sp>
      <p:sp>
        <p:nvSpPr>
          <p:cNvPr id="207" name="Shape 2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20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8200" y="3926847"/>
            <a:ext cx="8526720" cy="46778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 BioDynaMo Technology Transfer Benefits</a:t>
            </a:r>
          </a:p>
        </p:txBody>
      </p:sp>
      <p:sp>
        <p:nvSpPr>
          <p:cNvPr id="211" name="Shape 2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Ideal project for code modernisation effort, code not too large but very relevant</a:t>
            </a:r>
          </a:p>
          <a:p>
            <a:r>
              <a:t>CERN openlab provides technical student who gains valuable experience</a:t>
            </a:r>
          </a:p>
          <a:p>
            <a:r>
              <a:t>Experience very valuable for much larger CERN code modernisation projects</a:t>
            </a:r>
          </a:p>
          <a:p>
            <a:r>
              <a:t>BioDynaMo code will boost the neuroscience brain simulation capabilities</a:t>
            </a:r>
          </a:p>
          <a:p>
            <a:r>
              <a:t>Project is joint effort between CERN openlab, CERN medical applications group, Newcastle University, Kazan University, Innopolis University and Intel </a:t>
            </a:r>
          </a:p>
        </p:txBody>
      </p:sp>
      <p:sp>
        <p:nvSpPr>
          <p:cNvPr id="212" name="Shape 2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ROOT for Genomics Data Analysis</a:t>
            </a:r>
          </a:p>
        </p:txBody>
      </p:sp>
      <p:pic>
        <p:nvPicPr>
          <p:cNvPr id="215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51239" y="11061775"/>
            <a:ext cx="4332557" cy="102730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asted-image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00204" y="11061775"/>
            <a:ext cx="1563540" cy="10273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Rapidly Increasing Amount of Genomics Data</a:t>
            </a:r>
          </a:p>
        </p:txBody>
      </p:sp>
      <p:sp>
        <p:nvSpPr>
          <p:cNvPr id="219" name="Shape 2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Next generation Sequencing (NGS)</a:t>
            </a:r>
          </a:p>
          <a:p>
            <a:pPr lvl="1"/>
            <a:r>
              <a:t>Dramatic increase in the amount of data</a:t>
            </a:r>
          </a:p>
          <a:p>
            <a:pPr lvl="1"/>
            <a:r>
              <a:t>Improved data confidence</a:t>
            </a:r>
          </a:p>
          <a:p>
            <a:r>
              <a:t>NGS is enabler for more sophisticated</a:t>
            </a:r>
            <a:br/>
            <a:r>
              <a:t>research questions in Genomics</a:t>
            </a:r>
          </a:p>
        </p:txBody>
      </p:sp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808037" y="11433771"/>
            <a:ext cx="22767926" cy="845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Issue: Leaps in sequencing technology have outperformed advances in computing </a:t>
            </a:r>
          </a:p>
        </p:txBody>
      </p:sp>
      <p:pic>
        <p:nvPicPr>
          <p:cNvPr id="222" name="costpergenome2015_4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854799" y="3366718"/>
            <a:ext cx="9805207" cy="7353905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/>
          <p:nvPr/>
        </p:nvSpPr>
        <p:spPr>
          <a:xfrm>
            <a:off x="623196" y="13179399"/>
            <a:ext cx="7265671" cy="47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747474"/>
                </a:solidFill>
              </a:defRPr>
            </a:lvl1pPr>
          </a:lstStyle>
          <a:p>
            <a:r>
              <a:t>Source https://www.genome.gov/sequencingcosts/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TwinsUK Project</a:t>
            </a:r>
          </a:p>
        </p:txBody>
      </p:sp>
      <p:sp>
        <p:nvSpPr>
          <p:cNvPr id="226" name="Shape 22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6900" indent="-596900" defTabSz="775969">
              <a:spcBef>
                <a:spcPts val="5500"/>
              </a:spcBef>
              <a:defRPr sz="4700"/>
            </a:pPr>
            <a:r>
              <a:t>The TwinsUK resource is the biggest UK adult twin registry (more than 11000 twins, 300 TB genomics data)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Evaluate if the optimised ROOT file format and analysis features are more efficient for this type of studies than BAM and standard genomic analysis tools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Evaluate Seagate Kinetics key/value storage facility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Partners</a:t>
            </a:r>
          </a:p>
          <a:p>
            <a:pPr marL="1193800" lvl="1" indent="-596900" defTabSz="775969">
              <a:spcBef>
                <a:spcPts val="5500"/>
              </a:spcBef>
              <a:defRPr sz="4700"/>
            </a:pPr>
            <a:r>
              <a:t>Formal interface: King’s College London</a:t>
            </a:r>
          </a:p>
          <a:p>
            <a:pPr marL="1193800" lvl="1" indent="-596900" defTabSz="775969">
              <a:spcBef>
                <a:spcPts val="5500"/>
              </a:spcBef>
              <a:defRPr sz="4700"/>
            </a:pPr>
            <a:r>
              <a:t>Behind KCL: entire consortium working on Twins UK (~ 50 institutes)</a:t>
            </a:r>
          </a:p>
        </p:txBody>
      </p:sp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228" name="Shape 228"/>
          <p:cNvSpPr/>
          <p:nvPr/>
        </p:nvSpPr>
        <p:spPr>
          <a:xfrm>
            <a:off x="624378" y="13179399"/>
            <a:ext cx="3953828" cy="47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747474"/>
                </a:solidFill>
              </a:defRPr>
            </a:lvl1pPr>
          </a:lstStyle>
          <a:p>
            <a:r>
              <a:t>https://www.twinsuk.ac.uk/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 TwinsUK Technology Transfer Benefits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Additional use case for CERN’s ROOT and Seagate’s Kinetics technologies</a:t>
            </a:r>
          </a:p>
          <a:p>
            <a:r>
              <a:t>Return flow of know-how benefiting the ROOT User community</a:t>
            </a:r>
          </a:p>
          <a:p>
            <a:r>
              <a:t>Entire Omics community would benefit from improved analysis tools to handle rapidly growing amounts of data</a:t>
            </a:r>
          </a:p>
          <a:p>
            <a:r>
              <a:t>Project is joint effort between CERN openlab, CERN medical applications group, King’s College London and Seagate 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openlab, a science – industry partnership to drive R&amp;D in IT</a:t>
            </a:r>
          </a:p>
          <a:p>
            <a:r>
              <a:t>CERN openlab is a driver of innovation, education and entrepreneurship in IT</a:t>
            </a:r>
          </a:p>
          <a:p>
            <a:r>
              <a:t>Working on multi-disciplinary projects exploiting the latest IT techniques</a:t>
            </a:r>
          </a:p>
          <a:p>
            <a:r>
              <a:t>Development of educational projects</a:t>
            </a:r>
          </a:p>
          <a:p>
            <a:r>
              <a:t>Dissemination of results</a:t>
            </a:r>
          </a:p>
        </p:txBody>
      </p:sp>
      <p:sp>
        <p:nvSpPr>
          <p:cNvPr id="145" name="Shape 1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</a:t>
            </a:r>
          </a:p>
        </p:txBody>
      </p:sp>
      <p:sp>
        <p:nvSpPr>
          <p:cNvPr id="146" name="Shape 146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14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69191" y="7136967"/>
            <a:ext cx="7947464" cy="61719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10690963" y="3061462"/>
            <a:ext cx="5780863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EXECUTIVE CONTACT</a:t>
            </a:r>
          </a:p>
          <a:p>
            <a:pPr algn="l">
              <a:defRPr sz="2600"/>
            </a:pPr>
            <a:r>
              <a:t>Alberto Di Meglio, CERN openlab Head</a:t>
            </a:r>
          </a:p>
          <a:p>
            <a:pPr algn="l">
              <a:defRPr sz="2600"/>
            </a:pPr>
            <a:r>
              <a:rPr u="sng">
                <a:hlinkClick r:id="rId2"/>
              </a:rPr>
              <a:t>alberto.di.meglio@cern.ch</a:t>
            </a:r>
          </a:p>
        </p:txBody>
      </p:sp>
      <p:sp>
        <p:nvSpPr>
          <p:cNvPr id="235" name="Shape 235"/>
          <p:cNvSpPr/>
          <p:nvPr/>
        </p:nvSpPr>
        <p:spPr>
          <a:xfrm>
            <a:off x="10690963" y="4849656"/>
            <a:ext cx="8360056" cy="253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TECHNICAL CONTACTS</a:t>
            </a:r>
          </a:p>
          <a:p>
            <a:pPr algn="l">
              <a:defRPr sz="2600"/>
            </a:pPr>
            <a:r>
              <a:t>Maria Girone, CERN openlab Chief Technology Officer</a:t>
            </a:r>
          </a:p>
          <a:p>
            <a:pPr algn="l">
              <a:defRPr sz="2600"/>
            </a:pPr>
            <a:r>
              <a:rPr u="sng">
                <a:hlinkClick r:id="rId3"/>
              </a:rPr>
              <a:t>maria.girone@cern.ch</a:t>
            </a:r>
          </a:p>
          <a:p>
            <a:pPr algn="l">
              <a:defRPr sz="2600"/>
            </a:pPr>
            <a:endParaRPr u="sng">
              <a:hlinkClick r:id="rId3"/>
            </a:endParaRPr>
          </a:p>
          <a:p>
            <a:pPr algn="l">
              <a:defRPr sz="2600"/>
            </a:pPr>
            <a:r>
              <a:t>Fons Rademakers, CERN openlab Chief Research Officer</a:t>
            </a:r>
          </a:p>
          <a:p>
            <a:pPr algn="l">
              <a:defRPr sz="2600"/>
            </a:pPr>
            <a:r>
              <a:rPr u="sng">
                <a:hlinkClick r:id="rId4"/>
              </a:rPr>
              <a:t>fons.rademakers@cern.ch</a:t>
            </a:r>
          </a:p>
        </p:txBody>
      </p:sp>
      <p:sp>
        <p:nvSpPr>
          <p:cNvPr id="236" name="Shape 236"/>
          <p:cNvSpPr/>
          <p:nvPr/>
        </p:nvSpPr>
        <p:spPr>
          <a:xfrm>
            <a:off x="10690963" y="7857050"/>
            <a:ext cx="8145756" cy="1311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COMMUNICATION CONTACT</a:t>
            </a:r>
          </a:p>
          <a:p>
            <a:pPr algn="l">
              <a:defRPr sz="2600"/>
            </a:pPr>
            <a:r>
              <a:t>Andrew Purcell, CERN openlab Communications Officer</a:t>
            </a:r>
          </a:p>
          <a:p>
            <a:pPr algn="l">
              <a:defRPr sz="2600"/>
            </a:pPr>
            <a:r>
              <a:rPr u="sng">
                <a:hlinkClick r:id="rId5"/>
              </a:rPr>
              <a:t>andrew.purcell@cern.ch</a:t>
            </a:r>
          </a:p>
        </p:txBody>
      </p:sp>
      <p:sp>
        <p:nvSpPr>
          <p:cNvPr id="237" name="Shape 237"/>
          <p:cNvSpPr/>
          <p:nvPr/>
        </p:nvSpPr>
        <p:spPr>
          <a:xfrm>
            <a:off x="10690963" y="9645243"/>
            <a:ext cx="7722439" cy="1311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600">
                <a:solidFill>
                  <a:srgbClr val="2B7DD8"/>
                </a:solidFill>
              </a:defRPr>
            </a:pPr>
            <a:r>
              <a:t>ADMIN CONTACT</a:t>
            </a:r>
          </a:p>
          <a:p>
            <a:pPr algn="l">
              <a:defRPr sz="2600"/>
            </a:pPr>
            <a:r>
              <a:t>Kristina Gunne, CERN openlab Administration Officer</a:t>
            </a:r>
          </a:p>
          <a:p>
            <a:pPr algn="l">
              <a:defRPr sz="2600"/>
            </a:pPr>
            <a:r>
              <a:rPr u="sng">
                <a:hlinkClick r:id="rId6"/>
              </a:rPr>
              <a:t>kristina.gunne@cern.ch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15 Years of Successful Collaborations</a:t>
            </a:r>
          </a:p>
        </p:txBody>
      </p:sp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151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126868" y="2528447"/>
            <a:ext cx="23989389" cy="10190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89964" y="2747757"/>
            <a:ext cx="3381183" cy="4094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050243" y="6973045"/>
            <a:ext cx="11167518" cy="62861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Current CERN openlab Members</a:t>
            </a:r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157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87788" y="4042734"/>
            <a:ext cx="19383024" cy="86546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CERN openlab Knowledge Transfer and Research Projects</a:t>
            </a:r>
          </a:p>
        </p:txBody>
      </p:sp>
      <p:sp>
        <p:nvSpPr>
          <p:cNvPr id="160" name="Shape 16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New line of CERN openlab activities</a:t>
            </a:r>
          </a:p>
          <a:p>
            <a:r>
              <a:t>Investigate how HEP knowledge, methodology and technology can benefit projects in other sciences</a:t>
            </a:r>
          </a:p>
          <a:p>
            <a:r>
              <a:t>Involve our industry members where possible</a:t>
            </a:r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Human Brain Development Project</a:t>
            </a:r>
          </a:p>
        </p:txBody>
      </p:sp>
      <p:pic>
        <p:nvPicPr>
          <p:cNvPr id="164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74853" y="10825692"/>
            <a:ext cx="2927066" cy="1016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72242" y="10825692"/>
            <a:ext cx="2587053" cy="10163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pasted-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329618" y="10760846"/>
            <a:ext cx="3364165" cy="11460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564105" y="10825692"/>
            <a:ext cx="1745041" cy="10163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Simulate Brain Development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8300" indent="-368300" defTabSz="478790">
              <a:spcBef>
                <a:spcPts val="3400"/>
              </a:spcBef>
              <a:defRPr sz="2900"/>
            </a:pPr>
            <a:r>
              <a:t>Neuro scientific insights 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How does the brain develop?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How do genetic and environmental cues interact?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How do neurons and brain regions communicate?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How does cognition, planning and memory work?</a:t>
            </a:r>
          </a:p>
          <a:p>
            <a:pPr marL="368300" indent="-368300" defTabSz="478790">
              <a:spcBef>
                <a:spcPts val="3400"/>
              </a:spcBef>
              <a:defRPr sz="2900"/>
            </a:pPr>
            <a:r>
              <a:t>Medicine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Understanding of brain diseases (epilepsy)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Tumor growth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Drug development</a:t>
            </a:r>
          </a:p>
          <a:p>
            <a:pPr marL="368300" indent="-368300" defTabSz="478790">
              <a:spcBef>
                <a:spcPts val="3400"/>
              </a:spcBef>
              <a:defRPr sz="2900"/>
            </a:pPr>
            <a:r>
              <a:t>Technology</a:t>
            </a:r>
          </a:p>
          <a:p>
            <a:pPr marL="736600" lvl="1" indent="-368300" defTabSz="478790">
              <a:spcBef>
                <a:spcPts val="3400"/>
              </a:spcBef>
              <a:defRPr sz="2900"/>
            </a:pPr>
            <a:r>
              <a:t>Artificial intelligence, neural computations, intelligent systems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172" name="cultured_neural_networ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770521" y="3394177"/>
            <a:ext cx="11090654" cy="73499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BioDynaMo — The Biology Dynamic Modeller</a:t>
            </a:r>
          </a:p>
        </p:txBody>
      </p:sp>
      <p:sp>
        <p:nvSpPr>
          <p:cNvPr id="175" name="Shape 17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22300" indent="-622300" defTabSz="808990">
              <a:spcBef>
                <a:spcPts val="5700"/>
              </a:spcBef>
              <a:defRPr sz="4900"/>
            </a:pPr>
            <a:r>
              <a:t>Platform for high-performance computer simulations of biological dynamics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Involves detailed physical interactions in biological tissue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Highly optimised and parallelised code</a:t>
            </a:r>
          </a:p>
          <a:p>
            <a:pPr marL="622300" indent="-622300" defTabSz="808990">
              <a:spcBef>
                <a:spcPts val="5700"/>
              </a:spcBef>
              <a:defRPr sz="4900"/>
            </a:pPr>
            <a:r>
              <a:t>To be run both on HPC and Cloud environments</a:t>
            </a:r>
          </a:p>
          <a:p>
            <a:pPr marL="1244600" lvl="1" indent="-622300" defTabSz="808990">
              <a:spcBef>
                <a:spcPts val="5700"/>
              </a:spcBef>
              <a:defRPr sz="3920"/>
            </a:pPr>
            <a:r>
              <a:t>Cortical column: 10k neurons - brain cancer (multi-core)</a:t>
            </a:r>
          </a:p>
          <a:p>
            <a:pPr marL="1244600" lvl="1" indent="-622300" defTabSz="808990">
              <a:spcBef>
                <a:spcPts val="5700"/>
              </a:spcBef>
              <a:defRPr sz="3920"/>
            </a:pPr>
            <a:r>
              <a:t>Cortical sheet: 10m neurons - epilepsy (HPC)</a:t>
            </a:r>
          </a:p>
          <a:p>
            <a:pPr marL="1244600" lvl="1" indent="-622300" defTabSz="808990">
              <a:spcBef>
                <a:spcPts val="5700"/>
              </a:spcBef>
              <a:defRPr sz="3920"/>
            </a:pPr>
            <a:r>
              <a:t>Cortex: 100m - 10bn neurons - schizophrenia (HPC on Cloud?)</a:t>
            </a:r>
          </a:p>
        </p:txBody>
      </p:sp>
      <p:sp>
        <p:nvSpPr>
          <p:cNvPr id="176" name="Shape 176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9213850" y="4236731"/>
            <a:ext cx="190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pic>
        <p:nvPicPr>
          <p:cNvPr id="178" name="brain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98387" y="5843464"/>
            <a:ext cx="7753169" cy="62598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From Cx3D to BioDynaMo</a:t>
            </a:r>
          </a:p>
        </p:txBody>
      </p:sp>
      <p:sp>
        <p:nvSpPr>
          <p:cNvPr id="181" name="Shape 18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6900" indent="-596900" defTabSz="775969">
              <a:spcBef>
                <a:spcPts val="5500"/>
              </a:spcBef>
              <a:defRPr sz="4700"/>
            </a:pPr>
            <a:r>
              <a:t>Original Cx3D code in Java (20 kLOC)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Ported to C++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Scalar, serial optimisations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Vectorisation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Parallelisation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Co-processor and GPU optimisations</a:t>
            </a:r>
          </a:p>
          <a:p>
            <a:pPr marL="596900" indent="-596900" defTabSz="775969">
              <a:spcBef>
                <a:spcPts val="5500"/>
              </a:spcBef>
              <a:defRPr sz="4700"/>
            </a:pPr>
            <a:r>
              <a:t>ROOT for I/O and graphics</a:t>
            </a:r>
          </a:p>
        </p:txBody>
      </p:sp>
      <p:sp>
        <p:nvSpPr>
          <p:cNvPr id="182" name="Shape 182"/>
          <p:cNvSpPr>
            <a:spLocks noGrp="1"/>
          </p:cNvSpPr>
          <p:nvPr>
            <p:ph type="sldNum" sz="quarter" idx="2"/>
          </p:nvPr>
        </p:nvSpPr>
        <p:spPr>
          <a:xfrm>
            <a:off x="23343323" y="12992100"/>
            <a:ext cx="241402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pic>
        <p:nvPicPr>
          <p:cNvPr id="183" name="iterative_porting_approac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18871" y="6091501"/>
            <a:ext cx="9760381" cy="69508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</Words>
  <Application>Microsoft Macintosh PowerPoint</Application>
  <PresentationFormat>Custom</PresentationFormat>
  <Paragraphs>131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Helvetica</vt:lpstr>
      <vt:lpstr>Helvetica Neue</vt:lpstr>
      <vt:lpstr>Helvetica Neue Light</vt:lpstr>
      <vt:lpstr>Helvetica Neue Medium</vt:lpstr>
      <vt:lpstr>Times</vt:lpstr>
      <vt:lpstr>ModernPortfolio</vt:lpstr>
      <vt:lpstr>CERN openlab Knowledge Transfer and Innovation Projects</vt:lpstr>
      <vt:lpstr>CERN openlab</vt:lpstr>
      <vt:lpstr>15 Years of Successful Collaborations</vt:lpstr>
      <vt:lpstr>Current CERN openlab Members</vt:lpstr>
      <vt:lpstr>CERN openlab Knowledge Transfer and Research Projects</vt:lpstr>
      <vt:lpstr>The Human Brain Development Project</vt:lpstr>
      <vt:lpstr>Why Simulate Brain Development</vt:lpstr>
      <vt:lpstr>BioDynaMo — The Biology Dynamic Modeller</vt:lpstr>
      <vt:lpstr>From Cx3D to BioDynaMo</vt:lpstr>
      <vt:lpstr>Neurite Growth Simulation with Cx3D</vt:lpstr>
      <vt:lpstr>State of the Art Software Engineering Environment</vt:lpstr>
      <vt:lpstr>Vectorisation &amp; Parallelisation</vt:lpstr>
      <vt:lpstr>Refactoring</vt:lpstr>
      <vt:lpstr>Preliminary Results</vt:lpstr>
      <vt:lpstr>CERN openlab BioDynaMo Technology Transfer Benefits</vt:lpstr>
      <vt:lpstr>Using ROOT for Genomics Data Analysis</vt:lpstr>
      <vt:lpstr>Rapidly Increasing Amount of Genomics Data</vt:lpstr>
      <vt:lpstr>The TwinsUK Project</vt:lpstr>
      <vt:lpstr>CERN openlab TwinsUK Technology Transfer Benefits</vt:lpstr>
      <vt:lpstr>PowerPoint Presentation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openlab Knowledge Transfer and Innovation Projects</dc:title>
  <cp:lastModifiedBy>Fons Rademakers</cp:lastModifiedBy>
  <cp:revision>1</cp:revision>
  <dcterms:modified xsi:type="dcterms:W3CDTF">2016-10-10T15:41:12Z</dcterms:modified>
</cp:coreProperties>
</file>