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8" r:id="rId2"/>
    <p:sldId id="262" r:id="rId3"/>
    <p:sldId id="269" r:id="rId4"/>
    <p:sldId id="267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A0009"/>
    <a:srgbClr val="481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569" autoAdjust="0"/>
    <p:restoredTop sz="93750" autoAdjust="0"/>
  </p:normalViewPr>
  <p:slideViewPr>
    <p:cSldViewPr>
      <p:cViewPr>
        <p:scale>
          <a:sx n="95" d="100"/>
          <a:sy n="95" d="100"/>
        </p:scale>
        <p:origin x="1480" y="1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handoutMaster" Target="handoutMasters/handoutMaster1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1E620D-4B1B-4145-91F8-7E9E48006550}" type="datetimeFigureOut">
              <a:rPr lang="en-US" smtClean="0"/>
              <a:t>10/10/16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561B4C-6C64-7647-80F8-DF7EAE848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47488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ECCAEB-7496-4C12-9A08-526B0D813A46}" type="datetimeFigureOut">
              <a:rPr lang="en-GB" smtClean="0"/>
              <a:pPr/>
              <a:t>10/10/2016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E8D4E6-F64F-4999-AC2A-A008E685C04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224621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2130425"/>
            <a:ext cx="7772400" cy="1470025"/>
          </a:xfrm>
        </p:spPr>
        <p:txBody>
          <a:bodyPr/>
          <a:lstStyle>
            <a:lvl1pPr>
              <a:defRPr sz="32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3886200"/>
            <a:ext cx="6400800" cy="1752600"/>
          </a:xfrm>
        </p:spPr>
        <p:txBody>
          <a:bodyPr/>
          <a:lstStyle>
            <a:lvl1pPr marL="0" indent="0" algn="l">
              <a:buNone/>
              <a:defRPr sz="2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A4E6BE49-27D9-754D-A205-07E49248C276}" type="datetime1">
              <a:rPr lang="en-GB" smtClean="0"/>
              <a:t>10/10/2016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Chris Parkes, Delta City, May 2015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AD8A0A-4898-40BF-9009-4DA7E611EAC1}" type="slidenum">
              <a:rPr lang="en-GB"/>
              <a:pPr/>
              <a:t>‹#›</a:t>
            </a:fld>
            <a:endParaRPr lang="en-GB" dirty="0"/>
          </a:p>
        </p:txBody>
      </p:sp>
      <p:pic>
        <p:nvPicPr>
          <p:cNvPr id="7" name="Picture 5" descr="TAB_col_white_background.eps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3875" y="509588"/>
            <a:ext cx="1663700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116633"/>
            <a:ext cx="8060432" cy="648072"/>
          </a:xfrm>
        </p:spPr>
        <p:txBody>
          <a:bodyPr/>
          <a:lstStyle>
            <a:lvl1pPr>
              <a:defRPr sz="32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A4E6BE49-27D9-754D-A205-07E49248C276}" type="datetime1">
              <a:rPr lang="en-GB" smtClean="0"/>
              <a:t>10/10/2016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Chris Parkes, Delta City, May 2015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AD8A0A-4898-40BF-9009-4DA7E611EAC1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8" name="Text Placeholder 2"/>
          <p:cNvSpPr>
            <a:spLocks noGrp="1"/>
          </p:cNvSpPr>
          <p:nvPr>
            <p:ph idx="1"/>
          </p:nvPr>
        </p:nvSpPr>
        <p:spPr bwMode="auto">
          <a:xfrm>
            <a:off x="457200" y="908720"/>
            <a:ext cx="8229600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0909124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0" y="0"/>
            <a:ext cx="9144000" cy="692696"/>
          </a:xfrm>
          <a:prstGeom prst="rect">
            <a:avLst/>
          </a:prstGeom>
          <a:solidFill>
            <a:srgbClr val="481966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  <a:endParaRPr lang="en-GB" dirty="0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908720"/>
            <a:ext cx="8229600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3848" y="6597352"/>
            <a:ext cx="2895600" cy="260648"/>
          </a:xfrm>
          <a:prstGeom prst="rect">
            <a:avLst/>
          </a:prstGeom>
          <a:solidFill>
            <a:srgbClr val="481966"/>
          </a:solidFill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FFFFFF"/>
                </a:solidFill>
                <a:latin typeface="Calibri" pitchFamily="34" charset="0"/>
              </a:defRPr>
            </a:lvl1pPr>
          </a:lstStyle>
          <a:p>
            <a:r>
              <a:rPr lang="en-GB" smtClean="0"/>
              <a:t>Chris Parkes, Delta City, May 2015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8464" y="6597352"/>
            <a:ext cx="395536" cy="260648"/>
          </a:xfrm>
          <a:prstGeom prst="rect">
            <a:avLst/>
          </a:prstGeom>
          <a:solidFill>
            <a:srgbClr val="481966"/>
          </a:solidFill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FFFFFF"/>
                </a:solidFill>
                <a:latin typeface="Calibri" pitchFamily="34" charset="0"/>
              </a:defRPr>
            </a:lvl1pPr>
          </a:lstStyle>
          <a:p>
            <a:fld id="{26878614-5F41-4702-8E44-D9C8B2874F5D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</p:sldLayoutIdLst>
  <p:hf hdr="0" dt="0"/>
  <p:txStyles>
    <p:titleStyle>
      <a:lvl1pPr algn="l" rtl="0" fontAlgn="base">
        <a:spcBef>
          <a:spcPct val="0"/>
        </a:spcBef>
        <a:spcAft>
          <a:spcPct val="0"/>
        </a:spcAft>
        <a:defRPr sz="3200" b="1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2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accent2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2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accent2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800" kern="1200">
          <a:solidFill>
            <a:schemeClr val="tx2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antimatter-matters.org" TargetMode="External"/><Relationship Id="rId4" Type="http://schemas.openxmlformats.org/officeDocument/2006/relationships/image" Target="../media/image7.png"/><Relationship Id="rId5" Type="http://schemas.openxmlformats.org/officeDocument/2006/relationships/image" Target="../media/image2.png"/><Relationship Id="rId6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hep.manchester.ac.uk/u/parkes/LHCbAntimatterProjectWeb/LHCb_Matter_Antimatter_Asymmetries/Homepage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6"/>
          <p:cNvSpPr>
            <a:spLocks noChangeArrowheads="1"/>
          </p:cNvSpPr>
          <p:nvPr/>
        </p:nvSpPr>
        <p:spPr bwMode="auto">
          <a:xfrm>
            <a:off x="1259632" y="1196751"/>
            <a:ext cx="648072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Particle Physics Analysis for the </a:t>
            </a:r>
          </a:p>
          <a:p>
            <a:pPr>
              <a:defRPr/>
            </a:pPr>
            <a:r>
              <a:rPr lang="en-GB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CERN Open Data Portal:</a:t>
            </a:r>
          </a:p>
          <a:p>
            <a:pPr>
              <a:defRPr/>
            </a:pPr>
            <a:r>
              <a:rPr lang="en-GB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“Measuring Matter Antimatter asymmetries at the LHC”</a:t>
            </a:r>
            <a:endParaRPr lang="en-US" sz="3000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/>
            </a:endParaRPr>
          </a:p>
        </p:txBody>
      </p:sp>
      <p:cxnSp>
        <p:nvCxnSpPr>
          <p:cNvPr id="10" name="Straight Connector 9"/>
          <p:cNvCxnSpPr>
            <a:cxnSpLocks noChangeShapeType="1"/>
          </p:cNvCxnSpPr>
          <p:nvPr/>
        </p:nvCxnSpPr>
        <p:spPr bwMode="auto">
          <a:xfrm>
            <a:off x="1043608" y="2924944"/>
            <a:ext cx="7013575" cy="0"/>
          </a:xfrm>
          <a:prstGeom prst="line">
            <a:avLst/>
          </a:prstGeom>
          <a:noFill/>
          <a:ln w="25400">
            <a:solidFill>
              <a:srgbClr val="660066"/>
            </a:solidFill>
            <a:prstDash val="dot"/>
            <a:round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pic>
        <p:nvPicPr>
          <p:cNvPr id="15364" name="Picture 2" descr="TAB_col_white_background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3875" y="509588"/>
            <a:ext cx="1663700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2" descr="lhcblog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52320" y="476672"/>
            <a:ext cx="1223963" cy="767854"/>
          </a:xfrm>
          <a:prstGeom prst="rect">
            <a:avLst/>
          </a:prstGeom>
          <a:noFill/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CHEP, October 2016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D8A0A-4898-40BF-9009-4DA7E611EAC1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395536" y="5537722"/>
            <a:ext cx="8748464" cy="1089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GB" dirty="0" err="1">
                <a:solidFill>
                  <a:srgbClr val="481966"/>
                </a:solidFill>
                <a:cs typeface="Arial" charset="0"/>
              </a:rPr>
              <a:t>C.Parkes</a:t>
            </a:r>
            <a:r>
              <a:rPr lang="en-GB" dirty="0">
                <a:solidFill>
                  <a:srgbClr val="481966"/>
                </a:solidFill>
                <a:cs typeface="Arial" charset="0"/>
              </a:rPr>
              <a:t>,  </a:t>
            </a:r>
            <a:r>
              <a:rPr lang="en-GB" dirty="0" err="1">
                <a:solidFill>
                  <a:srgbClr val="481966"/>
                </a:solidFill>
                <a:cs typeface="Arial" charset="0"/>
              </a:rPr>
              <a:t>S.Amerio</a:t>
            </a:r>
            <a:r>
              <a:rPr lang="en-GB" dirty="0">
                <a:solidFill>
                  <a:srgbClr val="481966"/>
                </a:solidFill>
                <a:cs typeface="Arial" charset="0"/>
              </a:rPr>
              <a:t>,  </a:t>
            </a:r>
            <a:r>
              <a:rPr lang="en-GB" dirty="0" err="1">
                <a:solidFill>
                  <a:srgbClr val="481966"/>
                </a:solidFill>
                <a:cs typeface="Arial" charset="0"/>
              </a:rPr>
              <a:t>A.Rogozhnikov</a:t>
            </a:r>
            <a:r>
              <a:rPr lang="en-GB" dirty="0">
                <a:solidFill>
                  <a:srgbClr val="481966"/>
                </a:solidFill>
                <a:cs typeface="Arial" charset="0"/>
              </a:rPr>
              <a:t>,  </a:t>
            </a:r>
            <a:r>
              <a:rPr lang="en-GB" dirty="0" err="1">
                <a:solidFill>
                  <a:srgbClr val="481966"/>
                </a:solidFill>
                <a:cs typeface="Arial" charset="0"/>
              </a:rPr>
              <a:t>M.Gersabeck</a:t>
            </a:r>
            <a:r>
              <a:rPr lang="en-GB" dirty="0">
                <a:solidFill>
                  <a:srgbClr val="481966"/>
                </a:solidFill>
                <a:cs typeface="Arial" charset="0"/>
              </a:rPr>
              <a:t>,  </a:t>
            </a:r>
            <a:r>
              <a:rPr lang="en-GB" u="sng" dirty="0">
                <a:solidFill>
                  <a:srgbClr val="481966"/>
                </a:solidFill>
                <a:cs typeface="Arial" charset="0"/>
              </a:rPr>
              <a:t>Andrey </a:t>
            </a:r>
            <a:r>
              <a:rPr lang="en-GB" u="sng" dirty="0" err="1">
                <a:solidFill>
                  <a:srgbClr val="481966"/>
                </a:solidFill>
                <a:cs typeface="Arial" charset="0"/>
              </a:rPr>
              <a:t>Ustyuzhanin</a:t>
            </a:r>
            <a:r>
              <a:rPr lang="en-GB" u="sng" dirty="0">
                <a:solidFill>
                  <a:srgbClr val="481966"/>
                </a:solidFill>
                <a:cs typeface="Arial" charset="0"/>
              </a:rPr>
              <a:t>,  </a:t>
            </a:r>
            <a:r>
              <a:rPr lang="en-GB" dirty="0" err="1">
                <a:solidFill>
                  <a:srgbClr val="481966"/>
                </a:solidFill>
                <a:cs typeface="Arial" charset="0"/>
              </a:rPr>
              <a:t>G.Gilliver</a:t>
            </a:r>
            <a:r>
              <a:rPr lang="en-GB" dirty="0">
                <a:solidFill>
                  <a:srgbClr val="481966"/>
                </a:solidFill>
                <a:cs typeface="Arial" charset="0"/>
              </a:rPr>
              <a:t>,  </a:t>
            </a:r>
            <a:r>
              <a:rPr lang="en-GB" dirty="0" err="1">
                <a:solidFill>
                  <a:srgbClr val="481966"/>
                </a:solidFill>
                <a:cs typeface="Arial" charset="0"/>
              </a:rPr>
              <a:t>T.Head</a:t>
            </a:r>
            <a:r>
              <a:rPr lang="en-GB" dirty="0">
                <a:solidFill>
                  <a:srgbClr val="481966"/>
                </a:solidFill>
                <a:cs typeface="Arial" charset="0"/>
              </a:rPr>
              <a:t>,  </a:t>
            </a:r>
            <a:r>
              <a:rPr lang="en-GB" dirty="0" err="1">
                <a:solidFill>
                  <a:srgbClr val="481966"/>
                </a:solidFill>
                <a:cs typeface="Arial" charset="0"/>
              </a:rPr>
              <a:t>M.Litwinski</a:t>
            </a:r>
            <a:r>
              <a:rPr lang="en-GB" dirty="0">
                <a:solidFill>
                  <a:srgbClr val="481966"/>
                </a:solidFill>
                <a:cs typeface="Arial" charset="0"/>
              </a:rPr>
              <a:t>,  </a:t>
            </a:r>
            <a:r>
              <a:rPr lang="en-GB" dirty="0" err="1">
                <a:solidFill>
                  <a:srgbClr val="481966"/>
                </a:solidFill>
                <a:cs typeface="Arial" charset="0"/>
              </a:rPr>
              <a:t>S.Dallmeier-Tiessen</a:t>
            </a:r>
            <a:r>
              <a:rPr lang="en-GB" dirty="0">
                <a:solidFill>
                  <a:srgbClr val="481966"/>
                </a:solidFill>
                <a:cs typeface="Arial" charset="0"/>
              </a:rPr>
              <a:t>,  </a:t>
            </a:r>
            <a:r>
              <a:rPr lang="en-GB" dirty="0" err="1" smtClean="0">
                <a:solidFill>
                  <a:srgbClr val="481966"/>
                </a:solidFill>
                <a:cs typeface="Arial" charset="0"/>
              </a:rPr>
              <a:t>D.Derkach</a:t>
            </a:r>
            <a:r>
              <a:rPr lang="en-GB" dirty="0" smtClean="0">
                <a:solidFill>
                  <a:srgbClr val="481966"/>
                </a:solidFill>
                <a:cs typeface="Arial" charset="0"/>
              </a:rPr>
              <a:t>, </a:t>
            </a:r>
            <a:r>
              <a:rPr lang="en-GB" dirty="0" err="1" smtClean="0">
                <a:solidFill>
                  <a:srgbClr val="481966"/>
                </a:solidFill>
                <a:cs typeface="Arial" charset="0"/>
              </a:rPr>
              <a:t>C.Burr</a:t>
            </a:r>
            <a:r>
              <a:rPr lang="en-GB" dirty="0" smtClean="0">
                <a:solidFill>
                  <a:srgbClr val="481966"/>
                </a:solidFill>
                <a:cs typeface="Arial" charset="0"/>
              </a:rPr>
              <a:t>, </a:t>
            </a:r>
            <a:r>
              <a:rPr lang="en-GB" dirty="0" err="1" smtClean="0">
                <a:solidFill>
                  <a:srgbClr val="481966"/>
                </a:solidFill>
                <a:cs typeface="Arial" charset="0"/>
              </a:rPr>
              <a:t>I.Babuschkin</a:t>
            </a:r>
            <a:r>
              <a:rPr lang="en-GB" dirty="0" smtClean="0">
                <a:solidFill>
                  <a:srgbClr val="481966"/>
                </a:solidFill>
                <a:cs typeface="Arial" charset="0"/>
              </a:rPr>
              <a:t> on behalf of LHCb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5205" y="3161048"/>
            <a:ext cx="3049421" cy="2026375"/>
          </a:xfrm>
          <a:prstGeom prst="rect">
            <a:avLst/>
          </a:prstGeom>
        </p:spPr>
      </p:pic>
      <p:pic>
        <p:nvPicPr>
          <p:cNvPr id="12" name="Picture 11" descr="Screen Shot 2015-09-15 at 09.11.39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9768" y="3161048"/>
            <a:ext cx="4030025" cy="2026375"/>
          </a:xfrm>
          <a:prstGeom prst="rect">
            <a:avLst/>
          </a:prstGeom>
        </p:spPr>
      </p:pic>
      <p:pic>
        <p:nvPicPr>
          <p:cNvPr id="5" name="Изображение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8331" y="476672"/>
            <a:ext cx="1703233" cy="714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6689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Project – Background – CPV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D8A0A-4898-40BF-9009-4DA7E611EAC1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203848" y="6597352"/>
            <a:ext cx="2895600" cy="260648"/>
          </a:xfrm>
        </p:spPr>
        <p:txBody>
          <a:bodyPr/>
          <a:lstStyle/>
          <a:p>
            <a:r>
              <a:rPr lang="en-GB" dirty="0" smtClean="0"/>
              <a:t>CHEP, October 2016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908720"/>
            <a:ext cx="6583743" cy="3922813"/>
          </a:xfrm>
          <a:prstGeom prst="rect">
            <a:avLst/>
          </a:prstGeom>
        </p:spPr>
      </p:pic>
      <p:sp>
        <p:nvSpPr>
          <p:cNvPr id="10" name="Content Placeholder 4"/>
          <p:cNvSpPr txBox="1">
            <a:spLocks/>
          </p:cNvSpPr>
          <p:nvPr/>
        </p:nvSpPr>
        <p:spPr bwMode="auto">
          <a:xfrm>
            <a:off x="323528" y="4831533"/>
            <a:ext cx="9217024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800" kern="1200">
                <a:solidFill>
                  <a:schemeClr val="tx2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accent2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800" kern="1200">
                <a:solidFill>
                  <a:schemeClr val="tx2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accent2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800" kern="1200">
                <a:solidFill>
                  <a:schemeClr val="tx2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Very Large CP Violation observed in local regions of phase space</a:t>
            </a:r>
          </a:p>
          <a:p>
            <a:r>
              <a:rPr lang="en-US" sz="2000" dirty="0" smtClean="0"/>
              <a:t>Hence, ideal mode for this project</a:t>
            </a:r>
          </a:p>
          <a:p>
            <a:pPr lvl="1"/>
            <a:r>
              <a:rPr lang="en-US" sz="2000" dirty="0" smtClean="0"/>
              <a:t>Neglecting subtleties, CP Violation can still be observed by users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418483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Project - Technology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D8A0A-4898-40BF-9009-4DA7E611EAC1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908720"/>
            <a:ext cx="3970784" cy="5256584"/>
          </a:xfrm>
        </p:spPr>
        <p:txBody>
          <a:bodyPr/>
          <a:lstStyle/>
          <a:p>
            <a:r>
              <a:rPr lang="en-US" dirty="0" smtClean="0"/>
              <a:t>Entirely web-based</a:t>
            </a:r>
          </a:p>
          <a:p>
            <a:pPr lvl="1"/>
            <a:r>
              <a:rPr lang="en-US" sz="2400" dirty="0" smtClean="0"/>
              <a:t>remove OS dependency, user IT requirements</a:t>
            </a:r>
          </a:p>
          <a:p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852936"/>
            <a:ext cx="4392488" cy="2918859"/>
          </a:xfrm>
          <a:prstGeom prst="rect">
            <a:avLst/>
          </a:prstGeom>
        </p:spPr>
      </p:pic>
      <p:sp>
        <p:nvSpPr>
          <p:cNvPr id="7" name="Content Placeholder 4"/>
          <p:cNvSpPr txBox="1">
            <a:spLocks/>
          </p:cNvSpPr>
          <p:nvPr/>
        </p:nvSpPr>
        <p:spPr bwMode="auto">
          <a:xfrm>
            <a:off x="4716016" y="692696"/>
            <a:ext cx="4248472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800" kern="1200">
                <a:solidFill>
                  <a:schemeClr val="tx2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accent2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800" kern="1200">
                <a:solidFill>
                  <a:schemeClr val="tx2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accent2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800" kern="1200">
                <a:solidFill>
                  <a:schemeClr val="tx2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 smtClean="0"/>
              <a:t>Jupyter</a:t>
            </a:r>
            <a:r>
              <a:rPr lang="en-US" dirty="0" smtClean="0"/>
              <a:t> Notebooks</a:t>
            </a:r>
          </a:p>
          <a:p>
            <a:pPr lvl="1"/>
            <a:r>
              <a:rPr lang="en-US" sz="2400" dirty="0" smtClean="0"/>
              <a:t>Instructions, hints, user code</a:t>
            </a:r>
          </a:p>
          <a:p>
            <a:r>
              <a:rPr lang="en-US" dirty="0" err="1" smtClean="0"/>
              <a:t>Docker</a:t>
            </a:r>
            <a:endParaRPr lang="en-US" dirty="0" smtClean="0"/>
          </a:p>
          <a:p>
            <a:pPr lvl="1"/>
            <a:r>
              <a:rPr lang="en-US" sz="2400" dirty="0" smtClean="0"/>
              <a:t>Environment</a:t>
            </a:r>
          </a:p>
          <a:p>
            <a:r>
              <a:rPr lang="en-US" dirty="0" err="1"/>
              <a:t>GitHub</a:t>
            </a:r>
            <a:endParaRPr lang="en-US" dirty="0"/>
          </a:p>
          <a:p>
            <a:pPr lvl="1"/>
            <a:r>
              <a:rPr lang="en-US" sz="2400" dirty="0"/>
              <a:t>Code storage</a:t>
            </a:r>
          </a:p>
          <a:p>
            <a:r>
              <a:rPr lang="en-US" dirty="0" smtClean="0"/>
              <a:t>CERN open data portal</a:t>
            </a:r>
            <a:endParaRPr lang="en-US" dirty="0"/>
          </a:p>
          <a:p>
            <a:pPr lvl="1"/>
            <a:r>
              <a:rPr lang="en-US" sz="2400" dirty="0" smtClean="0"/>
              <a:t>Data (to appear, for the moment use </a:t>
            </a:r>
            <a:r>
              <a:rPr lang="en-US" sz="2400" dirty="0" err="1" smtClean="0"/>
              <a:t>cernbox</a:t>
            </a:r>
            <a:r>
              <a:rPr lang="en-US" sz="2400" dirty="0" smtClean="0"/>
              <a:t>)</a:t>
            </a:r>
            <a:endParaRPr lang="en-US" sz="2400" dirty="0"/>
          </a:p>
          <a:p>
            <a:r>
              <a:rPr lang="en-US" dirty="0" err="1" smtClean="0"/>
              <a:t>Everware</a:t>
            </a:r>
            <a:endParaRPr lang="en-US" dirty="0" smtClean="0"/>
          </a:p>
          <a:p>
            <a:pPr lvl="1"/>
            <a:r>
              <a:rPr lang="en-US" sz="2400" dirty="0" smtClean="0"/>
              <a:t>Bridge between </a:t>
            </a:r>
            <a:r>
              <a:rPr lang="en-US" sz="2400" dirty="0" err="1" smtClean="0"/>
              <a:t>Github</a:t>
            </a:r>
            <a:r>
              <a:rPr lang="en-US" sz="2400" dirty="0" smtClean="0"/>
              <a:t>/</a:t>
            </a:r>
            <a:r>
              <a:rPr lang="en-US" sz="2400" dirty="0" err="1" smtClean="0"/>
              <a:t>Docker</a:t>
            </a:r>
            <a:r>
              <a:rPr lang="en-US" sz="2400" dirty="0" smtClean="0"/>
              <a:t>/</a:t>
            </a:r>
            <a:r>
              <a:rPr lang="en-US" sz="2400" dirty="0" err="1" smtClean="0"/>
              <a:t>Jupyter</a:t>
            </a:r>
            <a:endParaRPr lang="en-US" sz="2400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611560" y="6021288"/>
            <a:ext cx="40062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1F497D"/>
                </a:solidFill>
              </a:rPr>
              <a:t>Hosting provided by </a:t>
            </a:r>
            <a:r>
              <a:rPr lang="en-US" sz="2400" dirty="0" err="1" smtClean="0">
                <a:solidFill>
                  <a:srgbClr val="1F497D"/>
                </a:solidFill>
              </a:rPr>
              <a:t>Yandex</a:t>
            </a:r>
            <a:endParaRPr lang="en-US" sz="2400" dirty="0">
              <a:solidFill>
                <a:srgbClr val="1F497D"/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203848" y="6597352"/>
            <a:ext cx="2895600" cy="260648"/>
          </a:xfrm>
        </p:spPr>
        <p:txBody>
          <a:bodyPr/>
          <a:lstStyle/>
          <a:p>
            <a:r>
              <a:rPr lang="en-GB" dirty="0" smtClean="0"/>
              <a:t>CHEP, October 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0737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D8A0A-4898-40BF-9009-4DA7E611EAC1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07504" y="764704"/>
            <a:ext cx="8856984" cy="5184576"/>
          </a:xfrm>
        </p:spPr>
        <p:txBody>
          <a:bodyPr/>
          <a:lstStyle/>
          <a:p>
            <a:r>
              <a:rPr lang="en-US" sz="2400" dirty="0" smtClean="0"/>
              <a:t>Novel Particle Physics Analysis Project Developed</a:t>
            </a:r>
          </a:p>
          <a:p>
            <a:pPr lvl="1"/>
            <a:r>
              <a:rPr lang="en-US" sz="2400" dirty="0" smtClean="0"/>
              <a:t>Allows users to conduct a guided analysis</a:t>
            </a:r>
          </a:p>
          <a:p>
            <a:pPr lvl="1"/>
            <a:r>
              <a:rPr lang="en-US" sz="2400" dirty="0" smtClean="0"/>
              <a:t>Embedded instructions and coding cells</a:t>
            </a:r>
          </a:p>
          <a:p>
            <a:r>
              <a:rPr lang="en-US" sz="2400" dirty="0" smtClean="0"/>
              <a:t>First launched summer 2016 for UK Royal Society summer Science Exhibition</a:t>
            </a:r>
          </a:p>
          <a:p>
            <a:pPr lvl="1"/>
            <a:r>
              <a:rPr lang="en-US" sz="2400" dirty="0"/>
              <a:t>Try </a:t>
            </a:r>
            <a:r>
              <a:rPr lang="en-US" sz="2400" dirty="0" smtClean="0"/>
              <a:t>Beta release </a:t>
            </a:r>
            <a:r>
              <a:rPr lang="en-US" sz="2400" dirty="0" smtClean="0">
                <a:hlinkClick r:id="rId2"/>
              </a:rPr>
              <a:t>here</a:t>
            </a:r>
            <a:r>
              <a:rPr lang="en-US" sz="2400" dirty="0" smtClean="0"/>
              <a:t>, </a:t>
            </a:r>
          </a:p>
          <a:p>
            <a:pPr lvl="1"/>
            <a:r>
              <a:rPr lang="en-US" sz="2400" dirty="0" smtClean="0"/>
              <a:t>to appear on CERN open data portal</a:t>
            </a:r>
          </a:p>
          <a:p>
            <a:pPr lvl="1"/>
            <a:r>
              <a:rPr lang="en-US" sz="2400" dirty="0" smtClean="0"/>
              <a:t>See also outreach materials</a:t>
            </a:r>
          </a:p>
          <a:p>
            <a:pPr marL="457200" lvl="1" indent="0">
              <a:buNone/>
            </a:pPr>
            <a:r>
              <a:rPr lang="en-US" sz="2400" dirty="0" smtClean="0"/>
              <a:t> at </a:t>
            </a:r>
            <a:r>
              <a:rPr lang="en-US" sz="2400" dirty="0" smtClean="0">
                <a:hlinkClick r:id="rId3" action="ppaction://hlinkfile"/>
              </a:rPr>
              <a:t>Antimatter-matters.org</a:t>
            </a:r>
            <a:endParaRPr lang="en-US" sz="2400" dirty="0" smtClean="0"/>
          </a:p>
          <a:p>
            <a:r>
              <a:rPr lang="en-US" sz="2400" dirty="0" smtClean="0"/>
              <a:t>More technical </a:t>
            </a:r>
            <a:r>
              <a:rPr lang="en-US" sz="2400" dirty="0" err="1" smtClean="0"/>
              <a:t>everware</a:t>
            </a:r>
            <a:r>
              <a:rPr lang="en-US" sz="2400" dirty="0" smtClean="0"/>
              <a:t> talk on </a:t>
            </a:r>
            <a:br>
              <a:rPr lang="en-US" sz="2400" dirty="0" smtClean="0"/>
            </a:br>
            <a:r>
              <a:rPr lang="en-US" sz="2400" b="1" dirty="0" smtClean="0"/>
              <a:t>Thu </a:t>
            </a:r>
            <a:r>
              <a:rPr lang="en-US" sz="2400" b="1" dirty="0"/>
              <a:t>12:15, Track 5</a:t>
            </a:r>
          </a:p>
          <a:p>
            <a:pPr lvl="1"/>
            <a:r>
              <a:rPr lang="en-US" sz="1200" dirty="0"/>
              <a:t>https://</a:t>
            </a:r>
            <a:r>
              <a:rPr lang="en-US" sz="1200" dirty="0" err="1"/>
              <a:t>indico.cern.ch</a:t>
            </a:r>
            <a:r>
              <a:rPr lang="en-US" sz="1200" dirty="0"/>
              <a:t>/event/505613/contributions/2228351</a:t>
            </a:r>
            <a:r>
              <a:rPr lang="en-US" sz="1200" dirty="0" smtClean="0"/>
              <a:t>/</a:t>
            </a:r>
            <a:endParaRPr lang="en-US" sz="12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9584" y="4362374"/>
            <a:ext cx="3744416" cy="2495626"/>
          </a:xfrm>
          <a:prstGeom prst="rect">
            <a:avLst/>
          </a:prstGeom>
        </p:spPr>
      </p:pic>
      <p:pic>
        <p:nvPicPr>
          <p:cNvPr id="11" name="Picture 42" descr="lhcblogo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96336" y="116632"/>
            <a:ext cx="1008112" cy="632440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25613" y="6237312"/>
            <a:ext cx="42905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Thanks to: CERN open data portal team</a:t>
            </a:r>
          </a:p>
        </p:txBody>
      </p:sp>
      <p:pic>
        <p:nvPicPr>
          <p:cNvPr id="9" name="Picture 8" descr="Screen Shot 2016-09-27 at 21.08.05.pn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3729" y="2682660"/>
            <a:ext cx="2156255" cy="1317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3575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hris Manchester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16940</TotalTime>
  <Words>207</Words>
  <Application>Microsoft Macintosh PowerPoint</Application>
  <PresentationFormat>Экран (4:3)</PresentationFormat>
  <Paragraphs>41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7" baseType="lpstr">
      <vt:lpstr>Arial</vt:lpstr>
      <vt:lpstr>Calibri</vt:lpstr>
      <vt:lpstr>Chris Manchester Theme</vt:lpstr>
      <vt:lpstr>Презентация PowerPoint</vt:lpstr>
      <vt:lpstr>Project – Background – CPV</vt:lpstr>
      <vt:lpstr>Project - Technology</vt:lpstr>
      <vt:lpstr>Summary</vt:lpstr>
    </vt:vector>
  </TitlesOfParts>
  <Company>University of Manchester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MZYSSPB2</dc:creator>
  <cp:lastModifiedBy>Andrey Ustyuzhain</cp:lastModifiedBy>
  <cp:revision>189</cp:revision>
  <dcterms:created xsi:type="dcterms:W3CDTF">2012-06-12T15:56:20Z</dcterms:created>
  <dcterms:modified xsi:type="dcterms:W3CDTF">2016-10-10T23:01:37Z</dcterms:modified>
</cp:coreProperties>
</file>