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353" r:id="rId2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35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4262B"/>
    <a:srgbClr val="262626"/>
    <a:srgbClr val="E1E6EF"/>
    <a:srgbClr val="C95F09"/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9" autoAdjust="0"/>
    <p:restoredTop sz="93723" autoAdjust="0"/>
  </p:normalViewPr>
  <p:slideViewPr>
    <p:cSldViewPr>
      <p:cViewPr varScale="1">
        <p:scale>
          <a:sx n="107" d="100"/>
          <a:sy n="107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125" d="100"/>
        <a:sy n="125" d="100"/>
      </p:scale>
      <p:origin x="0" y="11880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03/10/16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56797"/>
            <a:ext cx="7772400" cy="1902073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0864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Click to edit Master subtitle style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Drag picture to placeholder or click icon to add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7" y="116632"/>
            <a:ext cx="8744843" cy="648171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7" y="908720"/>
            <a:ext cx="8744843" cy="5472608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9"/>
            <a:ext cx="5768280" cy="340147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 smtClean="0"/>
              <a:t>Sebastian Lopienski – Secure software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7" y="260648"/>
            <a:ext cx="8744843" cy="648171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7" y="1196752"/>
            <a:ext cx="8744843" cy="5184576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9"/>
            <a:ext cx="5768280" cy="340147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 smtClean="0"/>
              <a:t>Sebastian Lopienski – Secure software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794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7"/>
            <a:ext cx="5768280" cy="340148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Sebastian Lopienski – Secure software development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7" y="476673"/>
            <a:ext cx="8744843" cy="648171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320480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316288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8"/>
            <a:ext cx="5696272" cy="36004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Sebastian Lopienski – Secure software development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7" y="476673"/>
            <a:ext cx="8744843" cy="648171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4040188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844825"/>
            <a:ext cx="4041775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7" y="260648"/>
            <a:ext cx="8744843" cy="64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7" y="1124744"/>
            <a:ext cx="874484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3" y="6389246"/>
            <a:ext cx="2443163" cy="3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bastian.Lopienski@cern.ch?subject=WAD%20poster%20at%20CHEP%202016" TargetMode="External"/><Relationship Id="rId4" Type="http://schemas.openxmlformats.org/officeDocument/2006/relationships/hyperlink" Target="https://github.com/CERN-CERT/WAD" TargetMode="External"/><Relationship Id="rId5" Type="http://schemas.openxmlformats.org/officeDocument/2006/relationships/hyperlink" Target="https://github.com/AliasIO/Wappalyzer" TargetMode="External"/><Relationship Id="rId6" Type="http://schemas.openxmlformats.org/officeDocument/2006/relationships/hyperlink" Target="https://pypi.python.org/pypi/wad" TargetMode="Externa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reen Shot 2016-10-03 at 15.15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80928"/>
            <a:ext cx="3352800" cy="2921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7" y="188640"/>
            <a:ext cx="8744843" cy="648171"/>
          </a:xfrm>
        </p:spPr>
        <p:txBody>
          <a:bodyPr/>
          <a:lstStyle/>
          <a:p>
            <a:r>
              <a:rPr lang="en-US" dirty="0"/>
              <a:t>Web technology detection (WAD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2200" dirty="0" smtClean="0"/>
              <a:t>author: </a:t>
            </a:r>
            <a:r>
              <a:rPr lang="en-US" sz="2200" dirty="0" smtClean="0">
                <a:hlinkClick r:id="rId3"/>
              </a:rPr>
              <a:t>Sebastian Lopienski</a:t>
            </a:r>
            <a:r>
              <a:rPr lang="en-US" sz="2200" dirty="0" smtClean="0"/>
              <a:t> (CERN Computer Security Team)</a:t>
            </a:r>
            <a:endParaRPr lang="en-US" sz="2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7" y="1196752"/>
            <a:ext cx="8744843" cy="5112568"/>
          </a:xfrm>
        </p:spPr>
        <p:txBody>
          <a:bodyPr/>
          <a:lstStyle/>
          <a:p>
            <a:pPr marL="0" indent="0">
              <a:buNone/>
            </a:pPr>
            <a:r>
              <a:rPr lang="en-US" sz="2200" i="1" dirty="0" smtClean="0">
                <a:hlinkClick r:id="rId4"/>
              </a:rPr>
              <a:t>WAD</a:t>
            </a:r>
            <a:r>
              <a:rPr lang="en-US" sz="2200" dirty="0" smtClean="0"/>
              <a:t> is an open-source tool developed at CERN 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800000"/>
                </a:solidFill>
              </a:rPr>
              <a:t>for detecting applications and technologies behind a website</a:t>
            </a:r>
          </a:p>
          <a:p>
            <a:pPr marL="442913" lvl="1" indent="-207963"/>
            <a:r>
              <a:rPr lang="en-US" sz="1800" dirty="0" smtClean="0"/>
              <a:t>OS, webserver, CMS, programming language, web framework, JS libraries etc. </a:t>
            </a:r>
            <a:endParaRPr lang="en-US" sz="2400" dirty="0" smtClean="0"/>
          </a:p>
          <a:p>
            <a:pPr marL="0" indent="0">
              <a:spcBef>
                <a:spcPts val="2000"/>
              </a:spcBef>
              <a:buNone/>
            </a:pPr>
            <a:r>
              <a:rPr lang="en-US" sz="2200" dirty="0" smtClean="0"/>
              <a:t>Motivation: </a:t>
            </a:r>
            <a:r>
              <a:rPr lang="en-US" sz="2200" dirty="0" smtClean="0">
                <a:solidFill>
                  <a:srgbClr val="800000"/>
                </a:solidFill>
              </a:rPr>
              <a:t>web asset inventory</a:t>
            </a:r>
            <a:r>
              <a:rPr lang="en-US" sz="2200" dirty="0"/>
              <a:t> </a:t>
            </a:r>
            <a:r>
              <a:rPr lang="en-US" sz="2200" dirty="0" smtClean="0"/>
              <a:t>+ </a:t>
            </a:r>
            <a:r>
              <a:rPr lang="en-US" sz="2200" dirty="0" smtClean="0">
                <a:solidFill>
                  <a:srgbClr val="800000"/>
                </a:solidFill>
              </a:rPr>
              <a:t>vulnerability management</a:t>
            </a:r>
            <a:endParaRPr lang="en-US" sz="2200" dirty="0" smtClean="0"/>
          </a:p>
          <a:p>
            <a:pPr marL="0" indent="0">
              <a:spcBef>
                <a:spcPts val="2000"/>
              </a:spcBef>
              <a:buNone/>
            </a:pPr>
            <a:r>
              <a:rPr lang="en-US" sz="2200" dirty="0" smtClean="0"/>
              <a:t>Using detection rules from a public</a:t>
            </a:r>
            <a:br>
              <a:rPr lang="en-US" sz="2200" dirty="0" smtClean="0"/>
            </a:br>
            <a:r>
              <a:rPr lang="en-US" sz="2200" dirty="0" smtClean="0"/>
              <a:t>browser plugin </a:t>
            </a:r>
            <a:r>
              <a:rPr lang="en-US" sz="2200" i="1" dirty="0" smtClean="0">
                <a:hlinkClick r:id="rId5"/>
              </a:rPr>
              <a:t>Wappalyzer</a:t>
            </a:r>
            <a:endParaRPr lang="en-US" sz="2200" dirty="0" smtClean="0"/>
          </a:p>
          <a:p>
            <a:pPr marL="442913" lvl="1" indent="-207963"/>
            <a:r>
              <a:rPr lang="en-US" sz="1800" dirty="0" smtClean="0"/>
              <a:t>~900 technologies, thousands of rules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2200" dirty="0" smtClean="0"/>
              <a:t>WAD is available on </a:t>
            </a:r>
            <a:r>
              <a:rPr lang="en-US" sz="2200" dirty="0" smtClean="0">
                <a:hlinkClick r:id="rId4"/>
              </a:rPr>
              <a:t>GitHub</a:t>
            </a:r>
            <a:r>
              <a:rPr lang="en-US" sz="2200" dirty="0" smtClean="0"/>
              <a:t>, and via </a:t>
            </a:r>
            <a:r>
              <a:rPr lang="en-US" sz="2200" dirty="0" smtClean="0">
                <a:hlinkClick r:id="rId6"/>
              </a:rPr>
              <a:t>PyPI</a:t>
            </a:r>
            <a:endParaRPr lang="en-US" sz="22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5496" y="4509120"/>
            <a:ext cx="7098030" cy="2554605"/>
            <a:chOff x="66258" y="4653136"/>
            <a:chExt cx="7098030" cy="2554605"/>
          </a:xfrm>
        </p:grpSpPr>
        <p:pic>
          <p:nvPicPr>
            <p:cNvPr id="20" name="Picture 19" descr="Screen Shot 2016-10-03 at 15.06.03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58" y="4653136"/>
              <a:ext cx="7098030" cy="255460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61242" y="4956264"/>
              <a:ext cx="6270998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rgbClr val="008000"/>
                  </a:solidFill>
                  <a:latin typeface="Courier"/>
                  <a:cs typeface="Courier"/>
                </a:rPr>
                <a:t>$</a:t>
              </a:r>
              <a:r>
                <a:rPr lang="en-US" sz="1100" dirty="0">
                  <a:latin typeface="Courier"/>
                  <a:cs typeface="Courier"/>
                </a:rPr>
                <a:t> pip install wad</a:t>
              </a:r>
            </a:p>
            <a:p>
              <a:endParaRPr lang="en-US" sz="1100" dirty="0">
                <a:latin typeface="Courier"/>
                <a:cs typeface="Courier"/>
              </a:endParaRPr>
            </a:p>
            <a:p>
              <a:r>
                <a:rPr lang="en-US" sz="1100" dirty="0">
                  <a:solidFill>
                    <a:srgbClr val="008000"/>
                  </a:solidFill>
                  <a:latin typeface="Courier"/>
                  <a:cs typeface="Courier"/>
                </a:rPr>
                <a:t>$</a:t>
              </a:r>
              <a:r>
                <a:rPr lang="en-US" sz="1100" dirty="0">
                  <a:latin typeface="Courier"/>
                  <a:cs typeface="Courier"/>
                </a:rPr>
                <a:t> wad -u http://chep2016.org</a:t>
              </a:r>
            </a:p>
            <a:p>
              <a:r>
                <a:rPr lang="en-US" sz="1100" dirty="0">
                  <a:latin typeface="Courier"/>
                  <a:cs typeface="Courier"/>
                </a:rPr>
                <a:t>{ "</a:t>
              </a:r>
              <a:r>
                <a:rPr lang="en-US" sz="1100" dirty="0">
                  <a:solidFill>
                    <a:srgbClr val="3366FF"/>
                  </a:solidFill>
                  <a:latin typeface="Courier"/>
                  <a:cs typeface="Courier"/>
                </a:rPr>
                <a:t>http://chep2016.org</a:t>
              </a:r>
              <a:r>
                <a:rPr lang="en-US" sz="1100" dirty="0">
                  <a:latin typeface="Courier"/>
                  <a:cs typeface="Courier"/>
                </a:rPr>
                <a:t>": [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  { </a:t>
              </a:r>
              <a:r>
                <a:rPr lang="en-US" sz="1100" dirty="0">
                  <a:latin typeface="Courier"/>
                  <a:cs typeface="Courier"/>
                </a:rPr>
                <a:t>"</a:t>
              </a:r>
              <a:r>
                <a:rPr lang="en-US" sz="1100" dirty="0">
                  <a:solidFill>
                    <a:srgbClr val="3366FF"/>
                  </a:solidFill>
                  <a:latin typeface="Courier"/>
                  <a:cs typeface="Courier"/>
                </a:rPr>
                <a:t>type</a:t>
              </a:r>
              <a:r>
                <a:rPr lang="en-US" sz="1100" dirty="0">
                  <a:latin typeface="Courier"/>
                  <a:cs typeface="Courier"/>
                </a:rPr>
                <a:t>": "</a:t>
              </a:r>
              <a:r>
                <a:rPr lang="en-US" sz="1100" dirty="0">
                  <a:solidFill>
                    <a:srgbClr val="008000"/>
                  </a:solidFill>
                  <a:latin typeface="Courier"/>
                  <a:cs typeface="Courier"/>
                </a:rPr>
                <a:t>operating-systems</a:t>
              </a:r>
              <a:r>
                <a:rPr lang="en-US" sz="1100" dirty="0">
                  <a:latin typeface="Courier"/>
                  <a:cs typeface="Courier"/>
                </a:rPr>
                <a:t>",     </a:t>
              </a:r>
              <a:r>
                <a:rPr lang="ro-RO" sz="1100" dirty="0">
                  <a:latin typeface="Courier"/>
                  <a:cs typeface="Courier"/>
                </a:rPr>
                <a:t>"</a:t>
              </a:r>
              <a:r>
                <a:rPr lang="ro-RO" sz="1100" dirty="0">
                  <a:solidFill>
                    <a:srgbClr val="3366FF"/>
                  </a:solidFill>
                  <a:latin typeface="Courier"/>
                  <a:cs typeface="Courier"/>
                </a:rPr>
                <a:t>app</a:t>
              </a:r>
              <a:r>
                <a:rPr lang="ro-RO" sz="1100" dirty="0">
                  <a:latin typeface="Courier"/>
                  <a:cs typeface="Courier"/>
                </a:rPr>
                <a:t>": "</a:t>
              </a:r>
              <a:r>
                <a:rPr lang="ro-RO" sz="1100" dirty="0">
                  <a:solidFill>
                    <a:srgbClr val="008000"/>
                  </a:solidFill>
                  <a:latin typeface="Courier"/>
                  <a:cs typeface="Courier"/>
                </a:rPr>
                <a:t>Ubuntu</a:t>
              </a:r>
              <a:r>
                <a:rPr lang="ro-RO" sz="1100" dirty="0">
                  <a:latin typeface="Courier"/>
                  <a:cs typeface="Courier"/>
                </a:rPr>
                <a:t>", </a:t>
              </a:r>
              <a:r>
                <a:rPr lang="de-DE" sz="1100" dirty="0">
                  <a:latin typeface="Courier"/>
                  <a:cs typeface="Courier"/>
                </a:rPr>
                <a:t>"</a:t>
              </a:r>
              <a:r>
                <a:rPr lang="de-DE" sz="1100" dirty="0" err="1">
                  <a:solidFill>
                    <a:srgbClr val="3366FF"/>
                  </a:solidFill>
                  <a:latin typeface="Courier"/>
                  <a:cs typeface="Courier"/>
                </a:rPr>
                <a:t>ver</a:t>
              </a:r>
              <a:r>
                <a:rPr lang="de-DE" sz="1100" dirty="0">
                  <a:latin typeface="Courier"/>
                  <a:cs typeface="Courier"/>
                </a:rPr>
                <a:t>": </a:t>
              </a:r>
              <a:r>
                <a:rPr lang="de-DE" sz="1100" dirty="0">
                  <a:solidFill>
                    <a:srgbClr val="7F7F7F"/>
                  </a:solidFill>
                  <a:latin typeface="Courier"/>
                  <a:cs typeface="Courier"/>
                </a:rPr>
                <a:t>null</a:t>
              </a:r>
              <a:r>
                <a:rPr lang="de-DE" sz="1100" dirty="0">
                  <a:latin typeface="Courier"/>
                  <a:cs typeface="Courier"/>
                </a:rPr>
                <a:t>    },  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  { "</a:t>
              </a:r>
              <a:r>
                <a:rPr lang="de-DE" sz="1100" dirty="0">
                  <a:solidFill>
                    <a:srgbClr val="3366FF"/>
                  </a:solidFill>
                  <a:latin typeface="Courier"/>
                  <a:cs typeface="Courier"/>
                </a:rPr>
                <a:t>type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>
                  <a:solidFill>
                    <a:srgbClr val="008000"/>
                  </a:solidFill>
                  <a:latin typeface="Courier"/>
                  <a:cs typeface="Courier"/>
                </a:rPr>
                <a:t>web-servers</a:t>
              </a:r>
              <a:r>
                <a:rPr lang="de-DE" sz="1100" dirty="0">
                  <a:latin typeface="Courier"/>
                  <a:cs typeface="Courier"/>
                </a:rPr>
                <a:t>",           </a:t>
              </a:r>
              <a:r>
                <a:rPr lang="ro-RO" sz="1100" dirty="0">
                  <a:latin typeface="Courier"/>
                  <a:cs typeface="Courier"/>
                </a:rPr>
                <a:t>"</a:t>
              </a:r>
              <a:r>
                <a:rPr lang="ro-RO" sz="1100" dirty="0">
                  <a:solidFill>
                    <a:srgbClr val="3366FF"/>
                  </a:solidFill>
                  <a:latin typeface="Courier"/>
                  <a:cs typeface="Courier"/>
                </a:rPr>
                <a:t>app</a:t>
              </a:r>
              <a:r>
                <a:rPr lang="ro-RO" sz="1100" dirty="0">
                  <a:latin typeface="Courier"/>
                  <a:cs typeface="Courier"/>
                </a:rPr>
                <a:t>": "</a:t>
              </a:r>
              <a:r>
                <a:rPr lang="ro-RO" sz="1100" dirty="0">
                  <a:solidFill>
                    <a:srgbClr val="008000"/>
                  </a:solidFill>
                  <a:latin typeface="Courier"/>
                  <a:cs typeface="Courier"/>
                </a:rPr>
                <a:t>Apache</a:t>
              </a:r>
              <a:r>
                <a:rPr lang="ro-RO" sz="1100" dirty="0">
                  <a:latin typeface="Courier"/>
                  <a:cs typeface="Courier"/>
                </a:rPr>
                <a:t>", "</a:t>
              </a:r>
              <a:r>
                <a:rPr lang="ro-RO" sz="1100" dirty="0">
                  <a:solidFill>
                    <a:srgbClr val="3366FF"/>
                  </a:solidFill>
                  <a:latin typeface="Courier"/>
                  <a:cs typeface="Courier"/>
                </a:rPr>
                <a:t>ver</a:t>
              </a:r>
              <a:r>
                <a:rPr lang="ro-RO" sz="1100" dirty="0">
                  <a:latin typeface="Courier"/>
                  <a:cs typeface="Courier"/>
                </a:rPr>
                <a:t>": "</a:t>
              </a:r>
              <a:r>
                <a:rPr lang="ro-RO" sz="1100" dirty="0">
                  <a:solidFill>
                    <a:srgbClr val="008000"/>
                  </a:solidFill>
                  <a:latin typeface="Courier"/>
                  <a:cs typeface="Courier"/>
                </a:rPr>
                <a:t>2.4.7</a:t>
              </a:r>
              <a:r>
                <a:rPr lang="ro-RO" sz="1100" dirty="0">
                  <a:latin typeface="Courier"/>
                  <a:cs typeface="Courier"/>
                </a:rPr>
                <a:t>”</a:t>
              </a:r>
              <a:r>
                <a:rPr lang="de-DE" sz="1100" dirty="0">
                  <a:latin typeface="Courier"/>
                  <a:cs typeface="Courier"/>
                </a:rPr>
                <a:t> }, 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  { "</a:t>
              </a:r>
              <a:r>
                <a:rPr lang="de-DE" sz="1100" dirty="0">
                  <a:solidFill>
                    <a:srgbClr val="3366FF"/>
                  </a:solidFill>
                  <a:latin typeface="Courier"/>
                  <a:cs typeface="Courier"/>
                </a:rPr>
                <a:t>type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 err="1">
                  <a:solidFill>
                    <a:srgbClr val="008000"/>
                  </a:solidFill>
                  <a:latin typeface="Courier"/>
                  <a:cs typeface="Courier"/>
                </a:rPr>
                <a:t>programming-languages</a:t>
              </a:r>
              <a:r>
                <a:rPr lang="de-DE" sz="1100" dirty="0">
                  <a:latin typeface="Courier"/>
                  <a:cs typeface="Courier"/>
                </a:rPr>
                <a:t>“, "</a:t>
              </a:r>
              <a:r>
                <a:rPr lang="de-DE" sz="1100" dirty="0" err="1">
                  <a:solidFill>
                    <a:srgbClr val="3366FF"/>
                  </a:solidFill>
                  <a:latin typeface="Courier"/>
                  <a:cs typeface="Courier"/>
                </a:rPr>
                <a:t>app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>
                  <a:solidFill>
                    <a:srgbClr val="008000"/>
                  </a:solidFill>
                  <a:latin typeface="Courier"/>
                  <a:cs typeface="Courier"/>
                </a:rPr>
                <a:t>PHP</a:t>
              </a:r>
              <a:r>
                <a:rPr lang="de-DE" sz="1100" dirty="0">
                  <a:latin typeface="Courier"/>
                  <a:cs typeface="Courier"/>
                </a:rPr>
                <a:t>", </a:t>
              </a:r>
              <a:r>
                <a:rPr lang="ro-RO" sz="1100" dirty="0">
                  <a:latin typeface="Courier"/>
                  <a:cs typeface="Courier"/>
                </a:rPr>
                <a:t>   "</a:t>
              </a:r>
              <a:r>
                <a:rPr lang="ro-RO" sz="1100" dirty="0">
                  <a:solidFill>
                    <a:srgbClr val="3366FF"/>
                  </a:solidFill>
                  <a:latin typeface="Courier"/>
                  <a:cs typeface="Courier"/>
                </a:rPr>
                <a:t>ver</a:t>
              </a:r>
              <a:r>
                <a:rPr lang="ro-RO" sz="1100" dirty="0">
                  <a:latin typeface="Courier"/>
                  <a:cs typeface="Courier"/>
                </a:rPr>
                <a:t>": "</a:t>
              </a:r>
              <a:r>
                <a:rPr lang="ro-RO" sz="1100" dirty="0">
                  <a:solidFill>
                    <a:srgbClr val="008000"/>
                  </a:solidFill>
                  <a:latin typeface="Courier"/>
                  <a:cs typeface="Courier"/>
                </a:rPr>
                <a:t>5.5.9</a:t>
              </a:r>
              <a:r>
                <a:rPr lang="ro-RO" sz="1100" dirty="0">
                  <a:latin typeface="Courier"/>
                  <a:cs typeface="Courier"/>
                </a:rPr>
                <a:t>” </a:t>
              </a:r>
              <a:r>
                <a:rPr lang="de-DE" sz="1100" dirty="0">
                  <a:latin typeface="Courier"/>
                  <a:cs typeface="Courier"/>
                </a:rPr>
                <a:t>}, 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  { "</a:t>
              </a:r>
              <a:r>
                <a:rPr lang="de-DE" sz="1100" dirty="0">
                  <a:solidFill>
                    <a:srgbClr val="3366FF"/>
                  </a:solidFill>
                  <a:latin typeface="Courier"/>
                  <a:cs typeface="Courier"/>
                </a:rPr>
                <a:t>type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 err="1">
                  <a:solidFill>
                    <a:srgbClr val="008000"/>
                  </a:solidFill>
                  <a:latin typeface="Courier"/>
                  <a:cs typeface="Courier"/>
                </a:rPr>
                <a:t>cms</a:t>
              </a:r>
              <a:r>
                <a:rPr lang="de-DE" sz="1100" dirty="0">
                  <a:latin typeface="Courier"/>
                  <a:cs typeface="Courier"/>
                </a:rPr>
                <a:t>",                   </a:t>
              </a:r>
              <a:r>
                <a:rPr lang="ro-RO" sz="1100" dirty="0">
                  <a:latin typeface="Courier"/>
                  <a:cs typeface="Courier"/>
                </a:rPr>
                <a:t>"</a:t>
              </a:r>
              <a:r>
                <a:rPr lang="ro-RO" sz="1100" dirty="0">
                  <a:solidFill>
                    <a:srgbClr val="3366FF"/>
                  </a:solidFill>
                  <a:latin typeface="Courier"/>
                  <a:cs typeface="Courier"/>
                </a:rPr>
                <a:t>app</a:t>
              </a:r>
              <a:r>
                <a:rPr lang="ro-RO" sz="1100" dirty="0">
                  <a:latin typeface="Courier"/>
                  <a:cs typeface="Courier"/>
                </a:rPr>
                <a:t>": "</a:t>
              </a:r>
              <a:r>
                <a:rPr lang="ro-RO" sz="1100" dirty="0">
                  <a:solidFill>
                    <a:srgbClr val="008000"/>
                  </a:solidFill>
                  <a:latin typeface="Courier"/>
                  <a:cs typeface="Courier"/>
                </a:rPr>
                <a:t>Drupal</a:t>
              </a:r>
              <a:r>
                <a:rPr lang="ro-RO" sz="1100" dirty="0">
                  <a:latin typeface="Courier"/>
                  <a:cs typeface="Courier"/>
                </a:rPr>
                <a:t>", </a:t>
              </a:r>
              <a:r>
                <a:rPr lang="de-DE" sz="1100" dirty="0">
                  <a:latin typeface="Courier"/>
                  <a:cs typeface="Courier"/>
                </a:rPr>
                <a:t>"</a:t>
              </a:r>
              <a:r>
                <a:rPr lang="de-DE" sz="1100" dirty="0" err="1">
                  <a:solidFill>
                    <a:srgbClr val="3366FF"/>
                  </a:solidFill>
                  <a:latin typeface="Courier"/>
                  <a:cs typeface="Courier"/>
                </a:rPr>
                <a:t>ver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>
                  <a:solidFill>
                    <a:srgbClr val="008000"/>
                  </a:solidFill>
                  <a:latin typeface="Courier"/>
                  <a:cs typeface="Courier"/>
                </a:rPr>
                <a:t>7</a:t>
              </a:r>
              <a:r>
                <a:rPr lang="de-DE" sz="1100" dirty="0">
                  <a:latin typeface="Courier"/>
                  <a:cs typeface="Courier"/>
                </a:rPr>
                <a:t>"     }, 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  { "</a:t>
              </a:r>
              <a:r>
                <a:rPr lang="de-DE" sz="1100" dirty="0">
                  <a:solidFill>
                    <a:srgbClr val="3366FF"/>
                  </a:solidFill>
                  <a:latin typeface="Courier"/>
                  <a:cs typeface="Courier"/>
                </a:rPr>
                <a:t>type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 err="1">
                  <a:solidFill>
                    <a:srgbClr val="008000"/>
                  </a:solidFill>
                  <a:latin typeface="Courier"/>
                  <a:cs typeface="Courier"/>
                </a:rPr>
                <a:t>javascript</a:t>
              </a:r>
              <a:r>
                <a:rPr lang="de-DE" sz="1100" dirty="0">
                  <a:solidFill>
                    <a:srgbClr val="008000"/>
                  </a:solidFill>
                  <a:latin typeface="Courier"/>
                  <a:cs typeface="Courier"/>
                </a:rPr>
                <a:t>-frameworks</a:t>
              </a:r>
              <a:r>
                <a:rPr lang="de-DE" sz="1100" dirty="0">
                  <a:latin typeface="Courier"/>
                  <a:cs typeface="Courier"/>
                </a:rPr>
                <a:t>", "</a:t>
              </a:r>
              <a:r>
                <a:rPr lang="de-DE" sz="1100" dirty="0" err="1">
                  <a:solidFill>
                    <a:srgbClr val="3366FF"/>
                  </a:solidFill>
                  <a:latin typeface="Courier"/>
                  <a:cs typeface="Courier"/>
                </a:rPr>
                <a:t>app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 err="1">
                  <a:solidFill>
                    <a:srgbClr val="008000"/>
                  </a:solidFill>
                  <a:latin typeface="Courier"/>
                  <a:cs typeface="Courier"/>
                </a:rPr>
                <a:t>jQuery</a:t>
              </a:r>
              <a:r>
                <a:rPr lang="de-DE" sz="1100" dirty="0">
                  <a:latin typeface="Courier"/>
                  <a:cs typeface="Courier"/>
                </a:rPr>
                <a:t>", "</a:t>
              </a:r>
              <a:r>
                <a:rPr lang="de-DE" sz="1100" dirty="0" err="1">
                  <a:solidFill>
                    <a:srgbClr val="3366FF"/>
                  </a:solidFill>
                  <a:latin typeface="Courier"/>
                  <a:cs typeface="Courier"/>
                </a:rPr>
                <a:t>ver</a:t>
              </a:r>
              <a:r>
                <a:rPr lang="de-DE" sz="1100" dirty="0">
                  <a:latin typeface="Courier"/>
                  <a:cs typeface="Courier"/>
                </a:rPr>
                <a:t>": "</a:t>
              </a:r>
              <a:r>
                <a:rPr lang="de-DE" sz="1100" dirty="0">
                  <a:solidFill>
                    <a:srgbClr val="008000"/>
                  </a:solidFill>
                  <a:latin typeface="Courier"/>
                  <a:cs typeface="Courier"/>
                </a:rPr>
                <a:t>1.10</a:t>
              </a:r>
              <a:r>
                <a:rPr lang="de-DE" sz="1100" dirty="0">
                  <a:latin typeface="Courier"/>
                  <a:cs typeface="Courier"/>
                </a:rPr>
                <a:t>"  }</a:t>
              </a:r>
            </a:p>
            <a:p>
              <a:r>
                <a:rPr lang="de-DE" sz="1100" dirty="0">
                  <a:latin typeface="Courier"/>
                  <a:cs typeface="Courier"/>
                </a:rPr>
                <a:t>] }</a:t>
              </a:r>
            </a:p>
          </p:txBody>
        </p:sp>
      </p:grpSp>
      <p:cxnSp>
        <p:nvCxnSpPr>
          <p:cNvPr id="3" name="Straight Arrow Connector 2"/>
          <p:cNvCxnSpPr/>
          <p:nvPr/>
        </p:nvCxnSpPr>
        <p:spPr>
          <a:xfrm>
            <a:off x="3923928" y="3645024"/>
            <a:ext cx="3096344" cy="648072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87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SL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 presentation template.potx</Template>
  <TotalTime>81389</TotalTime>
  <Words>185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 presentation template</vt:lpstr>
      <vt:lpstr>Web technology detection (WAD) author: Sebastian Lopienski (CERN Computer Security Team)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</dc:title>
  <dc:subject/>
  <dc:creator>Sebastian.Lopienski@cern.ch</dc:creator>
  <cp:keywords/>
  <dc:description/>
  <cp:lastModifiedBy>Sebastian Lopienski</cp:lastModifiedBy>
  <cp:revision>2113</cp:revision>
  <cp:lastPrinted>2013-07-12T09:19:14Z</cp:lastPrinted>
  <dcterms:created xsi:type="dcterms:W3CDTF">2007-01-03T21:50:59Z</dcterms:created>
  <dcterms:modified xsi:type="dcterms:W3CDTF">2016-10-03T13:24:02Z</dcterms:modified>
  <cp:category/>
</cp:coreProperties>
</file>