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173" autoAdjust="0"/>
  </p:normalViewPr>
  <p:slideViewPr>
    <p:cSldViewPr snapToGrid="0" snapToObjects="1">
      <p:cViewPr varScale="1">
        <p:scale>
          <a:sx n="128" d="100"/>
          <a:sy n="128" d="100"/>
        </p:scale>
        <p:origin x="1086" y="90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AACF0-2627-4C96-9701-08F1B9AD1957}" type="datetimeFigureOut">
              <a:rPr lang="en-GB" smtClean="0"/>
              <a:t>10/10/2016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7F45F3-0C52-4BC8-97A6-EA283C4A2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408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F45F3-0C52-4BC8-97A6-EA283C4A201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3924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F45F3-0C52-4BC8-97A6-EA283C4A201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411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F45F3-0C52-4BC8-97A6-EA283C4A201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94513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F45F3-0C52-4BC8-97A6-EA283C4A201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1735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F45F3-0C52-4BC8-97A6-EA283C4A201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6317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F45F3-0C52-4BC8-97A6-EA283C4A201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5539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F45F3-0C52-4BC8-97A6-EA283C4A201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5389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F45F3-0C52-4BC8-97A6-EA283C4A201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3502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F45F3-0C52-4BC8-97A6-EA283C4A201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667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F45F3-0C52-4BC8-97A6-EA283C4A201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2964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F45F3-0C52-4BC8-97A6-EA283C4A201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05059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F45F3-0C52-4BC8-97A6-EA283C4A201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157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F45F3-0C52-4BC8-97A6-EA283C4A201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1513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F45F3-0C52-4BC8-97A6-EA283C4A201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27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F45F3-0C52-4BC8-97A6-EA283C4A201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4174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F45F3-0C52-4BC8-97A6-EA283C4A201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1070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F45F3-0C52-4BC8-97A6-EA283C4A201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348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26233" y="4767263"/>
            <a:ext cx="7052123" cy="273844"/>
          </a:xfrm>
        </p:spPr>
        <p:txBody>
          <a:bodyPr/>
          <a:lstStyle/>
          <a:p>
            <a:r>
              <a:rPr lang="en-US" dirty="0"/>
              <a:t>Unified Monitoring Architecture for IT and Grid Services – CHEP </a:t>
            </a:r>
            <a:r>
              <a:rPr lang="en-US" dirty="0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10/10/2016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4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onit.cern.ch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monitdocs.web.cern.ch/" TargetMode="External"/><Relationship Id="rId4" Type="http://schemas.openxmlformats.org/officeDocument/2006/relationships/hyperlink" Target="http://cern.ch/monit-support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tmon.web.cern.ch/itmon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dashboard.cern.ch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17083" y="259704"/>
            <a:ext cx="8440109" cy="2177290"/>
          </a:xfrm>
        </p:spPr>
        <p:txBody>
          <a:bodyPr>
            <a:normAutofit fontScale="90000"/>
          </a:bodyPr>
          <a:lstStyle/>
          <a:p>
            <a:r>
              <a:rPr lang="en-US" sz="6600" b="1" dirty="0"/>
              <a:t>Unified Monitoring Architecture for IT and Grid Services</a:t>
            </a:r>
            <a:endParaRPr lang="en-US" sz="3600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idx="10"/>
          </p:nvPr>
        </p:nvSpPr>
        <p:spPr>
          <a:xfrm>
            <a:off x="3102863" y="3716304"/>
            <a:ext cx="3447405" cy="630976"/>
          </a:xfrm>
        </p:spPr>
        <p:txBody>
          <a:bodyPr>
            <a:normAutofit fontScale="92500"/>
          </a:bodyPr>
          <a:lstStyle/>
          <a:p>
            <a:r>
              <a:rPr lang="fr-CH" sz="1800" dirty="0" smtClean="0"/>
              <a:t>Edward Karavakis on </a:t>
            </a:r>
            <a:r>
              <a:rPr lang="fr-CH" sz="1800" dirty="0" err="1" smtClean="0"/>
              <a:t>behalf</a:t>
            </a:r>
            <a:r>
              <a:rPr lang="fr-CH" sz="1800" dirty="0" smtClean="0"/>
              <a:t> of the CERN IT-CM-MM monitoring team</a:t>
            </a:r>
            <a:endParaRPr lang="en-US" sz="1800" dirty="0"/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>
            <a:off x="387070" y="2821968"/>
            <a:ext cx="3488436" cy="630976"/>
          </a:xfrm>
          <a:prstGeom prst="rect">
            <a:avLst/>
          </a:prstGeom>
        </p:spPr>
        <p:txBody>
          <a:bodyPr vert="horz" lIns="45720" tIns="0" rIns="45720" bIns="0" anchor="b">
            <a:normAutofit fontScale="700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3200" dirty="0"/>
              <a:t>CHEP </a:t>
            </a:r>
            <a:r>
              <a:rPr lang="fr-CH" sz="3200" dirty="0" smtClean="0"/>
              <a:t>2016 San Francisco</a:t>
            </a:r>
          </a:p>
          <a:p>
            <a:r>
              <a:rPr lang="fr-CH" sz="3200" smtClean="0"/>
              <a:t>10-14 </a:t>
            </a:r>
            <a:r>
              <a:rPr lang="fr-CH" sz="3200" dirty="0" err="1"/>
              <a:t>October</a:t>
            </a:r>
            <a:r>
              <a:rPr lang="fr-CH" sz="3200" dirty="0"/>
              <a:t> 2016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dirty="0"/>
              <a:t>Unified Access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Unified Monitoring Architecture for IT and Grid Services – CHEP 2016</a:t>
            </a:r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131046" y="932362"/>
            <a:ext cx="6588000" cy="3621031"/>
            <a:chOff x="342066" y="997408"/>
            <a:chExt cx="8586817" cy="4719640"/>
          </a:xfrm>
        </p:grpSpPr>
        <p:sp>
          <p:nvSpPr>
            <p:cNvPr id="7" name="Can 6"/>
            <p:cNvSpPr/>
            <p:nvPr/>
          </p:nvSpPr>
          <p:spPr>
            <a:xfrm>
              <a:off x="1927173" y="1888457"/>
              <a:ext cx="1083996" cy="719161"/>
            </a:xfrm>
            <a:prstGeom prst="ca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HDFS</a:t>
              </a:r>
              <a:endParaRPr lang="en-US" dirty="0"/>
            </a:p>
          </p:txBody>
        </p:sp>
        <p:sp>
          <p:nvSpPr>
            <p:cNvPr id="8" name="Can 7"/>
            <p:cNvSpPr/>
            <p:nvPr/>
          </p:nvSpPr>
          <p:spPr>
            <a:xfrm>
              <a:off x="1927173" y="2926786"/>
              <a:ext cx="1083996" cy="876609"/>
            </a:xfrm>
            <a:prstGeom prst="ca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ElasticSearch</a:t>
              </a:r>
              <a:endParaRPr lang="en-US" sz="1600" dirty="0"/>
            </a:p>
          </p:txBody>
        </p:sp>
        <p:sp>
          <p:nvSpPr>
            <p:cNvPr id="9" name="Can 8"/>
            <p:cNvSpPr/>
            <p:nvPr/>
          </p:nvSpPr>
          <p:spPr>
            <a:xfrm>
              <a:off x="1927173" y="4122562"/>
              <a:ext cx="1083996" cy="687303"/>
            </a:xfrm>
            <a:prstGeom prst="can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92731" y="1002906"/>
              <a:ext cx="115288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C00000"/>
                  </a:solidFill>
                </a:rPr>
                <a:t>Storage &amp;</a:t>
              </a:r>
            </a:p>
            <a:p>
              <a:pPr algn="ctr"/>
              <a:r>
                <a:rPr lang="en-US" sz="1600" b="1" dirty="0" smtClean="0">
                  <a:solidFill>
                    <a:srgbClr val="C00000"/>
                  </a:solidFill>
                </a:rPr>
                <a:t> Search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97427" y="4810254"/>
              <a:ext cx="801823" cy="338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Others</a:t>
              </a:r>
              <a:endParaRPr lang="en-US" sz="1600" i="1" dirty="0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62851" y="997408"/>
              <a:ext cx="2743200" cy="1828061"/>
            </a:xfrm>
            <a:prstGeom prst="rect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85683" y="1712066"/>
              <a:ext cx="2743200" cy="1841479"/>
            </a:xfrm>
            <a:prstGeom prst="rect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</p:pic>
        <p:pic>
          <p:nvPicPr>
            <p:cNvPr id="14" name="Picture 4" descr="https://camo.githubusercontent.com/7f7d8e67efe1cfb2a63b8024ed1e8fe66fa9b70b/68747470733a2f2f662e636c6f75642e6769746875622e636f6d2f6173736574732f31303939392f323531383832302f64626231313031612d623436382d313165332d393162662d3234326339633633326330372e504e47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64471" y="2769748"/>
              <a:ext cx="1270480" cy="4951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4036697" y="1002974"/>
              <a:ext cx="901208" cy="584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C00000"/>
                  </a:solidFill>
                </a:rPr>
                <a:t>Data </a:t>
              </a:r>
              <a:br>
                <a:rPr lang="en-US" sz="1600" b="1" dirty="0" smtClean="0">
                  <a:solidFill>
                    <a:srgbClr val="C00000"/>
                  </a:solidFill>
                </a:rPr>
              </a:br>
              <a:r>
                <a:rPr lang="en-US" sz="1600" b="1" dirty="0" smtClean="0">
                  <a:solidFill>
                    <a:srgbClr val="C00000"/>
                  </a:solidFill>
                </a:rPr>
                <a:t>Access</a:t>
              </a:r>
              <a:endParaRPr lang="en-US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3603274" y="1693427"/>
              <a:ext cx="1768057" cy="3648013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1777823" y="1690480"/>
              <a:ext cx="1442034" cy="3648013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3219857" y="2180294"/>
              <a:ext cx="3267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3219857" y="3373219"/>
              <a:ext cx="3267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3219857" y="4721108"/>
              <a:ext cx="3267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5470000" y="2257510"/>
              <a:ext cx="3267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5470000" y="3289987"/>
              <a:ext cx="3267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5470000" y="4577504"/>
              <a:ext cx="3267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7351870" y="4462421"/>
              <a:ext cx="1419310" cy="125462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600" dirty="0">
                  <a:solidFill>
                    <a:schemeClr val="dk1"/>
                  </a:solidFill>
                </a:rPr>
                <a:t>Scripts</a:t>
              </a:r>
              <a:endParaRPr lang="en-GB" sz="1600" dirty="0">
                <a:solidFill>
                  <a:schemeClr val="dk1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758559" y="4783941"/>
              <a:ext cx="1457485" cy="33863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600" dirty="0">
                  <a:solidFill>
                    <a:schemeClr val="dk1"/>
                  </a:solidFill>
                </a:rPr>
                <a:t>CLI, API</a:t>
              </a:r>
              <a:endParaRPr lang="en-GB" sz="1600" dirty="0">
                <a:solidFill>
                  <a:schemeClr val="dk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42066" y="2064896"/>
              <a:ext cx="975409" cy="224360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dk1"/>
                  </a:solidFill>
                </a:rPr>
                <a:t>Flume</a:t>
              </a:r>
              <a:r>
                <a:rPr lang="en-US" sz="1600" dirty="0">
                  <a:solidFill>
                    <a:schemeClr val="dk1"/>
                  </a:solidFill>
                </a:rPr>
                <a:t/>
              </a:r>
              <a:br>
                <a:rPr lang="en-US" sz="1600" dirty="0">
                  <a:solidFill>
                    <a:schemeClr val="dk1"/>
                  </a:solidFill>
                </a:rPr>
              </a:br>
              <a:r>
                <a:rPr lang="en-US" sz="1600" dirty="0" smtClean="0">
                  <a:solidFill>
                    <a:schemeClr val="dk1"/>
                  </a:solidFill>
                </a:rPr>
                <a:t>sinks</a:t>
              </a:r>
              <a:endParaRPr lang="en-US" sz="1600" dirty="0">
                <a:solidFill>
                  <a:schemeClr val="dk1"/>
                </a:solidFill>
              </a:endParaRPr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1371199" y="2607619"/>
              <a:ext cx="3267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1371199" y="3173015"/>
              <a:ext cx="3267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1371199" y="3767868"/>
              <a:ext cx="3267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80384" y="2781884"/>
              <a:ext cx="2743200" cy="1628338"/>
            </a:xfrm>
            <a:prstGeom prst="rect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</p:pic>
        <p:sp>
          <p:nvSpPr>
            <p:cNvPr id="31" name="Rectangle 30"/>
            <p:cNvSpPr/>
            <p:nvPr/>
          </p:nvSpPr>
          <p:spPr>
            <a:xfrm>
              <a:off x="5922836" y="4205538"/>
              <a:ext cx="1457484" cy="128932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600" dirty="0">
                  <a:solidFill>
                    <a:schemeClr val="dk1"/>
                  </a:solidFill>
                </a:rPr>
                <a:t>Reports</a:t>
              </a:r>
              <a:endParaRPr lang="en-GB" sz="1600" dirty="0">
                <a:solidFill>
                  <a:schemeClr val="dk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232269" y="3754466"/>
              <a:ext cx="1458468" cy="111153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fr-CH" sz="1600" dirty="0">
                  <a:solidFill>
                    <a:schemeClr val="dk1"/>
                  </a:solidFill>
                </a:rPr>
                <a:t>Plots</a:t>
              </a:r>
              <a:endParaRPr lang="en-GB" sz="1600" dirty="0">
                <a:solidFill>
                  <a:schemeClr val="dk1"/>
                </a:solidFill>
              </a:endParaRPr>
            </a:p>
          </p:txBody>
        </p: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809502" y="1979311"/>
              <a:ext cx="1337561" cy="482889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  <p:pic>
          <p:nvPicPr>
            <p:cNvPr id="34" name="Picture 33" descr="https://i.ytimg.com/vi/juXZwjdVZGs/hqdefault.jp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8453" y="3516065"/>
              <a:ext cx="1191044" cy="89328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5" name="TextBox 34"/>
          <p:cNvSpPr txBox="1"/>
          <p:nvPr/>
        </p:nvSpPr>
        <p:spPr>
          <a:xfrm>
            <a:off x="6848468" y="1629101"/>
            <a:ext cx="22587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Multiple data access methods (dashboards, notebooks, CLI)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Mainstream and evolving technologies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3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Status since January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185" y="994205"/>
            <a:ext cx="8848577" cy="3408983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/>
              <a:t>Data size ~200 GB/day (~500 GB/day at full scale)</a:t>
            </a:r>
            <a:endParaRPr lang="en-GB" sz="2400" dirty="0"/>
          </a:p>
          <a:p>
            <a:r>
              <a:rPr lang="en-GB" sz="2400" dirty="0"/>
              <a:t>~200M documents/day with spikes at 10KHz</a:t>
            </a:r>
          </a:p>
          <a:p>
            <a:r>
              <a:rPr lang="en-GB" sz="2400" dirty="0"/>
              <a:t>Relying on VMs complaint to the CERN IT AI standards (</a:t>
            </a:r>
            <a:r>
              <a:rPr lang="en-GB" sz="2400" dirty="0" err="1"/>
              <a:t>Openstack</a:t>
            </a:r>
            <a:r>
              <a:rPr lang="en-GB" sz="2400" dirty="0"/>
              <a:t>/Puppet)</a:t>
            </a:r>
          </a:p>
          <a:p>
            <a:r>
              <a:rPr lang="en-GB" sz="2400" dirty="0"/>
              <a:t>20 nodes Kafka cluster</a:t>
            </a:r>
          </a:p>
          <a:p>
            <a:r>
              <a:rPr lang="en-GB" sz="2400" dirty="0"/>
              <a:t>23 nodes Flume input and output gateways </a:t>
            </a:r>
          </a:p>
          <a:p>
            <a:r>
              <a:rPr lang="en-GB" sz="2400" dirty="0"/>
              <a:t>9 nodes </a:t>
            </a:r>
            <a:r>
              <a:rPr lang="en-GB" sz="2400" dirty="0" err="1"/>
              <a:t>Mesos</a:t>
            </a:r>
            <a:r>
              <a:rPr lang="en-GB" sz="2400" dirty="0"/>
              <a:t>/Spark cluster</a:t>
            </a:r>
          </a:p>
          <a:p>
            <a:r>
              <a:rPr lang="en-GB" sz="2400" dirty="0"/>
              <a:t>Scaled down version for QA environment </a:t>
            </a:r>
          </a:p>
          <a:p>
            <a:r>
              <a:rPr lang="en-GB" sz="2400" dirty="0"/>
              <a:t>Centrally provided by IT</a:t>
            </a:r>
          </a:p>
          <a:p>
            <a:pPr lvl="1"/>
            <a:r>
              <a:rPr lang="en-GB" sz="2000" dirty="0"/>
              <a:t>Dedicated </a:t>
            </a:r>
            <a:r>
              <a:rPr lang="en-GB" sz="2000" dirty="0" err="1"/>
              <a:t>Elasticsearch</a:t>
            </a:r>
            <a:r>
              <a:rPr lang="en-GB" sz="2000" dirty="0"/>
              <a:t> cluster: ~30 nodes</a:t>
            </a:r>
          </a:p>
          <a:p>
            <a:pPr lvl="1"/>
            <a:r>
              <a:rPr lang="en-GB" sz="2000" dirty="0"/>
              <a:t>Shared Hadoop/HDFS cluster: ~40 nodes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Unified Monitoring Architecture for IT and Grid Services – CHEP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22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04"/>
            <a:ext cx="8226854" cy="70533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Interactive Visualisations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Unified Monitoring Architecture for IT and Grid Services – CHEP 2016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0745"/>
            <a:ext cx="9144000" cy="430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09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04"/>
            <a:ext cx="8226854" cy="70533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Interactive Visualisations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Unified Monitoring Architecture for IT and Grid Services – CHEP 2016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22" y="696256"/>
            <a:ext cx="8496000" cy="4452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54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359746"/>
          </a:xfrm>
        </p:spPr>
        <p:txBody>
          <a:bodyPr>
            <a:normAutofit fontScale="70000" lnSpcReduction="20000"/>
          </a:bodyPr>
          <a:lstStyle/>
          <a:p>
            <a:pPr marL="36576" indent="0">
              <a:buNone/>
            </a:pPr>
            <a:r>
              <a:rPr lang="en-US" sz="2400" dirty="0"/>
              <a:t>Merged Monitoring projects</a:t>
            </a:r>
          </a:p>
          <a:p>
            <a:r>
              <a:rPr lang="en-US" sz="2000" dirty="0"/>
              <a:t>Same team, technologies, practices and infrastructure</a:t>
            </a:r>
          </a:p>
          <a:p>
            <a:pPr marL="36576" indent="0">
              <a:buNone/>
            </a:pPr>
            <a:endParaRPr lang="en-US" sz="1200" dirty="0"/>
          </a:p>
          <a:p>
            <a:pPr marL="36576" indent="0">
              <a:buNone/>
            </a:pPr>
            <a:r>
              <a:rPr lang="en-US" sz="2400" dirty="0"/>
              <a:t>Unified monitoring infrastructure for CERN Data </a:t>
            </a:r>
            <a:r>
              <a:rPr lang="en-US" sz="2400" dirty="0" err="1"/>
              <a:t>Centres</a:t>
            </a:r>
            <a:r>
              <a:rPr lang="en-US" sz="2400" dirty="0"/>
              <a:t> and WLCG</a:t>
            </a:r>
          </a:p>
          <a:p>
            <a:r>
              <a:rPr lang="en-US" sz="2000" dirty="0"/>
              <a:t>Moving all data via new transport (Flume, AMQ, Kafka)</a:t>
            </a:r>
          </a:p>
          <a:p>
            <a:r>
              <a:rPr lang="en-US" sz="2000" dirty="0"/>
              <a:t>Data in ES and Hadoop (and soon in </a:t>
            </a:r>
            <a:r>
              <a:rPr lang="en-US" sz="2000" dirty="0" err="1"/>
              <a:t>InfluxDB</a:t>
            </a:r>
            <a:r>
              <a:rPr lang="en-US" sz="2000" dirty="0"/>
              <a:t>)</a:t>
            </a:r>
          </a:p>
          <a:p>
            <a:r>
              <a:rPr lang="en-US" sz="2000" dirty="0"/>
              <a:t>Aggregation and processing via Spark</a:t>
            </a:r>
          </a:p>
          <a:p>
            <a:r>
              <a:rPr lang="en-US" sz="2000" dirty="0"/>
              <a:t>Visualization with Kibana, Grafana, Zeppelin</a:t>
            </a:r>
          </a:p>
          <a:p>
            <a:pPr marL="36576" indent="0">
              <a:buNone/>
            </a:pPr>
            <a:endParaRPr lang="en-US" sz="1400" dirty="0"/>
          </a:p>
          <a:p>
            <a:pPr marL="36576" indent="0">
              <a:buNone/>
            </a:pPr>
            <a:r>
              <a:rPr lang="en-US" sz="2400" dirty="0"/>
              <a:t>Service Proposed</a:t>
            </a:r>
          </a:p>
          <a:p>
            <a:r>
              <a:rPr lang="en-US" sz="2000" dirty="0" smtClean="0"/>
              <a:t>Collect, process</a:t>
            </a:r>
            <a:r>
              <a:rPr lang="en-US" sz="2000" dirty="0"/>
              <a:t>, aggregate, </a:t>
            </a:r>
            <a:r>
              <a:rPr lang="en-US" sz="2000" dirty="0" err="1"/>
              <a:t>visualise</a:t>
            </a:r>
            <a:r>
              <a:rPr lang="en-US" sz="2000" dirty="0"/>
              <a:t> </a:t>
            </a:r>
            <a:r>
              <a:rPr lang="en-US" sz="2000"/>
              <a:t>and </a:t>
            </a:r>
            <a:r>
              <a:rPr lang="en-US" sz="2000" smtClean="0"/>
              <a:t>raise alarms</a:t>
            </a:r>
            <a:endParaRPr lang="en-US" sz="2000" dirty="0"/>
          </a:p>
          <a:p>
            <a:r>
              <a:rPr lang="en-US" sz="2000" dirty="0"/>
              <a:t>Cover metrics and logs</a:t>
            </a:r>
          </a:p>
          <a:p>
            <a:r>
              <a:rPr lang="en-US" sz="2000" dirty="0"/>
              <a:t>Operate and scale the infrastructure</a:t>
            </a:r>
          </a:p>
          <a:p>
            <a:r>
              <a:rPr lang="en-US" sz="2000" dirty="0"/>
              <a:t>Support interfacing new data sources, custom processing, building dashboards and </a:t>
            </a:r>
            <a:r>
              <a:rPr lang="en-US" sz="2000" dirty="0" smtClean="0"/>
              <a:t>reports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Unified Monitoring Architecture for IT and Grid Services – CHEP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39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Reference and Contact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576" indent="0" algn="ctr">
              <a:buNone/>
            </a:pPr>
            <a:r>
              <a:rPr lang="en-US" dirty="0"/>
              <a:t>Dashboard Prototypes</a:t>
            </a:r>
          </a:p>
          <a:p>
            <a:pPr marL="36576" indent="0" algn="ctr">
              <a:buNone/>
            </a:pPr>
            <a:r>
              <a:rPr lang="en-US" dirty="0">
                <a:hlinkClick r:id="rId3"/>
              </a:rPr>
              <a:t>monit.cern.ch</a:t>
            </a:r>
            <a:endParaRPr lang="en-US" dirty="0"/>
          </a:p>
          <a:p>
            <a:pPr algn="ctr"/>
            <a:endParaRPr lang="en-US" dirty="0"/>
          </a:p>
          <a:p>
            <a:pPr marL="36576" indent="0" algn="ctr">
              <a:buNone/>
            </a:pPr>
            <a:r>
              <a:rPr lang="en-US" dirty="0"/>
              <a:t>Feedback/Requests (SNOW)</a:t>
            </a:r>
          </a:p>
          <a:p>
            <a:pPr marL="448056" lvl="1" indent="0" algn="ctr">
              <a:buNone/>
            </a:pPr>
            <a:r>
              <a:rPr lang="en-US" dirty="0">
                <a:hlinkClick r:id="rId4"/>
              </a:rPr>
              <a:t>cern.ch/</a:t>
            </a:r>
            <a:r>
              <a:rPr lang="en-US" dirty="0" err="1">
                <a:hlinkClick r:id="rId4"/>
              </a:rPr>
              <a:t>monit</a:t>
            </a:r>
            <a:r>
              <a:rPr lang="en-US" dirty="0">
                <a:hlinkClick r:id="rId4"/>
              </a:rPr>
              <a:t>-support</a:t>
            </a:r>
            <a:endParaRPr lang="en-US" dirty="0"/>
          </a:p>
          <a:p>
            <a:pPr marL="36576" indent="0" algn="ctr">
              <a:buNone/>
            </a:pPr>
            <a:endParaRPr lang="en-US" dirty="0"/>
          </a:p>
          <a:p>
            <a:pPr marL="36576" indent="0" algn="ctr">
              <a:buNone/>
            </a:pPr>
            <a:r>
              <a:rPr lang="en-US" dirty="0"/>
              <a:t>Early-Stage Documentation</a:t>
            </a:r>
          </a:p>
          <a:p>
            <a:pPr marL="448056" lvl="1" indent="0" algn="ctr">
              <a:buNone/>
            </a:pPr>
            <a:r>
              <a:rPr lang="en-US" dirty="0" smtClean="0">
                <a:hlinkClick r:id="rId5"/>
              </a:rPr>
              <a:t>cern.ch/</a:t>
            </a:r>
            <a:r>
              <a:rPr lang="en-US" dirty="0" err="1" smtClean="0">
                <a:hlinkClick r:id="rId5"/>
              </a:rPr>
              <a:t>monitdocs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Unified Monitoring Architecture for IT and Grid Services – CHEP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18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5400" dirty="0" smtClean="0"/>
              <a:t>Backup </a:t>
            </a:r>
            <a:r>
              <a:rPr lang="en-US" sz="5400" dirty="0"/>
              <a:t>slides</a:t>
            </a:r>
            <a:endParaRPr lang="en-GB" sz="5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Unified Monitoring Architecture for IT and Grid Services – CHEP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11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Monitoring Processing Platform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Unified Monitoring Architecture for IT and Grid Services – CHEP 2016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875600" y="1021960"/>
            <a:ext cx="3836342" cy="240812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8" name="Rounded Rectangle 7"/>
          <p:cNvSpPr/>
          <p:nvPr/>
        </p:nvSpPr>
        <p:spPr>
          <a:xfrm>
            <a:off x="3641764" y="2652933"/>
            <a:ext cx="1028446" cy="669439"/>
          </a:xfrm>
          <a:prstGeom prst="roundRect">
            <a:avLst/>
          </a:prstGeom>
          <a:solidFill>
            <a:srgbClr val="008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30893" y="1148855"/>
            <a:ext cx="1388676" cy="84558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Gitlab repo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30893" y="3430089"/>
            <a:ext cx="1388676" cy="9292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Docker</a:t>
            </a:r>
            <a:r>
              <a:rPr lang="en-US" dirty="0"/>
              <a:t> </a:t>
            </a:r>
            <a:r>
              <a:rPr lang="en-US" dirty="0" smtClean="0"/>
              <a:t>Repo</a:t>
            </a:r>
          </a:p>
          <a:p>
            <a:pPr algn="ctr"/>
            <a:r>
              <a:rPr lang="en-US" dirty="0" smtClean="0"/>
              <a:t>@CERN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875599" y="3606233"/>
            <a:ext cx="3836343" cy="7342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587144" y="3736479"/>
            <a:ext cx="1930620" cy="5135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CERN IT </a:t>
            </a:r>
            <a:br>
              <a:rPr lang="en-US" dirty="0" smtClean="0"/>
            </a:br>
            <a:r>
              <a:rPr lang="en-US" dirty="0" smtClean="0"/>
              <a:t>Hadoop/HDFS cluster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9" idx="2"/>
            <a:endCxn id="10" idx="0"/>
          </p:cNvCxnSpPr>
          <p:nvPr/>
        </p:nvCxnSpPr>
        <p:spPr>
          <a:xfrm>
            <a:off x="3225231" y="1994438"/>
            <a:ext cx="0" cy="14356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258034" y="2057411"/>
            <a:ext cx="104067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1400" dirty="0" smtClean="0"/>
              <a:t>Build &amp;</a:t>
            </a:r>
            <a:br>
              <a:rPr lang="en-US" sz="1400" dirty="0" smtClean="0"/>
            </a:br>
            <a:r>
              <a:rPr lang="en-US" sz="1400" dirty="0" smtClean="0"/>
              <a:t>Push</a:t>
            </a:r>
          </a:p>
          <a:p>
            <a:pPr algn="ctr"/>
            <a:r>
              <a:rPr lang="en-US" sz="1400" dirty="0" smtClean="0"/>
              <a:t>-</a:t>
            </a:r>
          </a:p>
          <a:p>
            <a:pPr algn="ctr"/>
            <a:r>
              <a:rPr lang="en-US" sz="1400" dirty="0" smtClean="0"/>
              <a:t>Manually </a:t>
            </a:r>
          </a:p>
          <a:p>
            <a:pPr algn="ctr"/>
            <a:r>
              <a:rPr lang="en-US" sz="1400" dirty="0" smtClean="0"/>
              <a:t>or GitlabCI</a:t>
            </a:r>
            <a:endParaRPr lang="en-US" sz="1400" dirty="0"/>
          </a:p>
        </p:txBody>
      </p:sp>
      <p:sp>
        <p:nvSpPr>
          <p:cNvPr id="16" name="Rounded Rectangle 15"/>
          <p:cNvSpPr/>
          <p:nvPr/>
        </p:nvSpPr>
        <p:spPr>
          <a:xfrm>
            <a:off x="3721115" y="2737862"/>
            <a:ext cx="868991" cy="49958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Spark</a:t>
            </a:r>
            <a:br>
              <a:rPr lang="en-US" sz="1600" dirty="0" smtClean="0"/>
            </a:br>
            <a:r>
              <a:rPr lang="en-US" sz="1600" dirty="0" smtClean="0"/>
              <a:t>job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551774" y="2302691"/>
            <a:ext cx="12891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Docker image</a:t>
            </a:r>
            <a:endParaRPr lang="en-US" sz="1400" dirty="0"/>
          </a:p>
        </p:txBody>
      </p:sp>
      <p:sp>
        <p:nvSpPr>
          <p:cNvPr id="18" name="Rounded Rectangle 17"/>
          <p:cNvSpPr/>
          <p:nvPr/>
        </p:nvSpPr>
        <p:spPr>
          <a:xfrm>
            <a:off x="5175313" y="2128372"/>
            <a:ext cx="939105" cy="110907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6265481" y="2128372"/>
            <a:ext cx="939105" cy="110907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7352034" y="2128372"/>
            <a:ext cx="939105" cy="110907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5276421" y="2392840"/>
            <a:ext cx="769270" cy="389674"/>
          </a:xfrm>
          <a:prstGeom prst="roundRect">
            <a:avLst/>
          </a:prstGeom>
          <a:solidFill>
            <a:srgbClr val="008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5395725" y="2464369"/>
            <a:ext cx="529498" cy="249791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</p:txBody>
      </p:sp>
      <p:sp>
        <p:nvSpPr>
          <p:cNvPr id="23" name="Rounded Rectangle 22"/>
          <p:cNvSpPr/>
          <p:nvPr/>
        </p:nvSpPr>
        <p:spPr>
          <a:xfrm>
            <a:off x="5276421" y="2821569"/>
            <a:ext cx="769270" cy="389674"/>
          </a:xfrm>
          <a:prstGeom prst="roundRect">
            <a:avLst/>
          </a:prstGeom>
          <a:solidFill>
            <a:srgbClr val="008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5395725" y="2893098"/>
            <a:ext cx="529498" cy="249791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</p:txBody>
      </p:sp>
      <p:sp>
        <p:nvSpPr>
          <p:cNvPr id="25" name="Rounded Rectangle 24"/>
          <p:cNvSpPr/>
          <p:nvPr/>
        </p:nvSpPr>
        <p:spPr>
          <a:xfrm>
            <a:off x="6345984" y="2445411"/>
            <a:ext cx="769270" cy="389674"/>
          </a:xfrm>
          <a:prstGeom prst="roundRect">
            <a:avLst/>
          </a:prstGeom>
          <a:solidFill>
            <a:srgbClr val="008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6465288" y="2509905"/>
            <a:ext cx="529499" cy="249791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smtClean="0"/>
          </a:p>
        </p:txBody>
      </p:sp>
      <p:cxnSp>
        <p:nvCxnSpPr>
          <p:cNvPr id="27" name="Straight Arrow Connector 26"/>
          <p:cNvCxnSpPr>
            <a:stCxn id="10" idx="3"/>
            <a:endCxn id="23" idx="1"/>
          </p:cNvCxnSpPr>
          <p:nvPr/>
        </p:nvCxnSpPr>
        <p:spPr>
          <a:xfrm flipV="1">
            <a:off x="3919569" y="3016406"/>
            <a:ext cx="1356852" cy="8782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5" idx="2"/>
          </p:cNvCxnSpPr>
          <p:nvPr/>
        </p:nvCxnSpPr>
        <p:spPr>
          <a:xfrm flipH="1">
            <a:off x="6265482" y="2835084"/>
            <a:ext cx="465138" cy="7711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730620" y="2835084"/>
            <a:ext cx="473966" cy="7711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5001064" y="1148855"/>
            <a:ext cx="3568626" cy="609881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</a:t>
            </a:r>
            <a:r>
              <a:rPr lang="en-US" dirty="0" err="1" smtClean="0"/>
              <a:t>Mesos</a:t>
            </a:r>
            <a:r>
              <a:rPr lang="en-US" dirty="0" smtClean="0"/>
              <a:t> Marathon/Chronos</a:t>
            </a:r>
          </a:p>
          <a:p>
            <a:pPr algn="ctr"/>
            <a:r>
              <a:rPr lang="en-US" dirty="0" smtClean="0"/>
              <a:t>        </a:t>
            </a:r>
            <a:r>
              <a:rPr lang="en-US" sz="1400" dirty="0" smtClean="0"/>
              <a:t>(for job orchestration)</a:t>
            </a:r>
            <a:endParaRPr lang="en-US" sz="140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2438" y="1243692"/>
            <a:ext cx="428688" cy="428688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6173" y="3787729"/>
            <a:ext cx="1379135" cy="357322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5717953" y="1792326"/>
            <a:ext cx="1855841" cy="220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#&gt; docker run spark-submit […]</a:t>
            </a:r>
            <a:endParaRPr lang="en-US" sz="1200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8070960" y="2264620"/>
            <a:ext cx="1545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Mesos</a:t>
            </a:r>
            <a:r>
              <a:rPr lang="en-US" sz="1400" dirty="0" smtClean="0"/>
              <a:t> cluster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7736765" y="2574523"/>
            <a:ext cx="1295023" cy="244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Mesos</a:t>
            </a:r>
            <a:r>
              <a:rPr lang="en-US" sz="1400" dirty="0" smtClean="0"/>
              <a:t> worker</a:t>
            </a:r>
            <a:endParaRPr lang="en-US" sz="1400" dirty="0"/>
          </a:p>
        </p:txBody>
      </p:sp>
      <p:sp>
        <p:nvSpPr>
          <p:cNvPr id="36" name="Rounded Rectangle 35"/>
          <p:cNvSpPr/>
          <p:nvPr/>
        </p:nvSpPr>
        <p:spPr>
          <a:xfrm>
            <a:off x="5276421" y="2181157"/>
            <a:ext cx="769270" cy="173490"/>
          </a:xfrm>
          <a:prstGeom prst="roundRect">
            <a:avLst/>
          </a:prstGeom>
          <a:solidFill>
            <a:srgbClr val="FF99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Puppet</a:t>
            </a:r>
            <a:endParaRPr lang="en-US" sz="1200" dirty="0"/>
          </a:p>
        </p:txBody>
      </p:sp>
      <p:sp>
        <p:nvSpPr>
          <p:cNvPr id="37" name="Rounded Rectangle 36"/>
          <p:cNvSpPr/>
          <p:nvPr/>
        </p:nvSpPr>
        <p:spPr>
          <a:xfrm>
            <a:off x="6369617" y="2187246"/>
            <a:ext cx="769270" cy="181371"/>
          </a:xfrm>
          <a:prstGeom prst="roundRect">
            <a:avLst/>
          </a:prstGeom>
          <a:solidFill>
            <a:srgbClr val="FF99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Puppet</a:t>
            </a:r>
            <a:endParaRPr lang="en-US" sz="1200" dirty="0"/>
          </a:p>
        </p:txBody>
      </p:sp>
      <p:sp>
        <p:nvSpPr>
          <p:cNvPr id="38" name="Rounded Rectangle 37"/>
          <p:cNvSpPr/>
          <p:nvPr/>
        </p:nvSpPr>
        <p:spPr>
          <a:xfrm>
            <a:off x="7451956" y="2172950"/>
            <a:ext cx="769270" cy="196715"/>
          </a:xfrm>
          <a:prstGeom prst="roundRect">
            <a:avLst/>
          </a:prstGeom>
          <a:solidFill>
            <a:srgbClr val="FF9966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Puppet</a:t>
            </a:r>
            <a:endParaRPr lang="en-US" sz="1200" dirty="0"/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6913504" y="1758736"/>
            <a:ext cx="54757" cy="6866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Rounded Rectangle 41"/>
          <p:cNvSpPr/>
          <p:nvPr/>
        </p:nvSpPr>
        <p:spPr>
          <a:xfrm>
            <a:off x="2790735" y="1450726"/>
            <a:ext cx="868991" cy="49958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Spark</a:t>
            </a:r>
            <a:br>
              <a:rPr lang="en-US" sz="1600" dirty="0" smtClean="0"/>
            </a:br>
            <a:r>
              <a:rPr lang="en-US" sz="1600" dirty="0" smtClean="0"/>
              <a:t>job</a:t>
            </a:r>
          </a:p>
        </p:txBody>
      </p:sp>
      <p:sp>
        <p:nvSpPr>
          <p:cNvPr id="43" name="Content Placeholder 2"/>
          <p:cNvSpPr>
            <a:spLocks noGrp="1"/>
          </p:cNvSpPr>
          <p:nvPr>
            <p:ph idx="1"/>
          </p:nvPr>
        </p:nvSpPr>
        <p:spPr>
          <a:xfrm>
            <a:off x="-1" y="1465537"/>
            <a:ext cx="2472878" cy="2749242"/>
          </a:xfrm>
        </p:spPr>
        <p:txBody>
          <a:bodyPr>
            <a:noAutofit/>
          </a:bodyPr>
          <a:lstStyle/>
          <a:p>
            <a:r>
              <a:rPr lang="en-US" sz="1800" dirty="0" smtClean="0"/>
              <a:t>Reliable </a:t>
            </a:r>
            <a:r>
              <a:rPr lang="en-US" sz="1800" dirty="0"/>
              <a:t>and scalable job </a:t>
            </a:r>
            <a:r>
              <a:rPr lang="en-US" sz="1800" dirty="0" smtClean="0"/>
              <a:t>execution (Spark)</a:t>
            </a:r>
            <a:endParaRPr lang="en-US" sz="1800" dirty="0"/>
          </a:p>
          <a:p>
            <a:r>
              <a:rPr lang="en-US" sz="1800" dirty="0"/>
              <a:t>Job </a:t>
            </a:r>
            <a:r>
              <a:rPr lang="en-US" sz="1800" dirty="0" smtClean="0"/>
              <a:t>orchestration (Marathon / </a:t>
            </a:r>
            <a:r>
              <a:rPr lang="en-US" sz="1800" dirty="0" err="1" smtClean="0"/>
              <a:t>Chronos</a:t>
            </a:r>
            <a:r>
              <a:rPr lang="en-US" sz="1800" dirty="0" smtClean="0"/>
              <a:t>)</a:t>
            </a:r>
            <a:endParaRPr lang="en-US" sz="1800" dirty="0"/>
          </a:p>
          <a:p>
            <a:r>
              <a:rPr lang="en-US" sz="1800" dirty="0"/>
              <a:t>Lightweight </a:t>
            </a:r>
            <a:r>
              <a:rPr lang="en-US" sz="1800" dirty="0" smtClean="0"/>
              <a:t>deployment (Docker)</a:t>
            </a:r>
            <a:endParaRPr lang="en-US" sz="1800" dirty="0"/>
          </a:p>
          <a:p>
            <a:pPr marL="36576" indent="0">
              <a:buNone/>
            </a:pPr>
            <a:endParaRPr lang="en-US" sz="1700" dirty="0" smtClean="0"/>
          </a:p>
        </p:txBody>
      </p:sp>
    </p:spTree>
    <p:extLst>
      <p:ext uri="{BB962C8B-B14F-4D97-AF65-F5344CB8AC3E}">
        <p14:creationId xmlns:p14="http://schemas.microsoft.com/office/powerpoint/2010/main" val="192901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Monitoring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373864"/>
          </a:xfrm>
        </p:spPr>
        <p:txBody>
          <a:bodyPr>
            <a:normAutofit fontScale="55000" lnSpcReduction="20000"/>
          </a:bodyPr>
          <a:lstStyle/>
          <a:p>
            <a:pPr marL="36576" indent="0">
              <a:buNone/>
            </a:pPr>
            <a:r>
              <a:rPr lang="en-GB" dirty="0">
                <a:hlinkClick r:id="rId3"/>
              </a:rPr>
              <a:t>Data Centre Monitoring </a:t>
            </a:r>
            <a:endParaRPr lang="en-GB" dirty="0"/>
          </a:p>
          <a:p>
            <a:r>
              <a:rPr lang="en-GB" sz="2600" dirty="0"/>
              <a:t>Monitoring of DC at CERN and Wigner </a:t>
            </a:r>
            <a:endParaRPr lang="en-GB" sz="2600" b="1" dirty="0"/>
          </a:p>
          <a:p>
            <a:r>
              <a:rPr lang="en-GB" sz="2600" dirty="0"/>
              <a:t>Hardware, operating system, and services</a:t>
            </a:r>
          </a:p>
          <a:p>
            <a:r>
              <a:rPr lang="en-GB" sz="2600" dirty="0"/>
              <a:t>Data Centres equipment (PDUs, temperature sensors, etc.)</a:t>
            </a:r>
          </a:p>
          <a:p>
            <a:r>
              <a:rPr lang="en-GB" sz="2600" dirty="0"/>
              <a:t>Used by service providers in IT, experiments</a:t>
            </a:r>
          </a:p>
          <a:p>
            <a:endParaRPr lang="en-GB" sz="2100" dirty="0"/>
          </a:p>
          <a:p>
            <a:pPr marL="36576" indent="0">
              <a:buNone/>
            </a:pPr>
            <a:r>
              <a:rPr lang="en-GB" dirty="0">
                <a:hlinkClick r:id="rId4"/>
              </a:rPr>
              <a:t>Experiment Dashboards</a:t>
            </a:r>
            <a:endParaRPr lang="en-GB" dirty="0"/>
          </a:p>
          <a:p>
            <a:r>
              <a:rPr lang="en-GB" sz="2600" dirty="0"/>
              <a:t>Sites availability, data transfers, job information, reports</a:t>
            </a:r>
          </a:p>
          <a:p>
            <a:r>
              <a:rPr lang="en-GB" sz="2600" dirty="0"/>
              <a:t>Used by WLCG, experiments, sites and users</a:t>
            </a: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r>
              <a:rPr lang="en-GB" b="1" dirty="0"/>
              <a:t>Both hosted by CERN IT, in different teams</a:t>
            </a:r>
          </a:p>
          <a:p>
            <a:pPr marL="36576" indent="0">
              <a:buNone/>
            </a:pPr>
            <a:endParaRPr lang="en-GB" b="1" dirty="0"/>
          </a:p>
          <a:p>
            <a:pPr marL="36576" indent="0">
              <a:buNone/>
            </a:pPr>
            <a:r>
              <a:rPr lang="en-US" sz="3200" dirty="0"/>
              <a:t>Mandate for 2016</a:t>
            </a:r>
          </a:p>
          <a:p>
            <a:pPr lvl="1"/>
            <a:r>
              <a:rPr lang="en-US" dirty="0"/>
              <a:t>Regroup monitoring </a:t>
            </a:r>
            <a:r>
              <a:rPr lang="en-US" dirty="0" smtClean="0"/>
              <a:t>projects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26233" y="4767263"/>
            <a:ext cx="7052123" cy="273844"/>
          </a:xfrm>
        </p:spPr>
        <p:txBody>
          <a:bodyPr/>
          <a:lstStyle/>
          <a:p>
            <a:r>
              <a:rPr lang="en-US" dirty="0"/>
              <a:t>Unified Monitoring Architecture for IT and Grid Services – CHEP </a:t>
            </a:r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17420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26233" y="4767263"/>
            <a:ext cx="7052123" cy="273844"/>
          </a:xfrm>
        </p:spPr>
        <p:txBody>
          <a:bodyPr/>
          <a:lstStyle/>
          <a:p>
            <a:r>
              <a:rPr lang="en-US" dirty="0"/>
              <a:t>Unified Monitoring Architecture for IT and Grid Services – CHEP </a:t>
            </a:r>
            <a:r>
              <a:rPr lang="en-US" dirty="0" smtClean="0"/>
              <a:t>2016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" r="287" b="994"/>
          <a:stretch/>
        </p:blipFill>
        <p:spPr>
          <a:xfrm>
            <a:off x="628528" y="636054"/>
            <a:ext cx="8460000" cy="4422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-51697"/>
            <a:ext cx="8226854" cy="70533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Data Centres Monitoring</a:t>
            </a:r>
            <a:endParaRPr lang="en-GB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57200" y="1209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758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096"/>
            <a:ext cx="8226854" cy="70533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Experiment Dashboards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7764"/>
            <a:ext cx="9144000" cy="672817"/>
          </a:xfrm>
        </p:spPr>
        <p:txBody>
          <a:bodyPr>
            <a:normAutofit fontScale="62500" lnSpcReduction="20000"/>
          </a:bodyPr>
          <a:lstStyle/>
          <a:p>
            <a:r>
              <a:rPr lang="fr-CH" sz="3200" dirty="0"/>
              <a:t>Job monitoring, sites </a:t>
            </a:r>
            <a:r>
              <a:rPr lang="fr-CH" sz="3200" dirty="0" err="1"/>
              <a:t>availability</a:t>
            </a:r>
            <a:r>
              <a:rPr lang="fr-CH" sz="3200" dirty="0"/>
              <a:t>, data management and </a:t>
            </a:r>
            <a:r>
              <a:rPr lang="fr-CH" sz="3200" dirty="0" err="1"/>
              <a:t>transfers</a:t>
            </a:r>
            <a:endParaRPr lang="fr-CH" sz="3200" dirty="0"/>
          </a:p>
          <a:p>
            <a:r>
              <a:rPr lang="fr-CH" sz="3200" dirty="0" err="1"/>
              <a:t>Used</a:t>
            </a:r>
            <a:r>
              <a:rPr lang="fr-CH" sz="3200" dirty="0"/>
              <a:t> by </a:t>
            </a:r>
            <a:r>
              <a:rPr lang="fr-CH" sz="3200" dirty="0" err="1"/>
              <a:t>experiments</a:t>
            </a:r>
            <a:r>
              <a:rPr lang="fr-CH" sz="3200" dirty="0"/>
              <a:t> </a:t>
            </a:r>
            <a:r>
              <a:rPr lang="fr-CH" sz="3200" dirty="0" err="1"/>
              <a:t>operation</a:t>
            </a:r>
            <a:r>
              <a:rPr lang="fr-CH" sz="3200" dirty="0"/>
              <a:t> teams, sites, </a:t>
            </a:r>
            <a:r>
              <a:rPr lang="fr-CH" sz="3200" dirty="0" err="1"/>
              <a:t>users</a:t>
            </a:r>
            <a:r>
              <a:rPr lang="fr-CH" sz="3200" dirty="0"/>
              <a:t>, WLCG</a:t>
            </a:r>
            <a:endParaRPr lang="en-US" sz="32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Unified Monitoring Architecture for IT and Grid Services – CHEP 2016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46552" y="1373597"/>
            <a:ext cx="8748000" cy="3716208"/>
            <a:chOff x="104024" y="1928676"/>
            <a:chExt cx="8939647" cy="428765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024" y="2143085"/>
              <a:ext cx="1682792" cy="185906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03" b="3576"/>
            <a:stretch/>
          </p:blipFill>
          <p:spPr>
            <a:xfrm>
              <a:off x="1843475" y="2141654"/>
              <a:ext cx="3011473" cy="191854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9" name="Group 8"/>
            <p:cNvGrpSpPr/>
            <p:nvPr/>
          </p:nvGrpSpPr>
          <p:grpSpPr>
            <a:xfrm>
              <a:off x="5371598" y="1928676"/>
              <a:ext cx="3654489" cy="2255042"/>
              <a:chOff x="5371598" y="1928676"/>
              <a:chExt cx="3654489" cy="2255042"/>
            </a:xfrm>
          </p:grpSpPr>
          <p:pic>
            <p:nvPicPr>
              <p:cNvPr id="15" name="Content Placeholder 5"/>
              <p:cNvPicPr>
                <a:picLocks noChangeAspect="1"/>
              </p:cNvPicPr>
              <p:nvPr/>
            </p:nvPicPr>
            <p:blipFill rotWithShape="1">
              <a:blip r:embed="rId5"/>
              <a:srcRect l="6063" t="13536" r="6950"/>
              <a:stretch/>
            </p:blipFill>
            <p:spPr>
              <a:xfrm>
                <a:off x="5371598" y="2066650"/>
                <a:ext cx="3654489" cy="211706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6" name="Rectangle 15"/>
              <p:cNvSpPr/>
              <p:nvPr/>
            </p:nvSpPr>
            <p:spPr>
              <a:xfrm>
                <a:off x="5706209" y="1928676"/>
                <a:ext cx="3112476" cy="248902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/>
                  <a:t>ATLAS Distributed Computing</a:t>
                </a:r>
                <a:endParaRPr lang="en-GB" sz="1400" dirty="0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5369576" y="3481792"/>
              <a:ext cx="3674095" cy="2734539"/>
              <a:chOff x="5272863" y="3094929"/>
              <a:chExt cx="3674095" cy="2734539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72863" y="3196792"/>
                <a:ext cx="3674095" cy="2632676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4" name="Rectangle 13"/>
              <p:cNvSpPr/>
              <p:nvPr/>
            </p:nvSpPr>
            <p:spPr>
              <a:xfrm>
                <a:off x="6398570" y="3094929"/>
                <a:ext cx="1422680" cy="248902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Higgs Seminar</a:t>
                </a:r>
                <a:endParaRPr lang="en-GB" sz="1400" dirty="0"/>
              </a:p>
            </p:txBody>
          </p:sp>
        </p:grp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404" t="7080"/>
            <a:stretch/>
          </p:blipFill>
          <p:spPr>
            <a:xfrm>
              <a:off x="3450626" y="4100672"/>
              <a:ext cx="1719194" cy="201802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8"/>
            <a:srcRect t="12060"/>
            <a:stretch/>
          </p:blipFill>
          <p:spPr>
            <a:xfrm>
              <a:off x="104024" y="4100672"/>
              <a:ext cx="3307075" cy="191873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1589578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Unified Monitoring Architecture for IT and Grid Services – CHEP 2016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48088" y="-49616"/>
            <a:ext cx="8226854" cy="705332"/>
          </a:xfrm>
        </p:spPr>
        <p:txBody>
          <a:bodyPr>
            <a:normAutofit fontScale="90000"/>
          </a:bodyPr>
          <a:lstStyle/>
          <a:p>
            <a:pPr algn="ctr"/>
            <a:r>
              <a:rPr lang="fr-CH" dirty="0" err="1" smtClean="0"/>
              <a:t>Current</a:t>
            </a:r>
            <a:r>
              <a:rPr lang="fr-CH" dirty="0" smtClean="0"/>
              <a:t> Monitoring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1878" y="643461"/>
            <a:ext cx="6012000" cy="4192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6993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3"/>
            <a:ext cx="8226854" cy="70533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Unified</a:t>
            </a:r>
            <a:r>
              <a:rPr lang="fr-CH" dirty="0"/>
              <a:t> Monitoring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Unified Monitoring Architecture for IT and Grid Services – CHEP 2016</a:t>
            </a:r>
            <a:endParaRPr lang="en-US" dirty="0"/>
          </a:p>
        </p:txBody>
      </p:sp>
      <p:pic>
        <p:nvPicPr>
          <p:cNvPr id="149" name="Picture 1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0802" y="696399"/>
            <a:ext cx="6336000" cy="4383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6174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/>
              <a:t>Unified Monitoring Architecture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Unified Monitoring Architecture for IT and Grid Services – CHEP 2016</a:t>
            </a:r>
            <a:endParaRPr lang="en-US" dirty="0"/>
          </a:p>
        </p:txBody>
      </p:sp>
      <p:grpSp>
        <p:nvGrpSpPr>
          <p:cNvPr id="124" name="Group 123"/>
          <p:cNvGrpSpPr>
            <a:grpSpLocks noChangeAspect="1"/>
          </p:cNvGrpSpPr>
          <p:nvPr/>
        </p:nvGrpSpPr>
        <p:grpSpPr>
          <a:xfrm>
            <a:off x="1101533" y="833454"/>
            <a:ext cx="6876000" cy="3560845"/>
            <a:chOff x="355945" y="728752"/>
            <a:chExt cx="7939871" cy="4111782"/>
          </a:xfrm>
        </p:grpSpPr>
        <p:sp>
          <p:nvSpPr>
            <p:cNvPr id="102" name="Rounded Rectangle 101"/>
            <p:cNvSpPr/>
            <p:nvPr/>
          </p:nvSpPr>
          <p:spPr>
            <a:xfrm>
              <a:off x="518795" y="728752"/>
              <a:ext cx="1487882" cy="4058887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103" name="Rounded Rectangle 102"/>
            <p:cNvSpPr/>
            <p:nvPr/>
          </p:nvSpPr>
          <p:spPr>
            <a:xfrm>
              <a:off x="4078701" y="781648"/>
              <a:ext cx="2705754" cy="1928339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104" name="Rounded Rectangle 103"/>
            <p:cNvSpPr/>
            <p:nvPr/>
          </p:nvSpPr>
          <p:spPr>
            <a:xfrm>
              <a:off x="4078701" y="3087298"/>
              <a:ext cx="2705754" cy="1753236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C00000"/>
                  </a:solidFill>
                </a:rPr>
                <a:t>Processing</a:t>
              </a:r>
            </a:p>
            <a:p>
              <a:pPr algn="ctr"/>
              <a:endParaRPr lang="en-US" dirty="0"/>
            </a:p>
            <a:p>
              <a:pPr algn="ctr"/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endParaRPr lang="en-US" dirty="0"/>
            </a:p>
          </p:txBody>
        </p:sp>
        <p:sp>
          <p:nvSpPr>
            <p:cNvPr id="105" name="Rounded Rectangle 104"/>
            <p:cNvSpPr/>
            <p:nvPr/>
          </p:nvSpPr>
          <p:spPr>
            <a:xfrm>
              <a:off x="2360634" y="767840"/>
              <a:ext cx="1420989" cy="4058887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106" name="Rounded Rectangle 105"/>
            <p:cNvSpPr/>
            <p:nvPr/>
          </p:nvSpPr>
          <p:spPr>
            <a:xfrm>
              <a:off x="7115772" y="781648"/>
              <a:ext cx="1180044" cy="404507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rgbClr val="C00000"/>
                </a:solidFill>
              </a:endParaRPr>
            </a:p>
          </p:txBody>
        </p:sp>
        <p:pic>
          <p:nvPicPr>
            <p:cNvPr id="107" name="Picture 10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43552" y="3842053"/>
              <a:ext cx="1466452" cy="763777"/>
            </a:xfrm>
            <a:prstGeom prst="rect">
              <a:avLst/>
            </a:prstGeom>
          </p:spPr>
        </p:pic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75545" y="2279077"/>
              <a:ext cx="958235" cy="958235"/>
            </a:xfrm>
            <a:prstGeom prst="rect">
              <a:avLst/>
            </a:prstGeom>
          </p:spPr>
        </p:pic>
        <p:pic>
          <p:nvPicPr>
            <p:cNvPr id="109" name="Picture 10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55364" y="1781053"/>
              <a:ext cx="1246443" cy="361288"/>
            </a:xfrm>
            <a:prstGeom prst="rect">
              <a:avLst/>
            </a:prstGeom>
          </p:spPr>
        </p:pic>
        <p:pic>
          <p:nvPicPr>
            <p:cNvPr id="110" name="Picture 10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75480" y="3526696"/>
              <a:ext cx="404303" cy="630713"/>
            </a:xfrm>
            <a:prstGeom prst="rect">
              <a:avLst/>
            </a:prstGeom>
          </p:spPr>
        </p:pic>
        <p:sp>
          <p:nvSpPr>
            <p:cNvPr id="111" name="TextBox 110"/>
            <p:cNvSpPr txBox="1"/>
            <p:nvPr/>
          </p:nvSpPr>
          <p:spPr>
            <a:xfrm>
              <a:off x="2706887" y="4158860"/>
              <a:ext cx="7750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kafka</a:t>
              </a:r>
              <a:endParaRPr lang="en-US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pic>
          <p:nvPicPr>
            <p:cNvPr id="112" name="Picture 1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417904" y="1245867"/>
              <a:ext cx="1892099" cy="591281"/>
            </a:xfrm>
            <a:prstGeom prst="rect">
              <a:avLst/>
            </a:prstGeom>
          </p:spPr>
        </p:pic>
        <p:sp>
          <p:nvSpPr>
            <p:cNvPr id="113" name="Rounded Rectangle 112"/>
            <p:cNvSpPr/>
            <p:nvPr/>
          </p:nvSpPr>
          <p:spPr>
            <a:xfrm>
              <a:off x="643348" y="1707276"/>
              <a:ext cx="1242835" cy="1030820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Data</a:t>
              </a:r>
              <a:br>
                <a:rPr lang="en-US" sz="1600" dirty="0" smtClean="0"/>
              </a:br>
              <a:r>
                <a:rPr lang="en-US" sz="1600" dirty="0" smtClean="0"/>
                <a:t>Centres</a:t>
              </a: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355945" y="835264"/>
              <a:ext cx="163162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rgbClr val="C00000"/>
                  </a:solidFill>
                </a:rPr>
                <a:t>Data</a:t>
              </a:r>
            </a:p>
            <a:p>
              <a:pPr algn="ctr"/>
              <a:r>
                <a:rPr lang="en-US" b="1" dirty="0">
                  <a:solidFill>
                    <a:srgbClr val="C00000"/>
                  </a:solidFill>
                </a:rPr>
                <a:t>Sources</a:t>
              </a: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7223015" y="958638"/>
              <a:ext cx="992579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C00000"/>
                  </a:solidFill>
                </a:rPr>
                <a:t>Data </a:t>
              </a:r>
              <a:br>
                <a:rPr lang="en-US" b="1" dirty="0" smtClean="0">
                  <a:solidFill>
                    <a:srgbClr val="C00000"/>
                  </a:solidFill>
                </a:rPr>
              </a:br>
              <a:r>
                <a:rPr lang="en-US" b="1" dirty="0" smtClean="0">
                  <a:solidFill>
                    <a:srgbClr val="C00000"/>
                  </a:solidFill>
                </a:rPr>
                <a:t>Access</a:t>
              </a:r>
              <a:endParaRPr lang="en-US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4512192" y="866740"/>
              <a:ext cx="18774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>
                  <a:solidFill>
                    <a:srgbClr val="C00000"/>
                  </a:solidFill>
                </a:rPr>
                <a:t>Storage/Search</a:t>
              </a:r>
            </a:p>
          </p:txBody>
        </p:sp>
        <p:sp>
          <p:nvSpPr>
            <p:cNvPr id="117" name="Rounded Rectangle 116"/>
            <p:cNvSpPr/>
            <p:nvPr/>
          </p:nvSpPr>
          <p:spPr>
            <a:xfrm>
              <a:off x="636724" y="3420122"/>
              <a:ext cx="1249459" cy="1030820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WLCG</a:t>
              </a:r>
            </a:p>
          </p:txBody>
        </p:sp>
        <p:pic>
          <p:nvPicPr>
            <p:cNvPr id="118" name="Picture 117"/>
            <p:cNvPicPr>
              <a:picLocks noChangeAspect="1"/>
            </p:cNvPicPr>
            <p:nvPr/>
          </p:nvPicPr>
          <p:blipFill rotWithShape="1">
            <a:blip r:embed="rId8"/>
            <a:srcRect b="9705"/>
            <a:stretch/>
          </p:blipFill>
          <p:spPr>
            <a:xfrm>
              <a:off x="7149216" y="3048862"/>
              <a:ext cx="1111450" cy="754183"/>
            </a:xfrm>
            <a:prstGeom prst="rect">
              <a:avLst/>
            </a:prstGeom>
          </p:spPr>
        </p:pic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401773" y="2269044"/>
              <a:ext cx="635057" cy="635057"/>
            </a:xfrm>
            <a:prstGeom prst="rect">
              <a:avLst/>
            </a:prstGeom>
          </p:spPr>
        </p:pic>
        <p:sp>
          <p:nvSpPr>
            <p:cNvPr id="120" name="Rectangle 119"/>
            <p:cNvSpPr/>
            <p:nvPr/>
          </p:nvSpPr>
          <p:spPr>
            <a:xfrm>
              <a:off x="2339129" y="939489"/>
              <a:ext cx="1618737" cy="4264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Transport</a:t>
              </a:r>
              <a:endParaRPr lang="en-US" dirty="0"/>
            </a:p>
          </p:txBody>
        </p:sp>
        <p:pic>
          <p:nvPicPr>
            <p:cNvPr id="121" name="Picture 4" descr="https://camo.githubusercontent.com/7f7d8e67efe1cfb2a63b8024ed1e8fe66fa9b70b/68747470733a2f2f662e636c6f75642e6769746875622e636f6d2f6173736574732f31303939392f323531383832302f64626231313031612d623436382d313165332d393162662d3234326339633633326330372e504e47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75498" y="4075298"/>
              <a:ext cx="963827" cy="3756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2" name="Picture 12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417904" y="1993295"/>
              <a:ext cx="2063825" cy="507948"/>
            </a:xfrm>
            <a:prstGeom prst="rect">
              <a:avLst/>
            </a:prstGeom>
          </p:spPr>
        </p:pic>
        <p:pic>
          <p:nvPicPr>
            <p:cNvPr id="123" name="Picture 122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165400" y="1725178"/>
              <a:ext cx="994945" cy="35919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409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-22407"/>
            <a:ext cx="8226854" cy="70533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/>
              <a:t>Unified Data Sources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Unified Monitoring Architecture for IT and Grid Services – CHEP 2016</a:t>
            </a:r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2610995" y="841328"/>
            <a:ext cx="7164000" cy="3554837"/>
            <a:chOff x="902447" y="1173935"/>
            <a:chExt cx="8241554" cy="4089534"/>
          </a:xfrm>
        </p:grpSpPr>
        <p:sp>
          <p:nvSpPr>
            <p:cNvPr id="7" name="Rounded Rectangle 6"/>
            <p:cNvSpPr/>
            <p:nvPr/>
          </p:nvSpPr>
          <p:spPr>
            <a:xfrm>
              <a:off x="4144734" y="1312249"/>
              <a:ext cx="4670561" cy="3828344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600" dirty="0" smtClean="0"/>
            </a:p>
            <a:p>
              <a:pPr algn="ctr"/>
              <a:endParaRPr lang="en-US" sz="16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8185377" y="1173935"/>
              <a:ext cx="958624" cy="40895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011658" y="2152906"/>
              <a:ext cx="1004639" cy="21970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FTS</a:t>
              </a:r>
              <a:endParaRPr lang="en-US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55980" y="1378818"/>
              <a:ext cx="9925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C00000"/>
                  </a:solidFill>
                </a:rPr>
                <a:t>Data </a:t>
              </a:r>
              <a:br>
                <a:rPr lang="en-US" sz="1600" b="1" dirty="0" smtClean="0">
                  <a:solidFill>
                    <a:srgbClr val="C00000"/>
                  </a:solidFill>
                </a:rPr>
              </a:br>
              <a:r>
                <a:rPr lang="en-US" sz="1600" b="1" dirty="0" smtClean="0">
                  <a:solidFill>
                    <a:srgbClr val="C00000"/>
                  </a:solidFill>
                </a:rPr>
                <a:t>Sources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011658" y="2504828"/>
              <a:ext cx="1004639" cy="21970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Rucio</a:t>
              </a:r>
              <a:endParaRPr lang="en-US" sz="14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11658" y="2868725"/>
              <a:ext cx="997714" cy="21970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err="1" smtClean="0"/>
                <a:t>XRootD</a:t>
              </a:r>
              <a:endParaRPr lang="en-US" sz="1400" dirty="0" smtClean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011658" y="3209467"/>
              <a:ext cx="997714" cy="21970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Jobs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011658" y="3559354"/>
              <a:ext cx="1004639" cy="21970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…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011658" y="3961700"/>
              <a:ext cx="1004639" cy="21970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Lemon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11658" y="4320030"/>
              <a:ext cx="1004639" cy="21970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syslog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013010" y="4630815"/>
              <a:ext cx="1003287" cy="21970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a</a:t>
              </a:r>
              <a:r>
                <a:rPr lang="en-US" sz="1400" dirty="0" smtClean="0"/>
                <a:t>pp log</a:t>
              </a: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25323" y="4446978"/>
              <a:ext cx="657874" cy="589181"/>
            </a:xfrm>
            <a:prstGeom prst="rect">
              <a:avLst/>
            </a:prstGeom>
          </p:spPr>
        </p:pic>
        <p:sp>
          <p:nvSpPr>
            <p:cNvPr id="19" name="Can 18"/>
            <p:cNvSpPr/>
            <p:nvPr/>
          </p:nvSpPr>
          <p:spPr>
            <a:xfrm>
              <a:off x="2243260" y="2100177"/>
              <a:ext cx="979854" cy="582756"/>
            </a:xfrm>
            <a:prstGeom prst="can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DB</a:t>
              </a:r>
              <a:endParaRPr lang="en-US" sz="1600" dirty="0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2243259" y="2819606"/>
              <a:ext cx="979855" cy="582756"/>
            </a:xfrm>
            <a:prstGeom prst="roundRect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HTTP feed</a:t>
              </a:r>
              <a:endParaRPr lang="en-US" sz="1600" dirty="0"/>
            </a:p>
          </p:txBody>
        </p:sp>
        <p:sp>
          <p:nvSpPr>
            <p:cNvPr id="21" name="Can 20"/>
            <p:cNvSpPr/>
            <p:nvPr/>
          </p:nvSpPr>
          <p:spPr>
            <a:xfrm rot="5400000">
              <a:off x="2531689" y="1271289"/>
              <a:ext cx="360860" cy="1021988"/>
            </a:xfrm>
            <a:prstGeom prst="can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/>
              <a:r>
                <a:rPr lang="en-US" sz="1600" dirty="0" smtClean="0"/>
                <a:t>AMQ</a:t>
              </a:r>
              <a:endParaRPr lang="en-US" sz="16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4580437" y="1453543"/>
              <a:ext cx="1323264" cy="55137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dk1"/>
                  </a:solidFill>
                </a:rPr>
                <a:t>Flume</a:t>
              </a:r>
              <a:r>
                <a:rPr lang="en-US" sz="1600" dirty="0">
                  <a:solidFill>
                    <a:schemeClr val="dk1"/>
                  </a:solidFill>
                </a:rPr>
                <a:t/>
              </a:r>
              <a:br>
                <a:rPr lang="en-US" sz="1600" dirty="0">
                  <a:solidFill>
                    <a:schemeClr val="dk1"/>
                  </a:solidFill>
                </a:rPr>
              </a:br>
              <a:r>
                <a:rPr lang="en-US" sz="1600" dirty="0">
                  <a:solidFill>
                    <a:schemeClr val="dk1"/>
                  </a:solidFill>
                </a:rPr>
                <a:t>AMQ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580437" y="2116988"/>
              <a:ext cx="1323264" cy="55137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dk1"/>
                  </a:solidFill>
                </a:rPr>
                <a:t>Flume</a:t>
              </a:r>
              <a:br>
                <a:rPr lang="en-US" sz="1600" dirty="0">
                  <a:solidFill>
                    <a:schemeClr val="dk1"/>
                  </a:solidFill>
                </a:rPr>
              </a:br>
              <a:r>
                <a:rPr lang="en-US" sz="1600" dirty="0">
                  <a:solidFill>
                    <a:schemeClr val="dk1"/>
                  </a:solidFill>
                </a:rPr>
                <a:t>DB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80437" y="2843191"/>
              <a:ext cx="1323264" cy="55137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dk1"/>
                  </a:solidFill>
                </a:rPr>
                <a:t>Flume</a:t>
              </a:r>
              <a:br>
                <a:rPr lang="en-US" sz="1600" dirty="0">
                  <a:solidFill>
                    <a:schemeClr val="dk1"/>
                  </a:solidFill>
                </a:rPr>
              </a:br>
              <a:r>
                <a:rPr lang="en-US" sz="1600" dirty="0">
                  <a:solidFill>
                    <a:schemeClr val="dk1"/>
                  </a:solidFill>
                </a:rPr>
                <a:t>HTTP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743442" y="2159574"/>
              <a:ext cx="1163752" cy="224360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dk1"/>
                  </a:solidFill>
                </a:rPr>
                <a:t>Flume</a:t>
              </a:r>
              <a:r>
                <a:rPr lang="en-US" sz="1600" dirty="0">
                  <a:solidFill>
                    <a:schemeClr val="dk1"/>
                  </a:solidFill>
                </a:rPr>
                <a:t/>
              </a:r>
              <a:br>
                <a:rPr lang="en-US" sz="1600" dirty="0">
                  <a:solidFill>
                    <a:schemeClr val="dk1"/>
                  </a:solidFill>
                </a:rPr>
              </a:br>
              <a:r>
                <a:rPr lang="en-US" sz="1600" dirty="0">
                  <a:solidFill>
                    <a:schemeClr val="dk1"/>
                  </a:solidFill>
                </a:rPr>
                <a:t>Kafka sink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580437" y="3681463"/>
              <a:ext cx="1323264" cy="55137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dk1"/>
                  </a:solidFill>
                </a:rPr>
                <a:t>Flume</a:t>
              </a:r>
            </a:p>
            <a:p>
              <a:pPr algn="ctr"/>
              <a:r>
                <a:rPr lang="en-US" sz="1600" dirty="0" smtClean="0">
                  <a:solidFill>
                    <a:schemeClr val="dk1"/>
                  </a:solidFill>
                </a:rPr>
                <a:t> </a:t>
              </a:r>
              <a:r>
                <a:rPr lang="en-US" sz="1600" dirty="0">
                  <a:solidFill>
                    <a:schemeClr val="dk1"/>
                  </a:solidFill>
                </a:rPr>
                <a:t>Log GW</a:t>
              </a:r>
            </a:p>
          </p:txBody>
        </p:sp>
        <p:cxnSp>
          <p:nvCxnSpPr>
            <p:cNvPr id="27" name="Straight Arrow Connector 26"/>
            <p:cNvCxnSpPr>
              <a:stCxn id="21" idx="1"/>
            </p:cNvCxnSpPr>
            <p:nvPr/>
          </p:nvCxnSpPr>
          <p:spPr>
            <a:xfrm>
              <a:off x="3223113" y="1782283"/>
              <a:ext cx="133036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19" idx="4"/>
              <a:endCxn id="23" idx="1"/>
            </p:cNvCxnSpPr>
            <p:nvPr/>
          </p:nvCxnSpPr>
          <p:spPr>
            <a:xfrm>
              <a:off x="3223113" y="2391555"/>
              <a:ext cx="1357324" cy="112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stCxn id="20" idx="3"/>
              <a:endCxn id="24" idx="1"/>
            </p:cNvCxnSpPr>
            <p:nvPr/>
          </p:nvCxnSpPr>
          <p:spPr>
            <a:xfrm>
              <a:off x="3223113" y="3110984"/>
              <a:ext cx="1357324" cy="789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4580437" y="4403182"/>
              <a:ext cx="1323264" cy="55137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dk1"/>
                  </a:solidFill>
                </a:rPr>
                <a:t>Flume</a:t>
              </a:r>
              <a:r>
                <a:rPr lang="en-US" sz="1600" dirty="0">
                  <a:solidFill>
                    <a:schemeClr val="dk1"/>
                  </a:solidFill>
                </a:rPr>
                <a:t/>
              </a:r>
              <a:br>
                <a:rPr lang="en-US" sz="1600" dirty="0">
                  <a:solidFill>
                    <a:schemeClr val="dk1"/>
                  </a:solidFill>
                </a:rPr>
              </a:br>
              <a:r>
                <a:rPr lang="en-US" sz="1600" dirty="0">
                  <a:solidFill>
                    <a:schemeClr val="dk1"/>
                  </a:solidFill>
                </a:rPr>
                <a:t>Metric GW</a:t>
              </a:r>
            </a:p>
          </p:txBody>
        </p:sp>
        <p:cxnSp>
          <p:nvCxnSpPr>
            <p:cNvPr id="31" name="Straight Arrow Connector 30"/>
            <p:cNvCxnSpPr>
              <a:stCxn id="39" idx="3"/>
              <a:endCxn id="26" idx="1"/>
            </p:cNvCxnSpPr>
            <p:nvPr/>
          </p:nvCxnSpPr>
          <p:spPr>
            <a:xfrm>
              <a:off x="3223112" y="3945133"/>
              <a:ext cx="1357325" cy="1201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stCxn id="40" idx="3"/>
              <a:endCxn id="30" idx="1"/>
            </p:cNvCxnSpPr>
            <p:nvPr/>
          </p:nvCxnSpPr>
          <p:spPr>
            <a:xfrm flipV="1">
              <a:off x="3223112" y="4678871"/>
              <a:ext cx="1357325" cy="2056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>
              <a:stCxn id="22" idx="3"/>
              <a:endCxn id="25" idx="1"/>
            </p:cNvCxnSpPr>
            <p:nvPr/>
          </p:nvCxnSpPr>
          <p:spPr>
            <a:xfrm>
              <a:off x="5903701" y="1729232"/>
              <a:ext cx="839741" cy="155214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23" idx="3"/>
              <a:endCxn id="25" idx="1"/>
            </p:cNvCxnSpPr>
            <p:nvPr/>
          </p:nvCxnSpPr>
          <p:spPr>
            <a:xfrm>
              <a:off x="5903701" y="2392677"/>
              <a:ext cx="839741" cy="88870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24" idx="3"/>
              <a:endCxn id="25" idx="1"/>
            </p:cNvCxnSpPr>
            <p:nvPr/>
          </p:nvCxnSpPr>
          <p:spPr>
            <a:xfrm>
              <a:off x="5903701" y="3118880"/>
              <a:ext cx="839741" cy="16249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26" idx="3"/>
              <a:endCxn id="25" idx="1"/>
            </p:cNvCxnSpPr>
            <p:nvPr/>
          </p:nvCxnSpPr>
          <p:spPr>
            <a:xfrm flipV="1">
              <a:off x="5903701" y="3281378"/>
              <a:ext cx="839741" cy="67577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30" idx="3"/>
              <a:endCxn id="25" idx="1"/>
            </p:cNvCxnSpPr>
            <p:nvPr/>
          </p:nvCxnSpPr>
          <p:spPr>
            <a:xfrm flipV="1">
              <a:off x="5903701" y="3281378"/>
              <a:ext cx="839741" cy="139749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148768" y="2118395"/>
              <a:ext cx="0" cy="2745423"/>
            </a:xfrm>
            <a:prstGeom prst="line">
              <a:avLst/>
            </a:prstGeom>
            <a:ln>
              <a:solidFill>
                <a:srgbClr val="0055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ounded Rectangle 38"/>
            <p:cNvSpPr/>
            <p:nvPr/>
          </p:nvSpPr>
          <p:spPr>
            <a:xfrm>
              <a:off x="2287521" y="3653754"/>
              <a:ext cx="935591" cy="582756"/>
            </a:xfrm>
            <a:prstGeom prst="roundRect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Logs</a:t>
              </a:r>
              <a:endParaRPr lang="en-US" sz="1600" dirty="0"/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2288165" y="4408054"/>
              <a:ext cx="934947" cy="582756"/>
            </a:xfrm>
            <a:prstGeom prst="roundRect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Lemon metrics</a:t>
              </a:r>
              <a:endParaRPr lang="en-US" sz="1400" dirty="0"/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902447" y="1312249"/>
              <a:ext cx="2596855" cy="3825464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600" dirty="0" smtClean="0"/>
            </a:p>
            <a:p>
              <a:pPr algn="ctr"/>
              <a:endParaRPr lang="en-US" sz="16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734634" y="1508107"/>
              <a:ext cx="113031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C00000"/>
                  </a:solidFill>
                </a:rPr>
                <a:t>Transport</a:t>
              </a:r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flipV="1">
              <a:off x="7965205" y="3182198"/>
              <a:ext cx="353789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1" name="TextBox 60"/>
          <p:cNvSpPr txBox="1"/>
          <p:nvPr/>
        </p:nvSpPr>
        <p:spPr>
          <a:xfrm>
            <a:off x="-35992" y="1383521"/>
            <a:ext cx="25758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Data is channeled via Flume, validated and modified if necessary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Adding new Data Sources is documented and fairly simple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55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304"/>
            <a:ext cx="8226854" cy="64802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/>
              <a:t>Unified Processing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Unified Monitoring Architecture for IT and Grid Services – CHEP 2016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63186" y="391393"/>
            <a:ext cx="8276128" cy="3681060"/>
            <a:chOff x="163186" y="1136980"/>
            <a:chExt cx="8276128" cy="3681060"/>
          </a:xfrm>
        </p:grpSpPr>
        <p:sp>
          <p:nvSpPr>
            <p:cNvPr id="7" name="Can 6"/>
            <p:cNvSpPr/>
            <p:nvPr/>
          </p:nvSpPr>
          <p:spPr>
            <a:xfrm rot="5400000">
              <a:off x="4264966" y="132865"/>
              <a:ext cx="716662" cy="3860032"/>
            </a:xfrm>
            <a:prstGeom prst="ca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14771" y="1786211"/>
              <a:ext cx="163378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/>
                <a:t>Kafka cluster</a:t>
              </a:r>
            </a:p>
            <a:p>
              <a:pPr algn="ctr"/>
              <a:r>
                <a:rPr lang="en-US" b="1" dirty="0"/>
                <a:t>(</a:t>
              </a:r>
              <a:r>
                <a:rPr lang="en-US" b="1" dirty="0" smtClean="0"/>
                <a:t>buffering)*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2366548" y="2009060"/>
              <a:ext cx="3267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6539947" y="2019654"/>
              <a:ext cx="3267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3662590" y="2464519"/>
              <a:ext cx="0" cy="38418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5583824" y="2452403"/>
              <a:ext cx="0" cy="39630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Rounded Rectangle 12"/>
            <p:cNvSpPr/>
            <p:nvPr/>
          </p:nvSpPr>
          <p:spPr>
            <a:xfrm>
              <a:off x="2919435" y="2842229"/>
              <a:ext cx="3481452" cy="1975811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rgbClr val="C00000"/>
                  </a:solidFill>
                </a:rPr>
                <a:t>Processing </a:t>
              </a:r>
            </a:p>
            <a:p>
              <a:r>
                <a:rPr lang="en-US" sz="1700" b="1" dirty="0" smtClean="0">
                  <a:solidFill>
                    <a:srgbClr val="C00000"/>
                  </a:solidFill>
                </a:rPr>
                <a:t>On the fly</a:t>
              </a:r>
            </a:p>
            <a:p>
              <a:r>
                <a:rPr lang="en-US" sz="1600" b="1" dirty="0" smtClean="0">
                  <a:solidFill>
                    <a:schemeClr val="tx1"/>
                  </a:solidFill>
                </a:rPr>
                <a:t> Data enrichment</a:t>
              </a:r>
            </a:p>
            <a:p>
              <a:r>
                <a:rPr lang="en-US" sz="1600" b="1" dirty="0" smtClean="0">
                  <a:solidFill>
                    <a:schemeClr val="tx1"/>
                  </a:solidFill>
                </a:rPr>
                <a:t> Data aggregation</a:t>
              </a:r>
            </a:p>
            <a:p>
              <a:r>
                <a:rPr lang="en-US" sz="1600" b="1" dirty="0" smtClean="0">
                  <a:solidFill>
                    <a:schemeClr val="tx1"/>
                  </a:solidFill>
                </a:rPr>
                <a:t> Data correlation</a:t>
              </a:r>
            </a:p>
            <a:p>
              <a:r>
                <a:rPr lang="en-US" sz="1700" b="1" dirty="0" smtClean="0">
                  <a:solidFill>
                    <a:srgbClr val="C00000"/>
                  </a:solidFill>
                </a:rPr>
                <a:t>Batch</a:t>
              </a:r>
            </a:p>
            <a:p>
              <a:r>
                <a:rPr lang="en-US" sz="1600" b="1" dirty="0" smtClean="0">
                  <a:solidFill>
                    <a:schemeClr val="tx1"/>
                  </a:solidFill>
                </a:rPr>
                <a:t> Reprocessing, reports, ..</a:t>
              </a: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95120" y="3594582"/>
              <a:ext cx="1036816" cy="573639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28185" y="1819358"/>
              <a:ext cx="344374" cy="537224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3828586" y="1331250"/>
              <a:ext cx="12491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Transport</a:t>
              </a:r>
              <a:endParaRPr lang="en-US" dirty="0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22012" y="4022077"/>
              <a:ext cx="657874" cy="589181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1196696" y="1639049"/>
              <a:ext cx="1163752" cy="224360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dk1"/>
                  </a:solidFill>
                </a:rPr>
                <a:t>Flume</a:t>
              </a:r>
              <a:r>
                <a:rPr lang="en-US" sz="1600" dirty="0">
                  <a:solidFill>
                    <a:schemeClr val="dk1"/>
                  </a:solidFill>
                </a:rPr>
                <a:t/>
              </a:r>
              <a:br>
                <a:rPr lang="en-US" sz="1600" dirty="0">
                  <a:solidFill>
                    <a:schemeClr val="dk1"/>
                  </a:solidFill>
                </a:rPr>
              </a:br>
              <a:r>
                <a:rPr lang="en-US" sz="1600" dirty="0">
                  <a:solidFill>
                    <a:schemeClr val="dk1"/>
                  </a:solidFill>
                </a:rPr>
                <a:t>Kafka sink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163186" y="1136980"/>
              <a:ext cx="1033510" cy="155214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197443" y="1800425"/>
              <a:ext cx="999253" cy="88870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197443" y="2526628"/>
              <a:ext cx="999253" cy="16249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197443" y="2689128"/>
              <a:ext cx="999253" cy="67577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197443" y="2689127"/>
              <a:ext cx="999253" cy="139749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05362" y="3988871"/>
              <a:ext cx="657874" cy="589181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6880046" y="1605843"/>
              <a:ext cx="1197262" cy="224360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dk1"/>
                  </a:solidFill>
                </a:rPr>
                <a:t>Flume</a:t>
              </a:r>
              <a:r>
                <a:rPr lang="en-US" sz="1600" dirty="0">
                  <a:solidFill>
                    <a:schemeClr val="dk1"/>
                  </a:solidFill>
                </a:rPr>
                <a:t/>
              </a:r>
              <a:br>
                <a:rPr lang="en-US" sz="1600" dirty="0">
                  <a:solidFill>
                    <a:schemeClr val="dk1"/>
                  </a:solidFill>
                </a:rPr>
              </a:br>
              <a:r>
                <a:rPr lang="en-US" sz="1600" dirty="0" smtClean="0">
                  <a:solidFill>
                    <a:schemeClr val="dk1"/>
                  </a:solidFill>
                </a:rPr>
                <a:t>sinks</a:t>
              </a:r>
              <a:endParaRPr lang="en-US" sz="1600" dirty="0">
                <a:solidFill>
                  <a:schemeClr val="dk1"/>
                </a:solidFill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8112581" y="2148566"/>
              <a:ext cx="3267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8112581" y="2713962"/>
              <a:ext cx="3267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8112581" y="3308815"/>
              <a:ext cx="3267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2182720" y="4039586"/>
            <a:ext cx="6002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Current retention period 12 h, at scale 24 h</a:t>
            </a:r>
          </a:p>
        </p:txBody>
      </p:sp>
    </p:spTree>
    <p:extLst>
      <p:ext uri="{BB962C8B-B14F-4D97-AF65-F5344CB8AC3E}">
        <p14:creationId xmlns:p14="http://schemas.microsoft.com/office/powerpoint/2010/main" val="232390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138</TotalTime>
  <Words>719</Words>
  <Application>Microsoft Office PowerPoint</Application>
  <PresentationFormat>On-screen Show (16:9)</PresentationFormat>
  <Paragraphs>203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Optima</vt:lpstr>
      <vt:lpstr>CERNCorporate16-9</vt:lpstr>
      <vt:lpstr>Unified Monitoring Architecture for IT and Grid Services</vt:lpstr>
      <vt:lpstr>Monitoring</vt:lpstr>
      <vt:lpstr>Data Centres Monitoring</vt:lpstr>
      <vt:lpstr>Experiment Dashboards</vt:lpstr>
      <vt:lpstr>Current Monitoring</vt:lpstr>
      <vt:lpstr>Unified Monitoring</vt:lpstr>
      <vt:lpstr>Unified Monitoring Architecture</vt:lpstr>
      <vt:lpstr>Unified Data Sources</vt:lpstr>
      <vt:lpstr>Unified Processing</vt:lpstr>
      <vt:lpstr>Unified Access</vt:lpstr>
      <vt:lpstr>Status since January</vt:lpstr>
      <vt:lpstr>Interactive Visualisations</vt:lpstr>
      <vt:lpstr>Interactive Visualisations</vt:lpstr>
      <vt:lpstr>Conclusions</vt:lpstr>
      <vt:lpstr>Reference and Contact</vt:lpstr>
      <vt:lpstr>PowerPoint Presentation</vt:lpstr>
      <vt:lpstr>Monitoring Processing Platform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Edward Karavakis</cp:lastModifiedBy>
  <cp:revision>33</cp:revision>
  <dcterms:created xsi:type="dcterms:W3CDTF">2012-11-30T11:04:26Z</dcterms:created>
  <dcterms:modified xsi:type="dcterms:W3CDTF">2016-10-10T18:22:53Z</dcterms:modified>
</cp:coreProperties>
</file>