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C4C6C6"/>
              </a:solidFill>
              <a:prstDash val="solid"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9E8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satOff val="12166"/>
              <a:lumOff val="-13042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8FA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4F728F"/>
              </a:solidFill>
              <a:prstDash val="solid"/>
              <a:miter lim="400000"/>
            </a:ln>
          </a:top>
          <a:bottom>
            <a:ln w="12700" cap="flat">
              <a:solidFill>
                <a:srgbClr val="4F728F"/>
              </a:solidFill>
              <a:prstDash val="solid"/>
              <a:miter lim="400000"/>
            </a:ln>
          </a:bottom>
          <a:insideH>
            <a:ln w="12700" cap="flat">
              <a:solidFill>
                <a:srgbClr val="4F728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4DADF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38EB0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73D59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3C3C1D"/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V>
        </a:tcBdr>
        <a:fill>
          <a:solidFill>
            <a:srgbClr val="CFCDBB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C6C6C6"/>
              </a:solidFill>
              <a:prstDash val="solid"/>
              <a:miter lim="400000"/>
            </a:ln>
          </a:left>
          <a:right>
            <a:ln w="12700" cap="flat">
              <a:solidFill>
                <a:srgbClr val="C6C6C6"/>
              </a:solidFill>
              <a:prstDash val="solid"/>
              <a:miter lim="400000"/>
            </a:ln>
          </a:right>
          <a:top>
            <a:ln w="12700" cap="flat">
              <a:solidFill>
                <a:srgbClr val="656839"/>
              </a:solidFill>
              <a:prstDash val="solid"/>
              <a:miter lim="400000"/>
            </a:ln>
          </a:top>
          <a:bottom>
            <a:ln w="12700" cap="flat">
              <a:solidFill>
                <a:srgbClr val="3C3C1D"/>
              </a:solidFill>
              <a:prstDash val="solid"/>
              <a:miter lim="400000"/>
            </a:ln>
          </a:bottom>
          <a:insideH>
            <a:ln w="12700" cap="flat">
              <a:solidFill>
                <a:srgbClr val="C6C6C6"/>
              </a:solidFill>
              <a:prstDash val="solid"/>
              <a:miter lim="400000"/>
            </a:ln>
          </a:insideH>
          <a:insideV>
            <a:ln w="12700" cap="flat">
              <a:solidFill>
                <a:srgbClr val="C6C6C6"/>
              </a:solidFill>
              <a:prstDash val="solid"/>
              <a:miter lim="400000"/>
            </a:ln>
          </a:insideV>
        </a:tcBdr>
        <a:fill>
          <a:solidFill>
            <a:srgbClr val="E8E9E8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rgbClr val="3C3C1D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AAA485"/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V>
        </a:tcBdr>
        <a:fill>
          <a:solidFill>
            <a:srgbClr val="656839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1F1F1"/>
          </a:solidFill>
        </a:fill>
      </a:tcStyle>
    </a:wholeTbl>
    <a:band2H>
      <a:tcTxStyle b="def" i="def"/>
      <a:tcStyle>
        <a:tcBdr/>
        <a:fill>
          <a:solidFill>
            <a:srgbClr val="E4E4E0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515151"/>
              </a:solidFill>
              <a:prstDash val="solid"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12700" cap="flat">
              <a:solidFill>
                <a:srgbClr val="7D7766"/>
              </a:solidFill>
              <a:prstDash val="solid"/>
              <a:miter lim="400000"/>
            </a:ln>
          </a:top>
          <a:bottom>
            <a:ln w="12700" cap="flat">
              <a:solidFill>
                <a:srgbClr val="7D7766"/>
              </a:solidFill>
              <a:prstDash val="solid"/>
              <a:miter lim="400000"/>
            </a:ln>
          </a:bottom>
          <a:insideH>
            <a:ln w="12700" cap="flat">
              <a:solidFill>
                <a:srgbClr val="7D77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F8B7E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515151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1F1F1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15151"/>
              </a:solidFill>
              <a:prstDash val="solid"/>
              <a:miter lim="400000"/>
            </a:ln>
          </a:top>
          <a:bottom>
            <a:ln w="254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E5A4C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747474"/>
              </a:solidFill>
              <a:prstDash val="solid"/>
              <a:miter lim="400000"/>
            </a:ln>
          </a:left>
          <a:right>
            <a:ln w="12700" cap="flat">
              <a:solidFill>
                <a:srgbClr val="747474"/>
              </a:solidFill>
              <a:prstDash val="solid"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solidFill>
                <a:srgbClr val="747474"/>
              </a:solidFill>
              <a:prstDash val="solid"/>
              <a:miter lim="400000"/>
            </a:ln>
          </a:insideH>
          <a:insideV>
            <a:ln w="12700" cap="flat">
              <a:solidFill>
                <a:srgbClr val="74747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747474"/>
              </a:solidFill>
              <a:prstDash val="solid"/>
              <a:miter lim="400000"/>
            </a:ln>
          </a:left>
          <a:right>
            <a:ln w="12700" cap="flat">
              <a:solidFill>
                <a:srgbClr val="747474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777777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2D2D2">
              <a:alpha val="3000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C9C9C9"/>
              </a:solidFill>
              <a:prstDash val="solid"/>
              <a:miter lim="400000"/>
            </a:ln>
          </a:top>
          <a:bottom>
            <a:ln w="12700" cap="flat">
              <a:solidFill>
                <a:srgbClr val="C9C9C9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9" name="Shape 13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5270499" y="6686549"/>
            <a:ext cx="18034001" cy="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" name="Shape 14"/>
          <p:cNvSpPr/>
          <p:nvPr>
            <p:ph type="title"/>
          </p:nvPr>
        </p:nvSpPr>
        <p:spPr>
          <a:xfrm>
            <a:off x="5269706" y="1854200"/>
            <a:ext cx="18034794" cy="44704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5" name="Shape 15"/>
          <p:cNvSpPr/>
          <p:nvPr>
            <p:ph type="body" sz="quarter" idx="1"/>
          </p:nvPr>
        </p:nvSpPr>
        <p:spPr>
          <a:xfrm>
            <a:off x="5269706" y="7048500"/>
            <a:ext cx="18034794" cy="1435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-4763" y="6245"/>
            <a:ext cx="5258505" cy="7772607"/>
            <a:chOff x="0" y="0"/>
            <a:chExt cx="5258503" cy="7772606"/>
          </a:xfrm>
        </p:grpSpPr>
        <p:pic>
          <p:nvPicPr>
            <p:cNvPr id="16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258504" cy="77726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pasted-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2862" y="187429"/>
              <a:ext cx="2394733" cy="146846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9" name="Shape 1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type="body" sz="quarter" idx="13"/>
          </p:nvPr>
        </p:nvSpPr>
        <p:spPr>
          <a:xfrm>
            <a:off x="2387600" y="8953500"/>
            <a:ext cx="19621500" cy="647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647700">
              <a:spcBef>
                <a:spcPts val="0"/>
              </a:spcBef>
              <a:buSzTx/>
              <a:buFontTx/>
              <a:buNone/>
              <a:defRPr sz="36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113" name="Shape 113"/>
          <p:cNvSpPr/>
          <p:nvPr>
            <p:ph type="body" sz="quarter" idx="14"/>
          </p:nvPr>
        </p:nvSpPr>
        <p:spPr>
          <a:xfrm>
            <a:off x="2387600" y="6061864"/>
            <a:ext cx="19621500" cy="944572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 defTabSz="647700">
              <a:spcBef>
                <a:spcPts val="3400"/>
              </a:spcBef>
              <a:buSzTx/>
              <a:buFontTx/>
              <a:buNone/>
              <a:defRPr sz="5600"/>
            </a:lvl1pPr>
          </a:lstStyle>
          <a:p>
            <a:pPr/>
            <a:r>
              <a:t>“Type a quote here.”</a:t>
            </a:r>
          </a:p>
        </p:txBody>
      </p:sp>
      <p:grpSp>
        <p:nvGrpSpPr>
          <p:cNvPr id="116" name="Group 116"/>
          <p:cNvGrpSpPr/>
          <p:nvPr/>
        </p:nvGrpSpPr>
        <p:grpSpPr>
          <a:xfrm>
            <a:off x="-4763" y="6245"/>
            <a:ext cx="5258505" cy="7772607"/>
            <a:chOff x="0" y="0"/>
            <a:chExt cx="5258503" cy="7772606"/>
          </a:xfrm>
        </p:grpSpPr>
        <p:pic>
          <p:nvPicPr>
            <p:cNvPr id="114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258504" cy="77726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5" name="pasted-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2862" y="187429"/>
              <a:ext cx="2394733" cy="146846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7" name="Shape 11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Shape 12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14147800" y="11214100"/>
            <a:ext cx="0" cy="2000430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" name="Shape 27"/>
          <p:cNvSpPr/>
          <p:nvPr>
            <p:ph type="pic" idx="13"/>
          </p:nvPr>
        </p:nvSpPr>
        <p:spPr>
          <a:xfrm>
            <a:off x="0" y="0"/>
            <a:ext cx="24384000" cy="10680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8" name="Shape 28"/>
          <p:cNvSpPr/>
          <p:nvPr>
            <p:ph type="title"/>
          </p:nvPr>
        </p:nvSpPr>
        <p:spPr>
          <a:xfrm>
            <a:off x="2641600" y="10947400"/>
            <a:ext cx="10858500" cy="2387600"/>
          </a:xfrm>
          <a:prstGeom prst="rect">
            <a:avLst/>
          </a:prstGeom>
        </p:spPr>
        <p:txBody>
          <a:bodyPr anchor="ctr"/>
          <a:lstStyle>
            <a:lvl1pPr algn="r"/>
          </a:lstStyle>
          <a:p>
            <a:pPr/>
            <a:r>
              <a:t>Title Text</a:t>
            </a:r>
          </a:p>
        </p:txBody>
      </p:sp>
      <p:sp>
        <p:nvSpPr>
          <p:cNvPr id="29" name="Shape 29"/>
          <p:cNvSpPr/>
          <p:nvPr>
            <p:ph type="body" sz="quarter" idx="1"/>
          </p:nvPr>
        </p:nvSpPr>
        <p:spPr>
          <a:xfrm>
            <a:off x="14719300" y="11938000"/>
            <a:ext cx="9283700" cy="7112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" name="Shape 3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9"/>
          <p:cNvGrpSpPr/>
          <p:nvPr/>
        </p:nvGrpSpPr>
        <p:grpSpPr>
          <a:xfrm>
            <a:off x="-4763" y="6245"/>
            <a:ext cx="5258505" cy="7772607"/>
            <a:chOff x="0" y="0"/>
            <a:chExt cx="5258503" cy="7772606"/>
          </a:xfrm>
        </p:grpSpPr>
        <p:pic>
          <p:nvPicPr>
            <p:cNvPr id="37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258504" cy="77726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pasted-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2862" y="187429"/>
              <a:ext cx="2394733" cy="146846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0" name="Shape 40"/>
          <p:cNvSpPr/>
          <p:nvPr>
            <p:ph type="title"/>
          </p:nvPr>
        </p:nvSpPr>
        <p:spPr>
          <a:xfrm>
            <a:off x="4378876" y="4622800"/>
            <a:ext cx="18925624" cy="4470400"/>
          </a:xfrm>
          <a:prstGeom prst="rect">
            <a:avLst/>
          </a:prstGeom>
        </p:spPr>
        <p:txBody>
          <a:bodyPr anchor="ctr"/>
          <a:lstStyle/>
          <a:p>
            <a:pPr/>
            <a:r>
              <a:t>Title Text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1066800" y="6845300"/>
            <a:ext cx="10002141" cy="0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9" name="Shape 49"/>
          <p:cNvSpPr/>
          <p:nvPr>
            <p:ph type="pic" idx="13"/>
          </p:nvPr>
        </p:nvSpPr>
        <p:spPr>
          <a:xfrm>
            <a:off x="12192000" y="0"/>
            <a:ext cx="12192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50" name="Shape 50"/>
          <p:cNvSpPr/>
          <p:nvPr>
            <p:ph type="title"/>
          </p:nvPr>
        </p:nvSpPr>
        <p:spPr>
          <a:xfrm>
            <a:off x="1066800" y="2019300"/>
            <a:ext cx="10007600" cy="44704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1" name="Shape 51"/>
          <p:cNvSpPr/>
          <p:nvPr>
            <p:ph type="body" sz="quarter" idx="1"/>
          </p:nvPr>
        </p:nvSpPr>
        <p:spPr>
          <a:xfrm>
            <a:off x="1066800" y="7213600"/>
            <a:ext cx="10007600" cy="4470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Shape 52"/>
          <p:cNvSpPr/>
          <p:nvPr>
            <p:ph type="sldNum" sz="quarter" idx="2"/>
          </p:nvPr>
        </p:nvSpPr>
        <p:spPr>
          <a:xfrm>
            <a:off x="952499" y="12992100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3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099" y="193674"/>
            <a:ext cx="2394733" cy="146846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1" name="Shape 6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/>
        </p:nvSpPr>
        <p:spPr>
          <a:xfrm>
            <a:off x="1066800" y="2768600"/>
            <a:ext cx="22252698" cy="182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9" name="Shape 69"/>
          <p:cNvSpPr/>
          <p:nvPr>
            <p:ph type="title"/>
          </p:nvPr>
        </p:nvSpPr>
        <p:spPr>
          <a:xfrm>
            <a:off x="1066800" y="469900"/>
            <a:ext cx="22237700" cy="19685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0" name="Shape 7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71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936073" y="192866"/>
            <a:ext cx="2394733" cy="1468468"/>
          </a:xfrm>
          <a:prstGeom prst="rect">
            <a:avLst/>
          </a:prstGeom>
          <a:ln w="12700">
            <a:miter lim="400000"/>
          </a:ln>
        </p:spPr>
      </p:pic>
      <p:sp>
        <p:nvSpPr>
          <p:cNvPr id="72" name="Shape 7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/>
        </p:nvSpPr>
        <p:spPr>
          <a:xfrm>
            <a:off x="1066800" y="2768600"/>
            <a:ext cx="9512612" cy="186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0" name="Shape 80"/>
          <p:cNvSpPr/>
          <p:nvPr>
            <p:ph type="pic" idx="13"/>
          </p:nvPr>
        </p:nvSpPr>
        <p:spPr>
          <a:xfrm>
            <a:off x="12192000" y="0"/>
            <a:ext cx="12192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1" name="Shape 81"/>
          <p:cNvSpPr/>
          <p:nvPr>
            <p:ph type="title"/>
          </p:nvPr>
        </p:nvSpPr>
        <p:spPr>
          <a:xfrm>
            <a:off x="1066800" y="469900"/>
            <a:ext cx="9525000" cy="19685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2" name="Shape 82"/>
          <p:cNvSpPr/>
          <p:nvPr>
            <p:ph type="body" sz="half" idx="1"/>
          </p:nvPr>
        </p:nvSpPr>
        <p:spPr>
          <a:xfrm>
            <a:off x="1066800" y="3124200"/>
            <a:ext cx="9525000" cy="9372600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4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indent="-457200">
              <a:spcBef>
                <a:spcPts val="4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indent="-457200">
              <a:spcBef>
                <a:spcPts val="4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indent="-457200">
              <a:spcBef>
                <a:spcPts val="4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indent="-457200">
              <a:spcBef>
                <a:spcPts val="4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Shape 83"/>
          <p:cNvSpPr/>
          <p:nvPr>
            <p:ph type="sldNum" sz="quarter" idx="2"/>
          </p:nvPr>
        </p:nvSpPr>
        <p:spPr>
          <a:xfrm>
            <a:off x="957643" y="12992100"/>
            <a:ext cx="368504" cy="374600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936073" y="192866"/>
            <a:ext cx="2394733" cy="1468468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Shape 91"/>
          <p:cNvSpPr/>
          <p:nvPr>
            <p:ph type="body" idx="1"/>
          </p:nvPr>
        </p:nvSpPr>
        <p:spPr>
          <a:xfrm>
            <a:off x="1663700" y="1244600"/>
            <a:ext cx="21031200" cy="112014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Shape 9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 flipH="1">
            <a:off x="15811739" y="711200"/>
            <a:ext cx="1" cy="11143606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0" name="Shape 100"/>
          <p:cNvSpPr/>
          <p:nvPr/>
        </p:nvSpPr>
        <p:spPr>
          <a:xfrm>
            <a:off x="15811500" y="6277570"/>
            <a:ext cx="7763085" cy="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1" name="Shape 101"/>
          <p:cNvSpPr/>
          <p:nvPr>
            <p:ph type="pic" sz="quarter" idx="13"/>
          </p:nvPr>
        </p:nvSpPr>
        <p:spPr>
          <a:xfrm>
            <a:off x="16014700" y="6502400"/>
            <a:ext cx="7569200" cy="5346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2" name="Shape 102"/>
          <p:cNvSpPr/>
          <p:nvPr>
            <p:ph type="pic" sz="quarter" idx="14"/>
          </p:nvPr>
        </p:nvSpPr>
        <p:spPr>
          <a:xfrm>
            <a:off x="16014700" y="709206"/>
            <a:ext cx="7569200" cy="53467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pic" idx="15"/>
          </p:nvPr>
        </p:nvSpPr>
        <p:spPr>
          <a:xfrm>
            <a:off x="977900" y="713695"/>
            <a:ext cx="14579600" cy="111379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4" name="Shape 104"/>
          <p:cNvSpPr/>
          <p:nvPr>
            <p:ph type="body" sz="quarter" idx="1"/>
          </p:nvPr>
        </p:nvSpPr>
        <p:spPr>
          <a:xfrm>
            <a:off x="977900" y="12179300"/>
            <a:ext cx="14579600" cy="1320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5" name="Shape 10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936073" y="192866"/>
            <a:ext cx="2394733" cy="146846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1066799" y="2768598"/>
            <a:ext cx="22237702" cy="166873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" name="Shape 4"/>
          <p:cNvSpPr/>
          <p:nvPr>
            <p:ph type="title"/>
          </p:nvPr>
        </p:nvSpPr>
        <p:spPr>
          <a:xfrm>
            <a:off x="1066800" y="469900"/>
            <a:ext cx="22225000" cy="1968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5" name="Shape 5"/>
          <p:cNvSpPr/>
          <p:nvPr>
            <p:ph type="sldNum" sz="quarter" idx="2"/>
          </p:nvPr>
        </p:nvSpPr>
        <p:spPr>
          <a:xfrm>
            <a:off x="23216221" y="12992100"/>
            <a:ext cx="368504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066800" y="3124200"/>
            <a:ext cx="22237700" cy="937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xmlns:p14="http://schemas.microsoft.com/office/powerpoint/2010/main" spd="med" advClick="1"/>
  <p:txStyles>
    <p:titleStyle>
      <a:lvl1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9pPr>
    </p:bodyStyle>
    <p:otherStyle>
      <a:lvl1pPr marL="0" marR="0" indent="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mailto:alberto.di.meglio@cern.ch?subject=" TargetMode="External"/><Relationship Id="rId3" Type="http://schemas.openxmlformats.org/officeDocument/2006/relationships/hyperlink" Target="mailto:maria.girone@cern.ch" TargetMode="External"/><Relationship Id="rId4" Type="http://schemas.openxmlformats.org/officeDocument/2006/relationships/hyperlink" Target="mailto:fons.rademakers@cern.ch" TargetMode="External"/><Relationship Id="rId5" Type="http://schemas.openxmlformats.org/officeDocument/2006/relationships/hyperlink" Target="mailto:andrew.purcell@cern.ch" TargetMode="External"/><Relationship Id="rId6" Type="http://schemas.openxmlformats.org/officeDocument/2006/relationships/hyperlink" Target="mailto:kristina.gunne@cern.ch?subject=" TargetMode="Externa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CERN openlab Researched Technologies That Might Become Game Changers in Software Development</a:t>
            </a:r>
          </a:p>
        </p:txBody>
      </p:sp>
      <p:sp>
        <p:nvSpPr>
          <p:cNvPr id="142" name="Shape 142"/>
          <p:cNvSpPr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Fons Rademakers, CERN openlab Chief Research Officer</a:t>
            </a:r>
          </a:p>
          <a:p>
            <a:pPr/>
            <a:r>
              <a:t>CHEP’16, San Fransisco, 12-Oct-2016.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3D XPoint Game Changer</a:t>
            </a:r>
          </a:p>
        </p:txBody>
      </p:sp>
      <p:sp>
        <p:nvSpPr>
          <p:cNvPr id="177" name="Shape 17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06400" indent="-406400" defTabSz="528319">
              <a:spcBef>
                <a:spcPts val="3700"/>
              </a:spcBef>
              <a:defRPr sz="3200"/>
            </a:pPr>
            <a:r>
              <a:t>Forces rethinking of several areas in the software stack:</a:t>
            </a:r>
          </a:p>
          <a:p>
            <a:pPr lvl="1" marL="812800" indent="-406400" defTabSz="528319">
              <a:spcBef>
                <a:spcPts val="3700"/>
              </a:spcBef>
              <a:defRPr sz="3200"/>
            </a:pPr>
            <a:r>
              <a:t>On the OS level:</a:t>
            </a:r>
          </a:p>
          <a:p>
            <a:pPr lvl="2" marL="1219200" indent="-406400" defTabSz="528319">
              <a:spcBef>
                <a:spcPts val="3700"/>
              </a:spcBef>
              <a:defRPr sz="3200"/>
            </a:pPr>
            <a:r>
              <a:t>No more need for disk buffer caches</a:t>
            </a:r>
          </a:p>
          <a:p>
            <a:pPr lvl="2" marL="1219200" indent="-406400" defTabSz="528319">
              <a:spcBef>
                <a:spcPts val="3700"/>
              </a:spcBef>
              <a:defRPr sz="3200"/>
            </a:pPr>
            <a:r>
              <a:t>File access, still via Posix and/or DMA or some new protocol</a:t>
            </a:r>
          </a:p>
          <a:p>
            <a:pPr lvl="1" marL="812800" indent="-406400" defTabSz="528319">
              <a:spcBef>
                <a:spcPts val="3700"/>
              </a:spcBef>
              <a:defRPr sz="3200"/>
            </a:pPr>
            <a:r>
              <a:t>On the program and framework level:</a:t>
            </a:r>
          </a:p>
          <a:p>
            <a:pPr lvl="2" marL="1219200" indent="-406400" defTabSz="528319">
              <a:spcBef>
                <a:spcPts val="3700"/>
              </a:spcBef>
              <a:defRPr sz="3200"/>
            </a:pPr>
            <a:r>
              <a:t>No more need for caching or read-ahead</a:t>
            </a:r>
          </a:p>
          <a:p>
            <a:pPr lvl="2" marL="1219200" indent="-406400" defTabSz="528319">
              <a:spcBef>
                <a:spcPts val="3700"/>
              </a:spcBef>
              <a:defRPr sz="3200"/>
            </a:pPr>
            <a:r>
              <a:t>Different ROOT file layout to allow direct mapping of branches</a:t>
            </a:r>
          </a:p>
          <a:p>
            <a:pPr lvl="2" marL="1219200" indent="-406400" defTabSz="528319">
              <a:spcBef>
                <a:spcPts val="3700"/>
              </a:spcBef>
              <a:defRPr sz="3200"/>
            </a:pPr>
            <a:r>
              <a:t>Storage of run-time caches (xrootd caches, EOS name server tables)</a:t>
            </a:r>
          </a:p>
          <a:p>
            <a:pPr lvl="1" marL="812800" indent="-406400" defTabSz="528319">
              <a:spcBef>
                <a:spcPts val="3700"/>
              </a:spcBef>
              <a:defRPr sz="3200"/>
            </a:pPr>
            <a:r>
              <a:t>Programming languages:</a:t>
            </a:r>
          </a:p>
          <a:p>
            <a:pPr lvl="2" marL="1219200" indent="-406400" defTabSz="528319">
              <a:spcBef>
                <a:spcPts val="3700"/>
              </a:spcBef>
              <a:defRPr sz="3200"/>
            </a:pPr>
            <a:r>
              <a:t> Even Java can become a bottleneck as the I/O latency disappears (Apache Big Data stack)</a:t>
            </a:r>
          </a:p>
        </p:txBody>
      </p:sp>
      <p:sp>
        <p:nvSpPr>
          <p:cNvPr id="178" name="Shape 17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Many-Core Co-Processors and Code Modernization</a:t>
            </a:r>
          </a:p>
        </p:txBody>
      </p:sp>
      <p:sp>
        <p:nvSpPr>
          <p:cNvPr id="181" name="Shape 18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Intel Xeon-Phi (KNL) co-processor</a:t>
            </a:r>
          </a:p>
          <a:p>
            <a:pPr/>
            <a:r>
              <a:t>NVidia GPU’s</a:t>
            </a:r>
          </a:p>
          <a:p>
            <a:pPr/>
            <a:r>
              <a:t>Both offer a lot of potential already for quite some years</a:t>
            </a:r>
          </a:p>
          <a:p>
            <a:pPr/>
            <a:r>
              <a:t>Current generations are making a jump in performance</a:t>
            </a:r>
          </a:p>
          <a:p>
            <a:pPr/>
            <a:r>
              <a:t>Especially now that our software and frameworks become multi-core aware we can start reap the benefits</a:t>
            </a:r>
          </a:p>
        </p:txBody>
      </p:sp>
      <p:sp>
        <p:nvSpPr>
          <p:cNvPr id="182" name="Shape 18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 Very Successful Example of Multi-Core Speedup</a:t>
            </a:r>
          </a:p>
        </p:txBody>
      </p:sp>
      <p:sp>
        <p:nvSpPr>
          <p:cNvPr id="185" name="Shape 18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 700 line kernel from a brain cell growth simulation program was optimised for a coding competition</a:t>
            </a:r>
          </a:p>
          <a:p>
            <a:pPr/>
            <a:r>
              <a:t>This kernel took 45 hours to run with the target set</a:t>
            </a:r>
            <a:br/>
            <a:r>
              <a:t>of parameters on a single KNC 7120A CPU</a:t>
            </a:r>
          </a:p>
          <a:p>
            <a:pPr/>
            <a:r>
              <a:t>The winner achieved a running time of 8m24 using</a:t>
            </a:r>
            <a:br/>
            <a:r>
              <a:t>all 61 cores of the KNC</a:t>
            </a:r>
          </a:p>
          <a:p>
            <a:pPr/>
            <a:r>
              <a:t>A speedup of 320x</a:t>
            </a:r>
          </a:p>
        </p:txBody>
      </p:sp>
      <p:sp>
        <p:nvSpPr>
          <p:cNvPr id="186" name="Shape 18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7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174751" y="4521675"/>
            <a:ext cx="3854221" cy="826220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Code Changes and Optimisations</a:t>
            </a:r>
          </a:p>
        </p:txBody>
      </p:sp>
      <p:sp>
        <p:nvSpPr>
          <p:cNvPr id="190" name="Shape 19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Custom memory allocator, reuse memory for many small memory allocations </a:t>
            </a:r>
          </a:p>
          <a:p>
            <a:pPr/>
            <a:r>
              <a:t>Change from AoS to SoA to allow vectorisation and improved cache layout</a:t>
            </a:r>
          </a:p>
          <a:p>
            <a:pPr/>
            <a:r>
              <a:t>Use OpenMP for parallelisation over all Xeon-Phi cores</a:t>
            </a:r>
          </a:p>
          <a:p>
            <a:pPr/>
            <a:r>
              <a:t>Use icc Cilk+ scatter/gather intrinsics</a:t>
            </a:r>
          </a:p>
        </p:txBody>
      </p:sp>
      <p:sp>
        <p:nvSpPr>
          <p:cNvPr id="191" name="Shape 19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" name="Group 195"/>
          <p:cNvGrpSpPr/>
          <p:nvPr/>
        </p:nvGrpSpPr>
        <p:grpSpPr>
          <a:xfrm>
            <a:off x="8929120" y="4789668"/>
            <a:ext cx="15153081" cy="1930401"/>
            <a:chOff x="0" y="0"/>
            <a:chExt cx="15153080" cy="1930400"/>
          </a:xfrm>
        </p:grpSpPr>
        <p:sp>
          <p:nvSpPr>
            <p:cNvPr id="193" name="Shape 193"/>
            <p:cNvSpPr/>
            <p:nvPr/>
          </p:nvSpPr>
          <p:spPr>
            <a:xfrm>
              <a:off x="0" y="1095181"/>
              <a:ext cx="1067587" cy="1"/>
            </a:xfrm>
            <a:prstGeom prst="line">
              <a:avLst/>
            </a:prstGeom>
            <a:noFill/>
            <a:ln w="76200" cap="flat">
              <a:solidFill>
                <a:srgbClr val="ABABAB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94" name="Shape 194"/>
            <p:cNvSpPr/>
            <p:nvPr/>
          </p:nvSpPr>
          <p:spPr>
            <a:xfrm>
              <a:off x="1064563" y="0"/>
              <a:ext cx="14088518" cy="1930400"/>
            </a:xfrm>
            <a:prstGeom prst="rect">
              <a:avLst/>
            </a:prstGeom>
            <a:solidFill>
              <a:srgbClr val="FFFAC5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// create 3D concentration matrix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float* Conc;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Conc = new float[L*L*L*2];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void* tempMemory=malloc(std::max(L*L*L*2*sizeof(float),finalNumberCells*3*sizeof(int)));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float* tempConc=(float*)tempMemory;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memset(Conc,0,L*L*L*2*sizeof(float));</a:t>
              </a:r>
            </a:p>
          </p:txBody>
        </p:sp>
      </p:grpSp>
      <p:grpSp>
        <p:nvGrpSpPr>
          <p:cNvPr id="198" name="Group 198"/>
          <p:cNvGrpSpPr/>
          <p:nvPr/>
        </p:nvGrpSpPr>
        <p:grpSpPr>
          <a:xfrm>
            <a:off x="11938806" y="9187510"/>
            <a:ext cx="12118388" cy="2232655"/>
            <a:chOff x="0" y="0"/>
            <a:chExt cx="12118387" cy="2232654"/>
          </a:xfrm>
        </p:grpSpPr>
        <p:sp>
          <p:nvSpPr>
            <p:cNvPr id="196" name="Shape 196"/>
            <p:cNvSpPr/>
            <p:nvPr/>
          </p:nvSpPr>
          <p:spPr>
            <a:xfrm>
              <a:off x="0" y="1116327"/>
              <a:ext cx="888330" cy="1"/>
            </a:xfrm>
            <a:prstGeom prst="line">
              <a:avLst/>
            </a:prstGeom>
            <a:noFill/>
            <a:ln w="76200" cap="flat">
              <a:solidFill>
                <a:srgbClr val="ABABAB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97" name="Shape 197"/>
            <p:cNvSpPr/>
            <p:nvPr/>
          </p:nvSpPr>
          <p:spPr>
            <a:xfrm>
              <a:off x="868944" y="0"/>
              <a:ext cx="11249444" cy="2232655"/>
            </a:xfrm>
            <a:prstGeom prst="rect">
              <a:avLst/>
            </a:prstGeom>
            <a:solidFill>
              <a:srgbClr val="FFFAC5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for (int c=0; c&lt;n*3; c++) {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posAll[c] = posAll[c]+currMov[c];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// boundary conditions: cells can not move out of the cube [0,1]^3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if (posAll[c]&lt;0) {posAll[c]=0;}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if (posAll[c]&gt;1) {posAll[c]=1;}            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}</a:t>
              </a:r>
            </a:p>
          </p:txBody>
        </p:sp>
      </p:grpSp>
      <p:sp>
        <p:nvSpPr>
          <p:cNvPr id="199" name="Shape 19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AoS to SoA</a:t>
            </a:r>
          </a:p>
        </p:txBody>
      </p:sp>
      <p:sp>
        <p:nvSpPr>
          <p:cNvPr id="200" name="Shape 200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1" name="Shape 201"/>
          <p:cNvSpPr/>
          <p:nvPr/>
        </p:nvSpPr>
        <p:spPr>
          <a:xfrm>
            <a:off x="1043802" y="3418068"/>
            <a:ext cx="7964985" cy="4673601"/>
          </a:xfrm>
          <a:prstGeom prst="rect">
            <a:avLst/>
          </a:prstGeom>
          <a:solidFill>
            <a:srgbClr val="FFFAC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// create 3D concentration matrix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float**** Conc;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Conc = new float***[L];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for (i1 = 0; i1 &lt; 2; i1++) {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Conc[i1] = new float**[L];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for (i2 = 0; i2 &lt; L; i2++) {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    Conc[i1][i2] = new float*[L];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    for (i3 = 0; i3 &lt; L; i3++) {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        Conc[i1][i2][i3] = new float[L];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        for (i4 = 0; i4 &lt; L; i4++) {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            Conc[i1][i2][i3][i4] = zeroFloat;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        }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    }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}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}</a:t>
            </a:r>
          </a:p>
        </p:txBody>
      </p:sp>
      <p:sp>
        <p:nvSpPr>
          <p:cNvPr id="202" name="Shape 202"/>
          <p:cNvSpPr/>
          <p:nvPr/>
        </p:nvSpPr>
        <p:spPr>
          <a:xfrm>
            <a:off x="1003005" y="8576637"/>
            <a:ext cx="11262272" cy="3454401"/>
          </a:xfrm>
          <a:prstGeom prst="rect">
            <a:avLst/>
          </a:prstGeom>
          <a:solidFill>
            <a:srgbClr val="FFFAC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for (c=0; c&lt;n; c++) {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posAll[c][0] = posAll[c][0]+currMov[c][0];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posAll[c][1] = posAll[c][1]+currMov[c][1];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posAll[c][2] = posAll[c][2]+currMov[c][2];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// boundary conditions: cells can not move out of the cube [0,1]^3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for (d=0; d&lt;3; d++) {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    if (posAll[c][d]&lt;0) {posAll[c][d]=0;}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    if (posAll[c][d]&gt;1) {posAll[c][d]=1;}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}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2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7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5" grpId="1"/>
      <p:bldP build="whole" bldLvl="1" animBg="1" rev="0" advAuto="0" spid="198" grpId="3"/>
      <p:bldP build="whole" bldLvl="1" animBg="1" rev="0" advAuto="0" spid="202" grpId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" name="Group 207"/>
          <p:cNvGrpSpPr/>
          <p:nvPr/>
        </p:nvGrpSpPr>
        <p:grpSpPr>
          <a:xfrm>
            <a:off x="1356007" y="9272295"/>
            <a:ext cx="22775584" cy="4149517"/>
            <a:chOff x="0" y="0"/>
            <a:chExt cx="22775582" cy="4149516"/>
          </a:xfrm>
        </p:grpSpPr>
        <p:sp>
          <p:nvSpPr>
            <p:cNvPr id="204" name="Shape 204"/>
            <p:cNvSpPr/>
            <p:nvPr/>
          </p:nvSpPr>
          <p:spPr>
            <a:xfrm>
              <a:off x="5663754" y="0"/>
              <a:ext cx="2208260" cy="2208260"/>
            </a:xfrm>
            <a:prstGeom prst="line">
              <a:avLst/>
            </a:prstGeom>
            <a:noFill/>
            <a:ln w="76200" cap="flat">
              <a:solidFill>
                <a:srgbClr val="ABABAB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7901997" y="390316"/>
              <a:ext cx="14873586" cy="3759201"/>
            </a:xfrm>
            <a:prstGeom prst="rect">
              <a:avLst/>
            </a:prstGeom>
            <a:solidFill>
              <a:srgbClr val="FFFAC5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defRPr sz="2000">
                  <a:latin typeface="SF Mono Bold"/>
                  <a:ea typeface="SF Mono Bold"/>
                  <a:cs typeface="SF Mono Bold"/>
                  <a:sym typeface="SF Mono Bold"/>
                </a:defRPr>
              </a:pPr>
              <a:r>
                <a:t>#pragma omp parallel for default(none) firstprivate(size,posAll,sideLength,L,n,Conc,typesAll)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for (int c=0; c&lt; n; c+=size) {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int i[size*3];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int localSize=MIN(size,(n-c))*3;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for (int k = 0; k &lt; localSize; k++)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   i[k] = std::min((int)floor(posAll[c*3+k]/sideLength),(L-1));</a:t>
              </a:r>
            </a:p>
            <a:p>
              <a:pPr algn="l">
                <a:defRPr sz="2000">
                  <a:latin typeface="SF Mono Bold"/>
                  <a:ea typeface="SF Mono Bold"/>
                  <a:cs typeface="SF Mono Bold"/>
                  <a:sym typeface="SF Mono Bold"/>
                </a:defRPr>
              </a:pPr>
              <a:r>
                <a:t>    #pragma omp simd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for (int j = 0; j &lt; localSize/3; ++j) {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    int position = position((-typesAll[c+j]+1)/2,i[j*3+0],i[j*3+1],i[j*3+2],2,L,L,L);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    Conc[position]=MIN(Conc[position]+0.1,1.f);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}   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}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0" y="1466326"/>
              <a:ext cx="5795010" cy="16071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/>
              <a:r>
                <a:t>Bulk of the speedup</a:t>
              </a:r>
            </a:p>
            <a:p>
              <a:pPr algn="l"/>
              <a:r>
                <a:t>due to OpenMP</a:t>
              </a:r>
            </a:p>
          </p:txBody>
        </p:sp>
      </p:grpSp>
      <p:grpSp>
        <p:nvGrpSpPr>
          <p:cNvPr id="210" name="Group 210"/>
          <p:cNvGrpSpPr/>
          <p:nvPr/>
        </p:nvGrpSpPr>
        <p:grpSpPr>
          <a:xfrm>
            <a:off x="11182218" y="3448137"/>
            <a:ext cx="12934492" cy="2540001"/>
            <a:chOff x="0" y="0"/>
            <a:chExt cx="12934491" cy="2540000"/>
          </a:xfrm>
        </p:grpSpPr>
        <p:sp>
          <p:nvSpPr>
            <p:cNvPr id="208" name="Shape 208"/>
            <p:cNvSpPr/>
            <p:nvPr/>
          </p:nvSpPr>
          <p:spPr>
            <a:xfrm>
              <a:off x="0" y="1270000"/>
              <a:ext cx="1067587" cy="0"/>
            </a:xfrm>
            <a:prstGeom prst="line">
              <a:avLst/>
            </a:prstGeom>
            <a:noFill/>
            <a:ln w="76200" cap="flat">
              <a:solidFill>
                <a:srgbClr val="ABABAB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09" name="Shape 209"/>
            <p:cNvSpPr/>
            <p:nvPr/>
          </p:nvSpPr>
          <p:spPr>
            <a:xfrm>
              <a:off x="1044165" y="0"/>
              <a:ext cx="11890327" cy="2540000"/>
            </a:xfrm>
            <a:prstGeom prst="rect">
              <a:avLst/>
            </a:prstGeom>
            <a:solidFill>
              <a:srgbClr val="FFFAC5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defRPr sz="2000">
                  <a:latin typeface="SF Mono Bold"/>
                  <a:ea typeface="SF Mono Bold"/>
                  <a:cs typeface="SF Mono Bold"/>
                  <a:sym typeface="SF Mono Bold"/>
                </a:defRPr>
              </a:pPr>
              <a:r>
                <a:t>#pragma omp parallel for simd default(none) firstprivate(posAll,n,currMov)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for (int c=0; c&lt;n*3; c++) {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posAll[c] = posAll[c]+currMov[c];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// boundary conditions: cells can not move out of the cube [0,1]^3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if (posAll[c]&lt;0) {posAll[c]=0;}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if (posAll[c]&gt;1) {posAll[c]=1;}            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}</a:t>
              </a:r>
            </a:p>
          </p:txBody>
        </p:sp>
      </p:grpSp>
      <p:sp>
        <p:nvSpPr>
          <p:cNvPr id="211" name="Shape 2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OpenMP</a:t>
            </a:r>
          </a:p>
        </p:txBody>
      </p:sp>
      <p:sp>
        <p:nvSpPr>
          <p:cNvPr id="212" name="Shape 21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13" name="Shape 213"/>
          <p:cNvSpPr/>
          <p:nvPr/>
        </p:nvSpPr>
        <p:spPr>
          <a:xfrm>
            <a:off x="497637" y="3600537"/>
            <a:ext cx="11262272" cy="2235201"/>
          </a:xfrm>
          <a:prstGeom prst="rect">
            <a:avLst/>
          </a:prstGeom>
          <a:solidFill>
            <a:srgbClr val="FFFAC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for (int c=0; c&lt;n*3; c++) {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posAll[c] = posAll[c]+currMov[c];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// boundary conditions: cells can not move out of the cube [0,1]^3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if (posAll[c]&lt;0) {posAll[c]=0;}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if (posAll[c]&gt;1) {posAll[c]=1;}            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}</a:t>
            </a:r>
          </a:p>
        </p:txBody>
      </p:sp>
      <p:sp>
        <p:nvSpPr>
          <p:cNvPr id="214" name="Shape 214"/>
          <p:cNvSpPr/>
          <p:nvPr/>
        </p:nvSpPr>
        <p:spPr>
          <a:xfrm>
            <a:off x="476580" y="6250574"/>
            <a:ext cx="14245532" cy="3149601"/>
          </a:xfrm>
          <a:prstGeom prst="rect">
            <a:avLst/>
          </a:prstGeom>
          <a:solidFill>
            <a:srgbClr val="FFFAC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for (int c=0; c&lt; n; c+=size) {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int i[size*3];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int localSize=MIN(size,(n-c))*3;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for (int k = 0; k &lt; localSize; k++)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   i[k] = std::min((int)floor(posAll[c*3+k]/sideLength),(L-1));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for (int j = 0; j &lt; localSize/3; ++j) {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    int position = position((-typesAll[c+j]+1)/2,i[j*3+0],i[j*3+1],i[j*3+2],2,L,L,L);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    Conc[position]=MIN(Conc[position]+0.1,1.f);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}   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2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7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0" grpId="1"/>
      <p:bldP build="whole" bldLvl="1" animBg="1" rev="0" advAuto="0" spid="207" grpId="3"/>
      <p:bldP build="whole" bldLvl="1" animBg="1" rev="0" advAuto="0" spid="214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9"/>
          <p:cNvGrpSpPr/>
          <p:nvPr/>
        </p:nvGrpSpPr>
        <p:grpSpPr>
          <a:xfrm>
            <a:off x="1419178" y="6777286"/>
            <a:ext cx="22312331" cy="5864791"/>
            <a:chOff x="0" y="0"/>
            <a:chExt cx="22312329" cy="5864789"/>
          </a:xfrm>
        </p:grpSpPr>
        <p:sp>
          <p:nvSpPr>
            <p:cNvPr id="216" name="Shape 216"/>
            <p:cNvSpPr/>
            <p:nvPr/>
          </p:nvSpPr>
          <p:spPr>
            <a:xfrm>
              <a:off x="5609631" y="0"/>
              <a:ext cx="1820186" cy="3310051"/>
            </a:xfrm>
            <a:prstGeom prst="line">
              <a:avLst/>
            </a:prstGeom>
            <a:noFill/>
            <a:ln w="76200" cap="flat">
              <a:solidFill>
                <a:srgbClr val="ABABAB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7" name="Shape 217"/>
            <p:cNvSpPr/>
            <p:nvPr/>
          </p:nvSpPr>
          <p:spPr>
            <a:xfrm>
              <a:off x="7438744" y="886389"/>
              <a:ext cx="14873586" cy="4978401"/>
            </a:xfrm>
            <a:prstGeom prst="rect">
              <a:avLst/>
            </a:prstGeom>
            <a:solidFill>
              <a:srgbClr val="FFFAC5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#pragma omp parallel for default(none) firstprivate(size,posAll,sideLength,L,n,Conc,typesAll)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for (int c=0; c&lt; n; c+=size) {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int i[size*3];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int localSize=MIN(size,(n-c))*3;</a:t>
              </a:r>
            </a:p>
            <a:p>
              <a:pPr algn="l">
                <a:defRPr sz="2000">
                  <a:latin typeface="SF Mono Bold"/>
                  <a:ea typeface="SF Mono Bold"/>
                  <a:cs typeface="SF Mono Bold"/>
                  <a:sym typeface="SF Mono Bold"/>
                </a:defRPr>
              </a:pPr>
              <a:r>
                <a:t>#ifdef USE_CILK</a:t>
              </a:r>
            </a:p>
            <a:p>
              <a:pPr algn="l">
                <a:defRPr sz="2000">
                  <a:latin typeface="SF Mono Bold"/>
                  <a:ea typeface="SF Mono Bold"/>
                  <a:cs typeface="SF Mono Bold"/>
                  <a:sym typeface="SF Mono Bold"/>
                </a:defRPr>
              </a:pPr>
              <a:r>
                <a:t>    i[0:localSize] = std::min((int)floor(posAll[c*3:localSize]/sideLength),(L-1));</a:t>
              </a:r>
            </a:p>
            <a:p>
              <a:pPr algn="l">
                <a:defRPr sz="2000">
                  <a:latin typeface="SF Mono Bold"/>
                  <a:ea typeface="SF Mono Bold"/>
                  <a:cs typeface="SF Mono Bold"/>
                  <a:sym typeface="SF Mono Bold"/>
                </a:defRPr>
              </a:pPr>
              <a:r>
                <a:t>#else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for (int k = 0; k &lt; localSize; k++)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   i[k] = std::min((int)floor(posAll[c*3+k]/sideLength),(L-1));</a:t>
              </a:r>
            </a:p>
            <a:p>
              <a:pPr algn="l">
                <a:defRPr sz="2000">
                  <a:latin typeface="SF Mono Bold"/>
                  <a:ea typeface="SF Mono Bold"/>
                  <a:cs typeface="SF Mono Bold"/>
                  <a:sym typeface="SF Mono Bold"/>
                </a:defRPr>
              </a:pPr>
              <a:r>
                <a:t>#endif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#pragma omp simd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for (int j = 0; j &lt; localSize/3; ++j) {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    int position = position((-typesAll[c+j]+1)/2,i[j*3+0],i[j*3+1],i[j*3+2],2,L,L,L);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    Conc[position]=MIN(Conc[position]+0.1,1.f);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    }   </a:t>
              </a:r>
            </a:p>
            <a:p>
              <a:pPr algn="l">
                <a:defRPr sz="2000">
                  <a:latin typeface="SF Mono Regular"/>
                  <a:ea typeface="SF Mono Regular"/>
                  <a:cs typeface="SF Mono Regular"/>
                  <a:sym typeface="SF Mono Regular"/>
                </a:defRPr>
              </a:pPr>
              <a:r>
                <a:t>}</a:t>
              </a:r>
            </a:p>
          </p:txBody>
        </p:sp>
        <p:sp>
          <p:nvSpPr>
            <p:cNvPr id="218" name="Shape 218"/>
            <p:cNvSpPr/>
            <p:nvPr/>
          </p:nvSpPr>
          <p:spPr>
            <a:xfrm>
              <a:off x="0" y="2571999"/>
              <a:ext cx="5859145" cy="1607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/>
              <a:r>
                <a:t>Cilk+ added another</a:t>
              </a:r>
            </a:p>
            <a:p>
              <a:pPr algn="l"/>
              <a:r>
                <a:t>10% speedup</a:t>
              </a:r>
            </a:p>
          </p:txBody>
        </p:sp>
      </p:grpSp>
      <p:sp>
        <p:nvSpPr>
          <p:cNvPr id="220" name="Shape 22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Intel icc Cilk+</a:t>
            </a:r>
          </a:p>
        </p:txBody>
      </p:sp>
      <p:sp>
        <p:nvSpPr>
          <p:cNvPr id="221" name="Shape 22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2" name="Shape 222"/>
          <p:cNvSpPr/>
          <p:nvPr/>
        </p:nvSpPr>
        <p:spPr>
          <a:xfrm>
            <a:off x="1151062" y="3265668"/>
            <a:ext cx="14873586" cy="3759201"/>
          </a:xfrm>
          <a:prstGeom prst="rect">
            <a:avLst/>
          </a:prstGeom>
          <a:solidFill>
            <a:srgbClr val="FFFAC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#pragma omp parallel for default(none) firstprivate(size,posAll,sideLength,L,n,Conc,typesAll)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for (int c=0; c&lt; n; c+=size) {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int i[size*3];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int localSize=MIN(size,(n-c))*3;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for (int k = 0; k &lt; localSize; k++)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   i[k] = std::min((int)floor(posAll[c*3+k]/sideLength),(L-1));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#pragma omp simd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for (int j = 0; j &lt; localSize/3; ++j) {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    int position = position((-typesAll[c+j]+1)/2,i[j*3+0],i[j*3+1],i[j*3+2],2,L,L,L);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    Conc[position]=MIN(Conc[position]+0.1,1.f);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    }   </a:t>
            </a:r>
          </a:p>
          <a:p>
            <a:pPr algn="l">
              <a:defRPr sz="2000">
                <a:latin typeface="SF Mono Regular"/>
                <a:ea typeface="SF Mono Regular"/>
                <a:cs typeface="SF Mono Regular"/>
                <a:sym typeface="SF Mono Regular"/>
              </a:defRPr>
            </a:pPr>
            <a:r>
              <a:t>}</a:t>
            </a:r>
          </a:p>
        </p:txBody>
      </p:sp>
      <p:sp>
        <p:nvSpPr>
          <p:cNvPr id="223" name="Shape 223"/>
          <p:cNvSpPr/>
          <p:nvPr/>
        </p:nvSpPr>
        <p:spPr>
          <a:xfrm>
            <a:off x="375280" y="12750459"/>
            <a:ext cx="12592051" cy="857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Code Modernisation Can Payoff Big Time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2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9" grpId="1"/>
      <p:bldP build="whole" bldLvl="1" animBg="1" rev="0" advAuto="0" spid="223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Tightly Integrated Xeon/FPGA Systems</a:t>
            </a:r>
          </a:p>
        </p:txBody>
      </p:sp>
      <p:sp>
        <p:nvSpPr>
          <p:cNvPr id="226" name="Shape 22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Xeon/FPGA have an advantage over PCIe based accelerators (both FPGA and GPGPU) because of the cache-coherent, low-latency access to main-memory and CPU (no PCIe bottle-neck) using QPI</a:t>
            </a:r>
          </a:p>
          <a:p>
            <a:pPr/>
            <a:r>
              <a:t>More applicable in TDAQ environments, tuned to a specific task</a:t>
            </a:r>
          </a:p>
        </p:txBody>
      </p:sp>
      <p:sp>
        <p:nvSpPr>
          <p:cNvPr id="227" name="Shape 22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28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2217" y="7165165"/>
            <a:ext cx="10630122" cy="555128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31" name="Group 231"/>
          <p:cNvGrpSpPr/>
          <p:nvPr/>
        </p:nvGrpSpPr>
        <p:grpSpPr>
          <a:xfrm>
            <a:off x="12683483" y="7187267"/>
            <a:ext cx="7873943" cy="4999082"/>
            <a:chOff x="0" y="0"/>
            <a:chExt cx="7873941" cy="4999080"/>
          </a:xfrm>
        </p:grpSpPr>
        <p:pic>
          <p:nvPicPr>
            <p:cNvPr id="229" name="pasted-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93802" y="0"/>
              <a:ext cx="7780140" cy="49990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0" name="pasted-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63774"/>
              <a:ext cx="546100" cy="838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32" name="Shape 232"/>
          <p:cNvSpPr/>
          <p:nvPr/>
        </p:nvSpPr>
        <p:spPr>
          <a:xfrm>
            <a:off x="1781435" y="12753309"/>
            <a:ext cx="8151686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Acceleration of factor up to 35 with Xeon/FPGA</a:t>
            </a:r>
          </a:p>
        </p:txBody>
      </p:sp>
      <p:sp>
        <p:nvSpPr>
          <p:cNvPr id="233" name="Shape 233"/>
          <p:cNvSpPr/>
          <p:nvPr/>
        </p:nvSpPr>
        <p:spPr>
          <a:xfrm>
            <a:off x="16137160" y="12430401"/>
            <a:ext cx="5978843" cy="930592"/>
          </a:xfrm>
          <a:prstGeom prst="rect">
            <a:avLst/>
          </a:prstGeom>
          <a:ln w="76200">
            <a:solidFill>
              <a:srgbClr val="ABABAB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500"/>
            </a:pPr>
            <a:r>
              <a:t>Courtesy of the HTCC project,</a:t>
            </a:r>
          </a:p>
          <a:p>
            <a:pPr>
              <a:defRPr sz="2500"/>
            </a:pPr>
            <a:r>
              <a:t>for more see talk 13-Oct, 14:15 in Sierra 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Conclusions</a:t>
            </a:r>
          </a:p>
        </p:txBody>
      </p:sp>
      <p:sp>
        <p:nvSpPr>
          <p:cNvPr id="236" name="Shape 23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CERN openlab, a science–industry partnership that drives R&amp;D and innovation</a:t>
            </a:r>
          </a:p>
          <a:p>
            <a:pPr/>
            <a:r>
              <a:t>A number of very interesting projects underway, with a lot of potential</a:t>
            </a:r>
          </a:p>
          <a:p>
            <a:pPr/>
            <a:r>
              <a:t>Several game changing technologies being researched</a:t>
            </a:r>
          </a:p>
          <a:p>
            <a:pPr/>
            <a:r>
              <a:t> Very interesting times, indeed… no need for doom and gloom</a:t>
            </a:r>
          </a:p>
        </p:txBody>
      </p:sp>
      <p:sp>
        <p:nvSpPr>
          <p:cNvPr id="237" name="Shape 23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/>
        </p:nvSpPr>
        <p:spPr>
          <a:xfrm>
            <a:off x="10690963" y="3061462"/>
            <a:ext cx="5780863" cy="1311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600">
                <a:solidFill>
                  <a:srgbClr val="2B7DD8"/>
                </a:solidFill>
              </a:defRPr>
            </a:pPr>
            <a:r>
              <a:t>EXECUTIVE CONTACT</a:t>
            </a:r>
          </a:p>
          <a:p>
            <a:pPr algn="l">
              <a:defRPr sz="2600"/>
            </a:pPr>
            <a:r>
              <a:t>Alberto Di Meglio, CERN openlab Head</a:t>
            </a:r>
          </a:p>
          <a:p>
            <a:pPr algn="l">
              <a:defRPr sz="2600"/>
            </a:pPr>
            <a:r>
              <a:rPr u="sng">
                <a:hlinkClick r:id="rId2" invalidUrl="" action="" tgtFrame="" tooltip="" history="1" highlightClick="0" endSnd="0"/>
              </a:rPr>
              <a:t>alberto.di.meglio@cern.ch</a:t>
            </a:r>
          </a:p>
        </p:txBody>
      </p:sp>
      <p:sp>
        <p:nvSpPr>
          <p:cNvPr id="240" name="Shape 240"/>
          <p:cNvSpPr/>
          <p:nvPr/>
        </p:nvSpPr>
        <p:spPr>
          <a:xfrm>
            <a:off x="10690963" y="4849656"/>
            <a:ext cx="8360056" cy="2530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600">
                <a:solidFill>
                  <a:srgbClr val="2B7DD8"/>
                </a:solidFill>
              </a:defRPr>
            </a:pPr>
            <a:r>
              <a:t>TECHNICAL CONTACTS</a:t>
            </a:r>
          </a:p>
          <a:p>
            <a:pPr algn="l">
              <a:defRPr sz="2600"/>
            </a:pPr>
            <a:r>
              <a:t>Maria Girone, CERN openlab Chief Technology Officer</a:t>
            </a:r>
          </a:p>
          <a:p>
            <a:pPr algn="l">
              <a:defRPr sz="2600"/>
            </a:pPr>
            <a:r>
              <a:rPr u="sng">
                <a:hlinkClick r:id="rId3" invalidUrl="" action="" tgtFrame="" tooltip="" history="1" highlightClick="0" endSnd="0"/>
              </a:rPr>
              <a:t>maria.girone@cern.ch</a:t>
            </a:r>
          </a:p>
          <a:p>
            <a:pPr algn="l">
              <a:defRPr sz="2600"/>
            </a:pPr>
          </a:p>
          <a:p>
            <a:pPr algn="l">
              <a:defRPr sz="2600"/>
            </a:pPr>
            <a:r>
              <a:t>Fons Rademakers, CERN openlab Chief Research Officer</a:t>
            </a:r>
          </a:p>
          <a:p>
            <a:pPr algn="l">
              <a:defRPr sz="2600"/>
            </a:pPr>
            <a:r>
              <a:rPr u="sng">
                <a:hlinkClick r:id="rId4" invalidUrl="" action="" tgtFrame="" tooltip="" history="1" highlightClick="0" endSnd="0"/>
              </a:rPr>
              <a:t>fons.rademakers@cern.ch</a:t>
            </a:r>
          </a:p>
        </p:txBody>
      </p:sp>
      <p:sp>
        <p:nvSpPr>
          <p:cNvPr id="241" name="Shape 241"/>
          <p:cNvSpPr/>
          <p:nvPr/>
        </p:nvSpPr>
        <p:spPr>
          <a:xfrm>
            <a:off x="10690963" y="7857050"/>
            <a:ext cx="8145756" cy="1311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600">
                <a:solidFill>
                  <a:srgbClr val="2B7DD8"/>
                </a:solidFill>
              </a:defRPr>
            </a:pPr>
            <a:r>
              <a:t>COMMUNICATION CONTACT</a:t>
            </a:r>
          </a:p>
          <a:p>
            <a:pPr algn="l">
              <a:defRPr sz="2600"/>
            </a:pPr>
            <a:r>
              <a:t>Andrew Purcell, CERN openlab Communications Officer</a:t>
            </a:r>
          </a:p>
          <a:p>
            <a:pPr algn="l">
              <a:defRPr sz="2600"/>
            </a:pPr>
            <a:r>
              <a:rPr u="sng">
                <a:hlinkClick r:id="rId5" invalidUrl="" action="" tgtFrame="" tooltip="" history="1" highlightClick="0" endSnd="0"/>
              </a:rPr>
              <a:t>andrew.purcell@cern.ch</a:t>
            </a:r>
          </a:p>
        </p:txBody>
      </p:sp>
      <p:sp>
        <p:nvSpPr>
          <p:cNvPr id="242" name="Shape 242"/>
          <p:cNvSpPr/>
          <p:nvPr/>
        </p:nvSpPr>
        <p:spPr>
          <a:xfrm>
            <a:off x="10690963" y="9645243"/>
            <a:ext cx="7722439" cy="1311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600">
                <a:solidFill>
                  <a:srgbClr val="2B7DD8"/>
                </a:solidFill>
              </a:defRPr>
            </a:pPr>
            <a:r>
              <a:t>ADMIN CONTACT</a:t>
            </a:r>
          </a:p>
          <a:p>
            <a:pPr algn="l">
              <a:defRPr sz="2600"/>
            </a:pPr>
            <a:r>
              <a:t>Kristina Gunne, CERN openlab Administration Officer</a:t>
            </a:r>
          </a:p>
          <a:p>
            <a:pPr algn="l">
              <a:defRPr sz="2600"/>
            </a:pPr>
            <a:r>
              <a:rPr u="sng">
                <a:hlinkClick r:id="rId6" invalidUrl="" action="" tgtFrame="" tooltip="" history="1" highlightClick="0" endSnd="0"/>
              </a:rPr>
              <a:t>kristina.gunne@cern.ch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CERN openlab, a science – industry partnership to drive R&amp;D in IT</a:t>
            </a:r>
          </a:p>
          <a:p>
            <a:pPr/>
            <a:r>
              <a:t>CERN openlab promotes innovation, education and entrepreneurship in IT</a:t>
            </a:r>
          </a:p>
          <a:p>
            <a:pPr/>
            <a:r>
              <a:t>Working on multi-disciplinary projects exploiting the latest IT techniques</a:t>
            </a:r>
          </a:p>
          <a:p>
            <a:pPr/>
            <a:r>
              <a:t>Development of educational and KT projects</a:t>
            </a:r>
          </a:p>
          <a:p>
            <a:pPr/>
            <a:r>
              <a:t>Dissemination of results</a:t>
            </a:r>
          </a:p>
        </p:txBody>
      </p:sp>
      <p:sp>
        <p:nvSpPr>
          <p:cNvPr id="145" name="Shape 14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CERN openlab</a:t>
            </a:r>
          </a:p>
        </p:txBody>
      </p:sp>
      <p:sp>
        <p:nvSpPr>
          <p:cNvPr id="146" name="Shape 146"/>
          <p:cNvSpPr/>
          <p:nvPr>
            <p:ph type="sldNum" sz="quarter" idx="2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47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369191" y="7136967"/>
            <a:ext cx="7947464" cy="61719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15 Years of Successful Collaborations</a:t>
            </a:r>
          </a:p>
        </p:txBody>
      </p:sp>
      <p:sp>
        <p:nvSpPr>
          <p:cNvPr id="150" name="Shape 150"/>
          <p:cNvSpPr/>
          <p:nvPr>
            <p:ph type="sldNum" sz="quarter" idx="2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51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126868" y="2528447"/>
            <a:ext cx="23989389" cy="101901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889964" y="2747757"/>
            <a:ext cx="3381183" cy="4094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050244" y="6973045"/>
            <a:ext cx="11167518" cy="628611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Current CERN openlab Members</a:t>
            </a:r>
          </a:p>
        </p:txBody>
      </p:sp>
      <p:sp>
        <p:nvSpPr>
          <p:cNvPr id="156" name="Shape 156"/>
          <p:cNvSpPr/>
          <p:nvPr>
            <p:ph type="sldNum" sz="quarter" idx="2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57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87788" y="4042734"/>
            <a:ext cx="19383024" cy="86546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Game Changing Technologies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3D XPoint NVRAM Technology</a:t>
            </a:r>
          </a:p>
        </p:txBody>
      </p:sp>
      <p:sp>
        <p:nvSpPr>
          <p:cNvPr id="162" name="Shape 162"/>
          <p:cNvSpPr/>
          <p:nvPr>
            <p:ph type="sldNum" sz="quarter" idx="2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63" name="page15image360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89674" y="2909672"/>
            <a:ext cx="18779251" cy="10563330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Shape 164"/>
          <p:cNvSpPr/>
          <p:nvPr/>
        </p:nvSpPr>
        <p:spPr>
          <a:xfrm>
            <a:off x="6095999" y="3310751"/>
            <a:ext cx="190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pPr/>
            <a: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type="sldNum" sz="quarter" idx="2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67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90380" y="69884"/>
            <a:ext cx="18203240" cy="136524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type="sldNum" sz="quarter" idx="2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70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17588" y="214891"/>
            <a:ext cx="17999422" cy="134995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3D XPoint Game Changer</a:t>
            </a:r>
          </a:p>
        </p:txBody>
      </p:sp>
      <p:sp>
        <p:nvSpPr>
          <p:cNvPr id="173" name="Shape 17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x’es:</a:t>
            </a:r>
          </a:p>
          <a:p>
            <a:pPr lvl="1"/>
            <a:r>
              <a:t>1000x lower latency than NAND SSD</a:t>
            </a:r>
          </a:p>
          <a:p>
            <a:pPr lvl="1"/>
            <a:r>
              <a:t>10x denser than DRAM</a:t>
            </a:r>
          </a:p>
          <a:p>
            <a:pPr lvl="1"/>
            <a:r>
              <a:t>1000x durability of NAND</a:t>
            </a:r>
          </a:p>
          <a:p>
            <a:pPr lvl="1"/>
            <a:r>
              <a:t>1x cost of DRAM</a:t>
            </a:r>
          </a:p>
        </p:txBody>
      </p:sp>
      <p:sp>
        <p:nvSpPr>
          <p:cNvPr id="174" name="Shape 174"/>
          <p:cNvSpPr/>
          <p:nvPr>
            <p:ph type="sldNum" sz="quarter" idx="2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