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39" r:id="rId1"/>
    <p:sldMasterId id="2147483764" r:id="rId2"/>
  </p:sldMasterIdLst>
  <p:notesMasterIdLst>
    <p:notesMasterId r:id="rId20"/>
  </p:notesMasterIdLst>
  <p:sldIdLst>
    <p:sldId id="256" r:id="rId3"/>
    <p:sldId id="265" r:id="rId4"/>
    <p:sldId id="266" r:id="rId5"/>
    <p:sldId id="264" r:id="rId6"/>
    <p:sldId id="267" r:id="rId7"/>
    <p:sldId id="257" r:id="rId8"/>
    <p:sldId id="277" r:id="rId9"/>
    <p:sldId id="280" r:id="rId10"/>
    <p:sldId id="284" r:id="rId11"/>
    <p:sldId id="275" r:id="rId12"/>
    <p:sldId id="258" r:id="rId13"/>
    <p:sldId id="276" r:id="rId14"/>
    <p:sldId id="268" r:id="rId15"/>
    <p:sldId id="282" r:id="rId16"/>
    <p:sldId id="283" r:id="rId17"/>
    <p:sldId id="285" r:id="rId18"/>
    <p:sldId id="262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730"/>
    <p:restoredTop sz="87417"/>
  </p:normalViewPr>
  <p:slideViewPr>
    <p:cSldViewPr snapToGrid="0" snapToObjects="1">
      <p:cViewPr>
        <p:scale>
          <a:sx n="110" d="100"/>
          <a:sy n="110" d="100"/>
        </p:scale>
        <p:origin x="656" y="2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notesMaster" Target="notesMasters/notesMaster1.xml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1" Type="http://schemas.microsoft.com/office/2011/relationships/chartStyle" Target="style1.xml"/><Relationship Id="rId2" Type="http://schemas.microsoft.com/office/2011/relationships/chartColorStyle" Target="colors1.xml"/><Relationship Id="rId3" Type="http://schemas.openxmlformats.org/officeDocument/2006/relationships/oleObject" Target="file://localhost/Users/pcanal/Documents/ROOT/hist%20v7.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6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New </a:t>
            </a:r>
            <a:r>
              <a:rPr lang="en-US" sz="2160" b="1" i="0" u="none" strike="noStrike" baseline="0" dirty="0" smtClean="0">
                <a:effectLst/>
              </a:rPr>
              <a:t>Equidistant</a:t>
            </a:r>
            <a:r>
              <a:rPr lang="en-US" sz="2160" b="1" i="0" u="none" strike="noStrike" baseline="0" dirty="0" smtClean="0"/>
              <a:t> </a:t>
            </a:r>
            <a:r>
              <a:rPr lang="en-US" smtClean="0"/>
              <a:t>Histogram compared to v6’s TH2D</a:t>
            </a:r>
            <a:endParaRPr lang="en-US" dirty="0"/>
          </a:p>
        </c:rich>
      </c:tx>
      <c:layout>
        <c:manualLayout>
          <c:xMode val="edge"/>
          <c:yMode val="edge"/>
          <c:x val="0.227354053501066"/>
          <c:y val="0.042700032866262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6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Sheet6!$H$5</c:f>
              <c:strCache>
                <c:ptCount val="1"/>
                <c:pt idx="0">
                  <c:v>Buffered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1080000"/>
              </a:lightRig>
            </a:scene3d>
            <a:sp3d/>
          </c:spPr>
          <c:invertIfNegative val="0"/>
          <c:cat>
            <c:strRef>
              <c:f>Sheet6!$I$4:$M$4</c:f>
              <c:strCache>
                <c:ptCount val="5"/>
                <c:pt idx="0">
                  <c:v>DataMoment</c:v>
                </c:pt>
                <c:pt idx="1">
                  <c:v>Uncertainty</c:v>
                </c:pt>
                <c:pt idx="2">
                  <c:v>DataContent</c:v>
                </c:pt>
                <c:pt idx="3">
                  <c:v>NoStat</c:v>
                </c:pt>
                <c:pt idx="4">
                  <c:v>NoStatEven</c:v>
                </c:pt>
              </c:strCache>
            </c:strRef>
          </c:cat>
          <c:val>
            <c:numRef>
              <c:f>Sheet6!$I$5:$M$5</c:f>
              <c:numCache>
                <c:formatCode>General</c:formatCode>
                <c:ptCount val="5"/>
                <c:pt idx="0">
                  <c:v>1.715408398205836</c:v>
                </c:pt>
                <c:pt idx="1">
                  <c:v>2.158697982652142</c:v>
                </c:pt>
                <c:pt idx="2">
                  <c:v>2.731836659061296</c:v>
                </c:pt>
                <c:pt idx="3">
                  <c:v>2.895265999741219</c:v>
                </c:pt>
                <c:pt idx="4">
                  <c:v>2.673420044295335</c:v>
                </c:pt>
              </c:numCache>
            </c:numRef>
          </c:val>
        </c:ser>
        <c:ser>
          <c:idx val="1"/>
          <c:order val="1"/>
          <c:tx>
            <c:strRef>
              <c:f>Sheet6!$H$6</c:f>
              <c:strCache>
                <c:ptCount val="1"/>
                <c:pt idx="0">
                  <c:v>Single</c:v>
                </c:pt>
              </c:strCache>
            </c:strRef>
          </c:tx>
          <c:spPr>
            <a:gradFill rotWithShape="1">
              <a:gsLst>
                <a:gs pos="0">
                  <a:srgbClr val="92D050"/>
                </a:gs>
                <a:gs pos="48000">
                  <a:srgbClr val="00B050"/>
                </a:gs>
                <a:gs pos="100000">
                  <a:srgbClr val="009051"/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1080000"/>
              </a:lightRig>
            </a:scene3d>
            <a:sp3d/>
          </c:spPr>
          <c:invertIfNegative val="0"/>
          <c:cat>
            <c:strRef>
              <c:f>Sheet6!$I$4:$M$4</c:f>
              <c:strCache>
                <c:ptCount val="5"/>
                <c:pt idx="0">
                  <c:v>DataMoment</c:v>
                </c:pt>
                <c:pt idx="1">
                  <c:v>Uncertainty</c:v>
                </c:pt>
                <c:pt idx="2">
                  <c:v>DataContent</c:v>
                </c:pt>
                <c:pt idx="3">
                  <c:v>NoStat</c:v>
                </c:pt>
                <c:pt idx="4">
                  <c:v>NoStatEven</c:v>
                </c:pt>
              </c:strCache>
            </c:strRef>
          </c:cat>
          <c:val>
            <c:numRef>
              <c:f>Sheet6!$I$6:$M$6</c:f>
              <c:numCache>
                <c:formatCode>General</c:formatCode>
                <c:ptCount val="5"/>
                <c:pt idx="0">
                  <c:v>1.815853155978603</c:v>
                </c:pt>
                <c:pt idx="1">
                  <c:v>2.575890819396455</c:v>
                </c:pt>
                <c:pt idx="2">
                  <c:v>2.72798928192669</c:v>
                </c:pt>
                <c:pt idx="3">
                  <c:v>2.878012761121701</c:v>
                </c:pt>
                <c:pt idx="4">
                  <c:v>2.706010829704716</c:v>
                </c:pt>
              </c:numCache>
            </c:numRef>
          </c:val>
        </c:ser>
        <c:ser>
          <c:idx val="2"/>
          <c:order val="2"/>
          <c:tx>
            <c:strRef>
              <c:f>Sheet6!$H$7</c:f>
              <c:strCache>
                <c:ptCount val="1"/>
                <c:pt idx="0">
                  <c:v>Array stride 32</c:v>
                </c:pt>
              </c:strCache>
            </c:strRef>
          </c:tx>
          <c:spPr>
            <a:gradFill rotWithShape="1">
              <a:gsLst>
                <a:gs pos="0">
                  <a:srgbClr val="0070C0"/>
                </a:gs>
                <a:gs pos="50000">
                  <a:srgbClr val="0070C0"/>
                </a:gs>
                <a:gs pos="100000">
                  <a:srgbClr val="002060"/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1080000"/>
              </a:lightRig>
            </a:scene3d>
            <a:sp3d/>
          </c:spPr>
          <c:invertIfNegative val="0"/>
          <c:cat>
            <c:strRef>
              <c:f>Sheet6!$I$4:$M$4</c:f>
              <c:strCache>
                <c:ptCount val="5"/>
                <c:pt idx="0">
                  <c:v>DataMoment</c:v>
                </c:pt>
                <c:pt idx="1">
                  <c:v>Uncertainty</c:v>
                </c:pt>
                <c:pt idx="2">
                  <c:v>DataContent</c:v>
                </c:pt>
                <c:pt idx="3">
                  <c:v>NoStat</c:v>
                </c:pt>
                <c:pt idx="4">
                  <c:v>NoStatEven</c:v>
                </c:pt>
              </c:strCache>
            </c:strRef>
          </c:cat>
          <c:val>
            <c:numRef>
              <c:f>Sheet6!$I$7:$M$7</c:f>
              <c:numCache>
                <c:formatCode>General</c:formatCode>
                <c:ptCount val="5"/>
                <c:pt idx="0">
                  <c:v>2.248150622070267</c:v>
                </c:pt>
                <c:pt idx="1">
                  <c:v>2.838366834413265</c:v>
                </c:pt>
                <c:pt idx="2">
                  <c:v>3.996384601869429</c:v>
                </c:pt>
                <c:pt idx="3">
                  <c:v>4.197475310188079</c:v>
                </c:pt>
                <c:pt idx="4">
                  <c:v>4.246365196760653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847677712"/>
        <c:axId val="861901776"/>
        <c:axId val="0"/>
      </c:bar3DChart>
      <c:catAx>
        <c:axId val="8476777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61901776"/>
        <c:crosses val="autoZero"/>
        <c:auto val="1"/>
        <c:lblAlgn val="ctr"/>
        <c:lblOffset val="100"/>
        <c:noMultiLvlLbl val="0"/>
      </c:catAx>
      <c:valAx>
        <c:axId val="8619017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476777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AA84DF-D09D-D941-8082-82242065AF08}" type="datetimeFigureOut">
              <a:rPr lang="en-US" smtClean="0"/>
              <a:t>10/6/16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2A0306-9346-1C4B-9B44-1D668E181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1268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2A0306-9346-1C4B-9B44-1D668E18196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0125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Design patterns and interface tricks that were appropriate in the early days of C++ are often no longer the best choices for API design.</a:t>
            </a:r>
          </a:p>
          <a:p>
            <a:endParaRPr lang="en-US" dirty="0" smtClean="0"/>
          </a:p>
          <a:p>
            <a:r>
              <a:rPr lang="en-US" dirty="0" smtClean="0"/>
              <a:t>it still creates an object, where TCA re-uses an existing one. (It does prevent the creation of a </a:t>
            </a:r>
            <a:r>
              <a:rPr lang="en-US" b="1" dirty="0" smtClean="0"/>
              <a:t>*temporary second*</a:t>
            </a:r>
            <a:r>
              <a:rPr lang="en-US" dirty="0" smtClean="0"/>
              <a:t> object.) – </a:t>
            </a:r>
          </a:p>
          <a:p>
            <a:r>
              <a:rPr lang="en-US" dirty="0" smtClean="0"/>
              <a:t>slide 2: you could be fair and mention that this was also the early days of OO and </a:t>
            </a:r>
            <a:r>
              <a:rPr lang="en-US" dirty="0" err="1" smtClean="0"/>
              <a:t>TObject</a:t>
            </a:r>
            <a:r>
              <a:rPr lang="en-US" dirty="0" smtClean="0"/>
              <a:t> and virtual functions was the crave. See Java, today. - you can mention that instead of exceptions, ROOT uses NULL pointers and sometimes just error messages, hiding error states from callers.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2A0306-9346-1C4B-9B44-1D668E18196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7619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One of the best example of this being the “C++ Core Guidelines” which purports to get a “smaller, simpler and safer language” out of C++. At the same time new tools and techniques are being developed to facilitate proving and testing the correctness of software programs, as exemplified by the C++ Guideline Support Library, but those require the tool to be able to understand the semantic of the interfaces.</a:t>
            </a:r>
          </a:p>
          <a:p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 smtClean="0"/>
              <a:t>"The Evolution of C++ Past, Present and Future" </a:t>
            </a:r>
          </a:p>
          <a:p>
            <a:r>
              <a:rPr lang="en-US" dirty="0" smtClean="0"/>
              <a:t>https://</a:t>
            </a:r>
            <a:r>
              <a:rPr lang="en-US" dirty="0" err="1" smtClean="0"/>
              <a:t>www.youtube.com</a:t>
            </a:r>
            <a:r>
              <a:rPr lang="en-US" dirty="0" smtClean="0"/>
              <a:t>/</a:t>
            </a:r>
            <a:r>
              <a:rPr lang="en-US" dirty="0" err="1" smtClean="0"/>
              <a:t>watch?v</a:t>
            </a:r>
            <a:r>
              <a:rPr lang="en-US" dirty="0" smtClean="0"/>
              <a:t>=_wzc7a3McOs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b="1" dirty="0" err="1" smtClean="0"/>
              <a:t>CppCon</a:t>
            </a:r>
            <a:r>
              <a:rPr lang="en-US" b="1" dirty="0" smtClean="0"/>
              <a:t> 2015: Bjarne </a:t>
            </a:r>
            <a:r>
              <a:rPr lang="en-US" b="1" dirty="0" err="1" smtClean="0"/>
              <a:t>Stroustrup</a:t>
            </a:r>
            <a:r>
              <a:rPr lang="en-US" b="1" dirty="0" smtClean="0"/>
              <a:t> “Writing Good C++14” </a:t>
            </a:r>
          </a:p>
          <a:p>
            <a:r>
              <a:rPr lang="en-US" dirty="0" smtClean="0"/>
              <a:t>https://</a:t>
            </a:r>
            <a:r>
              <a:rPr lang="en-US" dirty="0" err="1" smtClean="0"/>
              <a:t>www.youtube.com</a:t>
            </a:r>
            <a:r>
              <a:rPr lang="en-US" dirty="0" smtClean="0"/>
              <a:t>/</a:t>
            </a:r>
            <a:r>
              <a:rPr lang="en-US" dirty="0" err="1" smtClean="0"/>
              <a:t>watch?v</a:t>
            </a:r>
            <a:r>
              <a:rPr lang="en-US" dirty="0" smtClean="0"/>
              <a:t>=1OEu9C51K2A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2A0306-9346-1C4B-9B44-1D668E18196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9915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2A0306-9346-1C4B-9B44-1D668E18196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2248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200" dirty="0" smtClean="0">
              <a:latin typeface="Hack" charset="0"/>
              <a:ea typeface="Hack" charset="0"/>
              <a:cs typeface="Hack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2A0306-9346-1C4B-9B44-1D668E18196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3578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separation of ROOT:: (use!) and ROOT::Internal (don't!) and ROOT::Detail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2A0306-9346-1C4B-9B44-1D668E18196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936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2A0306-9346-1C4B-9B44-1D668E18196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3452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2A0306-9346-1C4B-9B44-1D668E18196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8069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2A0306-9346-1C4B-9B44-1D668E18196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0231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5AFC9-3B95-B44D-A11B-B86EAA31FE24}" type="datetime1">
              <a:rPr lang="en-US" smtClean="0"/>
              <a:t>10/6/16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r>
              <a:rPr lang="en-US" smtClean="0"/>
              <a:t>Philippe Canal / Fermilab - CHEP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D859E001-4C42-1747-B9B0-9291593C9B84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6495107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379FB-4A04-0E47-B6A9-4FEFFFF3EA55}" type="datetime1">
              <a:rPr lang="en-US" smtClean="0"/>
              <a:t>10/6/16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Philippe Canal / Fermilab - CHEP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9E001-4C42-1747-B9B0-9291593C9B84}" type="slidenum">
              <a:rPr lang="en-US" smtClean="0"/>
              <a:t>‹#›</a:t>
            </a:fld>
            <a:endParaRPr 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2411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E8A82-76B9-E44A-ADBE-F7288F1EB8ED}" type="datetime1">
              <a:rPr lang="en-US" smtClean="0"/>
              <a:t>10/6/16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Philippe Canal / Fermilab - CHEP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9E001-4C42-1747-B9B0-9291593C9B84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37049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9439B-2F42-D645-8E91-B5CD403EC196}" type="datetime1">
              <a:rPr lang="en-US" smtClean="0"/>
              <a:t>10/6/16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r>
              <a:rPr lang="en-US" smtClean="0"/>
              <a:t>Philippe Canal / Fermilab - CHEP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D859E001-4C42-1747-B9B0-9291593C9B84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5818868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FF264-DA3D-8643-A2D5-71254309CC13}" type="datetime1">
              <a:rPr lang="en-US" smtClean="0"/>
              <a:t>10/6/16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Philippe Canal / Fermilab - CHEP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9E001-4C42-1747-B9B0-9291593C9B84}" type="slidenum">
              <a:rPr lang="en-US" smtClean="0"/>
              <a:t>‹#›</a:t>
            </a:fld>
            <a:endParaRPr 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1579" y="1373722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84616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81E1-C32E-B34C-930C-040419621FE1}" type="datetime1">
              <a:rPr lang="en-US" smtClean="0"/>
              <a:t>10/6/16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Philippe Canal / Fermilab - CHEP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9E001-4C42-1747-B9B0-9291593C9B84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14263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90"/>
            <a:ext cx="9605635" cy="5973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7708" y="1567563"/>
            <a:ext cx="5832389" cy="43883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0162" y="1567564"/>
            <a:ext cx="5833872" cy="43883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DBCCD-4176-0146-A335-201F157813F1}" type="datetime1">
              <a:rPr lang="en-US" smtClean="0"/>
              <a:t>10/6/16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Philippe Canal / Fermilab - CHEP 2016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9E001-4C42-1747-B9B0-9291593C9B84}" type="slidenum">
              <a:rPr lang="en-US" smtClean="0"/>
              <a:t>‹#›</a:t>
            </a:fld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47331" y="1402245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83271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F248-80A9-9740-8A06-64DFEEC440E7}" type="datetime1">
              <a:rPr lang="en-US" smtClean="0"/>
              <a:t>10/6/16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Philippe Canal / Fermilab - CHEP 2016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9E001-4C42-1747-B9B0-9291593C9B84}" type="slidenum">
              <a:rPr lang="en-US" smtClean="0"/>
              <a:t>‹#›</a:t>
            </a:fld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8059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52E9D-FDA7-314E-BD30-8872ABF67F6E}" type="datetime1">
              <a:rPr lang="en-US" smtClean="0"/>
              <a:t>10/6/16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Philippe Canal / Fermilab - CHEP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9E001-4C42-1747-B9B0-9291593C9B84}" type="slidenum">
              <a:rPr lang="en-US" smtClean="0"/>
              <a:t>‹#›</a:t>
            </a:fld>
            <a:endParaRPr 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1579" y="1355434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20279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4A959-2D35-844A-A143-C25480387E2A}" type="datetime1">
              <a:rPr lang="en-US" smtClean="0"/>
              <a:t>10/6/16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Philippe Canal / Fermilab - CHEP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9E001-4C42-1747-B9B0-9291593C9B84}" type="slidenum">
              <a:rPr lang="en-US" smtClean="0"/>
              <a:t>‹#›</a:t>
            </a:fld>
            <a:endParaRPr 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1579" y="1386079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62871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2B75C-7956-BC47-BDB0-3DA78CF5D371}" type="datetime1">
              <a:rPr lang="en-US" smtClean="0"/>
              <a:t>10/6/16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Philippe Canal / Fermilab - CHEP 2016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9E001-4C42-1747-B9B0-9291593C9B84}" type="slidenum">
              <a:rPr lang="en-US" smtClean="0"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878978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EB21C-4B65-2040-932D-51065EBC105B}" type="datetime1">
              <a:rPr lang="en-US" smtClean="0"/>
              <a:t>10/6/16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Philippe Canal / Fermilab - CHEP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9E001-4C42-1747-B9B0-9291593C9B84}" type="slidenum">
              <a:rPr lang="en-US" smtClean="0"/>
              <a:t>‹#›</a:t>
            </a:fld>
            <a:endParaRPr 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1579" y="1373722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976871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AFBEB15-423A-D745-9F3B-9A52F10074A8}" type="datetime1">
              <a:rPr lang="en-US" smtClean="0"/>
              <a:t>10/6/16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r>
              <a:rPr lang="en-US" smtClean="0"/>
              <a:t>Philippe Canal / Fermilab - CHEP 2016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9E001-4C42-1747-B9B0-9291593C9B84}" type="slidenum">
              <a:rPr lang="en-US" smtClean="0"/>
              <a:t>‹#›</a:t>
            </a:fld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69579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DF052-6DD3-0D46-8D9D-06D4995B92CD}" type="datetime1">
              <a:rPr lang="en-US" smtClean="0"/>
              <a:t>10/6/16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Philippe Canal / Fermilab - CHEP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9E001-4C42-1747-B9B0-9291593C9B84}" type="slidenum">
              <a:rPr lang="en-US" smtClean="0"/>
              <a:t>‹#›</a:t>
            </a:fld>
            <a:endParaRPr 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368617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33162-EBBB-EF4C-B7DD-1362747BEED2}" type="datetime1">
              <a:rPr lang="en-US" smtClean="0"/>
              <a:t>10/6/16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Philippe Canal / Fermilab - CHEP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9E001-4C42-1747-B9B0-9291593C9B84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00753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0E2B4-22A6-8445-853E-1B035D40B1B1}" type="datetime1">
              <a:rPr lang="en-US" smtClean="0"/>
              <a:t>10/6/16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Philippe Canal / Fermilab - CHEP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9E001-4C42-1747-B9B0-9291593C9B84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7662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90"/>
            <a:ext cx="9605635" cy="5973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7708" y="1567563"/>
            <a:ext cx="5832389" cy="43883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0162" y="1567564"/>
            <a:ext cx="5833872" cy="43883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C0CB5-34CD-9D44-972F-58881490BA4C}" type="datetime1">
              <a:rPr lang="en-US" smtClean="0"/>
              <a:t>10/6/16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Philippe Canal / Fermilab - CHEP 2016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9E001-4C42-1747-B9B0-9291593C9B84}" type="slidenum">
              <a:rPr lang="en-US" smtClean="0"/>
              <a:t>‹#›</a:t>
            </a:fld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47331" y="1402245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2900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94F1A-565A-7642-8F22-1FE56A05FA02}" type="datetime1">
              <a:rPr lang="en-US" smtClean="0"/>
              <a:t>10/6/16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Philippe Canal / Fermilab - CHEP 2016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9E001-4C42-1747-B9B0-9291593C9B84}" type="slidenum">
              <a:rPr lang="en-US" smtClean="0"/>
              <a:t>‹#›</a:t>
            </a:fld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9106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DE543-B344-A344-9C26-568B1B52DBA5}" type="datetime1">
              <a:rPr lang="en-US" smtClean="0"/>
              <a:t>10/6/16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Philippe Canal / Fermilab - CHEP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9E001-4C42-1747-B9B0-9291593C9B84}" type="slidenum">
              <a:rPr lang="en-US" smtClean="0"/>
              <a:t>‹#›</a:t>
            </a:fld>
            <a:endParaRPr 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0306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B7D6E-F959-3947-B7BE-999DB00CB4F8}" type="datetime1">
              <a:rPr lang="en-US" smtClean="0"/>
              <a:t>10/6/16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Philippe Canal / Fermilab - CHEP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9E001-4C42-1747-B9B0-9291593C9B84}" type="slidenum">
              <a:rPr lang="en-US" smtClean="0"/>
              <a:t>‹#›</a:t>
            </a:fld>
            <a:endParaRPr 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6156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2FBDB-A54F-2A48-B3A1-4675912CDB94}" type="datetime1">
              <a:rPr lang="en-US" smtClean="0"/>
              <a:t>10/6/16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Philippe Canal / Fermilab - CHEP 2016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9E001-4C42-1747-B9B0-9291593C9B84}" type="slidenum">
              <a:rPr lang="en-US" smtClean="0"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3436888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03872B01-9164-B446-874A-A9C4EC39ECC3}" type="datetime1">
              <a:rPr lang="en-US" smtClean="0"/>
              <a:t>10/6/16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r>
              <a:rPr lang="en-US" smtClean="0"/>
              <a:t>Philippe Canal / Fermilab - CHEP 2016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9E001-4C42-1747-B9B0-9291593C9B84}" type="slidenum">
              <a:rPr lang="en-US" smtClean="0"/>
              <a:t>‹#›</a:t>
            </a:fld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64694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1467500"/>
            <a:ext cx="12192000" cy="4657917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20"/>
            <a:ext cx="9603275" cy="55091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7135" y="1520383"/>
            <a:ext cx="11726562" cy="43120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BC9BD4-85B6-1D45-A4A2-D894CF48BCD1}" type="datetime1">
              <a:rPr lang="en-US" smtClean="0"/>
              <a:t>10/6/16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Philippe Canal / Fermilab - CHEP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D859E001-4C42-1747-B9B0-9291593C9B84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9340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51" r:id="rId7"/>
    <p:sldLayoutId id="2147483747" r:id="rId8"/>
    <p:sldLayoutId id="2147483748" r:id="rId9"/>
    <p:sldLayoutId id="2147483749" r:id="rId10"/>
    <p:sldLayoutId id="2147483750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4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1467500"/>
            <a:ext cx="12192000" cy="5390500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20"/>
            <a:ext cx="9603275" cy="55091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7135" y="1520383"/>
            <a:ext cx="11726562" cy="43120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00ED7A-5518-B843-A70C-82D3F53D06A3}" type="datetime1">
              <a:rPr lang="en-US" smtClean="0"/>
              <a:t>10/6/16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Philippe Canal / Fermilab - CHEP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D859E001-4C42-1747-B9B0-9291593C9B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022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4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chart" Target="../charts/char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.ch/root7-signup" TargetMode="External"/><Relationship Id="rId4" Type="http://schemas.openxmlformats.org/officeDocument/2006/relationships/image" Target="../media/image7.jp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NULL" TargetMode="External"/><Relationship Id="rId4" Type="http://schemas.openxmlformats.org/officeDocument/2006/relationships/hyperlink" Target="NULL" TargetMode="External"/><Relationship Id="rId5" Type="http://schemas.openxmlformats.org/officeDocument/2006/relationships/hyperlink" Target="NULL" TargetMode="External"/><Relationship Id="rId6" Type="http://schemas.openxmlformats.org/officeDocument/2006/relationships/hyperlink" Target="https://www.youtube.com/watch?v=1OEu9C51K2A" TargetMode="External"/><Relationship Id="rId7" Type="http://schemas.openxmlformats.org/officeDocument/2006/relationships/hyperlink" Target="https://www.youtube.com/watch?v=_wzc7a3McOs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ROOT and</a:t>
            </a:r>
            <a:br>
              <a:rPr lang="en-US" dirty="0" smtClean="0"/>
            </a:br>
            <a:r>
              <a:rPr lang="en-US" dirty="0" smtClean="0"/>
              <a:t>new programming paradigms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1411186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Philippe Canal, Fermilab</a:t>
            </a:r>
            <a:br>
              <a:rPr lang="en-US" dirty="0" smtClean="0"/>
            </a:br>
            <a:r>
              <a:rPr lang="en-US" dirty="0" smtClean="0"/>
              <a:t>Axel </a:t>
            </a:r>
            <a:r>
              <a:rPr lang="en-US" dirty="0" err="1" smtClean="0"/>
              <a:t>Naumann</a:t>
            </a:r>
            <a:r>
              <a:rPr lang="en-US" dirty="0" smtClean="0"/>
              <a:t>, CERN</a:t>
            </a:r>
          </a:p>
          <a:p>
            <a:r>
              <a:rPr lang="en-US" dirty="0" smtClean="0"/>
              <a:t>For the ROOT TEAM</a:t>
            </a:r>
          </a:p>
          <a:p>
            <a:r>
              <a:rPr lang="de-DE" dirty="0"/>
              <a:t>2016-10-10, CHEP 2016 / San Francisco 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142" y="1270322"/>
            <a:ext cx="1605382" cy="160538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2467" y="4399491"/>
            <a:ext cx="730374" cy="73037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6922" y="5430807"/>
            <a:ext cx="2505919" cy="473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6334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6123"/>
    </mc:Choice>
    <mc:Fallback>
      <p:transition spd="slow" advTm="16123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Behind the scene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97708" y="1567563"/>
            <a:ext cx="6042454" cy="4388391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 err="1" smtClean="0">
                <a:latin typeface="Hack" charset="0"/>
                <a:ea typeface="Hack" charset="0"/>
                <a:cs typeface="Hack" charset="0"/>
              </a:rPr>
              <a:t>TFile</a:t>
            </a: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 *f = </a:t>
            </a:r>
            <a:r>
              <a:rPr lang="en-US" sz="1800" dirty="0" err="1" smtClean="0">
                <a:latin typeface="Hack" charset="0"/>
                <a:ea typeface="Hack" charset="0"/>
                <a:cs typeface="Hack" charset="0"/>
              </a:rPr>
              <a:t>TFile</a:t>
            </a: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::Open(</a:t>
            </a:r>
            <a:r>
              <a:rPr lang="en-US" sz="1800" dirty="0" err="1" smtClean="0">
                <a:latin typeface="Hack" charset="0"/>
                <a:ea typeface="Hack" charset="0"/>
                <a:cs typeface="Hack" charset="0"/>
              </a:rPr>
              <a:t>fname</a:t>
            </a: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,”NEW”);</a:t>
            </a:r>
            <a:br>
              <a:rPr lang="en-US" sz="1800" dirty="0" smtClean="0">
                <a:latin typeface="Hack" charset="0"/>
                <a:ea typeface="Hack" charset="0"/>
                <a:cs typeface="Hack" charset="0"/>
              </a:rPr>
            </a:b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TH2D *h1 = new</a:t>
            </a:r>
            <a:br>
              <a:rPr lang="en-US" sz="1800" dirty="0" smtClean="0">
                <a:latin typeface="Hack" charset="0"/>
                <a:ea typeface="Hack" charset="0"/>
                <a:cs typeface="Hack" charset="0"/>
              </a:rPr>
            </a:b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 </a:t>
            </a: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 TH2D(name1,title1,100,10,20,50</a:t>
            </a: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,-5,5);</a:t>
            </a:r>
            <a:br>
              <a:rPr lang="en-US" sz="1800" dirty="0" smtClean="0">
                <a:latin typeface="Hack" charset="0"/>
                <a:ea typeface="Hack" charset="0"/>
                <a:cs typeface="Hack" charset="0"/>
              </a:rPr>
            </a:br>
            <a:r>
              <a:rPr lang="en-US" sz="1800" dirty="0">
                <a:latin typeface="Hack" charset="0"/>
                <a:ea typeface="Hack" charset="0"/>
                <a:cs typeface="Hack" charset="0"/>
              </a:rPr>
              <a:t>double </a:t>
            </a:r>
            <a:r>
              <a:rPr lang="en-US" sz="1800" dirty="0" err="1">
                <a:latin typeface="Hack" charset="0"/>
                <a:ea typeface="Hack" charset="0"/>
                <a:cs typeface="Hack" charset="0"/>
              </a:rPr>
              <a:t>binsy</a:t>
            </a:r>
            <a:r>
              <a:rPr lang="en-US" sz="1800" dirty="0">
                <a:latin typeface="Hack" charset="0"/>
                <a:ea typeface="Hack" charset="0"/>
                <a:cs typeface="Hack" charset="0"/>
              </a:rPr>
              <a:t>[5] = {0., 1., 5., 10., 50.};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>
                <a:latin typeface="Hack" charset="0"/>
                <a:ea typeface="Hack" charset="0"/>
                <a:cs typeface="Hack" charset="0"/>
              </a:rPr>
              <a:t>TH2D *h2 = new   </a:t>
            </a:r>
            <a:br>
              <a:rPr lang="en-US" sz="1800" dirty="0">
                <a:latin typeface="Hack" charset="0"/>
                <a:ea typeface="Hack" charset="0"/>
                <a:cs typeface="Hack" charset="0"/>
              </a:rPr>
            </a:br>
            <a:r>
              <a:rPr lang="en-US" sz="1800" dirty="0">
                <a:latin typeface="Hack" charset="0"/>
                <a:ea typeface="Hack" charset="0"/>
                <a:cs typeface="Hack" charset="0"/>
              </a:rPr>
              <a:t>  </a:t>
            </a: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TH2D(name2,title2,50,10,20,4,binsy</a:t>
            </a:r>
            <a:r>
              <a:rPr lang="en-US" sz="1800" dirty="0">
                <a:latin typeface="Hack" charset="0"/>
                <a:ea typeface="Hack" charset="0"/>
                <a:cs typeface="Hack" charset="0"/>
              </a:rPr>
              <a:t>);</a:t>
            </a:r>
            <a:br>
              <a:rPr lang="en-US" sz="1800" dirty="0">
                <a:latin typeface="Hack" charset="0"/>
                <a:ea typeface="Hack" charset="0"/>
                <a:cs typeface="Hack" charset="0"/>
              </a:rPr>
            </a:br>
            <a:r>
              <a:rPr lang="en-US" sz="1800" dirty="0">
                <a:latin typeface="Hack" charset="0"/>
                <a:ea typeface="Hack" charset="0"/>
                <a:cs typeface="Hack" charset="0"/>
              </a:rPr>
              <a:t>for(long </a:t>
            </a:r>
            <a:r>
              <a:rPr lang="en-US" sz="1800" dirty="0" err="1" smtClean="0">
                <a:latin typeface="Hack" charset="0"/>
                <a:ea typeface="Hack" charset="0"/>
                <a:cs typeface="Hack" charset="0"/>
              </a:rPr>
              <a:t>i</a:t>
            </a: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 = 0; </a:t>
            </a:r>
            <a:r>
              <a:rPr lang="en-US" sz="1800" dirty="0" err="1" smtClean="0">
                <a:latin typeface="Hack" charset="0"/>
                <a:ea typeface="Hack" charset="0"/>
                <a:cs typeface="Hack" charset="0"/>
              </a:rPr>
              <a:t>i</a:t>
            </a: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 &lt; </a:t>
            </a:r>
            <a:r>
              <a:rPr lang="en-US" sz="1800" dirty="0" err="1" smtClean="0">
                <a:latin typeface="Hack" charset="0"/>
                <a:ea typeface="Hack" charset="0"/>
                <a:cs typeface="Hack" charset="0"/>
              </a:rPr>
              <a:t>kN</a:t>
            </a: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 ; ++</a:t>
            </a:r>
            <a:r>
              <a:rPr lang="en-US" sz="1800" dirty="0" err="1" smtClean="0">
                <a:latin typeface="Hack" charset="0"/>
                <a:ea typeface="Hack" charset="0"/>
                <a:cs typeface="Hack" charset="0"/>
              </a:rPr>
              <a:t>i</a:t>
            </a: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{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    h1-&gt;Fill(x[</a:t>
            </a:r>
            <a:r>
              <a:rPr lang="en-US" sz="1800" dirty="0" err="1" smtClean="0">
                <a:latin typeface="Hack" charset="0"/>
                <a:ea typeface="Hack" charset="0"/>
                <a:cs typeface="Hack" charset="0"/>
              </a:rPr>
              <a:t>i</a:t>
            </a: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],y[</a:t>
            </a:r>
            <a:r>
              <a:rPr lang="en-US" sz="1800" dirty="0" err="1" smtClean="0">
                <a:latin typeface="Hack" charset="0"/>
                <a:ea typeface="Hack" charset="0"/>
                <a:cs typeface="Hack" charset="0"/>
              </a:rPr>
              <a:t>i</a:t>
            </a: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]);</a:t>
            </a:r>
            <a:endParaRPr lang="en-US" sz="1800" dirty="0">
              <a:latin typeface="Hack" charset="0"/>
              <a:ea typeface="Hack" charset="0"/>
              <a:cs typeface="Hack" charset="0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    h2-&gt;Fill(x[</a:t>
            </a:r>
            <a:r>
              <a:rPr lang="en-US" sz="1800" dirty="0" err="1" smtClean="0">
                <a:latin typeface="Hack" charset="0"/>
                <a:ea typeface="Hack" charset="0"/>
                <a:cs typeface="Hack" charset="0"/>
              </a:rPr>
              <a:t>i</a:t>
            </a: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],y[</a:t>
            </a:r>
            <a:r>
              <a:rPr lang="en-US" sz="1800" dirty="0" err="1" smtClean="0">
                <a:latin typeface="Hack" charset="0"/>
                <a:ea typeface="Hack" charset="0"/>
                <a:cs typeface="Hack" charset="0"/>
              </a:rPr>
              <a:t>i</a:t>
            </a: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]);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}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f-&gt;Write();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delete h2;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delete h1;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>
                <a:latin typeface="Hack" charset="0"/>
                <a:ea typeface="Hack" charset="0"/>
                <a:cs typeface="Hack" charset="0"/>
              </a:rPr>
              <a:t>d</a:t>
            </a: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elete f;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800" dirty="0">
              <a:latin typeface="Hack" charset="0"/>
              <a:ea typeface="Hack" charset="0"/>
              <a:cs typeface="Hack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800" dirty="0" smtClean="0">
              <a:latin typeface="Hack" charset="0"/>
              <a:ea typeface="Hack" charset="0"/>
              <a:cs typeface="Hack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ClrTx/>
              <a:buSzTx/>
              <a:buNone/>
              <a:defRPr/>
            </a:pPr>
            <a:r>
              <a:rPr lang="en-US" sz="2000" dirty="0" smtClean="0">
                <a:ea typeface="Hack" charset="0"/>
                <a:cs typeface="Hack" charset="0"/>
              </a:rPr>
              <a:t>Global variable </a:t>
            </a:r>
            <a:r>
              <a:rPr lang="en-US" sz="2000" dirty="0" err="1" smtClean="0">
                <a:ea typeface="Hack" charset="0"/>
                <a:cs typeface="Hack" charset="0"/>
              </a:rPr>
              <a:t>gDirectory</a:t>
            </a:r>
            <a:r>
              <a:rPr lang="en-US" sz="2000" dirty="0" smtClean="0">
                <a:ea typeface="Hack" charset="0"/>
                <a:cs typeface="Hack" charset="0"/>
              </a:rPr>
              <a:t> used in </a:t>
            </a:r>
            <a:r>
              <a:rPr lang="en-US" sz="2000" dirty="0">
                <a:ea typeface="Hack" charset="0"/>
                <a:cs typeface="Hack" charset="0"/>
              </a:rPr>
              <a:t>TH2D constructor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Tx/>
              <a:buSzTx/>
              <a:buNone/>
              <a:defRPr/>
            </a:pPr>
            <a:endParaRPr lang="en-US" sz="2000" dirty="0" smtClean="0">
              <a:ea typeface="Hack" charset="0"/>
              <a:cs typeface="Hack" charset="0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Tx/>
              <a:buSzTx/>
              <a:buNone/>
              <a:defRPr/>
            </a:pPr>
            <a:r>
              <a:rPr lang="en-US" sz="2000" dirty="0" smtClean="0">
                <a:ea typeface="Hack" charset="0"/>
                <a:cs typeface="Hack" charset="0"/>
              </a:rPr>
              <a:t>Global </a:t>
            </a:r>
            <a:r>
              <a:rPr lang="en-US" sz="2000" dirty="0">
                <a:ea typeface="Hack" charset="0"/>
                <a:cs typeface="Hack" charset="0"/>
              </a:rPr>
              <a:t>list of objects interested in being told about *every* object deletions </a:t>
            </a:r>
            <a:r>
              <a:rPr lang="en-US" sz="2000" dirty="0" smtClean="0">
                <a:ea typeface="Hack" charset="0"/>
                <a:cs typeface="Hack" charset="0"/>
              </a:rPr>
              <a:t/>
            </a:r>
            <a:br>
              <a:rPr lang="en-US" sz="2000" dirty="0" smtClean="0">
                <a:ea typeface="Hack" charset="0"/>
                <a:cs typeface="Hack" charset="0"/>
              </a:rPr>
            </a:br>
            <a:r>
              <a:rPr lang="en-US" sz="2000" dirty="0" smtClean="0">
                <a:ea typeface="Hack" charset="0"/>
                <a:cs typeface="Hack" charset="0"/>
              </a:rPr>
              <a:t>(</a:t>
            </a:r>
            <a:r>
              <a:rPr lang="en-US" sz="2000" dirty="0" err="1">
                <a:ea typeface="Hack" charset="0"/>
                <a:cs typeface="Hack" charset="0"/>
              </a:rPr>
              <a:t>gROOT</a:t>
            </a:r>
            <a:r>
              <a:rPr lang="en-US" sz="2000" dirty="0">
                <a:ea typeface="Hack" charset="0"/>
                <a:cs typeface="Hack" charset="0"/>
              </a:rPr>
              <a:t>-&gt;</a:t>
            </a:r>
            <a:r>
              <a:rPr lang="en-US" sz="2000" dirty="0" err="1">
                <a:ea typeface="Hack" charset="0"/>
                <a:cs typeface="Hack" charset="0"/>
              </a:rPr>
              <a:t>GetListOfCleanups</a:t>
            </a:r>
            <a:r>
              <a:rPr lang="en-US" sz="2000" dirty="0">
                <a:ea typeface="Hack" charset="0"/>
                <a:cs typeface="Hack" charset="0"/>
              </a:rPr>
              <a:t>()).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Tx/>
              <a:buSzTx/>
              <a:buNone/>
              <a:defRPr/>
            </a:pPr>
            <a:endParaRPr lang="en-US" sz="2000" dirty="0" smtClean="0">
              <a:ea typeface="Hack" charset="0"/>
              <a:cs typeface="Hack" charset="0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Tx/>
              <a:buSzTx/>
              <a:buNone/>
              <a:defRPr/>
            </a:pPr>
            <a:r>
              <a:rPr lang="en-US" sz="2000" dirty="0" smtClean="0">
                <a:ea typeface="Hack" charset="0"/>
                <a:cs typeface="Hack" charset="0"/>
              </a:rPr>
              <a:t>Flat </a:t>
            </a:r>
            <a:r>
              <a:rPr lang="en-US" sz="2000" dirty="0">
                <a:ea typeface="Hack" charset="0"/>
                <a:cs typeface="Hack" charset="0"/>
              </a:rPr>
              <a:t>long list of </a:t>
            </a:r>
            <a:r>
              <a:rPr lang="en-US" sz="2000" dirty="0" smtClean="0">
                <a:ea typeface="Hack" charset="0"/>
                <a:cs typeface="Hack" charset="0"/>
              </a:rPr>
              <a:t>arguments:</a:t>
            </a:r>
            <a:r>
              <a:rPr lang="en-US" sz="2000" dirty="0">
                <a:ea typeface="Hack" charset="0"/>
                <a:cs typeface="Hack" charset="0"/>
              </a:rPr>
              <a:t/>
            </a:r>
            <a:br>
              <a:rPr lang="en-US" sz="2000" dirty="0">
                <a:ea typeface="Hack" charset="0"/>
                <a:cs typeface="Hack" charset="0"/>
              </a:rPr>
            </a:br>
            <a:r>
              <a:rPr lang="en-US" sz="2000" dirty="0">
                <a:ea typeface="Hack" charset="0"/>
                <a:cs typeface="Hack" charset="0"/>
              </a:rPr>
              <a:t/>
            </a:r>
            <a:br>
              <a:rPr lang="en-US" sz="2000" dirty="0">
                <a:ea typeface="Hack" charset="0"/>
                <a:cs typeface="Hack" charset="0"/>
              </a:rPr>
            </a:br>
            <a:r>
              <a:rPr lang="en-US" sz="1400" dirty="0">
                <a:latin typeface="Hack" charset="0"/>
                <a:ea typeface="Hack" charset="0"/>
                <a:cs typeface="Hack" charset="0"/>
              </a:rPr>
              <a:t>TH2D(const char*,const char</a:t>
            </a:r>
            <a:r>
              <a:rPr lang="en-US" sz="1400" dirty="0" smtClean="0">
                <a:latin typeface="Hack" charset="0"/>
                <a:ea typeface="Hack" charset="0"/>
                <a:cs typeface="Hack" charset="0"/>
              </a:rPr>
              <a:t>*,</a:t>
            </a:r>
            <a:r>
              <a:rPr lang="en-US" sz="1400" dirty="0" err="1" smtClean="0">
                <a:latin typeface="Hack" charset="0"/>
                <a:ea typeface="Hack" charset="0"/>
                <a:cs typeface="Hack" charset="0"/>
              </a:rPr>
              <a:t>Int_t,Double_t,Double_t</a:t>
            </a:r>
            <a:r>
              <a:rPr lang="en-US" sz="1400" dirty="0" smtClean="0">
                <a:latin typeface="Hack" charset="0"/>
                <a:ea typeface="Hack" charset="0"/>
                <a:cs typeface="Hack" charset="0"/>
              </a:rPr>
              <a:t>, </a:t>
            </a:r>
            <a:br>
              <a:rPr lang="en-US" sz="1400" dirty="0" smtClean="0">
                <a:latin typeface="Hack" charset="0"/>
                <a:ea typeface="Hack" charset="0"/>
                <a:cs typeface="Hack" charset="0"/>
              </a:rPr>
            </a:br>
            <a:r>
              <a:rPr lang="en-US" sz="1400" dirty="0" err="1" smtClean="0">
                <a:latin typeface="Hack" charset="0"/>
                <a:ea typeface="Hack" charset="0"/>
                <a:cs typeface="Hack" charset="0"/>
              </a:rPr>
              <a:t>Int_t,Double_t</a:t>
            </a:r>
            <a:r>
              <a:rPr lang="en-US" sz="1400" dirty="0" smtClean="0">
                <a:latin typeface="Hack" charset="0"/>
                <a:ea typeface="Hack" charset="0"/>
                <a:cs typeface="Hack" charset="0"/>
              </a:rPr>
              <a:t> </a:t>
            </a:r>
            <a:r>
              <a:rPr lang="en-US" sz="1400" dirty="0">
                <a:latin typeface="Hack" charset="0"/>
                <a:ea typeface="Hack" charset="0"/>
                <a:cs typeface="Hack" charset="0"/>
              </a:rPr>
              <a:t>,</a:t>
            </a:r>
            <a:r>
              <a:rPr lang="en-US" sz="1400" dirty="0" err="1">
                <a:latin typeface="Hack" charset="0"/>
                <a:ea typeface="Hack" charset="0"/>
                <a:cs typeface="Hack" charset="0"/>
              </a:rPr>
              <a:t>Double_t</a:t>
            </a:r>
            <a:r>
              <a:rPr lang="en-US" sz="1400" dirty="0" smtClean="0">
                <a:latin typeface="Hack" charset="0"/>
                <a:ea typeface="Hack" charset="0"/>
                <a:cs typeface="Hack" charset="0"/>
              </a:rPr>
              <a:t>);</a:t>
            </a:r>
            <a:br>
              <a:rPr lang="en-US" sz="1400" dirty="0" smtClean="0">
                <a:latin typeface="Hack" charset="0"/>
                <a:ea typeface="Hack" charset="0"/>
                <a:cs typeface="Hack" charset="0"/>
              </a:rPr>
            </a:br>
            <a:r>
              <a:rPr lang="en-US" sz="1400" dirty="0" smtClean="0">
                <a:latin typeface="Hack" charset="0"/>
                <a:ea typeface="Hack" charset="0"/>
                <a:cs typeface="Hack" charset="0"/>
              </a:rPr>
              <a:t>[</a:t>
            </a:r>
            <a:r>
              <a:rPr lang="en-US" sz="1400" dirty="0">
                <a:latin typeface="Hack" charset="0"/>
                <a:ea typeface="Hack" charset="0"/>
                <a:cs typeface="Hack" charset="0"/>
              </a:rPr>
              <a:t>Compiler can not check semantic of variable name]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Tx/>
              <a:buSzTx/>
              <a:buNone/>
              <a:defRPr/>
            </a:pPr>
            <a:r>
              <a:rPr lang="en-US" sz="1400" dirty="0">
                <a:latin typeface="Hack" charset="0"/>
                <a:ea typeface="Hack" charset="0"/>
                <a:cs typeface="Hack" charset="0"/>
              </a:rPr>
              <a:t/>
            </a:r>
            <a:br>
              <a:rPr lang="en-US" sz="1400" dirty="0">
                <a:latin typeface="Hack" charset="0"/>
                <a:ea typeface="Hack" charset="0"/>
                <a:cs typeface="Hack" charset="0"/>
              </a:rPr>
            </a:br>
            <a:r>
              <a:rPr lang="en-US" sz="1400" dirty="0">
                <a:latin typeface="Hack" charset="0"/>
                <a:ea typeface="Hack" charset="0"/>
                <a:cs typeface="Hack" charset="0"/>
              </a:rPr>
              <a:t> </a:t>
            </a:r>
            <a:r>
              <a:rPr lang="en-US" sz="1400" dirty="0" err="1" smtClean="0">
                <a:latin typeface="Hack" charset="0"/>
                <a:ea typeface="Hack" charset="0"/>
                <a:cs typeface="Hack" charset="0"/>
              </a:rPr>
              <a:t>Int_t</a:t>
            </a:r>
            <a:r>
              <a:rPr lang="en-US" sz="1400" dirty="0" smtClean="0">
                <a:latin typeface="Hack" charset="0"/>
                <a:ea typeface="Hack" charset="0"/>
                <a:cs typeface="Hack" charset="0"/>
              </a:rPr>
              <a:t> Fill(</a:t>
            </a:r>
            <a:r>
              <a:rPr lang="en-US" sz="1400" dirty="0" err="1" smtClean="0">
                <a:latin typeface="Hack" charset="0"/>
                <a:ea typeface="Hack" charset="0"/>
                <a:cs typeface="Hack" charset="0"/>
              </a:rPr>
              <a:t>Double_t</a:t>
            </a:r>
            <a:r>
              <a:rPr lang="en-US" sz="1400" dirty="0" smtClean="0">
                <a:latin typeface="Hack" charset="0"/>
                <a:ea typeface="Hack" charset="0"/>
                <a:cs typeface="Hack" charset="0"/>
              </a:rPr>
              <a:t> </a:t>
            </a:r>
            <a:r>
              <a:rPr lang="en-US" sz="1400" dirty="0" err="1">
                <a:latin typeface="Hack" charset="0"/>
                <a:ea typeface="Hack" charset="0"/>
                <a:cs typeface="Hack" charset="0"/>
              </a:rPr>
              <a:t>x,Double_t</a:t>
            </a:r>
            <a:r>
              <a:rPr lang="en-US" sz="1400" dirty="0">
                <a:latin typeface="Hack" charset="0"/>
                <a:ea typeface="Hack" charset="0"/>
                <a:cs typeface="Hack" charset="0"/>
              </a:rPr>
              <a:t> y);</a:t>
            </a:r>
            <a:br>
              <a:rPr lang="en-US" sz="1400" dirty="0">
                <a:latin typeface="Hack" charset="0"/>
                <a:ea typeface="Hack" charset="0"/>
                <a:cs typeface="Hack" charset="0"/>
              </a:rPr>
            </a:br>
            <a:r>
              <a:rPr lang="en-US" sz="1400" dirty="0">
                <a:latin typeface="Hack" charset="0"/>
                <a:ea typeface="Hack" charset="0"/>
                <a:cs typeface="Hack" charset="0"/>
              </a:rPr>
              <a:t> </a:t>
            </a:r>
            <a:r>
              <a:rPr lang="en-US" sz="1400" dirty="0" err="1" smtClean="0">
                <a:latin typeface="Hack" charset="0"/>
                <a:ea typeface="Hack" charset="0"/>
                <a:cs typeface="Hack" charset="0"/>
              </a:rPr>
              <a:t>Int_t</a:t>
            </a:r>
            <a:r>
              <a:rPr lang="en-US" sz="1400" dirty="0" smtClean="0">
                <a:latin typeface="Hack" charset="0"/>
                <a:ea typeface="Hack" charset="0"/>
                <a:cs typeface="Hack" charset="0"/>
              </a:rPr>
              <a:t> Fill(</a:t>
            </a:r>
            <a:r>
              <a:rPr lang="en-US" sz="1400" dirty="0" err="1" smtClean="0">
                <a:latin typeface="Hack" charset="0"/>
                <a:ea typeface="Hack" charset="0"/>
                <a:cs typeface="Hack" charset="0"/>
              </a:rPr>
              <a:t>Double_t</a:t>
            </a:r>
            <a:r>
              <a:rPr lang="en-US" sz="1400" dirty="0" smtClean="0">
                <a:latin typeface="Hack" charset="0"/>
                <a:ea typeface="Hack" charset="0"/>
                <a:cs typeface="Hack" charset="0"/>
              </a:rPr>
              <a:t> </a:t>
            </a:r>
            <a:r>
              <a:rPr lang="en-US" sz="1400" dirty="0" err="1">
                <a:latin typeface="Hack" charset="0"/>
                <a:ea typeface="Hack" charset="0"/>
                <a:cs typeface="Hack" charset="0"/>
              </a:rPr>
              <a:t>x,Double_t</a:t>
            </a:r>
            <a:r>
              <a:rPr lang="en-US" sz="1400" dirty="0">
                <a:latin typeface="Hack" charset="0"/>
                <a:ea typeface="Hack" charset="0"/>
                <a:cs typeface="Hack" charset="0"/>
              </a:rPr>
              <a:t> </a:t>
            </a:r>
            <a:r>
              <a:rPr lang="en-US" sz="1400" dirty="0" err="1">
                <a:latin typeface="Hack" charset="0"/>
                <a:ea typeface="Hack" charset="0"/>
                <a:cs typeface="Hack" charset="0"/>
              </a:rPr>
              <a:t>y,Double_t</a:t>
            </a:r>
            <a:r>
              <a:rPr lang="en-US" sz="1400" dirty="0">
                <a:latin typeface="Hack" charset="0"/>
                <a:ea typeface="Hack" charset="0"/>
                <a:cs typeface="Hack" charset="0"/>
              </a:rPr>
              <a:t> w);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en-US" sz="2000" dirty="0">
              <a:ea typeface="Hack" charset="0"/>
              <a:cs typeface="Hack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Philippe Canal / Fermilab - CHEP 2016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9E001-4C42-1747-B9B0-9291593C9B8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3596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7094"/>
    </mc:Choice>
    <mc:Fallback>
      <p:transition spd="slow" advTm="17094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v7 </a:t>
            </a:r>
            <a:r>
              <a:rPr lang="is-IS" dirty="0" smtClean="0"/>
              <a:t>….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800" dirty="0">
              <a:latin typeface="Hack" charset="0"/>
              <a:ea typeface="Hack" charset="0"/>
              <a:cs typeface="Hack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pl-PL" sz="1800" dirty="0" smtClean="0">
                <a:latin typeface="Hack" charset="0"/>
                <a:ea typeface="Hack" charset="0"/>
                <a:cs typeface="Hack" charset="0"/>
              </a:rPr>
              <a:t>TH2D </a:t>
            </a:r>
            <a:r>
              <a:rPr lang="pl-PL" sz="1800" dirty="0">
                <a:latin typeface="Hack" charset="0"/>
                <a:ea typeface="Hack" charset="0"/>
                <a:cs typeface="Hack" charset="0"/>
              </a:rPr>
              <a:t>h1({100, 10.0, 20.0},</a:t>
            </a:r>
            <a:br>
              <a:rPr lang="pl-PL" sz="1800" dirty="0">
                <a:latin typeface="Hack" charset="0"/>
                <a:ea typeface="Hack" charset="0"/>
                <a:cs typeface="Hack" charset="0"/>
              </a:rPr>
            </a:br>
            <a:r>
              <a:rPr lang="pl-PL" sz="1800" dirty="0">
                <a:latin typeface="Hack" charset="0"/>
                <a:ea typeface="Hack" charset="0"/>
                <a:cs typeface="Hack" charset="0"/>
              </a:rPr>
              <a:t>        { 50, -5.0,  5.0});</a:t>
            </a:r>
            <a:endParaRPr lang="en-US" sz="1800" dirty="0">
              <a:latin typeface="Hack" charset="0"/>
              <a:ea typeface="Hack" charset="0"/>
              <a:cs typeface="Hack" charset="0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pl-PL" sz="1800" dirty="0">
                <a:latin typeface="Hack" charset="0"/>
                <a:ea typeface="Hack" charset="0"/>
                <a:cs typeface="Hack" charset="0"/>
              </a:rPr>
              <a:t>TH2D h2({50, 10.0, 20.0},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pl-PL" sz="1800" dirty="0">
                <a:latin typeface="Hack" charset="0"/>
                <a:ea typeface="Hack" charset="0"/>
                <a:cs typeface="Hack" charset="0"/>
              </a:rPr>
              <a:t>        {</a:t>
            </a:r>
            <a:r>
              <a:rPr lang="en-US" sz="1800" dirty="0">
                <a:latin typeface="Hack" charset="0"/>
                <a:ea typeface="Hack" charset="0"/>
                <a:cs typeface="Hack" charset="0"/>
              </a:rPr>
              <a:t>{0., 1., 5., 10., 50.}</a:t>
            </a:r>
            <a:r>
              <a:rPr lang="pl-PL" sz="1800" dirty="0">
                <a:latin typeface="Hack" charset="0"/>
                <a:ea typeface="Hack" charset="0"/>
                <a:cs typeface="Hack" charset="0"/>
              </a:rPr>
              <a:t>});</a:t>
            </a:r>
            <a:endParaRPr lang="en-US" sz="1800" dirty="0">
              <a:latin typeface="Hack" charset="0"/>
              <a:ea typeface="Hack" charset="0"/>
              <a:cs typeface="Hack" charset="0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>
                <a:latin typeface="Hack" charset="0"/>
                <a:ea typeface="Hack" charset="0"/>
                <a:cs typeface="Hack" charset="0"/>
              </a:rPr>
              <a:t>for(long </a:t>
            </a:r>
            <a:r>
              <a:rPr lang="en-US" sz="1800" dirty="0" err="1">
                <a:latin typeface="Hack" charset="0"/>
                <a:ea typeface="Hack" charset="0"/>
                <a:cs typeface="Hack" charset="0"/>
              </a:rPr>
              <a:t>i</a:t>
            </a:r>
            <a:r>
              <a:rPr lang="en-US" sz="1800" dirty="0">
                <a:latin typeface="Hack" charset="0"/>
                <a:ea typeface="Hack" charset="0"/>
                <a:cs typeface="Hack" charset="0"/>
              </a:rPr>
              <a:t> = 0; </a:t>
            </a:r>
            <a:r>
              <a:rPr lang="en-US" sz="1800" dirty="0" err="1">
                <a:latin typeface="Hack" charset="0"/>
                <a:ea typeface="Hack" charset="0"/>
                <a:cs typeface="Hack" charset="0"/>
              </a:rPr>
              <a:t>i</a:t>
            </a:r>
            <a:r>
              <a:rPr lang="en-US" sz="1800" dirty="0">
                <a:latin typeface="Hack" charset="0"/>
                <a:ea typeface="Hack" charset="0"/>
                <a:cs typeface="Hack" charset="0"/>
              </a:rPr>
              <a:t> &lt; </a:t>
            </a:r>
            <a:r>
              <a:rPr lang="en-US" sz="1800" dirty="0" err="1">
                <a:latin typeface="Hack" charset="0"/>
                <a:ea typeface="Hack" charset="0"/>
                <a:cs typeface="Hack" charset="0"/>
              </a:rPr>
              <a:t>kN</a:t>
            </a:r>
            <a:r>
              <a:rPr lang="en-US" sz="1800" dirty="0">
                <a:latin typeface="Hack" charset="0"/>
                <a:ea typeface="Hack" charset="0"/>
                <a:cs typeface="Hack" charset="0"/>
              </a:rPr>
              <a:t> ; ++</a:t>
            </a:r>
            <a:r>
              <a:rPr lang="en-US" sz="1800" dirty="0" err="1">
                <a:latin typeface="Hack" charset="0"/>
                <a:ea typeface="Hack" charset="0"/>
                <a:cs typeface="Hack" charset="0"/>
              </a:rPr>
              <a:t>i</a:t>
            </a:r>
            <a:r>
              <a:rPr lang="en-US" sz="1800" dirty="0">
                <a:latin typeface="Hack" charset="0"/>
                <a:ea typeface="Hack" charset="0"/>
                <a:cs typeface="Hack" charset="0"/>
              </a:rPr>
              <a:t>) 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>
                <a:latin typeface="Hack" charset="0"/>
                <a:ea typeface="Hack" charset="0"/>
                <a:cs typeface="Hack" charset="0"/>
              </a:rPr>
              <a:t>{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1800" dirty="0">
                <a:latin typeface="Hack" charset="0"/>
                <a:ea typeface="Hack" charset="0"/>
                <a:cs typeface="Hack" charset="0"/>
              </a:rPr>
              <a:t>    h1.Fill({x[</a:t>
            </a:r>
            <a:r>
              <a:rPr lang="en-US" sz="1800" dirty="0" err="1">
                <a:latin typeface="Hack" charset="0"/>
                <a:ea typeface="Hack" charset="0"/>
                <a:cs typeface="Hack" charset="0"/>
              </a:rPr>
              <a:t>i</a:t>
            </a:r>
            <a:r>
              <a:rPr lang="en-US" sz="1800" dirty="0">
                <a:latin typeface="Hack" charset="0"/>
                <a:ea typeface="Hack" charset="0"/>
                <a:cs typeface="Hack" charset="0"/>
              </a:rPr>
              <a:t>],y[</a:t>
            </a:r>
            <a:r>
              <a:rPr lang="en-US" sz="1800" dirty="0" err="1">
                <a:latin typeface="Hack" charset="0"/>
                <a:ea typeface="Hack" charset="0"/>
                <a:cs typeface="Hack" charset="0"/>
              </a:rPr>
              <a:t>i</a:t>
            </a:r>
            <a:r>
              <a:rPr lang="en-US" sz="1800" dirty="0">
                <a:latin typeface="Hack" charset="0"/>
                <a:ea typeface="Hack" charset="0"/>
                <a:cs typeface="Hack" charset="0"/>
              </a:rPr>
              <a:t>]});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>
                <a:latin typeface="Hack" charset="0"/>
                <a:ea typeface="Hack" charset="0"/>
                <a:cs typeface="Hack" charset="0"/>
              </a:rPr>
              <a:t>    h2.Fill({x[</a:t>
            </a:r>
            <a:r>
              <a:rPr lang="en-US" sz="1800" dirty="0" err="1">
                <a:latin typeface="Hack" charset="0"/>
                <a:ea typeface="Hack" charset="0"/>
                <a:cs typeface="Hack" charset="0"/>
              </a:rPr>
              <a:t>i</a:t>
            </a:r>
            <a:r>
              <a:rPr lang="en-US" sz="1800" dirty="0">
                <a:latin typeface="Hack" charset="0"/>
                <a:ea typeface="Hack" charset="0"/>
                <a:cs typeface="Hack" charset="0"/>
              </a:rPr>
              <a:t>],y[</a:t>
            </a:r>
            <a:r>
              <a:rPr lang="en-US" sz="1800" dirty="0" err="1">
                <a:latin typeface="Hack" charset="0"/>
                <a:ea typeface="Hack" charset="0"/>
                <a:cs typeface="Hack" charset="0"/>
              </a:rPr>
              <a:t>i</a:t>
            </a:r>
            <a:r>
              <a:rPr lang="en-US" sz="1800" dirty="0">
                <a:latin typeface="Hack" charset="0"/>
                <a:ea typeface="Hack" charset="0"/>
                <a:cs typeface="Hack" charset="0"/>
              </a:rPr>
              <a:t>]});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>
                <a:latin typeface="Hack" charset="0"/>
                <a:ea typeface="Hack" charset="0"/>
                <a:cs typeface="Hack" charset="0"/>
              </a:rPr>
              <a:t>}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 err="1">
                <a:latin typeface="Hack" charset="0"/>
                <a:ea typeface="Hack" charset="0"/>
                <a:cs typeface="Hack" charset="0"/>
              </a:rPr>
              <a:t>TFilePtr</a:t>
            </a:r>
            <a:r>
              <a:rPr lang="en-US" sz="1800" dirty="0">
                <a:latin typeface="Hack" charset="0"/>
                <a:ea typeface="Hack" charset="0"/>
                <a:cs typeface="Hack" charset="0"/>
              </a:rPr>
              <a:t> file = </a:t>
            </a:r>
            <a:r>
              <a:rPr lang="en-US" sz="1800" dirty="0" err="1">
                <a:latin typeface="Hack" charset="0"/>
                <a:ea typeface="Hack" charset="0"/>
                <a:cs typeface="Hack" charset="0"/>
              </a:rPr>
              <a:t>TFile</a:t>
            </a:r>
            <a:r>
              <a:rPr lang="en-US" sz="1800" dirty="0">
                <a:latin typeface="Hack" charset="0"/>
                <a:ea typeface="Hack" charset="0"/>
                <a:cs typeface="Hack" charset="0"/>
              </a:rPr>
              <a:t>::Create(</a:t>
            </a:r>
            <a:r>
              <a:rPr lang="en-US" sz="1800" dirty="0" err="1">
                <a:latin typeface="Hack" charset="0"/>
                <a:ea typeface="Hack" charset="0"/>
                <a:cs typeface="Hack" charset="0"/>
              </a:rPr>
              <a:t>fname</a:t>
            </a:r>
            <a:r>
              <a:rPr lang="en-US" sz="1800" dirty="0">
                <a:latin typeface="Hack" charset="0"/>
                <a:ea typeface="Hack" charset="0"/>
                <a:cs typeface="Hack" charset="0"/>
              </a:rPr>
              <a:t>);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file-</a:t>
            </a:r>
            <a:r>
              <a:rPr lang="en-US" sz="1800" dirty="0">
                <a:latin typeface="Hack" charset="0"/>
                <a:ea typeface="Hack" charset="0"/>
                <a:cs typeface="Hack" charset="0"/>
              </a:rPr>
              <a:t>&gt;Write( </a:t>
            </a: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name1, </a:t>
            </a:r>
            <a:r>
              <a:rPr lang="en-US" sz="1800" dirty="0">
                <a:latin typeface="Hack" charset="0"/>
                <a:ea typeface="Hack" charset="0"/>
                <a:cs typeface="Hack" charset="0"/>
              </a:rPr>
              <a:t>h1 );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>
                <a:latin typeface="Hack" charset="0"/>
                <a:ea typeface="Hack" charset="0"/>
                <a:cs typeface="Hack" charset="0"/>
              </a:rPr>
              <a:t>file-&gt;Write( </a:t>
            </a: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name2, </a:t>
            </a:r>
            <a:r>
              <a:rPr lang="en-US" sz="1800" dirty="0">
                <a:latin typeface="Hack" charset="0"/>
                <a:ea typeface="Hack" charset="0"/>
                <a:cs typeface="Hack" charset="0"/>
              </a:rPr>
              <a:t>h2 );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pl-PL" sz="1200" dirty="0">
              <a:latin typeface="Hack" charset="0"/>
              <a:ea typeface="Hack" charset="0"/>
              <a:cs typeface="Hack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Philippe Canal / Fermilab - CHEP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9E001-4C42-1747-B9B0-9291593C9B8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1977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9807"/>
    </mc:Choice>
    <mc:Fallback>
      <p:transition spd="slow" advTm="49807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451579" y="804890"/>
            <a:ext cx="9990778" cy="59735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 v7 </a:t>
            </a:r>
            <a:r>
              <a:rPr lang="is-IS" dirty="0" smtClean="0"/>
              <a:t>…. </a:t>
            </a:r>
            <a:r>
              <a:rPr lang="en-US" dirty="0" smtClean="0"/>
              <a:t>F</a:t>
            </a:r>
            <a:r>
              <a:rPr lang="is-IS" dirty="0" smtClean="0"/>
              <a:t>ailure caught/Prevented by the compiler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800" dirty="0" smtClean="0">
              <a:latin typeface="Hack" charset="0"/>
              <a:ea typeface="Hack" charset="0"/>
              <a:cs typeface="Hack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pl-PL" sz="1800" dirty="0" smtClean="0">
                <a:latin typeface="Hack" charset="0"/>
                <a:ea typeface="Hack" charset="0"/>
                <a:cs typeface="Hack" charset="0"/>
              </a:rPr>
              <a:t>TH1D </a:t>
            </a:r>
            <a:r>
              <a:rPr lang="pl-PL" sz="1800" dirty="0">
                <a:latin typeface="Hack" charset="0"/>
                <a:ea typeface="Hack" charset="0"/>
                <a:cs typeface="Hack" charset="0"/>
              </a:rPr>
              <a:t>h1</a:t>
            </a:r>
            <a:r>
              <a:rPr lang="pl-PL" sz="1800" dirty="0" smtClean="0">
                <a:latin typeface="Hack" charset="0"/>
                <a:ea typeface="Hack" charset="0"/>
                <a:cs typeface="Hack" charset="0"/>
              </a:rPr>
              <a:t>({</a:t>
            </a: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10.0,20.0,50}</a:t>
            </a:r>
            <a:r>
              <a:rPr lang="pl-PL" sz="1800" dirty="0" smtClean="0">
                <a:latin typeface="Hack" charset="0"/>
                <a:ea typeface="Hack" charset="0"/>
                <a:cs typeface="Hack" charset="0"/>
              </a:rPr>
              <a:t>);</a:t>
            </a:r>
            <a:endParaRPr lang="en-US" sz="1800" dirty="0">
              <a:latin typeface="Hack" charset="0"/>
              <a:ea typeface="Hack" charset="0"/>
              <a:cs typeface="Hack" charset="0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pl-PL" sz="1800" dirty="0" smtClean="0">
                <a:latin typeface="Hack" charset="0"/>
                <a:ea typeface="Hack" charset="0"/>
                <a:cs typeface="Hack" charset="0"/>
              </a:rPr>
              <a:t>TH2D </a:t>
            </a:r>
            <a:r>
              <a:rPr lang="pl-PL" sz="1800" dirty="0" smtClean="0">
                <a:latin typeface="Hack" charset="0"/>
                <a:ea typeface="Hack" charset="0"/>
                <a:cs typeface="Hack" charset="0"/>
              </a:rPr>
              <a:t>h2({50, 10.0, 20.0},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pl-PL" sz="1800" dirty="0" smtClean="0">
                <a:latin typeface="Hack" charset="0"/>
                <a:ea typeface="Hack" charset="0"/>
                <a:cs typeface="Hack" charset="0"/>
              </a:rPr>
              <a:t>        {</a:t>
            </a: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{0., 1., 5., 10., 50.}</a:t>
            </a:r>
            <a:r>
              <a:rPr lang="pl-PL" sz="1800" dirty="0" smtClean="0">
                <a:latin typeface="Hack" charset="0"/>
                <a:ea typeface="Hack" charset="0"/>
                <a:cs typeface="Hack" charset="0"/>
              </a:rPr>
              <a:t>});</a:t>
            </a:r>
            <a:endParaRPr lang="en-US" sz="1800" dirty="0" smtClean="0">
              <a:latin typeface="Hack" charset="0"/>
              <a:ea typeface="Hack" charset="0"/>
              <a:cs typeface="Hack" charset="0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for(long </a:t>
            </a:r>
            <a:r>
              <a:rPr lang="en-US" sz="1800" dirty="0" err="1" smtClean="0">
                <a:latin typeface="Hack" charset="0"/>
                <a:ea typeface="Hack" charset="0"/>
                <a:cs typeface="Hack" charset="0"/>
              </a:rPr>
              <a:t>i</a:t>
            </a: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 = 0; </a:t>
            </a:r>
            <a:r>
              <a:rPr lang="en-US" sz="1800" dirty="0" err="1" smtClean="0">
                <a:latin typeface="Hack" charset="0"/>
                <a:ea typeface="Hack" charset="0"/>
                <a:cs typeface="Hack" charset="0"/>
              </a:rPr>
              <a:t>i</a:t>
            </a: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 &lt; </a:t>
            </a:r>
            <a:r>
              <a:rPr lang="en-US" sz="1800" dirty="0" err="1" smtClean="0">
                <a:latin typeface="Hack" charset="0"/>
                <a:ea typeface="Hack" charset="0"/>
                <a:cs typeface="Hack" charset="0"/>
              </a:rPr>
              <a:t>kN</a:t>
            </a: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 ; ++</a:t>
            </a:r>
            <a:r>
              <a:rPr lang="en-US" sz="1800" dirty="0" err="1" smtClean="0">
                <a:latin typeface="Hack" charset="0"/>
                <a:ea typeface="Hack" charset="0"/>
                <a:cs typeface="Hack" charset="0"/>
              </a:rPr>
              <a:t>i</a:t>
            </a: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) 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{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    h1.Fill({x[</a:t>
            </a:r>
            <a:r>
              <a:rPr lang="en-US" sz="1800" dirty="0" err="1" smtClean="0">
                <a:latin typeface="Hack" charset="0"/>
                <a:ea typeface="Hack" charset="0"/>
                <a:cs typeface="Hack" charset="0"/>
              </a:rPr>
              <a:t>i</a:t>
            </a: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],y[</a:t>
            </a:r>
            <a:r>
              <a:rPr lang="en-US" sz="1800" dirty="0" err="1" smtClean="0">
                <a:latin typeface="Hack" charset="0"/>
                <a:ea typeface="Hack" charset="0"/>
                <a:cs typeface="Hack" charset="0"/>
              </a:rPr>
              <a:t>i</a:t>
            </a: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]});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    h2.Fill({x[</a:t>
            </a:r>
            <a:r>
              <a:rPr lang="en-US" sz="1800" dirty="0" err="1" smtClean="0">
                <a:latin typeface="Hack" charset="0"/>
                <a:ea typeface="Hack" charset="0"/>
                <a:cs typeface="Hack" charset="0"/>
              </a:rPr>
              <a:t>i</a:t>
            </a: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],y[</a:t>
            </a:r>
            <a:r>
              <a:rPr lang="en-US" sz="1800" dirty="0" err="1" smtClean="0">
                <a:latin typeface="Hack" charset="0"/>
                <a:ea typeface="Hack" charset="0"/>
                <a:cs typeface="Hack" charset="0"/>
              </a:rPr>
              <a:t>i</a:t>
            </a: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]});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}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 err="1">
                <a:latin typeface="Hack" charset="0"/>
                <a:ea typeface="Hack" charset="0"/>
                <a:cs typeface="Hack" charset="0"/>
              </a:rPr>
              <a:t>TFilePtr</a:t>
            </a:r>
            <a:r>
              <a:rPr lang="en-US" sz="1800" dirty="0">
                <a:latin typeface="Hack" charset="0"/>
                <a:ea typeface="Hack" charset="0"/>
                <a:cs typeface="Hack" charset="0"/>
              </a:rPr>
              <a:t> file = </a:t>
            </a:r>
            <a:r>
              <a:rPr lang="en-US" sz="1800" dirty="0" err="1">
                <a:latin typeface="Hack" charset="0"/>
                <a:ea typeface="Hack" charset="0"/>
                <a:cs typeface="Hack" charset="0"/>
              </a:rPr>
              <a:t>TFile</a:t>
            </a:r>
            <a:r>
              <a:rPr lang="en-US" sz="1800" dirty="0">
                <a:latin typeface="Hack" charset="0"/>
                <a:ea typeface="Hack" charset="0"/>
                <a:cs typeface="Hack" charset="0"/>
              </a:rPr>
              <a:t>::Create(</a:t>
            </a:r>
            <a:r>
              <a:rPr lang="en-US" sz="1800" dirty="0" err="1">
                <a:latin typeface="Hack" charset="0"/>
                <a:ea typeface="Hack" charset="0"/>
                <a:cs typeface="Hack" charset="0"/>
              </a:rPr>
              <a:t>fname</a:t>
            </a:r>
            <a:r>
              <a:rPr lang="en-US" sz="1800" dirty="0">
                <a:latin typeface="Hack" charset="0"/>
                <a:ea typeface="Hack" charset="0"/>
                <a:cs typeface="Hack" charset="0"/>
              </a:rPr>
              <a:t>);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file-</a:t>
            </a: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&gt;Write( name1, h1 );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file-&gt;Write( name2, h2 );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800" dirty="0">
              <a:latin typeface="Hack" charset="0"/>
              <a:ea typeface="Hack" charset="0"/>
              <a:cs typeface="Hack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xfrm>
            <a:off x="6228587" y="1567563"/>
            <a:ext cx="5833872" cy="4388391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pl-PL" sz="1800" dirty="0" smtClean="0">
              <a:latin typeface="Hack" charset="0"/>
              <a:ea typeface="Hack" charset="0"/>
              <a:cs typeface="Hack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pl-PL" sz="1800" dirty="0">
              <a:latin typeface="Hack" charset="0"/>
              <a:ea typeface="Hack" charset="0"/>
              <a:cs typeface="Hack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pl-PL" sz="1800" dirty="0" smtClean="0">
                <a:latin typeface="Hack" charset="0"/>
                <a:ea typeface="Hack" charset="0"/>
                <a:cs typeface="Hack" charset="0"/>
              </a:rPr>
              <a:t>error: </a:t>
            </a:r>
            <a:r>
              <a:rPr lang="pl-PL" sz="1800" dirty="0" err="1" smtClean="0">
                <a:latin typeface="Hack" charset="0"/>
                <a:ea typeface="Hack" charset="0"/>
                <a:cs typeface="Hack" charset="0"/>
              </a:rPr>
              <a:t>type</a:t>
            </a:r>
            <a:r>
              <a:rPr lang="pl-PL" sz="1800" dirty="0" smtClean="0">
                <a:latin typeface="Hack" charset="0"/>
                <a:ea typeface="Hack" charset="0"/>
                <a:cs typeface="Hack" charset="0"/>
              </a:rPr>
              <a:t> '</a:t>
            </a:r>
            <a:r>
              <a:rPr lang="pl-PL" sz="1800" dirty="0" err="1" smtClean="0">
                <a:latin typeface="Hack" charset="0"/>
                <a:ea typeface="Hack" charset="0"/>
                <a:cs typeface="Hack" charset="0"/>
              </a:rPr>
              <a:t>float</a:t>
            </a:r>
            <a:r>
              <a:rPr lang="pl-PL" sz="1800" dirty="0" smtClean="0">
                <a:latin typeface="Hack" charset="0"/>
                <a:ea typeface="Hack" charset="0"/>
                <a:cs typeface="Hack" charset="0"/>
              </a:rPr>
              <a:t>' </a:t>
            </a:r>
            <a:r>
              <a:rPr lang="pl-PL" sz="1800" dirty="0" err="1" smtClean="0">
                <a:latin typeface="Hack" charset="0"/>
                <a:ea typeface="Hack" charset="0"/>
                <a:cs typeface="Hack" charset="0"/>
              </a:rPr>
              <a:t>cannot</a:t>
            </a:r>
            <a:r>
              <a:rPr lang="pl-PL" sz="1800" dirty="0" smtClean="0">
                <a:latin typeface="Hack" charset="0"/>
                <a:ea typeface="Hack" charset="0"/>
                <a:cs typeface="Hack" charset="0"/>
              </a:rPr>
              <a:t> be </a:t>
            </a:r>
            <a:r>
              <a:rPr lang="pl-PL" sz="1800" dirty="0" err="1" smtClean="0">
                <a:latin typeface="Hack" charset="0"/>
                <a:ea typeface="Hack" charset="0"/>
                <a:cs typeface="Hack" charset="0"/>
              </a:rPr>
              <a:t>narrowed</a:t>
            </a:r>
            <a:r>
              <a:rPr lang="pl-PL" sz="1800" dirty="0" smtClean="0">
                <a:latin typeface="Hack" charset="0"/>
                <a:ea typeface="Hack" charset="0"/>
                <a:cs typeface="Hack" charset="0"/>
              </a:rPr>
              <a:t> to '</a:t>
            </a:r>
            <a:r>
              <a:rPr lang="pl-PL" sz="1800" dirty="0" err="1" smtClean="0">
                <a:latin typeface="Hack" charset="0"/>
                <a:ea typeface="Hack" charset="0"/>
                <a:cs typeface="Hack" charset="0"/>
              </a:rPr>
              <a:t>int</a:t>
            </a:r>
            <a:r>
              <a:rPr lang="pl-PL" sz="1800" dirty="0" smtClean="0">
                <a:latin typeface="Hack" charset="0"/>
                <a:ea typeface="Hack" charset="0"/>
                <a:cs typeface="Hack" charset="0"/>
              </a:rPr>
              <a:t>' in </a:t>
            </a:r>
            <a:r>
              <a:rPr lang="pl-PL" sz="1800" dirty="0" err="1" smtClean="0">
                <a:latin typeface="Hack" charset="0"/>
                <a:ea typeface="Hack" charset="0"/>
                <a:cs typeface="Hack" charset="0"/>
              </a:rPr>
              <a:t>initializer</a:t>
            </a:r>
            <a:r>
              <a:rPr lang="pl-PL" sz="1800" dirty="0" smtClean="0">
                <a:latin typeface="Hack" charset="0"/>
                <a:ea typeface="Hack" charset="0"/>
                <a:cs typeface="Hack" charset="0"/>
              </a:rPr>
              <a:t> list</a:t>
            </a:r>
            <a:br>
              <a:rPr lang="pl-PL" sz="1800" dirty="0" smtClean="0">
                <a:latin typeface="Hack" charset="0"/>
                <a:ea typeface="Hack" charset="0"/>
                <a:cs typeface="Hack" charset="0"/>
              </a:rPr>
            </a:br>
            <a:r>
              <a:rPr lang="is-IS" sz="1800" dirty="0" smtClean="0">
                <a:latin typeface="Hack" charset="0"/>
                <a:ea typeface="Hack" charset="0"/>
                <a:cs typeface="Hack" charset="0"/>
              </a:rPr>
              <a:t>… </a:t>
            </a:r>
            <a:r>
              <a:rPr lang="pl-PL" sz="1800" dirty="0" smtClean="0">
                <a:latin typeface="Hack" charset="0"/>
                <a:ea typeface="Hack" charset="0"/>
                <a:cs typeface="Hack" charset="0"/>
              </a:rPr>
              <a:t>TH1D h1({</a:t>
            </a:r>
            <a:r>
              <a:rPr lang="en-US" sz="1800" dirty="0">
                <a:latin typeface="Hack" charset="0"/>
                <a:ea typeface="Hack" charset="0"/>
                <a:cs typeface="Hack" charset="0"/>
              </a:rPr>
              <a:t>10.0,20.0,50</a:t>
            </a:r>
            <a:r>
              <a:rPr lang="pl-PL" sz="1800" dirty="0" smtClean="0">
                <a:latin typeface="Hack" charset="0"/>
                <a:ea typeface="Hack" charset="0"/>
                <a:cs typeface="Hack" charset="0"/>
              </a:rPr>
              <a:t>})</a:t>
            </a:r>
            <a:br>
              <a:rPr lang="pl-PL" sz="1800" dirty="0" smtClean="0">
                <a:latin typeface="Hack" charset="0"/>
                <a:ea typeface="Hack" charset="0"/>
                <a:cs typeface="Hack" charset="0"/>
              </a:rPr>
            </a:br>
            <a:r>
              <a:rPr lang="pl-PL" sz="1800" dirty="0" smtClean="0">
                <a:latin typeface="Hack" charset="0"/>
                <a:ea typeface="Hack" charset="0"/>
                <a:cs typeface="Hack" charset="0"/>
              </a:rPr>
              <a:t>           ^~~~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pl-PL" sz="1800" dirty="0" smtClean="0">
              <a:latin typeface="Hack" charset="0"/>
              <a:ea typeface="Hack" charset="0"/>
              <a:cs typeface="Hack" charset="0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pl-PL" sz="1800" dirty="0" smtClean="0">
              <a:latin typeface="Hack" charset="0"/>
              <a:ea typeface="Hack" charset="0"/>
              <a:cs typeface="Hack" charset="0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pl-PL" sz="1800" dirty="0" smtClean="0">
                <a:latin typeface="Hack" charset="0"/>
                <a:ea typeface="Hack" charset="0"/>
                <a:cs typeface="Hack" charset="0"/>
              </a:rPr>
              <a:t>error: </a:t>
            </a:r>
            <a:r>
              <a:rPr lang="pl-PL" sz="1800" dirty="0" err="1" smtClean="0">
                <a:latin typeface="Hack" charset="0"/>
                <a:ea typeface="Hack" charset="0"/>
                <a:cs typeface="Hack" charset="0"/>
              </a:rPr>
              <a:t>excess</a:t>
            </a:r>
            <a:r>
              <a:rPr lang="pl-PL" sz="1800" dirty="0" smtClean="0">
                <a:latin typeface="Hack" charset="0"/>
                <a:ea typeface="Hack" charset="0"/>
                <a:cs typeface="Hack" charset="0"/>
              </a:rPr>
              <a:t> </a:t>
            </a:r>
            <a:r>
              <a:rPr lang="pl-PL" sz="1800" dirty="0" err="1" smtClean="0">
                <a:latin typeface="Hack" charset="0"/>
                <a:ea typeface="Hack" charset="0"/>
                <a:cs typeface="Hack" charset="0"/>
              </a:rPr>
              <a:t>elements</a:t>
            </a:r>
            <a:r>
              <a:rPr lang="pl-PL" sz="1800" dirty="0" smtClean="0">
                <a:latin typeface="Hack" charset="0"/>
                <a:ea typeface="Hack" charset="0"/>
                <a:cs typeface="Hack" charset="0"/>
              </a:rPr>
              <a:t> in </a:t>
            </a:r>
            <a:r>
              <a:rPr lang="pl-PL" sz="1800" dirty="0" err="1" smtClean="0">
                <a:latin typeface="Hack" charset="0"/>
                <a:ea typeface="Hack" charset="0"/>
                <a:cs typeface="Hack" charset="0"/>
              </a:rPr>
              <a:t>struct</a:t>
            </a:r>
            <a:r>
              <a:rPr lang="pl-PL" sz="1800" dirty="0" smtClean="0">
                <a:latin typeface="Hack" charset="0"/>
                <a:ea typeface="Hack" charset="0"/>
                <a:cs typeface="Hack" charset="0"/>
              </a:rPr>
              <a:t> </a:t>
            </a:r>
            <a:r>
              <a:rPr lang="pl-PL" sz="1800" dirty="0" err="1" smtClean="0">
                <a:latin typeface="Hack" charset="0"/>
                <a:ea typeface="Hack" charset="0"/>
                <a:cs typeface="Hack" charset="0"/>
              </a:rPr>
              <a:t>initializer</a:t>
            </a:r>
            <a:endParaRPr lang="pl-PL" sz="1800" dirty="0" smtClean="0">
              <a:latin typeface="Hack" charset="0"/>
              <a:ea typeface="Hack" charset="0"/>
              <a:cs typeface="Hack" charset="0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pl-PL" sz="1800" dirty="0" smtClean="0">
                <a:latin typeface="Hack" charset="0"/>
                <a:ea typeface="Hack" charset="0"/>
                <a:cs typeface="Hack" charset="0"/>
              </a:rPr>
              <a:t>h1.Fill({x[i],y[i]});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pl-PL" sz="1800" dirty="0" smtClean="0">
                <a:latin typeface="Hack" charset="0"/>
                <a:ea typeface="Hack" charset="0"/>
                <a:cs typeface="Hack" charset="0"/>
              </a:rPr>
              <a:t>              ^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pl-PL" sz="1800" dirty="0" smtClean="0">
              <a:latin typeface="Hack" charset="0"/>
              <a:ea typeface="Hack" charset="0"/>
              <a:cs typeface="Hack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Philippe Canal / Fermilab - CHEP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9E001-4C42-1747-B9B0-9291593C9B8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8575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2532"/>
    </mc:Choice>
    <mc:Fallback>
      <p:transition spd="slow" advTm="22532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1555883804"/>
              </p:ext>
            </p:extLst>
          </p:nvPr>
        </p:nvGraphicFramePr>
        <p:xfrm>
          <a:off x="414337" y="1457325"/>
          <a:ext cx="11363325" cy="54006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Better syntax + better performance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Philippe Canal / Fermilab - CHEP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9E001-4C42-1747-B9B0-9291593C9B8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9527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94"/>
    </mc:Choice>
    <mc:Fallback>
      <p:transition spd="slow" advTm="494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Interfaces for ROOT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dirty="0" smtClean="0"/>
              <a:t>Goals</a:t>
            </a:r>
            <a:r>
              <a:rPr lang="en-US" dirty="0" smtClean="0"/>
              <a:t>: </a:t>
            </a:r>
          </a:p>
          <a:p>
            <a:r>
              <a:rPr lang="en-US" dirty="0" smtClean="0"/>
              <a:t>Simplicity,</a:t>
            </a:r>
            <a:r>
              <a:rPr lang="en-US" dirty="0"/>
              <a:t> </a:t>
            </a:r>
            <a:r>
              <a:rPr lang="en-US" dirty="0" smtClean="0"/>
              <a:t>Robustness</a:t>
            </a:r>
          </a:p>
          <a:p>
            <a:pPr lvl="1"/>
            <a:r>
              <a:rPr lang="en-US" dirty="0" smtClean="0"/>
              <a:t>Clear ownership, type-safety, compiler-checkable options</a:t>
            </a:r>
          </a:p>
          <a:p>
            <a:r>
              <a:rPr lang="en-US" dirty="0" smtClean="0"/>
              <a:t>Interoperability, Task Parallelism</a:t>
            </a:r>
          </a:p>
          <a:p>
            <a:r>
              <a:rPr lang="en-US" dirty="0" smtClean="0"/>
              <a:t>Design for change: abstraction, separation of public and </a:t>
            </a:r>
            <a:r>
              <a:rPr lang="en-US" dirty="0" smtClean="0"/>
              <a:t>implementation details</a:t>
            </a:r>
            <a:endParaRPr lang="en-US" dirty="0" smtClean="0"/>
          </a:p>
          <a:p>
            <a:r>
              <a:rPr lang="en-US" dirty="0" smtClean="0"/>
              <a:t>Improve speed where possible</a:t>
            </a:r>
          </a:p>
          <a:p>
            <a:r>
              <a:rPr lang="en-US" dirty="0" smtClean="0"/>
              <a:t>Be used in experiment code developed for CERN Run 3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dirty="0" smtClean="0"/>
              <a:t>Means</a:t>
            </a:r>
            <a:r>
              <a:rPr lang="en-US" dirty="0" smtClean="0"/>
              <a:t>:</a:t>
            </a:r>
          </a:p>
          <a:p>
            <a:r>
              <a:rPr lang="en-US" dirty="0"/>
              <a:t>C</a:t>
            </a:r>
            <a:r>
              <a:rPr lang="en-US" dirty="0" smtClean="0"/>
              <a:t>urrent C++</a:t>
            </a:r>
          </a:p>
          <a:p>
            <a:pPr lvl="1"/>
            <a:r>
              <a:rPr lang="en-US" dirty="0" smtClean="0"/>
              <a:t>including smart pointers</a:t>
            </a:r>
          </a:p>
          <a:p>
            <a:r>
              <a:rPr lang="en-US" dirty="0" smtClean="0"/>
              <a:t>Reduce global state</a:t>
            </a:r>
          </a:p>
          <a:p>
            <a:pPr lvl="1"/>
            <a:r>
              <a:rPr lang="en-US" dirty="0" smtClean="0"/>
              <a:t>Make any global state alteration explicit</a:t>
            </a:r>
          </a:p>
        </p:txBody>
      </p:sp>
      <p:sp>
        <p:nvSpPr>
          <p:cNvPr id="9" name="Shape 233"/>
          <p:cNvSpPr/>
          <p:nvPr/>
        </p:nvSpPr>
        <p:spPr>
          <a:xfrm>
            <a:off x="6030097" y="4186219"/>
            <a:ext cx="5828056" cy="1641475"/>
          </a:xfrm>
          <a:prstGeom prst="rect">
            <a:avLst/>
          </a:prstGeom>
          <a:solidFill>
            <a:srgbClr val="EDEDED"/>
          </a:solidFill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203200" tIns="203200" rIns="203200" bIns="203200">
            <a:spAutoFit/>
          </a:bodyPr>
          <a:lstStyle/>
          <a:p>
            <a:pPr algn="l">
              <a:defRPr sz="3300">
                <a:latin typeface="Hack Regular"/>
                <a:ea typeface="Hack Regular"/>
                <a:cs typeface="Hack Regular"/>
                <a:sym typeface="Hack Regular"/>
              </a:defRPr>
            </a:pPr>
            <a:r>
              <a:rPr sz="2000" dirty="0"/>
              <a:t>TFilePtr f </a:t>
            </a:r>
            <a:r>
              <a:rPr sz="2000" dirty="0" smtClean="0"/>
              <a:t>=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   </a:t>
            </a:r>
            <a:r>
              <a:rPr sz="2000" dirty="0" smtClean="0"/>
              <a:t>TFile</a:t>
            </a:r>
            <a:r>
              <a:rPr sz="2000" dirty="0"/>
              <a:t>::OpenForRead(“hist.root”);</a:t>
            </a:r>
          </a:p>
          <a:p>
            <a:pPr algn="l">
              <a:defRPr sz="3300">
                <a:latin typeface="Hack Regular"/>
                <a:ea typeface="Hack Regular"/>
                <a:cs typeface="Hack Regular"/>
                <a:sym typeface="Hack Regular"/>
              </a:defRPr>
            </a:pPr>
            <a:r>
              <a:rPr sz="2000" dirty="0"/>
              <a:t>auto hist = f-&gt;Get&lt;TH1F&gt;(“hpx</a:t>
            </a:r>
            <a:r>
              <a:rPr sz="2000" dirty="0" smtClean="0"/>
              <a:t>”);</a:t>
            </a:r>
            <a:endParaRPr lang="en-US" sz="2000" dirty="0" smtClean="0"/>
          </a:p>
          <a:p>
            <a:pPr>
              <a:defRPr sz="3300">
                <a:latin typeface="Hack Regular"/>
                <a:ea typeface="Hack Regular"/>
                <a:cs typeface="Hack Regular"/>
                <a:sym typeface="Hack Regular"/>
              </a:defRPr>
            </a:pPr>
            <a:r>
              <a:rPr lang="en-US" sz="2000" dirty="0" err="1"/>
              <a:t>canv</a:t>
            </a:r>
            <a:r>
              <a:rPr lang="en-US" sz="2000" dirty="0"/>
              <a:t>-&gt;Draw(</a:t>
            </a:r>
            <a:r>
              <a:rPr lang="en-US" sz="2000" dirty="0" err="1"/>
              <a:t>hist</a:t>
            </a:r>
            <a:r>
              <a:rPr lang="en-US" sz="2000" dirty="0" smtClean="0"/>
              <a:t>);</a:t>
            </a:r>
            <a:endParaRPr lang="en-US" sz="2000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Philippe Canal / Fermilab - CHEP 2016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9E001-4C42-1747-B9B0-9291593C9B8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0313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87"/>
    </mc:Choice>
    <mc:Fallback>
      <p:transition spd="slow" advTm="1087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plan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Gradual Transition</a:t>
            </a:r>
          </a:p>
          <a:p>
            <a:pPr lvl="1"/>
            <a:r>
              <a:rPr lang="en-US" dirty="0" smtClean="0"/>
              <a:t>New prototype interfaces in ROOT::Experimental </a:t>
            </a:r>
            <a:r>
              <a:rPr lang="en-US" dirty="0"/>
              <a:t>and header ending in .</a:t>
            </a:r>
            <a:r>
              <a:rPr lang="en-US" dirty="0" err="1"/>
              <a:t>hxx</a:t>
            </a:r>
            <a:r>
              <a:rPr lang="en-US" dirty="0"/>
              <a:t> </a:t>
            </a:r>
            <a:endParaRPr lang="en-US" dirty="0" smtClean="0"/>
          </a:p>
          <a:p>
            <a:pPr lvl="1"/>
            <a:r>
              <a:rPr lang="en-US" dirty="0" smtClean="0"/>
              <a:t>Released one </a:t>
            </a:r>
            <a:r>
              <a:rPr lang="en-US" dirty="0"/>
              <a:t>by </a:t>
            </a:r>
            <a:r>
              <a:rPr lang="en-US" dirty="0" smtClean="0"/>
              <a:t>one by moving into ROOT:: </a:t>
            </a:r>
          </a:p>
          <a:p>
            <a:pPr lvl="1"/>
            <a:r>
              <a:rPr lang="en-US" dirty="0" smtClean="0"/>
              <a:t>Glue </a:t>
            </a:r>
            <a:r>
              <a:rPr lang="en-US" dirty="0"/>
              <a:t>new interfaces to rest of ROOT 6</a:t>
            </a:r>
          </a:p>
          <a:p>
            <a:pPr lvl="1"/>
            <a:r>
              <a:rPr lang="en-US" dirty="0"/>
              <a:t>Later: ROOT 6 interfaces use ROOT 7 </a:t>
            </a:r>
            <a:r>
              <a:rPr lang="en-US" dirty="0" smtClean="0"/>
              <a:t>ones</a:t>
            </a:r>
            <a:endParaRPr lang="en-US" dirty="0"/>
          </a:p>
          <a:p>
            <a:r>
              <a:rPr lang="en-US" dirty="0" smtClean="0"/>
              <a:t>Design </a:t>
            </a:r>
            <a:r>
              <a:rPr lang="en-US" dirty="0"/>
              <a:t>with care, take time: these interfaces should survive for the next 20 </a:t>
            </a:r>
            <a:r>
              <a:rPr lang="en-US" dirty="0" smtClean="0"/>
              <a:t>years!</a:t>
            </a:r>
          </a:p>
          <a:p>
            <a:r>
              <a:rPr lang="en-US" dirty="0" smtClean="0"/>
              <a:t>Allow </a:t>
            </a:r>
            <a:r>
              <a:rPr lang="en-US" dirty="0"/>
              <a:t>reading old data into new ROOT</a:t>
            </a:r>
          </a:p>
          <a:p>
            <a:r>
              <a:rPr lang="en-US" dirty="0" smtClean="0"/>
              <a:t>Interact </a:t>
            </a:r>
            <a:r>
              <a:rPr lang="en-US" dirty="0"/>
              <a:t>with YOU, early and continuously</a:t>
            </a:r>
          </a:p>
          <a:p>
            <a:pPr lvl="1"/>
            <a:r>
              <a:rPr lang="en-US" dirty="0"/>
              <a:t>take what worked well for ROOT 6</a:t>
            </a:r>
          </a:p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Philippe Canal / Fermilab - CHEP 2016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9E001-4C42-1747-B9B0-9291593C9B8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8807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90806"/>
    </mc:Choice>
    <mc:Fallback>
      <p:transition spd="slow" advTm="90806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state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TFile</a:t>
            </a:r>
            <a:r>
              <a:rPr lang="en-US" dirty="0"/>
              <a:t> interface</a:t>
            </a:r>
          </a:p>
          <a:p>
            <a:pPr lvl="1"/>
            <a:r>
              <a:rPr lang="en-US" dirty="0"/>
              <a:t>Name now part of the connection with container rather than within the object</a:t>
            </a:r>
          </a:p>
          <a:p>
            <a:r>
              <a:rPr lang="en-US" dirty="0"/>
              <a:t>Histogram including read/write to file.</a:t>
            </a:r>
          </a:p>
          <a:p>
            <a:pPr lvl="1"/>
            <a:r>
              <a:rPr lang="en-US" dirty="0"/>
              <a:t>Can customize what kind of statistics is being gathered </a:t>
            </a:r>
            <a:r>
              <a:rPr lang="en-US" b="1" i="1" dirty="0"/>
              <a:t>without</a:t>
            </a:r>
            <a:r>
              <a:rPr lang="en-US" dirty="0"/>
              <a:t> any run-time penalty</a:t>
            </a:r>
          </a:p>
          <a:p>
            <a:r>
              <a:rPr lang="en-US" dirty="0"/>
              <a:t>Starting with </a:t>
            </a:r>
            <a:r>
              <a:rPr lang="en-US" dirty="0" err="1"/>
              <a:t>TPad</a:t>
            </a:r>
            <a:r>
              <a:rPr lang="en-US" dirty="0"/>
              <a:t>/</a:t>
            </a:r>
            <a:r>
              <a:rPr lang="en-US" dirty="0" err="1"/>
              <a:t>TCanvas</a:t>
            </a:r>
            <a:endParaRPr lang="en-US" dirty="0"/>
          </a:p>
          <a:p>
            <a:pPr lvl="1"/>
            <a:r>
              <a:rPr lang="en-US" dirty="0"/>
              <a:t>On going discussion on how to express Draw options such that it is intuitive, flexible and compile time checked while remaining easy to code and read.</a:t>
            </a:r>
          </a:p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Philippe Canal / Fermilab - CHEP 2016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9E001-4C42-1747-B9B0-9291593C9B84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0373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4903"/>
    </mc:Choice>
    <mc:Fallback>
      <p:transition spd="slow" advTm="54903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Conclusion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world (and C++) has changed, ROOT needs to adapt</a:t>
            </a:r>
          </a:p>
          <a:p>
            <a:r>
              <a:rPr lang="en-US" dirty="0" smtClean="0"/>
              <a:t>Successful maintenance, yet need for evolution</a:t>
            </a:r>
          </a:p>
          <a:p>
            <a:r>
              <a:rPr lang="en-US" dirty="0" smtClean="0"/>
              <a:t>Can only convince through features, robustness, simplicity: usability</a:t>
            </a:r>
          </a:p>
          <a:p>
            <a:r>
              <a:rPr lang="en-US" dirty="0" smtClean="0"/>
              <a:t>Small steps enable organic growth and has enabled feed-back loop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0162" y="1567564"/>
            <a:ext cx="5833872" cy="4578593"/>
          </a:xfrm>
        </p:spPr>
        <p:txBody>
          <a:bodyPr>
            <a:normAutofit/>
          </a:bodyPr>
          <a:lstStyle/>
          <a:p>
            <a:r>
              <a:rPr lang="en-US" b="1" dirty="0" smtClean="0"/>
              <a:t>V7 needs YOU </a:t>
            </a:r>
            <a:endParaRPr lang="en-US" dirty="0" smtClean="0"/>
          </a:p>
          <a:p>
            <a:r>
              <a:rPr lang="en-US" dirty="0" smtClean="0"/>
              <a:t>both </a:t>
            </a:r>
            <a:r>
              <a:rPr lang="en-US" dirty="0"/>
              <a:t>physicists and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computing aficionados</a:t>
            </a:r>
            <a:endParaRPr lang="en-US" dirty="0"/>
          </a:p>
          <a:p>
            <a:r>
              <a:rPr lang="en-US" dirty="0"/>
              <a:t>Get involved by signing up at </a:t>
            </a:r>
            <a:r>
              <a:rPr lang="en-US" dirty="0">
                <a:hlinkClick r:id="rId3"/>
              </a:rPr>
              <a:t>https://cern.ch/root7-signup</a:t>
            </a:r>
            <a:r>
              <a:rPr lang="en-US" dirty="0"/>
              <a:t> for mailing list and semi-regular Wednesday meeting! </a:t>
            </a:r>
            <a:endParaRPr lang="en-US" dirty="0" smtClean="0"/>
          </a:p>
          <a:p>
            <a:r>
              <a:rPr lang="en-US" dirty="0" smtClean="0"/>
              <a:t>Discussions have already produced better interfaces and implementation and lead to contribution of patches and pull requests!</a:t>
            </a:r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1769" y="488223"/>
            <a:ext cx="2533246" cy="2579067"/>
          </a:xfrm>
          <a:prstGeom prst="rect">
            <a:avLst/>
          </a:prstGeom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Philippe Canal / Fermilab - CHEP 2016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9E001-4C42-1747-B9B0-9291593C9B84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4191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93610"/>
    </mc:Choice>
    <mc:Fallback>
      <p:transition spd="slow" advTm="9361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long long time ago in a distant land </a:t>
            </a:r>
            <a:r>
              <a:rPr lang="is-I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Early days of C++</a:t>
            </a:r>
          </a:p>
          <a:p>
            <a:pPr lvl="1"/>
            <a:r>
              <a:rPr lang="en-US" dirty="0" smtClean="0"/>
              <a:t>No class templates or function templates</a:t>
            </a:r>
          </a:p>
          <a:p>
            <a:pPr lvl="1"/>
            <a:r>
              <a:rPr lang="en-US" dirty="0" smtClean="0"/>
              <a:t>No standard containers</a:t>
            </a:r>
          </a:p>
          <a:p>
            <a:pPr lvl="1"/>
            <a:r>
              <a:rPr lang="en-US" dirty="0" smtClean="0"/>
              <a:t>No standard smart pointer</a:t>
            </a:r>
          </a:p>
          <a:p>
            <a:pPr lvl="1"/>
            <a:r>
              <a:rPr lang="en-US" dirty="0" smtClean="0"/>
              <a:t>No practical exception handling (significant performance penalty)</a:t>
            </a:r>
          </a:p>
          <a:p>
            <a:pPr lvl="1"/>
            <a:r>
              <a:rPr lang="en-US" dirty="0" smtClean="0"/>
              <a:t>No threading model, no filesystem abstraction</a:t>
            </a:r>
          </a:p>
          <a:p>
            <a:pPr lvl="1"/>
            <a:r>
              <a:rPr lang="en-US" dirty="0" smtClean="0"/>
              <a:t>No move semantic, no initializer-lists</a:t>
            </a:r>
          </a:p>
          <a:p>
            <a:pPr lvl="1"/>
            <a:r>
              <a:rPr lang="en-US" dirty="0" smtClean="0"/>
              <a:t>Not even a standard string</a:t>
            </a:r>
          </a:p>
          <a:p>
            <a:pPr lvl="1"/>
            <a:r>
              <a:rPr lang="en-US" dirty="0" smtClean="0"/>
              <a:t>OO and virtual functions on the high of hype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So ROOT</a:t>
            </a:r>
          </a:p>
          <a:p>
            <a:pPr lvl="1"/>
            <a:r>
              <a:rPr lang="en-US" dirty="0"/>
              <a:t>Provided Collections, Strings</a:t>
            </a:r>
          </a:p>
          <a:p>
            <a:pPr lvl="2"/>
            <a:r>
              <a:rPr lang="en-US" dirty="0" err="1"/>
              <a:t>e.g</a:t>
            </a:r>
            <a:r>
              <a:rPr lang="en-US" dirty="0"/>
              <a:t> </a:t>
            </a:r>
            <a:r>
              <a:rPr lang="en-US" dirty="0" err="1"/>
              <a:t>TClonesArray</a:t>
            </a:r>
            <a:r>
              <a:rPr lang="en-US" dirty="0"/>
              <a:t> implemented ‘</a:t>
            </a:r>
            <a:r>
              <a:rPr lang="en-US" dirty="0" err="1"/>
              <a:t>emplace_back</a:t>
            </a:r>
            <a:r>
              <a:rPr lang="en-US" dirty="0"/>
              <a:t>’ 15 years before it appeared in the standard.</a:t>
            </a:r>
          </a:p>
          <a:p>
            <a:pPr lvl="1"/>
            <a:r>
              <a:rPr lang="en-US" dirty="0"/>
              <a:t>Had to rely on polymorphism</a:t>
            </a:r>
          </a:p>
          <a:p>
            <a:pPr lvl="1"/>
            <a:r>
              <a:rPr lang="en-US" dirty="0"/>
              <a:t>To implement shared ownership had to rely on (implicit) global registries</a:t>
            </a:r>
          </a:p>
          <a:p>
            <a:pPr lvl="1"/>
            <a:r>
              <a:rPr lang="en-US" dirty="0" err="1"/>
              <a:t>TThread</a:t>
            </a:r>
            <a:r>
              <a:rPr lang="en-US" dirty="0"/>
              <a:t>, </a:t>
            </a:r>
            <a:r>
              <a:rPr lang="en-US" dirty="0" err="1" smtClean="0"/>
              <a:t>TSystem</a:t>
            </a:r>
            <a:endParaRPr lang="en-US" dirty="0"/>
          </a:p>
          <a:p>
            <a:pPr lvl="1"/>
            <a:r>
              <a:rPr lang="en-US" dirty="0"/>
              <a:t>Interface relying heavily on pointer and </a:t>
            </a:r>
            <a:r>
              <a:rPr lang="en-US" dirty="0" smtClean="0"/>
              <a:t>statics</a:t>
            </a:r>
          </a:p>
          <a:p>
            <a:pPr lvl="1"/>
            <a:r>
              <a:rPr lang="en-US" dirty="0" smtClean="0"/>
              <a:t>Error handling via </a:t>
            </a:r>
            <a:r>
              <a:rPr lang="en-US" dirty="0" err="1" smtClean="0"/>
              <a:t>nullptr</a:t>
            </a:r>
            <a:r>
              <a:rPr lang="en-US" dirty="0" smtClean="0"/>
              <a:t> and error/warning message handler.</a:t>
            </a:r>
            <a:endParaRPr lang="en-US" dirty="0"/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Philippe Canal / Fermilab - CHEP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9E001-4C42-1747-B9B0-9291593C9B8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4475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4069"/>
    </mc:Choice>
    <mc:Fallback>
      <p:transition spd="slow" advTm="64069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C++ nowadays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C++11 own goals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Improve Robustness</a:t>
            </a:r>
          </a:p>
          <a:p>
            <a:endParaRPr lang="en-US" dirty="0" smtClean="0"/>
          </a:p>
          <a:p>
            <a:r>
              <a:rPr lang="en-US" dirty="0"/>
              <a:t>Improve </a:t>
            </a:r>
            <a:r>
              <a:rPr lang="en-US" dirty="0" smtClean="0"/>
              <a:t>Speed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Improve Code clarity</a:t>
            </a:r>
            <a:endParaRPr lang="en-US" dirty="0"/>
          </a:p>
          <a:p>
            <a:endParaRPr lang="en-US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Standard libraries with very efficient collections, smart pointers</a:t>
            </a:r>
          </a:p>
          <a:p>
            <a:r>
              <a:rPr lang="en-US" dirty="0"/>
              <a:t>Fast exception handling</a:t>
            </a:r>
          </a:p>
          <a:p>
            <a:r>
              <a:rPr lang="en-US" dirty="0"/>
              <a:t>Threading model (and a filesystem abstraction in C++17)</a:t>
            </a:r>
          </a:p>
          <a:p>
            <a:r>
              <a:rPr lang="en-US" dirty="0"/>
              <a:t>Move semantic, Initializer-list</a:t>
            </a:r>
          </a:p>
          <a:p>
            <a:r>
              <a:rPr lang="en-US" dirty="0"/>
              <a:t>Efficient templates, template alias, perfect forwarding</a:t>
            </a:r>
          </a:p>
          <a:p>
            <a:r>
              <a:rPr lang="en-US" dirty="0"/>
              <a:t>Reliable static analysis tools</a:t>
            </a:r>
          </a:p>
          <a:p>
            <a:r>
              <a:rPr lang="en-US" dirty="0"/>
              <a:t>And a standard string </a:t>
            </a:r>
            <a:r>
              <a:rPr lang="is-IS" dirty="0"/>
              <a:t>…</a:t>
            </a: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Philippe Canal / Fermilab - CHEP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9E001-4C42-1747-B9B0-9291593C9B8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6546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8304"/>
    </mc:Choice>
    <mc:Fallback>
      <p:transition spd="slow" advTm="38304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C++ IS STILL evolving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From </a:t>
            </a:r>
            <a:r>
              <a:rPr lang="en-US" dirty="0" err="1" smtClean="0"/>
              <a:t>Stroustrup</a:t>
            </a:r>
            <a:r>
              <a:rPr lang="en-US" dirty="0" smtClean="0"/>
              <a:t>: “Within C++ is a smaller, simpler, safer language struggling to get out”</a:t>
            </a:r>
          </a:p>
          <a:p>
            <a:pPr lvl="1"/>
            <a:r>
              <a:rPr lang="en-US" dirty="0" smtClean="0"/>
              <a:t>Code can be simpler</a:t>
            </a:r>
          </a:p>
          <a:p>
            <a:pPr lvl="1"/>
            <a:r>
              <a:rPr lang="en-US" dirty="0" smtClean="0"/>
              <a:t>as efficient as ever</a:t>
            </a:r>
          </a:p>
          <a:p>
            <a:pPr lvl="1"/>
            <a:r>
              <a:rPr lang="en-US" dirty="0" smtClean="0"/>
              <a:t>as expressive as ever</a:t>
            </a:r>
          </a:p>
          <a:p>
            <a:r>
              <a:rPr lang="en-US" dirty="0" smtClean="0"/>
              <a:t>Based on a combination of </a:t>
            </a:r>
          </a:p>
          <a:p>
            <a:pPr lvl="1"/>
            <a:r>
              <a:rPr lang="en-US" dirty="0" smtClean="0"/>
              <a:t>Using standard features</a:t>
            </a:r>
          </a:p>
          <a:p>
            <a:pPr lvl="1"/>
            <a:r>
              <a:rPr lang="en-US" dirty="0" smtClean="0"/>
              <a:t>Zero cost abstraction ( </a:t>
            </a:r>
            <a:r>
              <a:rPr lang="en-US" dirty="0" err="1" smtClean="0"/>
              <a:t>gsl</a:t>
            </a:r>
            <a:r>
              <a:rPr lang="en-US" dirty="0" smtClean="0"/>
              <a:t>::owner&lt;T&gt; ) </a:t>
            </a:r>
          </a:p>
          <a:p>
            <a:pPr lvl="1"/>
            <a:r>
              <a:rPr lang="en-US" dirty="0" smtClean="0"/>
              <a:t>Static analysis tool to verify that those features and abstractions are used consistently </a:t>
            </a:r>
          </a:p>
          <a:p>
            <a:r>
              <a:rPr lang="en-US" dirty="0" smtClean="0"/>
              <a:t>See </a:t>
            </a:r>
            <a:r>
              <a:rPr lang="en-US" dirty="0" smtClean="0">
                <a:hlinkClick r:id="rId3" invalidUrl="https://github.com/isocpp/CppCoreGuidelines/blob/master/talks/Stroustrup - CppCon 2015 keynote.pdf"/>
              </a:rPr>
              <a:t>Stroustrup’s </a:t>
            </a:r>
            <a:r>
              <a:rPr lang="en-US" dirty="0" smtClean="0">
                <a:hlinkClick r:id="rId4" invalidUrl="https://github.com/isocpp/CppCoreGuidelines/blob/master/talks/Stroustrup - CppCon 2015 keynote.pdf"/>
              </a:rPr>
              <a:t>ROOT Workshop </a:t>
            </a:r>
            <a:r>
              <a:rPr lang="en-US" dirty="0" smtClean="0">
                <a:hlinkClick r:id="rId5" invalidUrl="https://github.com/isocpp/CppCoreGuidelines/blob/master/talks/Stroustrup - CppCon 2015 keynote.pdf"/>
              </a:rPr>
              <a:t>presentation</a:t>
            </a:r>
            <a:r>
              <a:rPr lang="en-US" dirty="0"/>
              <a:t> “Writing Good C++14” </a:t>
            </a:r>
            <a:r>
              <a:rPr lang="en-US" dirty="0" smtClean="0">
                <a:hlinkClick r:id="rId6"/>
              </a:rPr>
              <a:t>filmed at CppCon 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and </a:t>
            </a:r>
            <a:r>
              <a:rPr lang="en-US" dirty="0">
                <a:hlinkClick r:id="rId7"/>
              </a:rPr>
              <a:t>"The Evolution of C++ Past, Present and Future" </a:t>
            </a:r>
            <a:endParaRPr lang="en-US" dirty="0"/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Philippe Canal / Fermilab - CHEP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9E001-4C42-1747-B9B0-9291593C9B8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4556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98398"/>
    </mc:Choice>
    <mc:Fallback>
      <p:transition spd="slow" advTm="98398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Backward Compatibility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135" y="1705232"/>
            <a:ext cx="11726562" cy="4127156"/>
          </a:xfrm>
        </p:spPr>
        <p:txBody>
          <a:bodyPr>
            <a:normAutofit/>
          </a:bodyPr>
          <a:lstStyle/>
          <a:p>
            <a:r>
              <a:rPr lang="en-US" dirty="0" smtClean="0"/>
              <a:t>For </a:t>
            </a:r>
            <a:r>
              <a:rPr lang="en-US" dirty="0"/>
              <a:t>20 years now, ROOT macros “just” worked across ROOT </a:t>
            </a:r>
            <a:r>
              <a:rPr lang="en-US" dirty="0" smtClean="0"/>
              <a:t>versions:</a:t>
            </a:r>
          </a:p>
          <a:p>
            <a:pPr lvl="1"/>
            <a:r>
              <a:rPr lang="en-US" dirty="0" err="1" smtClean="0"/>
              <a:t>TFile</a:t>
            </a:r>
            <a:r>
              <a:rPr lang="en-US" dirty="0" smtClean="0"/>
              <a:t>* f = new </a:t>
            </a:r>
            <a:r>
              <a:rPr lang="en-US" dirty="0" err="1" smtClean="0"/>
              <a:t>TFile</a:t>
            </a:r>
            <a:r>
              <a:rPr lang="en-US" dirty="0" smtClean="0"/>
              <a:t>(“</a:t>
            </a:r>
            <a:r>
              <a:rPr lang="en-US" dirty="0" err="1" smtClean="0"/>
              <a:t>hist.root</a:t>
            </a:r>
            <a:r>
              <a:rPr lang="en-US" dirty="0" smtClean="0"/>
              <a:t>”);</a:t>
            </a:r>
          </a:p>
          <a:p>
            <a:pPr lvl="1"/>
            <a:r>
              <a:rPr lang="en-US" dirty="0" err="1" smtClean="0"/>
              <a:t>hpx</a:t>
            </a:r>
            <a:r>
              <a:rPr lang="en-US" dirty="0" smtClean="0"/>
              <a:t>-&gt;Draw();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Dated interface personality</a:t>
            </a:r>
          </a:p>
          <a:p>
            <a:r>
              <a:rPr lang="en-US" dirty="0" smtClean="0"/>
              <a:t>Functionality </a:t>
            </a:r>
            <a:r>
              <a:rPr lang="en-US" i="1" dirty="0" smtClean="0"/>
              <a:t>changes</a:t>
            </a:r>
            <a:r>
              <a:rPr lang="en-US" dirty="0" smtClean="0"/>
              <a:t> impossible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hape 152"/>
          <p:cNvSpPr txBox="1">
            <a:spLocks/>
          </p:cNvSpPr>
          <p:nvPr/>
        </p:nvSpPr>
        <p:spPr>
          <a:xfrm>
            <a:off x="852616" y="301360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That’s Good, Right?</a:t>
            </a:r>
            <a:endParaRPr lang="en-US" dirty="0"/>
          </a:p>
        </p:txBody>
      </p:sp>
      <p:pic>
        <p:nvPicPr>
          <p:cNvPr id="5" name="bigstock_Frozen_Time_575865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056239" y="2840940"/>
            <a:ext cx="3371470" cy="2255139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Philippe Canal / Fermilab - CHEP 2016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9E001-4C42-1747-B9B0-9291593C9B8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0757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5862"/>
    </mc:Choice>
    <mc:Fallback>
      <p:transition spd="slow" advTm="45862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Typical ROOT Script, short and simple, isn’t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11211" y="1825625"/>
            <a:ext cx="5908589" cy="4351338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 err="1" smtClean="0">
                <a:latin typeface="Hack" charset="0"/>
                <a:ea typeface="Hack" charset="0"/>
                <a:cs typeface="Hack" charset="0"/>
              </a:rPr>
              <a:t>TFile</a:t>
            </a: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 *f = </a:t>
            </a:r>
            <a:r>
              <a:rPr lang="en-US" sz="1800" dirty="0" err="1" smtClean="0">
                <a:latin typeface="Hack" charset="0"/>
                <a:ea typeface="Hack" charset="0"/>
                <a:cs typeface="Hack" charset="0"/>
              </a:rPr>
              <a:t>TFile</a:t>
            </a: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::Open(</a:t>
            </a:r>
            <a:r>
              <a:rPr lang="en-US" sz="1800" dirty="0" err="1" smtClean="0">
                <a:latin typeface="Hack" charset="0"/>
                <a:ea typeface="Hack" charset="0"/>
                <a:cs typeface="Hack" charset="0"/>
              </a:rPr>
              <a:t>fname</a:t>
            </a: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,”NEW”);</a:t>
            </a:r>
            <a:br>
              <a:rPr lang="en-US" sz="1800" dirty="0" smtClean="0">
                <a:latin typeface="Hack" charset="0"/>
                <a:ea typeface="Hack" charset="0"/>
                <a:cs typeface="Hack" charset="0"/>
              </a:rPr>
            </a:b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TH2D *h1 = new </a:t>
            </a:r>
            <a:br>
              <a:rPr lang="en-US" sz="1800" dirty="0" smtClean="0">
                <a:latin typeface="Hack" charset="0"/>
                <a:ea typeface="Hack" charset="0"/>
                <a:cs typeface="Hack" charset="0"/>
              </a:rPr>
            </a:b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  TH2D(name1,title1,100,10,20,50,-5,5);</a:t>
            </a:r>
            <a:br>
              <a:rPr lang="en-US" sz="1800" dirty="0" smtClean="0">
                <a:latin typeface="Hack" charset="0"/>
                <a:ea typeface="Hack" charset="0"/>
                <a:cs typeface="Hack" charset="0"/>
              </a:rPr>
            </a:br>
            <a:r>
              <a:rPr lang="en-US" sz="1800" dirty="0">
                <a:latin typeface="Hack" charset="0"/>
                <a:ea typeface="Hack" charset="0"/>
                <a:cs typeface="Hack" charset="0"/>
              </a:rPr>
              <a:t>double </a:t>
            </a:r>
            <a:r>
              <a:rPr lang="en-US" sz="1800" dirty="0" err="1">
                <a:latin typeface="Hack" charset="0"/>
                <a:ea typeface="Hack" charset="0"/>
                <a:cs typeface="Hack" charset="0"/>
              </a:rPr>
              <a:t>binsy</a:t>
            </a:r>
            <a:r>
              <a:rPr lang="en-US" sz="1800" dirty="0">
                <a:latin typeface="Hack" charset="0"/>
                <a:ea typeface="Hack" charset="0"/>
                <a:cs typeface="Hack" charset="0"/>
              </a:rPr>
              <a:t>[5] = {0., 1., 5., 10., 50.};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>
                <a:latin typeface="Hack" charset="0"/>
                <a:ea typeface="Hack" charset="0"/>
                <a:cs typeface="Hack" charset="0"/>
              </a:rPr>
              <a:t>TH2D *h2 = new </a:t>
            </a:r>
            <a:br>
              <a:rPr lang="en-US" sz="1800" dirty="0">
                <a:latin typeface="Hack" charset="0"/>
                <a:ea typeface="Hack" charset="0"/>
                <a:cs typeface="Hack" charset="0"/>
              </a:rPr>
            </a:br>
            <a:r>
              <a:rPr lang="en-US" sz="1800" dirty="0">
                <a:latin typeface="Hack" charset="0"/>
                <a:ea typeface="Hack" charset="0"/>
                <a:cs typeface="Hack" charset="0"/>
              </a:rPr>
              <a:t>  </a:t>
            </a: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TH2D(name2,title2,50,10,20,4,binsy</a:t>
            </a:r>
            <a:r>
              <a:rPr lang="en-US" sz="1800" dirty="0">
                <a:latin typeface="Hack" charset="0"/>
                <a:ea typeface="Hack" charset="0"/>
                <a:cs typeface="Hack" charset="0"/>
              </a:rPr>
              <a:t>);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for(long </a:t>
            </a:r>
            <a:r>
              <a:rPr lang="en-US" sz="1800" dirty="0" err="1" smtClean="0">
                <a:latin typeface="Hack" charset="0"/>
                <a:ea typeface="Hack" charset="0"/>
                <a:cs typeface="Hack" charset="0"/>
              </a:rPr>
              <a:t>i</a:t>
            </a: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 = 0; </a:t>
            </a:r>
            <a:r>
              <a:rPr lang="en-US" sz="1800" dirty="0" err="1" smtClean="0">
                <a:latin typeface="Hack" charset="0"/>
                <a:ea typeface="Hack" charset="0"/>
                <a:cs typeface="Hack" charset="0"/>
              </a:rPr>
              <a:t>i</a:t>
            </a: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 &lt; </a:t>
            </a:r>
            <a:r>
              <a:rPr lang="en-US" sz="1800" dirty="0" err="1" smtClean="0">
                <a:latin typeface="Hack" charset="0"/>
                <a:ea typeface="Hack" charset="0"/>
                <a:cs typeface="Hack" charset="0"/>
              </a:rPr>
              <a:t>kN</a:t>
            </a: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 ; ++</a:t>
            </a:r>
            <a:r>
              <a:rPr lang="en-US" sz="1800" dirty="0" err="1" smtClean="0">
                <a:latin typeface="Hack" charset="0"/>
                <a:ea typeface="Hack" charset="0"/>
                <a:cs typeface="Hack" charset="0"/>
              </a:rPr>
              <a:t>i</a:t>
            </a: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)</a:t>
            </a:r>
            <a:br>
              <a:rPr lang="en-US" sz="1800" dirty="0" smtClean="0">
                <a:latin typeface="Hack" charset="0"/>
                <a:ea typeface="Hack" charset="0"/>
                <a:cs typeface="Hack" charset="0"/>
              </a:rPr>
            </a:b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{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    h1-&gt;Fill(x[</a:t>
            </a:r>
            <a:r>
              <a:rPr lang="en-US" sz="1800" dirty="0" err="1" smtClean="0">
                <a:latin typeface="Hack" charset="0"/>
                <a:ea typeface="Hack" charset="0"/>
                <a:cs typeface="Hack" charset="0"/>
              </a:rPr>
              <a:t>i</a:t>
            </a: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],y[</a:t>
            </a:r>
            <a:r>
              <a:rPr lang="en-US" sz="1800" dirty="0" err="1" smtClean="0">
                <a:latin typeface="Hack" charset="0"/>
                <a:ea typeface="Hack" charset="0"/>
                <a:cs typeface="Hack" charset="0"/>
              </a:rPr>
              <a:t>i</a:t>
            </a: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]);</a:t>
            </a:r>
            <a:endParaRPr lang="en-US" sz="1800" dirty="0">
              <a:latin typeface="Hack" charset="0"/>
              <a:ea typeface="Hack" charset="0"/>
              <a:cs typeface="Hack" charset="0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    h2-&gt;Fill(x[</a:t>
            </a:r>
            <a:r>
              <a:rPr lang="en-US" sz="1800" dirty="0" err="1" smtClean="0">
                <a:latin typeface="Hack" charset="0"/>
                <a:ea typeface="Hack" charset="0"/>
                <a:cs typeface="Hack" charset="0"/>
              </a:rPr>
              <a:t>i</a:t>
            </a: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],y[</a:t>
            </a:r>
            <a:r>
              <a:rPr lang="en-US" sz="1800" dirty="0" err="1" smtClean="0">
                <a:latin typeface="Hack" charset="0"/>
                <a:ea typeface="Hack" charset="0"/>
                <a:cs typeface="Hack" charset="0"/>
              </a:rPr>
              <a:t>i</a:t>
            </a: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]);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}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f-&gt;Write();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delete h2;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delete h1;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>
                <a:latin typeface="Hack" charset="0"/>
                <a:ea typeface="Hack" charset="0"/>
                <a:cs typeface="Hack" charset="0"/>
              </a:rPr>
              <a:t>d</a:t>
            </a: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elete f;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800" dirty="0">
              <a:latin typeface="Hack" charset="0"/>
              <a:ea typeface="Hack" charset="0"/>
              <a:cs typeface="Hack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800" dirty="0" smtClean="0">
              <a:latin typeface="Hack" charset="0"/>
              <a:ea typeface="Hack" charset="0"/>
              <a:cs typeface="Hack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6252034" y="1822450"/>
            <a:ext cx="6266541" cy="4351338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en-US" sz="1800" dirty="0">
              <a:latin typeface="Hack" charset="0"/>
              <a:ea typeface="Hack" charset="0"/>
              <a:cs typeface="Hack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Philippe Canal / Fermilab - CHEP 2016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9E001-4C42-1747-B9B0-9291593C9B84}" type="slidenum">
              <a:rPr lang="en-US" smtClean="0"/>
              <a:t>6</a:t>
            </a:fld>
            <a:endParaRPr lang="en-US"/>
          </a:p>
        </p:txBody>
      </p:sp>
      <p:pic>
        <p:nvPicPr>
          <p:cNvPr id="1026" name="Picture 2" descr="mage result for simple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9773" y="2469557"/>
            <a:ext cx="3835079" cy="30571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004337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9573"/>
    </mc:Choice>
    <mc:Fallback>
      <p:transition spd="slow" advTm="19573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But what about this variation?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11211" y="1825625"/>
            <a:ext cx="5908589" cy="4351338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 err="1" smtClean="0">
                <a:latin typeface="Hack" charset="0"/>
                <a:ea typeface="Hack" charset="0"/>
                <a:cs typeface="Hack" charset="0"/>
              </a:rPr>
              <a:t>TFile</a:t>
            </a: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 *f = </a:t>
            </a:r>
            <a:r>
              <a:rPr lang="en-US" sz="1800" dirty="0" err="1" smtClean="0">
                <a:latin typeface="Hack" charset="0"/>
                <a:ea typeface="Hack" charset="0"/>
                <a:cs typeface="Hack" charset="0"/>
              </a:rPr>
              <a:t>TFile</a:t>
            </a: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::Open(</a:t>
            </a:r>
            <a:r>
              <a:rPr lang="en-US" sz="1800" dirty="0" err="1" smtClean="0">
                <a:latin typeface="Hack" charset="0"/>
                <a:ea typeface="Hack" charset="0"/>
                <a:cs typeface="Hack" charset="0"/>
              </a:rPr>
              <a:t>fname</a:t>
            </a: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,”NEW”);</a:t>
            </a:r>
            <a:br>
              <a:rPr lang="en-US" sz="1800" dirty="0" smtClean="0">
                <a:latin typeface="Hack" charset="0"/>
                <a:ea typeface="Hack" charset="0"/>
                <a:cs typeface="Hack" charset="0"/>
              </a:rPr>
            </a:b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TH2D *h1 = new </a:t>
            </a:r>
            <a:br>
              <a:rPr lang="en-US" sz="1800" dirty="0" smtClean="0">
                <a:latin typeface="Hack" charset="0"/>
                <a:ea typeface="Hack" charset="0"/>
                <a:cs typeface="Hack" charset="0"/>
              </a:rPr>
            </a:b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  TH2D(name1,title1,100,10,20,50,-5,5);</a:t>
            </a:r>
            <a:br>
              <a:rPr lang="en-US" sz="1800" dirty="0" smtClean="0">
                <a:latin typeface="Hack" charset="0"/>
                <a:ea typeface="Hack" charset="0"/>
                <a:cs typeface="Hack" charset="0"/>
              </a:rPr>
            </a:b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double </a:t>
            </a:r>
            <a:r>
              <a:rPr lang="en-US" sz="1800" dirty="0" err="1" smtClean="0">
                <a:latin typeface="Hack" charset="0"/>
                <a:ea typeface="Hack" charset="0"/>
                <a:cs typeface="Hack" charset="0"/>
              </a:rPr>
              <a:t>binsy</a:t>
            </a: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[5] = {0., 1., 5., 10., 50.};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TH2D *h2 = new </a:t>
            </a:r>
            <a:br>
              <a:rPr lang="en-US" sz="1800" dirty="0" smtClean="0">
                <a:latin typeface="Hack" charset="0"/>
                <a:ea typeface="Hack" charset="0"/>
                <a:cs typeface="Hack" charset="0"/>
              </a:rPr>
            </a:b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  TH2D(name2,title2,50,10,20,4,binsy);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for(long </a:t>
            </a:r>
            <a:r>
              <a:rPr lang="en-US" sz="1800" dirty="0" err="1" smtClean="0">
                <a:latin typeface="Hack" charset="0"/>
                <a:ea typeface="Hack" charset="0"/>
                <a:cs typeface="Hack" charset="0"/>
              </a:rPr>
              <a:t>i</a:t>
            </a: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 = 0; </a:t>
            </a:r>
            <a:r>
              <a:rPr lang="en-US" sz="1800" dirty="0" err="1" smtClean="0">
                <a:latin typeface="Hack" charset="0"/>
                <a:ea typeface="Hack" charset="0"/>
                <a:cs typeface="Hack" charset="0"/>
              </a:rPr>
              <a:t>i</a:t>
            </a: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 &lt; </a:t>
            </a:r>
            <a:r>
              <a:rPr lang="en-US" sz="1800" dirty="0" err="1" smtClean="0">
                <a:latin typeface="Hack" charset="0"/>
                <a:ea typeface="Hack" charset="0"/>
                <a:cs typeface="Hack" charset="0"/>
              </a:rPr>
              <a:t>kN</a:t>
            </a: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 ; ++</a:t>
            </a:r>
            <a:r>
              <a:rPr lang="en-US" sz="1800" dirty="0" err="1" smtClean="0">
                <a:latin typeface="Hack" charset="0"/>
                <a:ea typeface="Hack" charset="0"/>
                <a:cs typeface="Hack" charset="0"/>
              </a:rPr>
              <a:t>i</a:t>
            </a: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)</a:t>
            </a:r>
            <a:br>
              <a:rPr lang="en-US" sz="1800" dirty="0" smtClean="0">
                <a:latin typeface="Hack" charset="0"/>
                <a:ea typeface="Hack" charset="0"/>
                <a:cs typeface="Hack" charset="0"/>
              </a:rPr>
            </a:b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{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    h1-&gt;Fill(x[</a:t>
            </a:r>
            <a:r>
              <a:rPr lang="en-US" sz="1800" dirty="0" err="1" smtClean="0">
                <a:latin typeface="Hack" charset="0"/>
                <a:ea typeface="Hack" charset="0"/>
                <a:cs typeface="Hack" charset="0"/>
              </a:rPr>
              <a:t>i</a:t>
            </a: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],y[</a:t>
            </a:r>
            <a:r>
              <a:rPr lang="en-US" sz="1800" dirty="0" err="1" smtClean="0">
                <a:latin typeface="Hack" charset="0"/>
                <a:ea typeface="Hack" charset="0"/>
                <a:cs typeface="Hack" charset="0"/>
              </a:rPr>
              <a:t>i</a:t>
            </a: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]);</a:t>
            </a:r>
            <a:endParaRPr lang="en-US" sz="1800" dirty="0">
              <a:latin typeface="Hack" charset="0"/>
              <a:ea typeface="Hack" charset="0"/>
              <a:cs typeface="Hack" charset="0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    h2-&gt;Fill(x[</a:t>
            </a:r>
            <a:r>
              <a:rPr lang="en-US" sz="1800" dirty="0" err="1" smtClean="0">
                <a:latin typeface="Hack" charset="0"/>
                <a:ea typeface="Hack" charset="0"/>
                <a:cs typeface="Hack" charset="0"/>
              </a:rPr>
              <a:t>i</a:t>
            </a: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],y[</a:t>
            </a:r>
            <a:r>
              <a:rPr lang="en-US" sz="1800" dirty="0" err="1" smtClean="0">
                <a:latin typeface="Hack" charset="0"/>
                <a:ea typeface="Hack" charset="0"/>
                <a:cs typeface="Hack" charset="0"/>
              </a:rPr>
              <a:t>i</a:t>
            </a: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]);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}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f-&gt;Write();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delete h2;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delete h1;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>
                <a:latin typeface="Hack" charset="0"/>
                <a:ea typeface="Hack" charset="0"/>
                <a:cs typeface="Hack" charset="0"/>
              </a:rPr>
              <a:t>d</a:t>
            </a: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elete f;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800" dirty="0">
              <a:latin typeface="Hack" charset="0"/>
              <a:ea typeface="Hack" charset="0"/>
              <a:cs typeface="Hack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800" dirty="0" smtClean="0">
              <a:latin typeface="Hack" charset="0"/>
              <a:ea typeface="Hack" charset="0"/>
              <a:cs typeface="Hack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6252034" y="1822450"/>
            <a:ext cx="6266541" cy="4351338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TH1D *h1 = new</a:t>
            </a:r>
            <a:br>
              <a:rPr lang="en-US" sz="1800" dirty="0" smtClean="0">
                <a:latin typeface="Hack" charset="0"/>
                <a:ea typeface="Hack" charset="0"/>
                <a:cs typeface="Hack" charset="0"/>
              </a:rPr>
            </a:br>
            <a:r>
              <a:rPr lang="en-US" sz="1800" dirty="0">
                <a:latin typeface="Hack" charset="0"/>
                <a:ea typeface="Hack" charset="0"/>
                <a:cs typeface="Hack" charset="0"/>
              </a:rPr>
              <a:t> </a:t>
            </a: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 TH1D(name1,title1,10.0,20.0,50</a:t>
            </a:r>
            <a:r>
              <a:rPr lang="en-US" sz="1800" dirty="0">
                <a:latin typeface="Hack" charset="0"/>
                <a:ea typeface="Hack" charset="0"/>
                <a:cs typeface="Hack" charset="0"/>
              </a:rPr>
              <a:t>); </a:t>
            </a: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/>
            </a:r>
            <a:br>
              <a:rPr lang="en-US" sz="1800" dirty="0" smtClean="0">
                <a:latin typeface="Hack" charset="0"/>
                <a:ea typeface="Hack" charset="0"/>
                <a:cs typeface="Hack" charset="0"/>
              </a:rPr>
            </a:br>
            <a:r>
              <a:rPr lang="en-US" sz="1800" dirty="0" err="1" smtClean="0">
                <a:latin typeface="Hack" charset="0"/>
                <a:ea typeface="Hack" charset="0"/>
                <a:cs typeface="Hack" charset="0"/>
              </a:rPr>
              <a:t>TFile</a:t>
            </a: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 *f = </a:t>
            </a:r>
            <a:r>
              <a:rPr lang="en-US" sz="1800" dirty="0" err="1" smtClean="0">
                <a:latin typeface="Hack" charset="0"/>
                <a:ea typeface="Hack" charset="0"/>
                <a:cs typeface="Hack" charset="0"/>
              </a:rPr>
              <a:t>TFile</a:t>
            </a: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::Open(</a:t>
            </a:r>
            <a:r>
              <a:rPr lang="en-US" sz="1800" dirty="0" err="1" smtClean="0">
                <a:latin typeface="Hack" charset="0"/>
                <a:ea typeface="Hack" charset="0"/>
                <a:cs typeface="Hack" charset="0"/>
              </a:rPr>
              <a:t>fname</a:t>
            </a: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,”</a:t>
            </a:r>
            <a:r>
              <a:rPr lang="es-ES" sz="1800" dirty="0" err="1" smtClean="0">
                <a:latin typeface="Hack" charset="0"/>
                <a:ea typeface="Hack" charset="0"/>
                <a:cs typeface="Hack" charset="0"/>
              </a:rPr>
              <a:t>Recrate</a:t>
            </a: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”);</a:t>
            </a:r>
            <a:r>
              <a:rPr lang="en-US" sz="1800" dirty="0">
                <a:latin typeface="Hack" charset="0"/>
                <a:ea typeface="Hack" charset="0"/>
                <a:cs typeface="Hack" charset="0"/>
              </a:rPr>
              <a:t/>
            </a:r>
            <a:br>
              <a:rPr lang="en-US" sz="1800" dirty="0">
                <a:latin typeface="Hack" charset="0"/>
                <a:ea typeface="Hack" charset="0"/>
                <a:cs typeface="Hack" charset="0"/>
              </a:rPr>
            </a:br>
            <a:r>
              <a:rPr lang="en-US" sz="1800" dirty="0">
                <a:latin typeface="Hack" charset="0"/>
                <a:ea typeface="Hack" charset="0"/>
                <a:cs typeface="Hack" charset="0"/>
              </a:rPr>
              <a:t>double </a:t>
            </a:r>
            <a:r>
              <a:rPr lang="en-US" sz="1800" dirty="0" err="1">
                <a:latin typeface="Hack" charset="0"/>
                <a:ea typeface="Hack" charset="0"/>
                <a:cs typeface="Hack" charset="0"/>
              </a:rPr>
              <a:t>binsy</a:t>
            </a:r>
            <a:r>
              <a:rPr lang="en-US" sz="1800" dirty="0">
                <a:latin typeface="Hack" charset="0"/>
                <a:ea typeface="Hack" charset="0"/>
                <a:cs typeface="Hack" charset="0"/>
              </a:rPr>
              <a:t>[5] = {0., 1., 5., 10., 50.};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TH2D *h2 = new   </a:t>
            </a:r>
            <a:br>
              <a:rPr lang="en-US" sz="1800" dirty="0" smtClean="0">
                <a:latin typeface="Hack" charset="0"/>
                <a:ea typeface="Hack" charset="0"/>
                <a:cs typeface="Hack" charset="0"/>
              </a:rPr>
            </a:b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  TH2D(name2,title2,50,10,20,5,binsy);</a:t>
            </a:r>
            <a:br>
              <a:rPr lang="en-US" sz="1800" dirty="0" smtClean="0">
                <a:latin typeface="Hack" charset="0"/>
                <a:ea typeface="Hack" charset="0"/>
                <a:cs typeface="Hack" charset="0"/>
              </a:rPr>
            </a:b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for(long </a:t>
            </a:r>
            <a:r>
              <a:rPr lang="en-US" sz="1800" dirty="0" err="1" smtClean="0">
                <a:latin typeface="Hack" charset="0"/>
                <a:ea typeface="Hack" charset="0"/>
                <a:cs typeface="Hack" charset="0"/>
              </a:rPr>
              <a:t>i</a:t>
            </a: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 = 0; </a:t>
            </a:r>
            <a:r>
              <a:rPr lang="en-US" sz="1800" dirty="0" err="1" smtClean="0">
                <a:latin typeface="Hack" charset="0"/>
                <a:ea typeface="Hack" charset="0"/>
                <a:cs typeface="Hack" charset="0"/>
              </a:rPr>
              <a:t>i</a:t>
            </a: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 &lt; </a:t>
            </a:r>
            <a:r>
              <a:rPr lang="en-US" sz="1800" dirty="0" err="1" smtClean="0">
                <a:latin typeface="Hack" charset="0"/>
                <a:ea typeface="Hack" charset="0"/>
                <a:cs typeface="Hack" charset="0"/>
              </a:rPr>
              <a:t>kN</a:t>
            </a: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 ; ++</a:t>
            </a:r>
            <a:r>
              <a:rPr lang="en-US" sz="1800" dirty="0" err="1" smtClean="0">
                <a:latin typeface="Hack" charset="0"/>
                <a:ea typeface="Hack" charset="0"/>
                <a:cs typeface="Hack" charset="0"/>
              </a:rPr>
              <a:t>i</a:t>
            </a: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)</a:t>
            </a:r>
            <a:br>
              <a:rPr lang="en-US" sz="1800" dirty="0" smtClean="0">
                <a:latin typeface="Hack" charset="0"/>
                <a:ea typeface="Hack" charset="0"/>
                <a:cs typeface="Hack" charset="0"/>
              </a:rPr>
            </a:b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{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    </a:t>
            </a:r>
            <a:r>
              <a:rPr lang="en-US" sz="1800" dirty="0">
                <a:latin typeface="Hack" charset="0"/>
                <a:ea typeface="Hack" charset="0"/>
                <a:cs typeface="Hack" charset="0"/>
              </a:rPr>
              <a:t>h1-&gt;Fill(x[</a:t>
            </a:r>
            <a:r>
              <a:rPr lang="en-US" sz="1800" dirty="0" err="1">
                <a:latin typeface="Hack" charset="0"/>
                <a:ea typeface="Hack" charset="0"/>
                <a:cs typeface="Hack" charset="0"/>
              </a:rPr>
              <a:t>i</a:t>
            </a:r>
            <a:r>
              <a:rPr lang="en-US" sz="1800" dirty="0">
                <a:latin typeface="Hack" charset="0"/>
                <a:ea typeface="Hack" charset="0"/>
                <a:cs typeface="Hack" charset="0"/>
              </a:rPr>
              <a:t>],y[</a:t>
            </a:r>
            <a:r>
              <a:rPr lang="en-US" sz="1800" dirty="0" err="1">
                <a:latin typeface="Hack" charset="0"/>
                <a:ea typeface="Hack" charset="0"/>
                <a:cs typeface="Hack" charset="0"/>
              </a:rPr>
              <a:t>i</a:t>
            </a:r>
            <a:r>
              <a:rPr lang="en-US" sz="1800" dirty="0">
                <a:latin typeface="Hack" charset="0"/>
                <a:ea typeface="Hack" charset="0"/>
                <a:cs typeface="Hack" charset="0"/>
              </a:rPr>
              <a:t>]);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    h2-&gt;Fill(x[</a:t>
            </a:r>
            <a:r>
              <a:rPr lang="en-US" sz="1800" dirty="0" err="1" smtClean="0">
                <a:latin typeface="Hack" charset="0"/>
                <a:ea typeface="Hack" charset="0"/>
                <a:cs typeface="Hack" charset="0"/>
              </a:rPr>
              <a:t>i</a:t>
            </a: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],y[</a:t>
            </a:r>
            <a:r>
              <a:rPr lang="en-US" sz="1800" dirty="0" err="1" smtClean="0">
                <a:latin typeface="Hack" charset="0"/>
                <a:ea typeface="Hack" charset="0"/>
                <a:cs typeface="Hack" charset="0"/>
              </a:rPr>
              <a:t>i</a:t>
            </a: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]);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}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f-&gt;Write();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delete </a:t>
            </a:r>
            <a:r>
              <a:rPr lang="en-US" sz="1800" dirty="0">
                <a:latin typeface="Hack" charset="0"/>
                <a:ea typeface="Hack" charset="0"/>
                <a:cs typeface="Hack" charset="0"/>
              </a:rPr>
              <a:t>f</a:t>
            </a: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;</a:t>
            </a:r>
            <a:br>
              <a:rPr lang="en-US" sz="1800" dirty="0" smtClean="0">
                <a:latin typeface="Hack" charset="0"/>
                <a:ea typeface="Hack" charset="0"/>
                <a:cs typeface="Hack" charset="0"/>
              </a:rPr>
            </a:br>
            <a:r>
              <a:rPr lang="en-US" sz="1800" dirty="0">
                <a:latin typeface="Hack" charset="0"/>
                <a:ea typeface="Hack" charset="0"/>
                <a:cs typeface="Hack" charset="0"/>
              </a:rPr>
              <a:t>delete h1;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delete h2;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en-US" sz="1800" dirty="0">
              <a:latin typeface="Hack" charset="0"/>
              <a:ea typeface="Hack" charset="0"/>
              <a:cs typeface="Hack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Philippe Canal / Fermilab - CHEP 2016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9E001-4C42-1747-B9B0-9291593C9B8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936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9959"/>
    </mc:Choice>
    <mc:Fallback>
      <p:transition spd="slow" advTm="9959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But what about this variation?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11211" y="1822450"/>
            <a:ext cx="5908589" cy="4351338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 err="1" smtClean="0">
                <a:latin typeface="Hack" charset="0"/>
                <a:ea typeface="Hack" charset="0"/>
                <a:cs typeface="Hack" charset="0"/>
              </a:rPr>
              <a:t>TFile</a:t>
            </a: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 *f = </a:t>
            </a:r>
            <a:r>
              <a:rPr lang="en-US" sz="1800" dirty="0" err="1" smtClean="0">
                <a:latin typeface="Hack" charset="0"/>
                <a:ea typeface="Hack" charset="0"/>
                <a:cs typeface="Hack" charset="0"/>
              </a:rPr>
              <a:t>TFile</a:t>
            </a: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::Open(</a:t>
            </a:r>
            <a:r>
              <a:rPr lang="en-US" sz="1800" dirty="0" err="1" smtClean="0">
                <a:latin typeface="Hack" charset="0"/>
                <a:ea typeface="Hack" charset="0"/>
                <a:cs typeface="Hack" charset="0"/>
              </a:rPr>
              <a:t>fname</a:t>
            </a: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,”NEW”);</a:t>
            </a:r>
            <a:br>
              <a:rPr lang="en-US" sz="1800" dirty="0" smtClean="0">
                <a:latin typeface="Hack" charset="0"/>
                <a:ea typeface="Hack" charset="0"/>
                <a:cs typeface="Hack" charset="0"/>
              </a:rPr>
            </a:b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TH2D *h1 = new </a:t>
            </a:r>
            <a:br>
              <a:rPr lang="en-US" sz="1800" dirty="0" smtClean="0">
                <a:latin typeface="Hack" charset="0"/>
                <a:ea typeface="Hack" charset="0"/>
                <a:cs typeface="Hack" charset="0"/>
              </a:rPr>
            </a:b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  TH2D(name1,title1,100,10,20,50,-5,5);</a:t>
            </a:r>
            <a:endParaRPr lang="en-US" sz="1800" dirty="0">
              <a:latin typeface="Hack" charset="0"/>
              <a:ea typeface="Hack" charset="0"/>
              <a:cs typeface="Hack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>
                <a:latin typeface="Hack" charset="0"/>
                <a:ea typeface="Hack" charset="0"/>
                <a:cs typeface="Hack" charset="0"/>
              </a:rPr>
              <a:t>double </a:t>
            </a:r>
            <a:r>
              <a:rPr lang="en-US" sz="1800" dirty="0" err="1" smtClean="0">
                <a:latin typeface="Hack" charset="0"/>
                <a:ea typeface="Hack" charset="0"/>
                <a:cs typeface="Hack" charset="0"/>
              </a:rPr>
              <a:t>binsy</a:t>
            </a: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[5] </a:t>
            </a:r>
            <a:r>
              <a:rPr lang="en-US" sz="1800" dirty="0">
                <a:latin typeface="Hack" charset="0"/>
                <a:ea typeface="Hack" charset="0"/>
                <a:cs typeface="Hack" charset="0"/>
              </a:rPr>
              <a:t>= {0., 1., </a:t>
            </a: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5., 10., 50.};</a:t>
            </a:r>
            <a:endParaRPr lang="en-US" sz="1800" dirty="0">
              <a:latin typeface="Hack" charset="0"/>
              <a:ea typeface="Hack" charset="0"/>
              <a:cs typeface="Hack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TH2D *h2 = new </a:t>
            </a:r>
            <a:br>
              <a:rPr lang="en-US" sz="1800" dirty="0" smtClean="0">
                <a:latin typeface="Hack" charset="0"/>
                <a:ea typeface="Hack" charset="0"/>
                <a:cs typeface="Hack" charset="0"/>
              </a:rPr>
            </a:b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  TH2D(name2,title2,50,10,20,4,binsy</a:t>
            </a:r>
            <a:r>
              <a:rPr lang="en-US" sz="1800" dirty="0">
                <a:latin typeface="Hack" charset="0"/>
                <a:ea typeface="Hack" charset="0"/>
                <a:cs typeface="Hack" charset="0"/>
              </a:rPr>
              <a:t>)</a:t>
            </a: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;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for(long </a:t>
            </a:r>
            <a:r>
              <a:rPr lang="en-US" sz="1800" dirty="0" err="1" smtClean="0">
                <a:latin typeface="Hack" charset="0"/>
                <a:ea typeface="Hack" charset="0"/>
                <a:cs typeface="Hack" charset="0"/>
              </a:rPr>
              <a:t>i</a:t>
            </a: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 = 0; </a:t>
            </a:r>
            <a:r>
              <a:rPr lang="en-US" sz="1800" dirty="0" err="1" smtClean="0">
                <a:latin typeface="Hack" charset="0"/>
                <a:ea typeface="Hack" charset="0"/>
                <a:cs typeface="Hack" charset="0"/>
              </a:rPr>
              <a:t>i</a:t>
            </a: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 &lt; </a:t>
            </a:r>
            <a:r>
              <a:rPr lang="en-US" sz="1800" dirty="0" err="1" smtClean="0">
                <a:latin typeface="Hack" charset="0"/>
                <a:ea typeface="Hack" charset="0"/>
                <a:cs typeface="Hack" charset="0"/>
              </a:rPr>
              <a:t>kN</a:t>
            </a: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 ; ++</a:t>
            </a:r>
            <a:r>
              <a:rPr lang="en-US" sz="1800" dirty="0" err="1" smtClean="0">
                <a:latin typeface="Hack" charset="0"/>
                <a:ea typeface="Hack" charset="0"/>
                <a:cs typeface="Hack" charset="0"/>
              </a:rPr>
              <a:t>i</a:t>
            </a: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)</a:t>
            </a:r>
            <a:br>
              <a:rPr lang="en-US" sz="1800" dirty="0" smtClean="0">
                <a:latin typeface="Hack" charset="0"/>
                <a:ea typeface="Hack" charset="0"/>
                <a:cs typeface="Hack" charset="0"/>
              </a:rPr>
            </a:b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{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    h1-&gt;Fill(x[</a:t>
            </a:r>
            <a:r>
              <a:rPr lang="en-US" sz="1800" dirty="0" err="1" smtClean="0">
                <a:latin typeface="Hack" charset="0"/>
                <a:ea typeface="Hack" charset="0"/>
                <a:cs typeface="Hack" charset="0"/>
              </a:rPr>
              <a:t>i</a:t>
            </a: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],y[</a:t>
            </a:r>
            <a:r>
              <a:rPr lang="en-US" sz="1800" dirty="0" err="1" smtClean="0">
                <a:latin typeface="Hack" charset="0"/>
                <a:ea typeface="Hack" charset="0"/>
                <a:cs typeface="Hack" charset="0"/>
              </a:rPr>
              <a:t>i</a:t>
            </a: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]);</a:t>
            </a:r>
            <a:endParaRPr lang="en-US" sz="1800" dirty="0">
              <a:latin typeface="Hack" charset="0"/>
              <a:ea typeface="Hack" charset="0"/>
              <a:cs typeface="Hack" charset="0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    h2-&gt;Fill(x[</a:t>
            </a:r>
            <a:r>
              <a:rPr lang="en-US" sz="1800" dirty="0" err="1" smtClean="0">
                <a:latin typeface="Hack" charset="0"/>
                <a:ea typeface="Hack" charset="0"/>
                <a:cs typeface="Hack" charset="0"/>
              </a:rPr>
              <a:t>i</a:t>
            </a: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],y[</a:t>
            </a:r>
            <a:r>
              <a:rPr lang="en-US" sz="1800" dirty="0" err="1" smtClean="0">
                <a:latin typeface="Hack" charset="0"/>
                <a:ea typeface="Hack" charset="0"/>
                <a:cs typeface="Hack" charset="0"/>
              </a:rPr>
              <a:t>i</a:t>
            </a: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]);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}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f-&gt;Write();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delete h2;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delete h1;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>
                <a:latin typeface="Hack" charset="0"/>
                <a:ea typeface="Hack" charset="0"/>
                <a:cs typeface="Hack" charset="0"/>
              </a:rPr>
              <a:t>d</a:t>
            </a: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elete f;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800" dirty="0">
              <a:latin typeface="Hack" charset="0"/>
              <a:ea typeface="Hack" charset="0"/>
              <a:cs typeface="Hack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800" dirty="0" smtClean="0">
              <a:latin typeface="Hack" charset="0"/>
              <a:ea typeface="Hack" charset="0"/>
              <a:cs typeface="Hack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6252034" y="1822450"/>
            <a:ext cx="6266541" cy="4351338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TH1D *h1 = new</a:t>
            </a:r>
            <a:br>
              <a:rPr lang="en-US" sz="1800" dirty="0" smtClean="0">
                <a:latin typeface="Hack" charset="0"/>
                <a:ea typeface="Hack" charset="0"/>
                <a:cs typeface="Hack" charset="0"/>
              </a:rPr>
            </a:b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  TH1D(name1,title1,10.0,20.0,50);</a:t>
            </a:r>
            <a:br>
              <a:rPr lang="en-US" sz="1800" dirty="0" smtClean="0">
                <a:latin typeface="Hack" charset="0"/>
                <a:ea typeface="Hack" charset="0"/>
                <a:cs typeface="Hack" charset="0"/>
              </a:rPr>
            </a:br>
            <a:r>
              <a:rPr lang="en-US" sz="1800" dirty="0" err="1" smtClean="0">
                <a:latin typeface="Hack" charset="0"/>
                <a:ea typeface="Hack" charset="0"/>
                <a:cs typeface="Hack" charset="0"/>
              </a:rPr>
              <a:t>TFile</a:t>
            </a: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 *f = </a:t>
            </a:r>
            <a:r>
              <a:rPr lang="en-US" sz="1800" dirty="0" err="1" smtClean="0">
                <a:latin typeface="Hack" charset="0"/>
                <a:ea typeface="Hack" charset="0"/>
                <a:cs typeface="Hack" charset="0"/>
              </a:rPr>
              <a:t>TFile</a:t>
            </a: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::Open(</a:t>
            </a:r>
            <a:r>
              <a:rPr lang="en-US" sz="1800" dirty="0" err="1" smtClean="0">
                <a:latin typeface="Hack" charset="0"/>
                <a:ea typeface="Hack" charset="0"/>
                <a:cs typeface="Hack" charset="0"/>
              </a:rPr>
              <a:t>fname</a:t>
            </a: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,”</a:t>
            </a:r>
            <a:r>
              <a:rPr lang="es-ES" sz="1800" dirty="0" err="1" smtClean="0">
                <a:latin typeface="Hack" charset="0"/>
                <a:ea typeface="Hack" charset="0"/>
                <a:cs typeface="Hack" charset="0"/>
              </a:rPr>
              <a:t>Recrate</a:t>
            </a: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”);</a:t>
            </a:r>
            <a:br>
              <a:rPr lang="en-US" sz="1800" dirty="0" smtClean="0">
                <a:latin typeface="Hack" charset="0"/>
                <a:ea typeface="Hack" charset="0"/>
                <a:cs typeface="Hack" charset="0"/>
              </a:rPr>
            </a:br>
            <a:r>
              <a:rPr lang="en-US" sz="1800" dirty="0">
                <a:latin typeface="Hack" charset="0"/>
                <a:ea typeface="Hack" charset="0"/>
                <a:cs typeface="Hack" charset="0"/>
              </a:rPr>
              <a:t>double </a:t>
            </a:r>
            <a:r>
              <a:rPr lang="en-US" sz="1800" dirty="0" err="1">
                <a:latin typeface="Hack" charset="0"/>
                <a:ea typeface="Hack" charset="0"/>
                <a:cs typeface="Hack" charset="0"/>
              </a:rPr>
              <a:t>binsy</a:t>
            </a:r>
            <a:r>
              <a:rPr lang="en-US" sz="1800" dirty="0">
                <a:latin typeface="Hack" charset="0"/>
                <a:ea typeface="Hack" charset="0"/>
                <a:cs typeface="Hack" charset="0"/>
              </a:rPr>
              <a:t>[5] = {0., 1., 5., 10., 50.};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>
                <a:latin typeface="Hack" charset="0"/>
                <a:ea typeface="Hack" charset="0"/>
                <a:cs typeface="Hack" charset="0"/>
              </a:rPr>
              <a:t>TH2D *h2 = new   </a:t>
            </a:r>
            <a:br>
              <a:rPr lang="en-US" sz="1800" dirty="0">
                <a:latin typeface="Hack" charset="0"/>
                <a:ea typeface="Hack" charset="0"/>
                <a:cs typeface="Hack" charset="0"/>
              </a:rPr>
            </a:br>
            <a:r>
              <a:rPr lang="en-US" sz="1800" dirty="0">
                <a:latin typeface="Hack" charset="0"/>
                <a:ea typeface="Hack" charset="0"/>
                <a:cs typeface="Hack" charset="0"/>
              </a:rPr>
              <a:t>  </a:t>
            </a: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TH2D(name2,title2,50,10,20,5,binsy</a:t>
            </a:r>
            <a:r>
              <a:rPr lang="en-US" sz="1800" dirty="0">
                <a:latin typeface="Hack" charset="0"/>
                <a:ea typeface="Hack" charset="0"/>
                <a:cs typeface="Hack" charset="0"/>
              </a:rPr>
              <a:t>);</a:t>
            </a:r>
            <a:br>
              <a:rPr lang="en-US" sz="1800" dirty="0">
                <a:latin typeface="Hack" charset="0"/>
                <a:ea typeface="Hack" charset="0"/>
                <a:cs typeface="Hack" charset="0"/>
              </a:rPr>
            </a:br>
            <a:r>
              <a:rPr lang="en-US" sz="1800" dirty="0">
                <a:latin typeface="Hack" charset="0"/>
                <a:ea typeface="Hack" charset="0"/>
                <a:cs typeface="Hack" charset="0"/>
              </a:rPr>
              <a:t>for(long </a:t>
            </a:r>
            <a:r>
              <a:rPr lang="en-US" sz="1800" dirty="0" err="1" smtClean="0">
                <a:latin typeface="Hack" charset="0"/>
                <a:ea typeface="Hack" charset="0"/>
                <a:cs typeface="Hack" charset="0"/>
              </a:rPr>
              <a:t>i</a:t>
            </a: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 = 0; </a:t>
            </a:r>
            <a:r>
              <a:rPr lang="en-US" sz="1800" dirty="0" err="1" smtClean="0">
                <a:latin typeface="Hack" charset="0"/>
                <a:ea typeface="Hack" charset="0"/>
                <a:cs typeface="Hack" charset="0"/>
              </a:rPr>
              <a:t>i</a:t>
            </a: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 &lt; </a:t>
            </a:r>
            <a:r>
              <a:rPr lang="en-US" sz="1800" dirty="0" err="1" smtClean="0">
                <a:latin typeface="Hack" charset="0"/>
                <a:ea typeface="Hack" charset="0"/>
                <a:cs typeface="Hack" charset="0"/>
              </a:rPr>
              <a:t>kN</a:t>
            </a: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 ; ++</a:t>
            </a:r>
            <a:r>
              <a:rPr lang="en-US" sz="1800" dirty="0" err="1" smtClean="0">
                <a:latin typeface="Hack" charset="0"/>
                <a:ea typeface="Hack" charset="0"/>
                <a:cs typeface="Hack" charset="0"/>
              </a:rPr>
              <a:t>i</a:t>
            </a: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)</a:t>
            </a:r>
            <a:br>
              <a:rPr lang="en-US" sz="1800" dirty="0" smtClean="0">
                <a:latin typeface="Hack" charset="0"/>
                <a:ea typeface="Hack" charset="0"/>
                <a:cs typeface="Hack" charset="0"/>
              </a:rPr>
            </a:b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{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1800" dirty="0">
                <a:latin typeface="Hack" charset="0"/>
                <a:ea typeface="Hack" charset="0"/>
                <a:cs typeface="Hack" charset="0"/>
              </a:rPr>
              <a:t>    h1-&gt;Fill(x[</a:t>
            </a:r>
            <a:r>
              <a:rPr lang="en-US" sz="1800" dirty="0" err="1">
                <a:latin typeface="Hack" charset="0"/>
                <a:ea typeface="Hack" charset="0"/>
                <a:cs typeface="Hack" charset="0"/>
              </a:rPr>
              <a:t>i</a:t>
            </a:r>
            <a:r>
              <a:rPr lang="en-US" sz="1800" dirty="0">
                <a:latin typeface="Hack" charset="0"/>
                <a:ea typeface="Hack" charset="0"/>
                <a:cs typeface="Hack" charset="0"/>
              </a:rPr>
              <a:t>],y[</a:t>
            </a:r>
            <a:r>
              <a:rPr lang="en-US" sz="1800" dirty="0" err="1">
                <a:latin typeface="Hack" charset="0"/>
                <a:ea typeface="Hack" charset="0"/>
                <a:cs typeface="Hack" charset="0"/>
              </a:rPr>
              <a:t>i</a:t>
            </a:r>
            <a:r>
              <a:rPr lang="en-US" sz="1800" dirty="0">
                <a:latin typeface="Hack" charset="0"/>
                <a:ea typeface="Hack" charset="0"/>
                <a:cs typeface="Hack" charset="0"/>
              </a:rPr>
              <a:t>]);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    h2-&gt;Fill(x[</a:t>
            </a:r>
            <a:r>
              <a:rPr lang="en-US" sz="1800" dirty="0" err="1" smtClean="0">
                <a:latin typeface="Hack" charset="0"/>
                <a:ea typeface="Hack" charset="0"/>
                <a:cs typeface="Hack" charset="0"/>
              </a:rPr>
              <a:t>i</a:t>
            </a: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],y[</a:t>
            </a:r>
            <a:r>
              <a:rPr lang="en-US" sz="1800" dirty="0" err="1" smtClean="0">
                <a:latin typeface="Hack" charset="0"/>
                <a:ea typeface="Hack" charset="0"/>
                <a:cs typeface="Hack" charset="0"/>
              </a:rPr>
              <a:t>i</a:t>
            </a: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]);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}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f-&gt;Write();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delete </a:t>
            </a:r>
            <a:r>
              <a:rPr lang="en-US" sz="1800" dirty="0">
                <a:latin typeface="Hack" charset="0"/>
                <a:ea typeface="Hack" charset="0"/>
                <a:cs typeface="Hack" charset="0"/>
              </a:rPr>
              <a:t>f</a:t>
            </a: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;</a:t>
            </a:r>
            <a:br>
              <a:rPr lang="en-US" sz="1800" dirty="0" smtClean="0">
                <a:latin typeface="Hack" charset="0"/>
                <a:ea typeface="Hack" charset="0"/>
                <a:cs typeface="Hack" charset="0"/>
              </a:rPr>
            </a:br>
            <a:r>
              <a:rPr lang="en-US" sz="1800" dirty="0">
                <a:latin typeface="Hack" charset="0"/>
                <a:ea typeface="Hack" charset="0"/>
                <a:cs typeface="Hack" charset="0"/>
              </a:rPr>
              <a:t>delete h1;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delete h2;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en-US" sz="1800" dirty="0">
              <a:latin typeface="Hack" charset="0"/>
              <a:ea typeface="Hack" charset="0"/>
              <a:cs typeface="Hack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870785" y="5011838"/>
            <a:ext cx="45257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Can you </a:t>
            </a:r>
            <a:r>
              <a:rPr lang="en-US" sz="2800" b="1" dirty="0" smtClean="0">
                <a:solidFill>
                  <a:srgbClr val="FF0000"/>
                </a:solidFill>
              </a:rPr>
              <a:t>spot </a:t>
            </a:r>
            <a:r>
              <a:rPr lang="en-US" sz="2800" b="1" smtClean="0">
                <a:solidFill>
                  <a:srgbClr val="FF0000"/>
                </a:solidFill>
              </a:rPr>
              <a:t>6 mistakes?</a:t>
            </a:r>
            <a:r>
              <a:rPr lang="en-US" sz="2800" b="1" dirty="0" smtClean="0">
                <a:solidFill>
                  <a:srgbClr val="FF0000"/>
                </a:solidFill>
              </a:rPr>
              <a:t/>
            </a:r>
            <a:br>
              <a:rPr lang="en-US" sz="2800" b="1" dirty="0" smtClean="0">
                <a:solidFill>
                  <a:srgbClr val="FF0000"/>
                </a:solidFill>
              </a:rPr>
            </a:br>
            <a:r>
              <a:rPr lang="is-IS" sz="2800" b="1" dirty="0" smtClean="0">
                <a:solidFill>
                  <a:srgbClr val="FF0000"/>
                </a:solidFill>
              </a:rPr>
              <a:t>The compiler can NOT!</a:t>
            </a:r>
            <a:r>
              <a:rPr lang="en-US" sz="2800" b="1" dirty="0" smtClean="0">
                <a:solidFill>
                  <a:srgbClr val="FF0000"/>
                </a:solidFill>
              </a:rPr>
              <a:t> 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Philippe Canal / Fermilab - CHEP 2016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9E001-4C42-1747-B9B0-9291593C9B8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7229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3809"/>
    </mc:Choice>
    <mc:Fallback>
      <p:transition spd="slow" advTm="13809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Details on the mistakeS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09727" y="1819656"/>
            <a:ext cx="6244773" cy="4352544"/>
          </a:xfrm>
        </p:spPr>
        <p:txBody>
          <a:bodyPr>
            <a:noAutofit/>
          </a:bodyPr>
          <a:lstStyle/>
          <a:p>
            <a:r>
              <a:rPr lang="en-US" dirty="0"/>
              <a:t>Storing only one of the two histograms</a:t>
            </a:r>
          </a:p>
          <a:p>
            <a:r>
              <a:rPr lang="en-US" dirty="0"/>
              <a:t>1D </a:t>
            </a:r>
            <a:r>
              <a:rPr lang="en-US" dirty="0" err="1"/>
              <a:t>histo</a:t>
            </a:r>
            <a:r>
              <a:rPr lang="en-US" dirty="0"/>
              <a:t> has the wrong number of bins and wrong range.</a:t>
            </a:r>
          </a:p>
          <a:p>
            <a:r>
              <a:rPr lang="en-US" dirty="0"/>
              <a:t>File opened read-only</a:t>
            </a:r>
          </a:p>
          <a:p>
            <a:r>
              <a:rPr lang="en-US" dirty="0"/>
              <a:t>Not enough bin border (“bins out of order”)</a:t>
            </a:r>
          </a:p>
          <a:p>
            <a:r>
              <a:rPr lang="en-US" dirty="0"/>
              <a:t>1D </a:t>
            </a:r>
            <a:r>
              <a:rPr lang="en-US" dirty="0" err="1"/>
              <a:t>histo</a:t>
            </a:r>
            <a:r>
              <a:rPr lang="en-US" dirty="0"/>
              <a:t> filled with y-</a:t>
            </a:r>
            <a:r>
              <a:rPr lang="en-US" dirty="0" err="1"/>
              <a:t>coord</a:t>
            </a:r>
            <a:r>
              <a:rPr lang="en-US" dirty="0"/>
              <a:t> as weight </a:t>
            </a:r>
          </a:p>
          <a:p>
            <a:r>
              <a:rPr lang="en-US" dirty="0"/>
              <a:t>double delete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6254496" y="1819656"/>
            <a:ext cx="6263640" cy="4352544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>
                <a:latin typeface="Hack" charset="0"/>
                <a:ea typeface="Hack" charset="0"/>
                <a:cs typeface="Hack" charset="0"/>
              </a:rPr>
              <a:t>TH1D *h1 = new </a:t>
            </a:r>
            <a:br>
              <a:rPr lang="en-US" sz="1800" dirty="0">
                <a:latin typeface="Hack" charset="0"/>
                <a:ea typeface="Hack" charset="0"/>
                <a:cs typeface="Hack" charset="0"/>
              </a:rPr>
            </a:br>
            <a:r>
              <a:rPr lang="en-US" sz="1800" dirty="0">
                <a:latin typeface="Hack" charset="0"/>
                <a:ea typeface="Hack" charset="0"/>
                <a:cs typeface="Hack" charset="0"/>
              </a:rPr>
              <a:t> </a:t>
            </a: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 TH1D(name1,title1,10.0,20.0,100</a:t>
            </a:r>
            <a:r>
              <a:rPr lang="en-US" sz="1800" dirty="0">
                <a:latin typeface="Hack" charset="0"/>
                <a:ea typeface="Hack" charset="0"/>
                <a:cs typeface="Hack" charset="0"/>
              </a:rPr>
              <a:t>);</a:t>
            </a:r>
            <a:br>
              <a:rPr lang="en-US" sz="1800" dirty="0">
                <a:latin typeface="Hack" charset="0"/>
                <a:ea typeface="Hack" charset="0"/>
                <a:cs typeface="Hack" charset="0"/>
              </a:rPr>
            </a:br>
            <a:r>
              <a:rPr lang="en-US" sz="1800" dirty="0" err="1">
                <a:latin typeface="Hack" charset="0"/>
                <a:ea typeface="Hack" charset="0"/>
                <a:cs typeface="Hack" charset="0"/>
              </a:rPr>
              <a:t>TFile</a:t>
            </a:r>
            <a:r>
              <a:rPr lang="en-US" sz="1800" dirty="0">
                <a:latin typeface="Hack" charset="0"/>
                <a:ea typeface="Hack" charset="0"/>
                <a:cs typeface="Hack" charset="0"/>
              </a:rPr>
              <a:t> *f = </a:t>
            </a:r>
            <a:r>
              <a:rPr lang="en-US" sz="1800" dirty="0" err="1">
                <a:latin typeface="Hack" charset="0"/>
                <a:ea typeface="Hack" charset="0"/>
                <a:cs typeface="Hack" charset="0"/>
              </a:rPr>
              <a:t>TFile</a:t>
            </a:r>
            <a:r>
              <a:rPr lang="en-US" sz="1800" dirty="0">
                <a:latin typeface="Hack" charset="0"/>
                <a:ea typeface="Hack" charset="0"/>
                <a:cs typeface="Hack" charset="0"/>
              </a:rPr>
              <a:t>::Open(</a:t>
            </a:r>
            <a:r>
              <a:rPr lang="en-US" sz="1800" dirty="0" err="1">
                <a:latin typeface="Hack" charset="0"/>
                <a:ea typeface="Hack" charset="0"/>
                <a:cs typeface="Hack" charset="0"/>
              </a:rPr>
              <a:t>fname</a:t>
            </a:r>
            <a:r>
              <a:rPr lang="en-US" sz="1800" dirty="0">
                <a:latin typeface="Hack" charset="0"/>
                <a:ea typeface="Hack" charset="0"/>
                <a:cs typeface="Hack" charset="0"/>
              </a:rPr>
              <a:t>,”</a:t>
            </a:r>
            <a:r>
              <a:rPr lang="es-ES" sz="1800" dirty="0" err="1" smtClean="0">
                <a:latin typeface="Hack" charset="0"/>
                <a:ea typeface="Hack" charset="0"/>
                <a:cs typeface="Hack" charset="0"/>
              </a:rPr>
              <a:t>Recrate</a:t>
            </a:r>
            <a:r>
              <a:rPr lang="en-US" sz="1800" dirty="0">
                <a:latin typeface="Hack" charset="0"/>
                <a:ea typeface="Hack" charset="0"/>
                <a:cs typeface="Hack" charset="0"/>
              </a:rPr>
              <a:t>”);</a:t>
            </a:r>
            <a:br>
              <a:rPr lang="en-US" sz="1800" dirty="0">
                <a:latin typeface="Hack" charset="0"/>
                <a:ea typeface="Hack" charset="0"/>
                <a:cs typeface="Hack" charset="0"/>
              </a:rPr>
            </a:br>
            <a:r>
              <a:rPr lang="en-US" sz="1800" dirty="0">
                <a:latin typeface="Hack" charset="0"/>
                <a:ea typeface="Hack" charset="0"/>
                <a:cs typeface="Hack" charset="0"/>
              </a:rPr>
              <a:t>double </a:t>
            </a:r>
            <a:r>
              <a:rPr lang="en-US" sz="1800" dirty="0" err="1">
                <a:latin typeface="Hack" charset="0"/>
                <a:ea typeface="Hack" charset="0"/>
                <a:cs typeface="Hack" charset="0"/>
              </a:rPr>
              <a:t>binsy</a:t>
            </a:r>
            <a:r>
              <a:rPr lang="en-US" sz="1800" dirty="0">
                <a:latin typeface="Hack" charset="0"/>
                <a:ea typeface="Hack" charset="0"/>
                <a:cs typeface="Hack" charset="0"/>
              </a:rPr>
              <a:t>[5] = {0., 1., 5., 10., 50.};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>
                <a:latin typeface="Hack" charset="0"/>
                <a:ea typeface="Hack" charset="0"/>
                <a:cs typeface="Hack" charset="0"/>
              </a:rPr>
              <a:t>TH2D *h2 = new   </a:t>
            </a:r>
            <a:br>
              <a:rPr lang="en-US" sz="1800" dirty="0">
                <a:latin typeface="Hack" charset="0"/>
                <a:ea typeface="Hack" charset="0"/>
                <a:cs typeface="Hack" charset="0"/>
              </a:rPr>
            </a:br>
            <a:r>
              <a:rPr lang="en-US" sz="1800" dirty="0">
                <a:latin typeface="Hack" charset="0"/>
                <a:ea typeface="Hack" charset="0"/>
                <a:cs typeface="Hack" charset="0"/>
              </a:rPr>
              <a:t>  </a:t>
            </a:r>
            <a:r>
              <a:rPr lang="en-US" sz="1800" dirty="0" smtClean="0">
                <a:latin typeface="Hack" charset="0"/>
                <a:ea typeface="Hack" charset="0"/>
                <a:cs typeface="Hack" charset="0"/>
              </a:rPr>
              <a:t>TH2D(name2,title2,50,10,20,5,binsy</a:t>
            </a:r>
            <a:r>
              <a:rPr lang="en-US" sz="1800" dirty="0">
                <a:latin typeface="Hack" charset="0"/>
                <a:ea typeface="Hack" charset="0"/>
                <a:cs typeface="Hack" charset="0"/>
              </a:rPr>
              <a:t>);</a:t>
            </a:r>
            <a:br>
              <a:rPr lang="en-US" sz="1800" dirty="0">
                <a:latin typeface="Hack" charset="0"/>
                <a:ea typeface="Hack" charset="0"/>
                <a:cs typeface="Hack" charset="0"/>
              </a:rPr>
            </a:br>
            <a:r>
              <a:rPr lang="en-US" sz="1800" dirty="0">
                <a:latin typeface="Hack" charset="0"/>
                <a:ea typeface="Hack" charset="0"/>
                <a:cs typeface="Hack" charset="0"/>
              </a:rPr>
              <a:t>for(long </a:t>
            </a:r>
            <a:r>
              <a:rPr lang="en-US" sz="1800" dirty="0" err="1">
                <a:latin typeface="Hack" charset="0"/>
                <a:ea typeface="Hack" charset="0"/>
                <a:cs typeface="Hack" charset="0"/>
              </a:rPr>
              <a:t>i</a:t>
            </a:r>
            <a:r>
              <a:rPr lang="en-US" sz="1800" dirty="0">
                <a:latin typeface="Hack" charset="0"/>
                <a:ea typeface="Hack" charset="0"/>
                <a:cs typeface="Hack" charset="0"/>
              </a:rPr>
              <a:t> = 0; </a:t>
            </a:r>
            <a:r>
              <a:rPr lang="en-US" sz="1800" dirty="0" err="1">
                <a:latin typeface="Hack" charset="0"/>
                <a:ea typeface="Hack" charset="0"/>
                <a:cs typeface="Hack" charset="0"/>
              </a:rPr>
              <a:t>i</a:t>
            </a:r>
            <a:r>
              <a:rPr lang="en-US" sz="1800" dirty="0">
                <a:latin typeface="Hack" charset="0"/>
                <a:ea typeface="Hack" charset="0"/>
                <a:cs typeface="Hack" charset="0"/>
              </a:rPr>
              <a:t> &lt; </a:t>
            </a:r>
            <a:r>
              <a:rPr lang="en-US" sz="1800" dirty="0" err="1">
                <a:latin typeface="Hack" charset="0"/>
                <a:ea typeface="Hack" charset="0"/>
                <a:cs typeface="Hack" charset="0"/>
              </a:rPr>
              <a:t>kN</a:t>
            </a:r>
            <a:r>
              <a:rPr lang="en-US" sz="1800" dirty="0">
                <a:latin typeface="Hack" charset="0"/>
                <a:ea typeface="Hack" charset="0"/>
                <a:cs typeface="Hack" charset="0"/>
              </a:rPr>
              <a:t> ; ++</a:t>
            </a:r>
            <a:r>
              <a:rPr lang="en-US" sz="1800" dirty="0" err="1">
                <a:latin typeface="Hack" charset="0"/>
                <a:ea typeface="Hack" charset="0"/>
                <a:cs typeface="Hack" charset="0"/>
              </a:rPr>
              <a:t>i</a:t>
            </a:r>
            <a:r>
              <a:rPr lang="en-US" sz="1800" dirty="0">
                <a:latin typeface="Hack" charset="0"/>
                <a:ea typeface="Hack" charset="0"/>
                <a:cs typeface="Hack" charset="0"/>
              </a:rPr>
              <a:t>) {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1800" dirty="0">
                <a:latin typeface="Hack" charset="0"/>
                <a:ea typeface="Hack" charset="0"/>
                <a:cs typeface="Hack" charset="0"/>
              </a:rPr>
              <a:t>    h1-&gt;Fill(x[</a:t>
            </a:r>
            <a:r>
              <a:rPr lang="en-US" sz="1800" dirty="0" err="1">
                <a:latin typeface="Hack" charset="0"/>
                <a:ea typeface="Hack" charset="0"/>
                <a:cs typeface="Hack" charset="0"/>
              </a:rPr>
              <a:t>i</a:t>
            </a:r>
            <a:r>
              <a:rPr lang="en-US" sz="1800" dirty="0">
                <a:latin typeface="Hack" charset="0"/>
                <a:ea typeface="Hack" charset="0"/>
                <a:cs typeface="Hack" charset="0"/>
              </a:rPr>
              <a:t>],y[</a:t>
            </a:r>
            <a:r>
              <a:rPr lang="en-US" sz="1800" dirty="0" err="1">
                <a:latin typeface="Hack" charset="0"/>
                <a:ea typeface="Hack" charset="0"/>
                <a:cs typeface="Hack" charset="0"/>
              </a:rPr>
              <a:t>i</a:t>
            </a:r>
            <a:r>
              <a:rPr lang="en-US" sz="1800" dirty="0">
                <a:latin typeface="Hack" charset="0"/>
                <a:ea typeface="Hack" charset="0"/>
                <a:cs typeface="Hack" charset="0"/>
              </a:rPr>
              <a:t>]);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>
                <a:latin typeface="Hack" charset="0"/>
                <a:ea typeface="Hack" charset="0"/>
                <a:cs typeface="Hack" charset="0"/>
              </a:rPr>
              <a:t>    h2-&gt;Fill(x[</a:t>
            </a:r>
            <a:r>
              <a:rPr lang="en-US" sz="1800" dirty="0" err="1">
                <a:latin typeface="Hack" charset="0"/>
                <a:ea typeface="Hack" charset="0"/>
                <a:cs typeface="Hack" charset="0"/>
              </a:rPr>
              <a:t>i</a:t>
            </a:r>
            <a:r>
              <a:rPr lang="en-US" sz="1800" dirty="0">
                <a:latin typeface="Hack" charset="0"/>
                <a:ea typeface="Hack" charset="0"/>
                <a:cs typeface="Hack" charset="0"/>
              </a:rPr>
              <a:t>],y[</a:t>
            </a:r>
            <a:r>
              <a:rPr lang="en-US" sz="1800" dirty="0" err="1">
                <a:latin typeface="Hack" charset="0"/>
                <a:ea typeface="Hack" charset="0"/>
                <a:cs typeface="Hack" charset="0"/>
              </a:rPr>
              <a:t>i</a:t>
            </a:r>
            <a:r>
              <a:rPr lang="en-US" sz="1800" dirty="0">
                <a:latin typeface="Hack" charset="0"/>
                <a:ea typeface="Hack" charset="0"/>
                <a:cs typeface="Hack" charset="0"/>
              </a:rPr>
              <a:t>]);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>
                <a:latin typeface="Hack" charset="0"/>
                <a:ea typeface="Hack" charset="0"/>
                <a:cs typeface="Hack" charset="0"/>
              </a:rPr>
              <a:t>}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1800" dirty="0">
                <a:latin typeface="Hack" charset="0"/>
                <a:ea typeface="Hack" charset="0"/>
                <a:cs typeface="Hack" charset="0"/>
              </a:rPr>
              <a:t>f-&gt;Write();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1800" dirty="0">
                <a:latin typeface="Hack" charset="0"/>
                <a:ea typeface="Hack" charset="0"/>
                <a:cs typeface="Hack" charset="0"/>
              </a:rPr>
              <a:t>delete f;</a:t>
            </a:r>
            <a:br>
              <a:rPr lang="en-US" sz="1800" dirty="0">
                <a:latin typeface="Hack" charset="0"/>
                <a:ea typeface="Hack" charset="0"/>
                <a:cs typeface="Hack" charset="0"/>
              </a:rPr>
            </a:br>
            <a:r>
              <a:rPr lang="en-US" sz="1800" dirty="0">
                <a:latin typeface="Hack" charset="0"/>
                <a:ea typeface="Hack" charset="0"/>
                <a:cs typeface="Hack" charset="0"/>
              </a:rPr>
              <a:t>delete h1;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1800" dirty="0">
                <a:latin typeface="Hack" charset="0"/>
                <a:ea typeface="Hack" charset="0"/>
                <a:cs typeface="Hack" charset="0"/>
              </a:rPr>
              <a:t>delete h2;</a:t>
            </a:r>
          </a:p>
          <a:p>
            <a:endParaRPr lang="en-US" sz="1800" dirty="0"/>
          </a:p>
        </p:txBody>
      </p:sp>
      <p:sp>
        <p:nvSpPr>
          <p:cNvPr id="2" name="Oval 1"/>
          <p:cNvSpPr/>
          <p:nvPr/>
        </p:nvSpPr>
        <p:spPr>
          <a:xfrm>
            <a:off x="10239514" y="2277006"/>
            <a:ext cx="1371600" cy="568411"/>
          </a:xfrm>
          <a:prstGeom prst="ellipse">
            <a:avLst/>
          </a:prstGeom>
          <a:noFill/>
          <a:ln w="730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9071799" y="1923588"/>
            <a:ext cx="1563129" cy="630194"/>
          </a:xfrm>
          <a:prstGeom prst="ellipse">
            <a:avLst/>
          </a:prstGeom>
          <a:noFill/>
          <a:ln w="730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7853381" y="3594551"/>
            <a:ext cx="1563129" cy="630194"/>
          </a:xfrm>
          <a:prstGeom prst="ellipse">
            <a:avLst/>
          </a:prstGeom>
          <a:noFill/>
          <a:ln w="730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6124713" y="5239772"/>
            <a:ext cx="1563129" cy="630194"/>
          </a:xfrm>
          <a:prstGeom prst="ellipse">
            <a:avLst/>
          </a:prstGeom>
          <a:noFill/>
          <a:ln w="730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6042283" y="1660915"/>
            <a:ext cx="1811097" cy="1177072"/>
          </a:xfrm>
          <a:prstGeom prst="ellipse">
            <a:avLst/>
          </a:prstGeom>
          <a:noFill/>
          <a:ln w="730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10135342" y="3045856"/>
            <a:ext cx="1371600" cy="630194"/>
          </a:xfrm>
          <a:prstGeom prst="ellipse">
            <a:avLst/>
          </a:prstGeom>
          <a:noFill/>
          <a:ln w="730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Philippe Canal / Fermilab - CHEP 2016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9E001-4C42-1747-B9B0-9291593C9B8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3789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1471"/>
    </mc:Choice>
    <mc:Fallback>
      <p:transition spd="slow" advTm="21471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1_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17598</TotalTime>
  <Words>1229</Words>
  <Application>Microsoft Macintosh PowerPoint</Application>
  <PresentationFormat>Widescreen</PresentationFormat>
  <Paragraphs>271</Paragraphs>
  <Slides>17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Calibri</vt:lpstr>
      <vt:lpstr>Gill Sans MT</vt:lpstr>
      <vt:lpstr>Hack</vt:lpstr>
      <vt:lpstr>Hack Regular</vt:lpstr>
      <vt:lpstr>Arial</vt:lpstr>
      <vt:lpstr>Gallery</vt:lpstr>
      <vt:lpstr>1_Gallery</vt:lpstr>
      <vt:lpstr>ROOT and new programming paradigms</vt:lpstr>
      <vt:lpstr>A long long time ago in a distant land …</vt:lpstr>
      <vt:lpstr>C++ nowadays</vt:lpstr>
      <vt:lpstr>C++ IS STILL evolving</vt:lpstr>
      <vt:lpstr>Backward Compatibility</vt:lpstr>
      <vt:lpstr>Typical ROOT Script, short and simple, isn’t</vt:lpstr>
      <vt:lpstr>But what about this variation?</vt:lpstr>
      <vt:lpstr>But what about this variation?</vt:lpstr>
      <vt:lpstr>Details on the mistakeS</vt:lpstr>
      <vt:lpstr>Behind the scene</vt:lpstr>
      <vt:lpstr>In v7 ….</vt:lpstr>
      <vt:lpstr>In v7 …. Failure caught/Prevented by the compiler</vt:lpstr>
      <vt:lpstr>Better syntax + better performance</vt:lpstr>
      <vt:lpstr>New Interfaces for ROOT</vt:lpstr>
      <vt:lpstr>The plan</vt:lpstr>
      <vt:lpstr>Current state</vt:lpstr>
      <vt:lpstr>Conclusion</vt:lpstr>
    </vt:vector>
  </TitlesOfParts>
  <Company/>
  <LinksUpToDate>false</LinksUpToDate>
  <SharedDoc>false</SharedDoc>
  <HyperlinksChanged>false</HyperlinksChanged>
  <AppVersion>15.0026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ROOT CHEP</dc:title>
  <dc:creator>Philippe G Canal</dc:creator>
  <cp:lastModifiedBy>Philippe G Canal</cp:lastModifiedBy>
  <cp:revision>178</cp:revision>
  <cp:lastPrinted>2016-10-10T16:59:52Z</cp:lastPrinted>
  <dcterms:created xsi:type="dcterms:W3CDTF">2016-09-27T15:04:51Z</dcterms:created>
  <dcterms:modified xsi:type="dcterms:W3CDTF">2016-10-10T17:02:54Z</dcterms:modified>
</cp:coreProperties>
</file>