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69" r:id="rId17"/>
    <p:sldId id="270" r:id="rId18"/>
    <p:sldId id="272" r:id="rId19"/>
  </p:sldIdLst>
  <p:sldSz cx="9144000" cy="5143500" type="screen16x9"/>
  <p:notesSz cx="6729413" cy="9866313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38B04C9-1EFB-6A44-9990-300E6764AEEA}">
          <p14:sldIdLst>
            <p14:sldId id="256"/>
            <p14:sldId id="275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74"/>
            <p14:sldId id="269"/>
            <p14:sldId id="270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BF291"/>
    <a:srgbClr val="FF6666"/>
    <a:srgbClr val="CFFB89"/>
    <a:srgbClr val="0080FF"/>
    <a:srgbClr val="FF0000"/>
    <a:srgbClr val="000080"/>
    <a:srgbClr val="6666FF"/>
    <a:srgbClr val="CCCC99"/>
    <a:srgbClr val="CCCC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1736" y="-672"/>
      </p:cViewPr>
      <p:guideLst>
        <p:guide orient="horz" pos="1171"/>
        <p:guide pos="9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776" y="-96"/>
      </p:cViewPr>
      <p:guideLst>
        <p:guide orient="horz" pos="3107"/>
        <p:guide pos="212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46979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1588"/>
            <a:ext cx="2916238" cy="49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t" anchorCtr="0" compatLnSpc="1">
            <a:prstTxWarp prst="textNoShape">
              <a:avLst/>
            </a:prstTxWarp>
          </a:bodyPr>
          <a:lstStyle>
            <a:lvl1pPr algn="l" defTabSz="969963" eaLnBrk="0" hangingPunct="0">
              <a:defRPr sz="1100" i="1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-1588"/>
            <a:ext cx="2916237" cy="49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t" anchorCtr="0" compatLnSpc="1">
            <a:prstTxWarp prst="textNoShape">
              <a:avLst/>
            </a:prstTxWarp>
          </a:bodyPr>
          <a:lstStyle>
            <a:lvl1pPr algn="r" defTabSz="969963" eaLnBrk="0" hangingPunct="0">
              <a:defRPr sz="1100" i="1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3" y="749300"/>
            <a:ext cx="6548437" cy="36845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87888"/>
            <a:ext cx="4938713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9229" tIns="48744" rIns="99229" bIns="487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9375775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b" anchorCtr="0" compatLnSpc="1">
            <a:prstTxWarp prst="textNoShape">
              <a:avLst/>
            </a:prstTxWarp>
          </a:bodyPr>
          <a:lstStyle>
            <a:lvl1pPr algn="l" defTabSz="969963" eaLnBrk="0" hangingPunct="0">
              <a:defRPr sz="1100" i="1">
                <a:latin typeface="Times New Roman" charset="0"/>
              </a:defRPr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5775"/>
            <a:ext cx="2916237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9149" tIns="0" rIns="19149" bIns="0" numCol="1" anchor="b" anchorCtr="0" compatLnSpc="1">
            <a:prstTxWarp prst="textNoShape">
              <a:avLst/>
            </a:prstTxWarp>
          </a:bodyPr>
          <a:lstStyle>
            <a:lvl1pPr algn="r" defTabSz="969963" eaLnBrk="0" hangingPunct="0">
              <a:defRPr sz="1100" i="1">
                <a:latin typeface="Times New Roman" charset="0"/>
              </a:defRPr>
            </a:lvl1pPr>
          </a:lstStyle>
          <a:p>
            <a:fld id="{0E562DE2-72EC-C244-B39D-550F0E0139A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4443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0850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896938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50963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01813" algn="l" defTabSz="884238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781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51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57176"/>
            <a:ext cx="1943100" cy="4486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57176"/>
            <a:ext cx="5676900" cy="4486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49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7176"/>
            <a:ext cx="7772400" cy="485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00150"/>
            <a:ext cx="7772400" cy="35433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33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8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11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00150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3810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4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96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160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6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10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8805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57176"/>
            <a:ext cx="77724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FF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rgbClr val="99CCFF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00150"/>
            <a:ext cx="777240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 smtClean="0"/>
              <a:t>F</a:t>
            </a:r>
          </a:p>
          <a:p>
            <a:pPr lvl="2"/>
            <a:r>
              <a:rPr lang="en-US" dirty="0" smtClean="0"/>
              <a:t>Third </a:t>
            </a:r>
            <a:r>
              <a:rPr lang="en-US" dirty="0"/>
              <a:t>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398466" y="4843764"/>
            <a:ext cx="2555875" cy="274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 anchor="ctr">
            <a:spAutoFit/>
          </a:bodyPr>
          <a:lstStyle/>
          <a:p>
            <a:pPr algn="l" eaLnBrk="0" hangingPunct="0"/>
            <a:r>
              <a:rPr lang="en-US" sz="1200" dirty="0"/>
              <a:t>Maria Grazia Pia,</a:t>
            </a:r>
            <a:r>
              <a:rPr lang="en-US" sz="1200" i="1" dirty="0"/>
              <a:t> INFN </a:t>
            </a:r>
            <a:r>
              <a:rPr lang="en-US" sz="1200" i="1" dirty="0" err="1"/>
              <a:t>Genova</a:t>
            </a:r>
            <a:endParaRPr lang="en-US" sz="1200" i="1" dirty="0"/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8161248" y="4818461"/>
            <a:ext cx="182743" cy="3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it-IT" sz="1400">
              <a:latin typeface="Times New Roman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9174D-1E70-C045-B2BF-E40C8CA400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F3300"/>
          </a:solidFill>
          <a:effectLst>
            <a:outerShdw blurRad="38100" dist="38100" dir="2700000" algn="tl">
              <a:srgbClr val="DDDDDD"/>
            </a:outerShdw>
          </a:effectLst>
          <a:latin typeface="Century Gothic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Monotype Sorts" charset="0"/>
        <a:buBlip>
          <a:blip r:embed="rId14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Lucida Grande"/>
        <a:buChar char="‒"/>
        <a:defRPr b="0" i="0">
          <a:solidFill>
            <a:schemeClr val="tx1"/>
          </a:solidFill>
          <a:latin typeface="Times New Roman" charset="0"/>
          <a:ea typeface="+mn-ea"/>
        </a:defRPr>
      </a:lvl2pPr>
      <a:lvl3pPr marL="12001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Lucida Grande"/>
        <a:buChar char="▻"/>
        <a:defRPr sz="1600">
          <a:solidFill>
            <a:schemeClr val="tx1"/>
          </a:solidFill>
          <a:latin typeface="Times New Roman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Monotype Sorts" charset="0"/>
        <a:buChar char="l"/>
        <a:defRPr sz="1600">
          <a:solidFill>
            <a:schemeClr val="tx1"/>
          </a:solidFill>
          <a:latin typeface="Times New Roman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3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7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6" Type="http://schemas.openxmlformats.org/officeDocument/2006/relationships/image" Target="../media/image45.emf"/><Relationship Id="rId7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4" Type="http://schemas.openxmlformats.org/officeDocument/2006/relationships/image" Target="../media/image49.emf"/><Relationship Id="rId5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gif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7" Type="http://schemas.openxmlformats.org/officeDocument/2006/relationships/image" Target="../media/image24.emf"/><Relationship Id="rId8" Type="http://schemas.openxmlformats.org/officeDocument/2006/relationships/image" Target="../media/image25.emf"/><Relationship Id="rId9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6968"/>
            <a:ext cx="8159580" cy="1102519"/>
          </a:xfrm>
        </p:spPr>
        <p:txBody>
          <a:bodyPr/>
          <a:lstStyle/>
          <a:p>
            <a:pPr algn="ctr"/>
            <a:r>
              <a:rPr lang="en-US" sz="3200" dirty="0"/>
              <a:t>Application of econometric and ecology analysis methods in physics software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4920" y="2900035"/>
            <a:ext cx="8063859" cy="81683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1800" dirty="0">
                <a:latin typeface="Times New Roman" charset="0"/>
              </a:rPr>
              <a:t>M. C. Han, G. </a:t>
            </a:r>
            <a:r>
              <a:rPr lang="it-IT" sz="1800" dirty="0" err="1">
                <a:latin typeface="Times New Roman" charset="0"/>
              </a:rPr>
              <a:t>Hoff</a:t>
            </a:r>
            <a:r>
              <a:rPr lang="it-IT" sz="1800" dirty="0">
                <a:latin typeface="Times New Roman" charset="0"/>
              </a:rPr>
              <a:t>, </a:t>
            </a:r>
            <a:r>
              <a:rPr lang="en-US" sz="1800" dirty="0">
                <a:latin typeface="Times New Roman" charset="0"/>
              </a:rPr>
              <a:t>C. H. Kim,</a:t>
            </a:r>
            <a:r>
              <a:rPr lang="it-IT" sz="1800" dirty="0">
                <a:latin typeface="Times New Roman" charset="0"/>
              </a:rPr>
              <a:t> S. H. </a:t>
            </a:r>
            <a:r>
              <a:rPr lang="it-IT" sz="1800" dirty="0" err="1">
                <a:latin typeface="Times New Roman" charset="0"/>
              </a:rPr>
              <a:t>Kim</a:t>
            </a:r>
            <a:r>
              <a:rPr lang="it-IT" sz="1800" dirty="0">
                <a:latin typeface="Times New Roman" charset="0"/>
              </a:rPr>
              <a:t>, E. </a:t>
            </a:r>
            <a:r>
              <a:rPr lang="it-IT" sz="1800" dirty="0" err="1">
                <a:latin typeface="Times New Roman" charset="0"/>
              </a:rPr>
              <a:t>Ronchieri</a:t>
            </a:r>
            <a:r>
              <a:rPr lang="it-IT" sz="1800" dirty="0">
                <a:latin typeface="Times New Roman" charset="0"/>
              </a:rPr>
              <a:t>, P. Saracco</a:t>
            </a:r>
            <a:endParaRPr lang="en-US" sz="1600" i="1" dirty="0">
              <a:latin typeface="Times New Roman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600" i="1" dirty="0" err="1">
                <a:latin typeface="Times New Roman" charset="0"/>
              </a:rPr>
              <a:t>Hanyang</a:t>
            </a:r>
            <a:r>
              <a:rPr lang="en-US" sz="1600" i="1" dirty="0">
                <a:latin typeface="Times New Roman" charset="0"/>
              </a:rPr>
              <a:t> University, Seoul, </a:t>
            </a:r>
            <a:r>
              <a:rPr lang="en-US" sz="1600" i="1" dirty="0" smtClean="0">
                <a:latin typeface="Times New Roman" charset="0"/>
              </a:rPr>
              <a:t>Korea - INFN </a:t>
            </a:r>
            <a:r>
              <a:rPr lang="en-US" sz="1600" i="1" dirty="0">
                <a:latin typeface="Times New Roman" charset="0"/>
              </a:rPr>
              <a:t>CNAF, Bologna, </a:t>
            </a:r>
            <a:r>
              <a:rPr lang="en-US" sz="1600" i="1" dirty="0" smtClean="0">
                <a:latin typeface="Times New Roman" charset="0"/>
              </a:rPr>
              <a:t>Italy - CAPES</a:t>
            </a:r>
            <a:r>
              <a:rPr lang="en-US" sz="1600" i="1" dirty="0">
                <a:latin typeface="Times New Roman" charset="0"/>
              </a:rPr>
              <a:t>, Brasilia, Brazil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600" dirty="0"/>
          </a:p>
        </p:txBody>
      </p:sp>
      <p:sp>
        <p:nvSpPr>
          <p:cNvPr id="4" name="Rectangle 17"/>
          <p:cNvSpPr txBox="1">
            <a:spLocks noChangeArrowheads="1"/>
          </p:cNvSpPr>
          <p:nvPr/>
        </p:nvSpPr>
        <p:spPr bwMode="auto">
          <a:xfrm>
            <a:off x="1447568" y="422221"/>
            <a:ext cx="6094293" cy="760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Monotype Sorts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None/>
              <a:defRPr b="0" i="0">
                <a:solidFill>
                  <a:schemeClr val="tx1"/>
                </a:solidFill>
                <a:latin typeface="Times New Roman" charset="0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None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None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None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None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None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None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None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400" b="1" dirty="0" smtClean="0"/>
              <a:t>CHEP 2016</a:t>
            </a:r>
          </a:p>
          <a:p>
            <a:r>
              <a:rPr lang="pl-PL" dirty="0" smtClean="0"/>
              <a:t>10-14 </a:t>
            </a:r>
            <a:r>
              <a:rPr lang="pl-PL" dirty="0" err="1" smtClean="0"/>
              <a:t>October</a:t>
            </a:r>
            <a:r>
              <a:rPr lang="pl-PL" dirty="0" smtClean="0"/>
              <a:t> 2016, San Francisco, CA, USA</a:t>
            </a: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1613739" y="2389226"/>
            <a:ext cx="58959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66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CCFF6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Times New Roman" charset="0"/>
              </a:rPr>
              <a:t>Maria Grazia </a:t>
            </a:r>
            <a:r>
              <a:rPr lang="en-US" dirty="0" smtClean="0">
                <a:latin typeface="Times New Roman" charset="0"/>
              </a:rPr>
              <a:t>Pia, </a:t>
            </a:r>
            <a:r>
              <a:rPr lang="en-US" sz="1600" i="1" dirty="0" smtClean="0">
                <a:latin typeface="Times New Roman" charset="0"/>
              </a:rPr>
              <a:t>INFN </a:t>
            </a:r>
            <a:r>
              <a:rPr lang="en-US" sz="1600" i="1" dirty="0" err="1">
                <a:latin typeface="Times New Roman" charset="0"/>
              </a:rPr>
              <a:t>Genova</a:t>
            </a:r>
            <a:r>
              <a:rPr lang="en-US" sz="1600" i="1" dirty="0">
                <a:latin typeface="Times New Roman" charset="0"/>
              </a:rPr>
              <a:t>, </a:t>
            </a:r>
            <a:r>
              <a:rPr lang="en-US" sz="1600" i="1" dirty="0" smtClean="0">
                <a:latin typeface="Times New Roman" charset="0"/>
              </a:rPr>
              <a:t>Italy</a:t>
            </a:r>
            <a:endParaRPr lang="it-IT" sz="1600" dirty="0">
              <a:latin typeface="Times New Roman" charset="0"/>
            </a:endParaRPr>
          </a:p>
        </p:txBody>
      </p:sp>
      <p:pic>
        <p:nvPicPr>
          <p:cNvPr id="6" name="Picture 4" descr="bonsai0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1407" y="1"/>
            <a:ext cx="1416050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antern3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647" y="1287818"/>
            <a:ext cx="733938" cy="17077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36000" y="4004727"/>
            <a:ext cx="9180000" cy="113877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Foreword</a:t>
            </a:r>
          </a:p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ue to limited time allocation, there is room only to highlight some basic concepts and to illustrate them in a few examples of application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52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271" y="257176"/>
            <a:ext cx="8582935" cy="485775"/>
          </a:xfrm>
        </p:spPr>
        <p:txBody>
          <a:bodyPr/>
          <a:lstStyle/>
          <a:p>
            <a:r>
              <a:rPr lang="en-US" dirty="0" smtClean="0"/>
              <a:t>Trends in software functionality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28292" y="786914"/>
            <a:ext cx="8207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Electron backscattering simulation with Geant4 </a:t>
            </a:r>
          </a:p>
        </p:txBody>
      </p:sp>
      <p:sp>
        <p:nvSpPr>
          <p:cNvPr id="5" name="Rectangle 4"/>
          <p:cNvSpPr/>
          <p:nvPr/>
        </p:nvSpPr>
        <p:spPr>
          <a:xfrm>
            <a:off x="2408478" y="4390620"/>
            <a:ext cx="65904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Helpful guidance in algorithm development, optimization, regression testing, software maintenance</a:t>
            </a:r>
            <a:r>
              <a:rPr lang="is-IS" sz="1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  <a:endParaRPr lang="en-US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22678" y="1364885"/>
            <a:ext cx="3048000" cy="3048000"/>
            <a:chOff x="210372" y="2615383"/>
            <a:chExt cx="3048000" cy="3048000"/>
          </a:xfrm>
        </p:grpSpPr>
        <p:pic>
          <p:nvPicPr>
            <p:cNvPr id="7" name="Picture 6" descr="eff_coulomb_range8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0372" y="2615383"/>
              <a:ext cx="3048000" cy="3048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68161" y="3904686"/>
              <a:ext cx="236149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Arial"/>
                  <a:cs typeface="Arial"/>
                </a:rPr>
                <a:t>H</a:t>
              </a:r>
              <a:r>
                <a:rPr lang="en-US" sz="1800" baseline="-25000" dirty="0" smtClean="0">
                  <a:latin typeface="Arial"/>
                  <a:cs typeface="Arial"/>
                </a:rPr>
                <a:t>0</a:t>
              </a:r>
              <a:r>
                <a:rPr lang="en-US" sz="1800" dirty="0" smtClean="0">
                  <a:latin typeface="Arial"/>
                  <a:cs typeface="Arial"/>
                </a:rPr>
                <a:t>: randomness</a:t>
              </a:r>
            </a:p>
            <a:p>
              <a:r>
                <a:rPr lang="en-US" sz="1800" dirty="0" smtClean="0">
                  <a:latin typeface="Arial"/>
                  <a:cs typeface="Arial"/>
                </a:rPr>
                <a:t>H</a:t>
              </a:r>
              <a:r>
                <a:rPr lang="en-US" sz="1800" baseline="-25000" dirty="0" smtClean="0">
                  <a:latin typeface="Arial"/>
                  <a:cs typeface="Arial"/>
                </a:rPr>
                <a:t>1</a:t>
              </a:r>
              <a:r>
                <a:rPr lang="en-US" sz="1800" dirty="0" smtClean="0">
                  <a:latin typeface="Arial"/>
                  <a:cs typeface="Arial"/>
                </a:rPr>
                <a:t>:</a:t>
              </a:r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 upward </a:t>
              </a:r>
              <a:r>
                <a:rPr lang="en-US" sz="1800" dirty="0" smtClean="0">
                  <a:latin typeface="Arial"/>
                  <a:cs typeface="Arial"/>
                </a:rPr>
                <a:t>trend</a:t>
              </a:r>
            </a:p>
            <a:p>
              <a:r>
                <a:rPr lang="en-US" sz="1800" b="1" dirty="0" smtClean="0">
                  <a:latin typeface="Arial"/>
                  <a:cs typeface="Arial"/>
                </a:rPr>
                <a:t>Mann-Kendall </a:t>
              </a:r>
              <a:r>
                <a:rPr lang="en-US" sz="1800" dirty="0" smtClean="0">
                  <a:latin typeface="Arial"/>
                  <a:cs typeface="Arial"/>
                </a:rPr>
                <a:t>test</a:t>
              </a:r>
            </a:p>
            <a:p>
              <a:r>
                <a:rPr lang="en-US" sz="1800" dirty="0">
                  <a:solidFill>
                    <a:schemeClr val="accent1">
                      <a:lumMod val="75000"/>
                    </a:schemeClr>
                  </a:solidFill>
                  <a:latin typeface="Arial"/>
                  <a:cs typeface="Arial"/>
                </a:rPr>
                <a:t>p</a:t>
              </a:r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  <a:latin typeface="Arial"/>
                  <a:cs typeface="Arial"/>
                </a:rPr>
                <a:t>-value = 0.003</a:t>
              </a:r>
              <a:endParaRPr lang="en-US" sz="1800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267256" y="1364885"/>
            <a:ext cx="3048000" cy="3048000"/>
            <a:chOff x="3167822" y="2627062"/>
            <a:chExt cx="3048000" cy="3048000"/>
          </a:xfrm>
        </p:grpSpPr>
        <p:pic>
          <p:nvPicPr>
            <p:cNvPr id="10" name="Picture 9" descr="eff_urban_range8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67822" y="2627062"/>
              <a:ext cx="3048000" cy="3048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773372" y="4016241"/>
              <a:ext cx="2279758" cy="110201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960"/>
                </a:lnSpc>
              </a:pPr>
              <a:r>
                <a:rPr lang="en-US" sz="1800" dirty="0" smtClean="0">
                  <a:latin typeface="Arial"/>
                  <a:cs typeface="Arial"/>
                </a:rPr>
                <a:t>H</a:t>
              </a:r>
              <a:r>
                <a:rPr lang="en-US" sz="1800" baseline="-25000" dirty="0" smtClean="0">
                  <a:latin typeface="Arial"/>
                  <a:cs typeface="Arial"/>
                </a:rPr>
                <a:t>0</a:t>
              </a:r>
              <a:r>
                <a:rPr lang="en-US" sz="1800" dirty="0" smtClean="0">
                  <a:latin typeface="Arial"/>
                  <a:cs typeface="Arial"/>
                </a:rPr>
                <a:t>: randomness</a:t>
              </a:r>
            </a:p>
            <a:p>
              <a:pPr>
                <a:lnSpc>
                  <a:spcPts val="1960"/>
                </a:lnSpc>
              </a:pPr>
              <a:r>
                <a:rPr lang="en-US" sz="1800" dirty="0" smtClean="0">
                  <a:latin typeface="Arial"/>
                  <a:cs typeface="Arial"/>
                </a:rPr>
                <a:t>H</a:t>
              </a:r>
              <a:r>
                <a:rPr lang="en-US" sz="1800" baseline="-25000" dirty="0" smtClean="0">
                  <a:latin typeface="Arial"/>
                  <a:cs typeface="Arial"/>
                </a:rPr>
                <a:t>1</a:t>
              </a:r>
              <a:r>
                <a:rPr lang="en-US" sz="1800" dirty="0" smtClean="0">
                  <a:latin typeface="Arial"/>
                  <a:cs typeface="Arial"/>
                </a:rPr>
                <a:t>: </a:t>
              </a:r>
              <a:r>
                <a:rPr lang="en-US" sz="1800" dirty="0" smtClean="0">
                  <a:solidFill>
                    <a:srgbClr val="FF0000"/>
                  </a:solidFill>
                  <a:latin typeface="Arial"/>
                  <a:cs typeface="Arial"/>
                </a:rPr>
                <a:t>downward</a:t>
              </a:r>
              <a:r>
                <a:rPr lang="en-US" sz="1800" dirty="0" smtClean="0">
                  <a:latin typeface="Arial"/>
                  <a:cs typeface="Arial"/>
                </a:rPr>
                <a:t> trend</a:t>
              </a:r>
            </a:p>
            <a:p>
              <a:pPr>
                <a:lnSpc>
                  <a:spcPts val="1960"/>
                </a:lnSpc>
              </a:pPr>
              <a:r>
                <a:rPr lang="en-US" sz="1800" b="1" dirty="0" smtClean="0">
                  <a:latin typeface="Arial"/>
                  <a:cs typeface="Arial"/>
                </a:rPr>
                <a:t>Mann-Kendall </a:t>
              </a:r>
              <a:r>
                <a:rPr lang="en-US" sz="1800" dirty="0" smtClean="0">
                  <a:latin typeface="Arial"/>
                  <a:cs typeface="Arial"/>
                </a:rPr>
                <a:t>test</a:t>
              </a:r>
            </a:p>
            <a:p>
              <a:pPr>
                <a:lnSpc>
                  <a:spcPts val="1960"/>
                </a:lnSpc>
              </a:pPr>
              <a:r>
                <a:rPr lang="en-US" sz="1800" dirty="0">
                  <a:solidFill>
                    <a:srgbClr val="376092"/>
                  </a:solidFill>
                  <a:latin typeface="Arial"/>
                  <a:cs typeface="Arial"/>
                </a:rPr>
                <a:t>p</a:t>
              </a:r>
              <a:r>
                <a:rPr lang="en-US" sz="1800" dirty="0" smtClean="0">
                  <a:solidFill>
                    <a:srgbClr val="376092"/>
                  </a:solidFill>
                  <a:latin typeface="Arial"/>
                  <a:cs typeface="Arial"/>
                </a:rPr>
                <a:t>-value =</a:t>
              </a:r>
              <a:r>
                <a:rPr lang="en-US" sz="1800" dirty="0">
                  <a:solidFill>
                    <a:srgbClr val="376092"/>
                  </a:solidFill>
                  <a:latin typeface="Arial"/>
                  <a:cs typeface="Arial"/>
                </a:rPr>
                <a:t> </a:t>
              </a:r>
              <a:r>
                <a:rPr lang="en-US" sz="1800" dirty="0" smtClean="0">
                  <a:solidFill>
                    <a:srgbClr val="376092"/>
                  </a:solidFill>
                  <a:latin typeface="Arial"/>
                  <a:cs typeface="Arial"/>
                </a:rPr>
                <a:t>0.002</a:t>
              </a:r>
              <a:endParaRPr lang="en-US" sz="1800" dirty="0">
                <a:solidFill>
                  <a:srgbClr val="376092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6467993" y="1625940"/>
            <a:ext cx="23886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Trend of compatibility with experiment as a function of Geant4 version for different physics configurations </a:t>
            </a:r>
          </a:p>
        </p:txBody>
      </p:sp>
    </p:spTree>
    <p:extLst>
      <p:ext uri="{BB962C8B-B14F-4D97-AF65-F5344CB8AC3E}">
        <p14:creationId xmlns:p14="http://schemas.microsoft.com/office/powerpoint/2010/main" val="2756887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 descr="world_wealth_disparity_624g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7401" y="1719062"/>
            <a:ext cx="2678593" cy="2257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8524" y="859458"/>
            <a:ext cx="434894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 62 richest people in the world are worth more than the poorest 50%</a:t>
            </a:r>
            <a:endParaRPr lang="en-US" sz="1800" dirty="0"/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55294" y="998576"/>
            <a:ext cx="3743468" cy="3794921"/>
            <a:chOff x="353817" y="264971"/>
            <a:chExt cx="4324483" cy="4383913"/>
          </a:xfrm>
        </p:grpSpPr>
        <p:pic>
          <p:nvPicPr>
            <p:cNvPr id="9" name="Picture 8" descr="Lorenz.pdf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3817" y="264971"/>
              <a:ext cx="4324483" cy="416681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057299" y="3973348"/>
              <a:ext cx="3335214" cy="67553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/>
                  <a:cs typeface="Arial Narrow"/>
                </a:rPr>
                <a:t>Cumulative fraction of population</a:t>
              </a:r>
            </a:p>
            <a:p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996772" y="2155727"/>
              <a:ext cx="3144739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/>
                  <a:cs typeface="Arial Narrow"/>
                </a:rPr>
                <a:t>Cumulative fraction of wealth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182344" y="952760"/>
              <a:ext cx="1521718" cy="400111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16581" y="3128054"/>
              <a:ext cx="1145386" cy="4001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Lucida Calligraphy"/>
                  <a:cs typeface="Lucida Calligraphy"/>
                </a:rPr>
                <a:t>Lorenz</a:t>
              </a:r>
              <a:endParaRPr lang="en-US" dirty="0"/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H="1" flipV="1">
              <a:off x="3674012" y="2993451"/>
              <a:ext cx="408792" cy="162281"/>
            </a:xfrm>
            <a:prstGeom prst="straightConnector1">
              <a:avLst/>
            </a:prstGeom>
            <a:solidFill>
              <a:srgbClr val="00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>
              <a:off x="2124972" y="2224749"/>
              <a:ext cx="120841" cy="619463"/>
            </a:xfrm>
            <a:prstGeom prst="straightConnector1">
              <a:avLst/>
            </a:prstGeom>
            <a:solidFill>
              <a:srgbClr val="0066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Rectangle 16"/>
            <p:cNvSpPr/>
            <p:nvPr/>
          </p:nvSpPr>
          <p:spPr>
            <a:xfrm>
              <a:off x="1332103" y="1775172"/>
              <a:ext cx="1486896" cy="4001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L</a:t>
              </a:r>
              <a:r>
                <a:rPr lang="en-US" baseline="-25000" dirty="0" err="1" smtClean="0"/>
                <a:t>perfect</a:t>
              </a:r>
              <a:r>
                <a:rPr lang="en-US" baseline="-25000" dirty="0" smtClean="0"/>
                <a:t> equality</a:t>
              </a:r>
              <a:endParaRPr lang="en-US" dirty="0"/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1904023" y="305850"/>
              <a:ext cx="1521718" cy="400111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3430315" y="1795958"/>
              <a:ext cx="0" cy="1344653"/>
            </a:xfrm>
            <a:prstGeom prst="line">
              <a:avLst/>
            </a:prstGeom>
            <a:solidFill>
              <a:srgbClr val="0066FF"/>
            </a:solidFill>
            <a:ln w="57150" cap="flat" cmpd="sng" algn="ctr">
              <a:solidFill>
                <a:srgbClr val="DBF29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4824" y="1894253"/>
            <a:ext cx="1107830" cy="168710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293109" y="3757597"/>
            <a:ext cx="141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 ≤ </a:t>
            </a:r>
            <a:r>
              <a:rPr lang="en-US" sz="2400" b="1" dirty="0" smtClean="0"/>
              <a:t>P</a:t>
            </a:r>
            <a:r>
              <a:rPr lang="en-US" sz="2400" dirty="0" smtClean="0"/>
              <a:t> ≤ 1</a:t>
            </a:r>
            <a:endParaRPr lang="en-US" sz="2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4541033" y="4326611"/>
            <a:ext cx="3776676" cy="411058"/>
            <a:chOff x="518983" y="2690406"/>
            <a:chExt cx="3776676" cy="411057"/>
          </a:xfrm>
        </p:grpSpPr>
        <p:sp>
          <p:nvSpPr>
            <p:cNvPr id="23" name="Rectangle 22"/>
            <p:cNvSpPr/>
            <p:nvPr/>
          </p:nvSpPr>
          <p:spPr>
            <a:xfrm>
              <a:off x="957481" y="2690406"/>
              <a:ext cx="2863239" cy="4001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17375E"/>
                  </a:solidFill>
                </a:rPr>
                <a:t>more unequal </a:t>
              </a:r>
              <a:r>
                <a:rPr lang="en-US" b="1" dirty="0" smtClean="0">
                  <a:solidFill>
                    <a:srgbClr val="17375E"/>
                  </a:solidFill>
                </a:rPr>
                <a:t>society</a:t>
              </a:r>
              <a:endParaRPr lang="en-US" b="1" dirty="0">
                <a:solidFill>
                  <a:srgbClr val="17375E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68351" y="2701354"/>
              <a:ext cx="32730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18983" y="2701354"/>
              <a:ext cx="32730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177298" y="862262"/>
            <a:ext cx="2405311" cy="707887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107763" dir="18900000" algn="ctr" rotWithShape="0">
                    <a:srgbClr val="99CCFF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4000" b="1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j-ea"/>
                <a:cs typeface="+mj-cs"/>
              </a:defRPr>
            </a:lvl1pPr>
            <a:lvl2pPr algn="l" eaLnBrk="0" hangingPunct="0"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2pPr>
            <a:lvl3pPr algn="l" eaLnBrk="0" hangingPunct="0"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3pPr>
            <a:lvl4pPr algn="l" eaLnBrk="0" hangingPunct="0"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4pPr>
            <a:lvl5pPr algn="l" eaLnBrk="0" hangingPunct="0"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entury Gothic" charset="0"/>
              </a:defRPr>
            </a:lvl9pPr>
          </a:lstStyle>
          <a:p>
            <a:pPr algn="ctr"/>
            <a:r>
              <a:rPr lang="en-US" sz="28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Gini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index</a:t>
            </a:r>
            <a:endParaRPr 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>
            <a:off x="4368100" y="4325031"/>
            <a:ext cx="3632688" cy="1579"/>
          </a:xfrm>
          <a:prstGeom prst="straightConnector1">
            <a:avLst/>
          </a:prstGeom>
          <a:solidFill>
            <a:srgbClr val="0066FF"/>
          </a:solidFill>
          <a:ln w="571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1895525" y="3120590"/>
            <a:ext cx="9259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½ </a:t>
            </a:r>
            <a:r>
              <a:rPr lang="en-US" dirty="0" err="1" smtClean="0"/>
              <a:t>Gini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9277" y="169581"/>
            <a:ext cx="7921766" cy="48577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Income inequality measures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42908" y="4583896"/>
            <a:ext cx="86236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C. </a:t>
            </a:r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Gini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Variabilità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e </a:t>
            </a:r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mutabilità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: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contributo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allo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studio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delle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distribuzioni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e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delle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relazioni</a:t>
            </a:r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statistiche</a:t>
            </a:r>
            <a:r>
              <a:rPr lang="en-US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, 1912</a:t>
            </a:r>
            <a:endParaRPr lang="en-US" sz="1400" i="1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335" y="1513855"/>
            <a:ext cx="2034843" cy="49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578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Pietra</a:t>
            </a:r>
            <a:r>
              <a:rPr lang="en-US" dirty="0" smtClean="0"/>
              <a:t> index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12</a:t>
            </a:fld>
            <a:endParaRPr lang="en-US"/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350325" y="2041318"/>
            <a:ext cx="4302414" cy="126541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Monotype Sorts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‒"/>
              <a:defRPr b="0" i="0">
                <a:solidFill>
                  <a:schemeClr val="tx1"/>
                </a:solidFill>
                <a:latin typeface="Times New Roman" charset="0"/>
                <a:ea typeface="+mn-ea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▻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9pPr>
          </a:lstStyle>
          <a:p>
            <a:r>
              <a:rPr lang="en-US" sz="2400" dirty="0" smtClean="0"/>
              <a:t>Used in derivative markets as a benchmark measure of </a:t>
            </a:r>
            <a:r>
              <a:rPr lang="en-US" sz="2400" b="1" dirty="0" smtClean="0"/>
              <a:t>statistical heterogeneity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8360" y="1283649"/>
            <a:ext cx="3693806" cy="523220"/>
          </a:xfrm>
          <a:prstGeom prst="rect">
            <a:avLst/>
          </a:prstGeom>
          <a:noFill/>
          <a:ln>
            <a:solidFill>
              <a:srgbClr val="595959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</a:t>
            </a:r>
            <a:r>
              <a:rPr lang="en-US" sz="2800" dirty="0" smtClean="0"/>
              <a:t> = max(</a:t>
            </a:r>
            <a:r>
              <a:rPr lang="en-US" sz="2800" dirty="0" err="1" smtClean="0"/>
              <a:t>L</a:t>
            </a:r>
            <a:r>
              <a:rPr lang="en-US" sz="2800" baseline="-25000" dirty="0" err="1" smtClean="0"/>
              <a:t>pe</a:t>
            </a:r>
            <a:r>
              <a:rPr lang="en-US" sz="2800" dirty="0"/>
              <a:t>(x</a:t>
            </a:r>
            <a:r>
              <a:rPr lang="en-US" sz="2800" dirty="0" smtClean="0"/>
              <a:t>)</a:t>
            </a:r>
            <a:r>
              <a:rPr lang="en-US" sz="2800" dirty="0"/>
              <a:t> – </a:t>
            </a:r>
            <a:r>
              <a:rPr lang="en-US" sz="2800" dirty="0" smtClean="0">
                <a:latin typeface="Lucida Calligraphy"/>
                <a:cs typeface="Lucida Calligraphy"/>
              </a:rPr>
              <a:t>L</a:t>
            </a:r>
            <a:r>
              <a:rPr lang="en-US" sz="2800" dirty="0" smtClean="0"/>
              <a:t>(x))</a:t>
            </a:r>
            <a:endParaRPr lang="en-US" sz="2800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259347" y="145382"/>
            <a:ext cx="3464140" cy="3059991"/>
            <a:chOff x="5026145" y="843076"/>
            <a:chExt cx="3819457" cy="3373853"/>
          </a:xfrm>
        </p:grpSpPr>
        <p:pic>
          <p:nvPicPr>
            <p:cNvPr id="7" name="Picture 6" descr="Lorenz.pdf"/>
            <p:cNvPicPr>
              <a:picLocks noChangeAspect="1"/>
            </p:cNvPicPr>
            <p:nvPr/>
          </p:nvPicPr>
          <p:blipFill>
            <a:blip r:embed="rId3">
              <a:lum bright="-20000" contrast="4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6145" y="843076"/>
              <a:ext cx="3819457" cy="337385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847856" y="2582589"/>
              <a:ext cx="8546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bg2">
                      <a:lumMod val="25000"/>
                    </a:schemeClr>
                  </a:solidFill>
                </a:rPr>
                <a:t>Pietra</a:t>
              </a:r>
              <a:endParaRPr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744203" y="1365997"/>
              <a:ext cx="1642143" cy="40011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77979" y="3863212"/>
              <a:ext cx="2945718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/>
                  <a:cs typeface="Arial Narrow"/>
                </a:rPr>
                <a:t>Cumulative fraction of population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3773230" y="2391441"/>
              <a:ext cx="2897589" cy="37327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/>
                  <a:cs typeface="Arial Narrow"/>
                </a:rPr>
                <a:t>Cumulative fraction of wealth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6455799" y="885764"/>
              <a:ext cx="1390347" cy="40011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7737847" y="2027652"/>
              <a:ext cx="21345" cy="1173904"/>
            </a:xfrm>
            <a:prstGeom prst="line">
              <a:avLst/>
            </a:prstGeom>
            <a:solidFill>
              <a:srgbClr val="0066FF"/>
            </a:solidFill>
            <a:ln w="28575" cap="flat" cmpd="sng" algn="ctr">
              <a:solidFill>
                <a:schemeClr val="bg2">
                  <a:lumMod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7342950" y="2561245"/>
              <a:ext cx="373551" cy="128062"/>
            </a:xfrm>
            <a:prstGeom prst="straightConnector1">
              <a:avLst/>
            </a:prstGeom>
            <a:solidFill>
              <a:srgbClr val="0066FF"/>
            </a:solidFill>
            <a:ln w="12700" cap="flat" cmpd="sng" algn="ctr">
              <a:solidFill>
                <a:srgbClr val="4A452A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Rectangle 14"/>
            <p:cNvSpPr/>
            <p:nvPr/>
          </p:nvSpPr>
          <p:spPr>
            <a:xfrm>
              <a:off x="7574728" y="3143570"/>
              <a:ext cx="11453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Lucida Calligraphy"/>
                  <a:cs typeface="Lucida Calligraphy"/>
                </a:rPr>
                <a:t>Lorenz</a:t>
              </a:r>
              <a:endParaRPr lang="en-US" dirty="0"/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H="1" flipV="1">
              <a:off x="7823230" y="3105509"/>
              <a:ext cx="361052" cy="131398"/>
            </a:xfrm>
            <a:prstGeom prst="straightConnector1">
              <a:avLst/>
            </a:prstGeom>
            <a:solidFill>
              <a:srgbClr val="0066FF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H="1">
              <a:off x="6435754" y="2518557"/>
              <a:ext cx="106729" cy="501577"/>
            </a:xfrm>
            <a:prstGeom prst="straightConnector1">
              <a:avLst/>
            </a:prstGeom>
            <a:solidFill>
              <a:srgbClr val="0066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Rectangle 17"/>
            <p:cNvSpPr/>
            <p:nvPr/>
          </p:nvSpPr>
          <p:spPr>
            <a:xfrm>
              <a:off x="5792368" y="2119073"/>
              <a:ext cx="14868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L</a:t>
              </a:r>
              <a:r>
                <a:rPr lang="en-US" baseline="-25000" dirty="0" err="1" smtClean="0"/>
                <a:t>perfect</a:t>
              </a:r>
              <a:r>
                <a:rPr lang="en-US" baseline="-25000" dirty="0" smtClean="0"/>
                <a:t> equality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943878" y="700605"/>
            <a:ext cx="141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 ≤ </a:t>
            </a:r>
            <a:r>
              <a:rPr lang="en-US" sz="2400" b="1" dirty="0" smtClean="0"/>
              <a:t>P</a:t>
            </a:r>
            <a:r>
              <a:rPr lang="en-US" sz="2400" dirty="0" smtClean="0"/>
              <a:t> ≤ 1</a:t>
            </a:r>
            <a:endParaRPr lang="en-US" sz="2400" dirty="0"/>
          </a:p>
        </p:txBody>
      </p:sp>
      <p:sp>
        <p:nvSpPr>
          <p:cNvPr id="26" name="Content Placeholder 8"/>
          <p:cNvSpPr txBox="1">
            <a:spLocks/>
          </p:cNvSpPr>
          <p:nvPr/>
        </p:nvSpPr>
        <p:spPr>
          <a:xfrm>
            <a:off x="361271" y="3168219"/>
            <a:ext cx="8550092" cy="178092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Monotype Sorts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‒"/>
              <a:defRPr b="0" i="0">
                <a:solidFill>
                  <a:schemeClr val="tx1"/>
                </a:solidFill>
                <a:latin typeface="Times New Roman" charset="0"/>
                <a:ea typeface="+mn-ea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▻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9pPr>
          </a:lstStyle>
          <a:p>
            <a:r>
              <a:rPr lang="en-US" sz="2400" dirty="0" smtClean="0"/>
              <a:t>Counterpart of Kolmogorov-Smirnov statistic</a:t>
            </a:r>
          </a:p>
          <a:p>
            <a:r>
              <a:rPr lang="en-US" sz="1800" dirty="0" smtClean="0"/>
              <a:t>It can be interpreted as the proportion of income that has to be transferred from those above the mean to those below the mean in order to achieve an equal distribution</a:t>
            </a:r>
          </a:p>
          <a:p>
            <a:pPr lvl="1"/>
            <a:r>
              <a:rPr lang="en-US" dirty="0" smtClean="0"/>
              <a:t>Emphasis on individual-mean interaction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2219" y="799303"/>
            <a:ext cx="459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/>
              <a:t>AKA Ricci-</a:t>
            </a:r>
            <a:r>
              <a:rPr lang="en-US" sz="1800" i="1" dirty="0" err="1" smtClean="0"/>
              <a:t>Schutz</a:t>
            </a:r>
            <a:r>
              <a:rPr lang="en-US" sz="1800" i="1" dirty="0" smtClean="0"/>
              <a:t> index, Hoover index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3911521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inequality measures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13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18949" y="1750335"/>
            <a:ext cx="6765628" cy="1030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Monotype Sorts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‒"/>
              <a:defRPr b="0" i="0">
                <a:solidFill>
                  <a:schemeClr val="tx1"/>
                </a:solidFill>
                <a:latin typeface="Times New Roman" charset="0"/>
                <a:ea typeface="+mn-ea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▻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buFont typeface="Monotype Sorts" charset="0"/>
              <a:buNone/>
            </a:pPr>
            <a:r>
              <a:rPr lang="en-US" dirty="0" smtClean="0"/>
              <a:t>The same as </a:t>
            </a:r>
            <a:r>
              <a:rPr lang="en-US" sz="2400" b="1" dirty="0" smtClean="0"/>
              <a:t>redundancy</a:t>
            </a:r>
            <a:r>
              <a:rPr lang="en-US" sz="2400" dirty="0" smtClean="0"/>
              <a:t> in information theory: </a:t>
            </a:r>
          </a:p>
          <a:p>
            <a:pPr marL="0" indent="0">
              <a:spcBef>
                <a:spcPts val="0"/>
              </a:spcBef>
              <a:buFont typeface="Monotype Sorts" charset="0"/>
              <a:buNone/>
            </a:pPr>
            <a:r>
              <a:rPr lang="en-US" dirty="0" smtClean="0"/>
              <a:t>the maximum possible entropy of the data minus the observed entropy</a:t>
            </a:r>
          </a:p>
          <a:p>
            <a:pPr lvl="1">
              <a:spcBef>
                <a:spcPts val="0"/>
              </a:spcBef>
            </a:pP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735" y="968963"/>
            <a:ext cx="2909654" cy="8728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8949" y="1062021"/>
            <a:ext cx="2364686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</a:rPr>
              <a:t>Theil</a:t>
            </a:r>
            <a:r>
              <a:rPr lang="en-US" sz="2800" b="1" dirty="0" smtClean="0">
                <a:solidFill>
                  <a:schemeClr val="bg1"/>
                </a:solidFill>
              </a:rPr>
              <a:t> index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31282" y="1009797"/>
            <a:ext cx="351418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dirty="0" err="1" smtClean="0">
                <a:latin typeface="Times New Roman"/>
                <a:cs typeface="Times New Roman"/>
              </a:rPr>
              <a:t>s</a:t>
            </a:r>
            <a:r>
              <a:rPr lang="en-US" sz="1600" baseline="-25000" dirty="0" err="1" smtClean="0">
                <a:latin typeface="Times New Roman"/>
                <a:cs typeface="Times New Roman"/>
              </a:rPr>
              <a:t>i</a:t>
            </a:r>
            <a:r>
              <a:rPr lang="en-US" sz="1600" dirty="0" smtClean="0">
                <a:latin typeface="Times New Roman"/>
                <a:cs typeface="Times New Roman"/>
              </a:rPr>
              <a:t> = share </a:t>
            </a:r>
            <a:r>
              <a:rPr lang="en-US" sz="1600" dirty="0">
                <a:latin typeface="Times New Roman"/>
                <a:cs typeface="Times New Roman"/>
              </a:rPr>
              <a:t>of the </a:t>
            </a:r>
            <a:r>
              <a:rPr lang="en-US" sz="1600" i="1" dirty="0" err="1">
                <a:latin typeface="Times New Roman"/>
                <a:cs typeface="Times New Roman"/>
              </a:rPr>
              <a:t>i</a:t>
            </a:r>
            <a:r>
              <a:rPr lang="en-US" sz="1600" baseline="30000" dirty="0" err="1">
                <a:latin typeface="Times New Roman"/>
                <a:cs typeface="Times New Roman"/>
              </a:rPr>
              <a:t>th</a:t>
            </a:r>
            <a:r>
              <a:rPr lang="en-US" sz="1600" dirty="0">
                <a:latin typeface="Times New Roman"/>
                <a:cs typeface="Times New Roman"/>
              </a:rPr>
              <a:t> group in total </a:t>
            </a:r>
            <a:r>
              <a:rPr lang="en-US" sz="1600" dirty="0" smtClean="0">
                <a:latin typeface="Times New Roman"/>
                <a:cs typeface="Times New Roman"/>
              </a:rPr>
              <a:t>income</a:t>
            </a:r>
            <a:endParaRPr lang="en-US" sz="1600" dirty="0">
              <a:latin typeface="Times New Roman"/>
              <a:cs typeface="Times New Roman"/>
            </a:endParaRPr>
          </a:p>
          <a:p>
            <a:pPr algn="l"/>
            <a:r>
              <a:rPr lang="en-US" sz="1600" i="1" dirty="0" smtClean="0">
                <a:latin typeface="Times New Roman"/>
                <a:cs typeface="Times New Roman"/>
              </a:rPr>
              <a:t>n</a:t>
            </a:r>
            <a:r>
              <a:rPr lang="en-US" sz="1600" dirty="0" smtClean="0">
                <a:latin typeface="Times New Roman"/>
                <a:cs typeface="Times New Roman"/>
              </a:rPr>
              <a:t> = total </a:t>
            </a:r>
            <a:r>
              <a:rPr lang="en-US" sz="1600" dirty="0">
                <a:latin typeface="Times New Roman"/>
                <a:cs typeface="Times New Roman"/>
              </a:rPr>
              <a:t>number of income groups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8949" y="3086642"/>
            <a:ext cx="2869143" cy="52322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Atkinson index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6846" y="3148599"/>
            <a:ext cx="1817059" cy="4476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20220" y="4357531"/>
            <a:ext cx="8164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err="1" smtClean="0"/>
              <a:t>Theil</a:t>
            </a:r>
            <a:r>
              <a:rPr lang="en-US" i="1" dirty="0" smtClean="0"/>
              <a:t> I, </a:t>
            </a:r>
            <a:r>
              <a:rPr lang="en-US" i="1" dirty="0" err="1" smtClean="0"/>
              <a:t>Theil</a:t>
            </a:r>
            <a:r>
              <a:rPr lang="en-US" i="1" dirty="0" smtClean="0"/>
              <a:t> II, </a:t>
            </a:r>
            <a:r>
              <a:rPr lang="en-US" i="1" dirty="0" err="1" smtClean="0"/>
              <a:t>Kolm</a:t>
            </a:r>
            <a:r>
              <a:rPr lang="en-US" i="1" dirty="0" smtClean="0"/>
              <a:t> index, coefficient of variation, generalized entropy </a:t>
            </a:r>
            <a:br>
              <a:rPr lang="en-US" i="1" dirty="0" smtClean="0"/>
            </a:br>
            <a:r>
              <a:rPr lang="en-US" i="1" dirty="0" smtClean="0"/>
              <a:t>and more</a:t>
            </a:r>
            <a:r>
              <a:rPr lang="is-IS" i="1" dirty="0" smtClean="0"/>
              <a:t>…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218949" y="3684122"/>
            <a:ext cx="8626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U</a:t>
            </a:r>
            <a:r>
              <a:rPr lang="en-US" sz="1800" dirty="0" smtClean="0"/>
              <a:t>sed </a:t>
            </a:r>
            <a:r>
              <a:rPr lang="en-US" sz="1800" dirty="0"/>
              <a:t>to calculate the proportion of total income that would be required to achieve an equal level of social welfare as at </a:t>
            </a:r>
            <a:r>
              <a:rPr lang="en-US" sz="1800" dirty="0" smtClean="0"/>
              <a:t>present, </a:t>
            </a:r>
            <a:r>
              <a:rPr lang="en-US" sz="1800" dirty="0"/>
              <a:t>if incomes were perfectly </a:t>
            </a:r>
            <a:r>
              <a:rPr lang="en-US" sz="1800" dirty="0" smtClean="0"/>
              <a:t>distributed</a:t>
            </a:r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5167270" y="3175115"/>
            <a:ext cx="2364686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GB"/>
            </a:defPPr>
            <a:lvl1pPr algn="l">
              <a:defRPr sz="1600">
                <a:latin typeface="Times New Roman"/>
                <a:cs typeface="Times New Roman"/>
              </a:defRPr>
            </a:lvl1pPr>
          </a:lstStyle>
          <a:p>
            <a:r>
              <a:rPr lang="en-US" dirty="0"/>
              <a:t>e = sensitivity parameter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70738" y="3131375"/>
            <a:ext cx="1292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 ≤ </a:t>
            </a:r>
            <a:r>
              <a:rPr lang="en-US" sz="2400" b="1" dirty="0"/>
              <a:t>I</a:t>
            </a:r>
            <a:r>
              <a:rPr lang="en-US" sz="2400" dirty="0" smtClean="0"/>
              <a:t> ≤ 1</a:t>
            </a:r>
            <a:endParaRPr lang="en-US" sz="24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6513835" y="1584575"/>
            <a:ext cx="2422162" cy="1061752"/>
            <a:chOff x="6546678" y="1737867"/>
            <a:chExt cx="2422162" cy="1061752"/>
          </a:xfrm>
        </p:grpSpPr>
        <p:sp>
          <p:nvSpPr>
            <p:cNvPr id="15" name="TextBox 14"/>
            <p:cNvSpPr txBox="1"/>
            <p:nvPr/>
          </p:nvSpPr>
          <p:spPr>
            <a:xfrm>
              <a:off x="8444112" y="1737867"/>
              <a:ext cx="51378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/>
                <a:t>∞</a:t>
              </a:r>
              <a:endParaRPr lang="en-US" sz="3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31339" y="1847357"/>
              <a:ext cx="6159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46678" y="2399509"/>
              <a:ext cx="242216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More equal society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V="1">
              <a:off x="6656154" y="2376030"/>
              <a:ext cx="2211419" cy="21899"/>
            </a:xfrm>
            <a:prstGeom prst="straightConnector1">
              <a:avLst/>
            </a:prstGeom>
            <a:solidFill>
              <a:srgbClr val="0066FF"/>
            </a:solidFill>
            <a:ln w="5715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34476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371" y="290024"/>
            <a:ext cx="7772400" cy="485775"/>
          </a:xfrm>
        </p:spPr>
        <p:txBody>
          <a:bodyPr/>
          <a:lstStyle/>
          <a:p>
            <a:r>
              <a:rPr lang="en-US" dirty="0" smtClean="0"/>
              <a:t>Halstead mental effort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 descr="Gini_vers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28621"/>
            <a:ext cx="2363769" cy="2088000"/>
          </a:xfrm>
          <a:prstGeom prst="rect">
            <a:avLst/>
          </a:prstGeom>
        </p:spPr>
      </p:pic>
      <p:pic>
        <p:nvPicPr>
          <p:cNvPr id="5" name="Picture 4" descr="RS_vers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7101" y="2990129"/>
            <a:ext cx="2363769" cy="2088000"/>
          </a:xfrm>
          <a:prstGeom prst="rect">
            <a:avLst/>
          </a:prstGeom>
        </p:spPr>
      </p:pic>
      <p:pic>
        <p:nvPicPr>
          <p:cNvPr id="6" name="Picture 5" descr="Atkinson_version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046" y="2962924"/>
            <a:ext cx="2363769" cy="2088000"/>
          </a:xfrm>
          <a:prstGeom prst="rect">
            <a:avLst/>
          </a:prstGeom>
        </p:spPr>
      </p:pic>
      <p:pic>
        <p:nvPicPr>
          <p:cNvPr id="7" name="Picture 6" descr="Theil_versi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4410" y="2979179"/>
            <a:ext cx="2363769" cy="2088000"/>
          </a:xfrm>
          <a:prstGeom prst="rect">
            <a:avLst/>
          </a:prstGeom>
        </p:spPr>
      </p:pic>
      <p:pic>
        <p:nvPicPr>
          <p:cNvPr id="8" name="Picture 7" descr="Lorenz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4856" y="132336"/>
            <a:ext cx="3048000" cy="2692400"/>
          </a:xfrm>
          <a:prstGeom prst="rect">
            <a:avLst/>
          </a:prstGeom>
        </p:spPr>
      </p:pic>
      <p:pic>
        <p:nvPicPr>
          <p:cNvPr id="9" name="Picture 8" descr="CLhme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89" y="773047"/>
            <a:ext cx="2445279" cy="216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71219" y="1075405"/>
            <a:ext cx="32186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Measure of the number of elemental mental discriminations necessary to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create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or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understand </a:t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a class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65845" y="4029394"/>
            <a:ext cx="683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Gini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36478" y="4028501"/>
            <a:ext cx="897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Pietra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64337" y="4071408"/>
            <a:ext cx="1281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Atkinson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3977" y="4081465"/>
            <a:ext cx="996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Theil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II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59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15</a:t>
            </a:fld>
            <a:endParaRPr lang="en-US"/>
          </a:p>
        </p:txBody>
      </p:sp>
      <p:pic>
        <p:nvPicPr>
          <p:cNvPr id="4" name="Picture 3" descr="Lorenz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63" y="0"/>
            <a:ext cx="2445279" cy="2160000"/>
          </a:xfrm>
          <a:prstGeom prst="rect">
            <a:avLst/>
          </a:prstGeom>
        </p:spPr>
      </p:pic>
      <p:pic>
        <p:nvPicPr>
          <p:cNvPr id="5" name="Picture 4" descr="Lorenz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63" y="2847437"/>
            <a:ext cx="2445279" cy="2160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6" name="TextBox 5"/>
          <p:cNvSpPr txBox="1"/>
          <p:nvPr/>
        </p:nvSpPr>
        <p:spPr>
          <a:xfrm>
            <a:off x="286448" y="2211714"/>
            <a:ext cx="2485109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GB"/>
            </a:defPPr>
            <a:lvl1pPr marL="342900" indent="-342900" algn="l">
              <a:buFont typeface="Arial"/>
              <a:buChar char="•"/>
            </a:lvl1pPr>
          </a:lstStyle>
          <a:p>
            <a:pPr marL="0" indent="0" algn="ctr">
              <a:buNone/>
            </a:pPr>
            <a:r>
              <a:rPr lang="en-US" dirty="0"/>
              <a:t>c</a:t>
            </a:r>
            <a:r>
              <a:rPr lang="en-US" dirty="0" smtClean="0"/>
              <a:t>oncentrated </a:t>
            </a:r>
            <a:br>
              <a:rPr lang="en-US" dirty="0" smtClean="0"/>
            </a:br>
            <a:r>
              <a:rPr lang="en-US" dirty="0" smtClean="0"/>
              <a:t>software </a:t>
            </a:r>
            <a:r>
              <a:rPr lang="en-US" dirty="0"/>
              <a:t>complexity</a:t>
            </a:r>
          </a:p>
        </p:txBody>
      </p:sp>
      <p:pic>
        <p:nvPicPr>
          <p:cNvPr id="7" name="Picture 6" descr="Lorenz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16" y="0"/>
            <a:ext cx="2445279" cy="2160000"/>
          </a:xfrm>
          <a:prstGeom prst="rect">
            <a:avLst/>
          </a:prstGeom>
        </p:spPr>
      </p:pic>
      <p:pic>
        <p:nvPicPr>
          <p:cNvPr id="8" name="Picture 7" descr="Lorenz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16" y="2847437"/>
            <a:ext cx="2445279" cy="216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28567" y="2211714"/>
            <a:ext cx="2178577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GB"/>
            </a:defPPr>
            <a:lvl1pPr marL="342900" indent="-342900" algn="l">
              <a:buFont typeface="Arial"/>
              <a:buChar char="•"/>
            </a:lvl1pPr>
          </a:lstStyle>
          <a:p>
            <a:pPr marL="0" indent="0" algn="ctr">
              <a:buNone/>
            </a:pPr>
            <a:r>
              <a:rPr lang="en-US" dirty="0" smtClean="0"/>
              <a:t>evolution of concentration</a:t>
            </a:r>
            <a:endParaRPr lang="en-US" dirty="0"/>
          </a:p>
        </p:txBody>
      </p:sp>
      <p:pic>
        <p:nvPicPr>
          <p:cNvPr id="2" name="Picture 1" descr="Lorenz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06" y="0"/>
            <a:ext cx="2445279" cy="2160000"/>
          </a:xfrm>
          <a:prstGeom prst="rect">
            <a:avLst/>
          </a:prstGeom>
        </p:spPr>
      </p:pic>
      <p:pic>
        <p:nvPicPr>
          <p:cNvPr id="10" name="Picture 9" descr="Lorenz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606" y="2847437"/>
            <a:ext cx="2445279" cy="21600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00691" y="2211714"/>
            <a:ext cx="2485109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GB"/>
            </a:defPPr>
            <a:lvl1pPr marL="342900" indent="-342900" algn="l">
              <a:buFont typeface="Arial"/>
              <a:buChar char="•"/>
            </a:lvl1pPr>
          </a:lstStyle>
          <a:p>
            <a:pPr marL="0" indent="0" algn="ctr">
              <a:buNone/>
            </a:pPr>
            <a:r>
              <a:rPr lang="en-US" dirty="0" smtClean="0"/>
              <a:t>distributed </a:t>
            </a:r>
            <a:br>
              <a:rPr lang="en-US" dirty="0" smtClean="0"/>
            </a:br>
            <a:r>
              <a:rPr lang="en-US" dirty="0" smtClean="0"/>
              <a:t>software </a:t>
            </a:r>
            <a:r>
              <a:rPr lang="en-US" dirty="0"/>
              <a:t>complexity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1395" y="1248235"/>
            <a:ext cx="11385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err="1" smtClean="0">
                <a:latin typeface="Arial Narrow"/>
                <a:cs typeface="Arial Narrow"/>
              </a:rPr>
              <a:t>Gini</a:t>
            </a:r>
            <a:r>
              <a:rPr lang="en-US" dirty="0" smtClean="0">
                <a:latin typeface="Arial Narrow"/>
                <a:cs typeface="Arial Narrow"/>
              </a:rPr>
              <a:t> = 0.90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37685" y="4116095"/>
            <a:ext cx="11385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err="1" smtClean="0">
                <a:latin typeface="Arial Narrow"/>
                <a:cs typeface="Arial Narrow"/>
              </a:rPr>
              <a:t>Gini</a:t>
            </a:r>
            <a:r>
              <a:rPr lang="en-US" dirty="0" smtClean="0">
                <a:latin typeface="Arial Narrow"/>
                <a:cs typeface="Arial Narrow"/>
              </a:rPr>
              <a:t> = 0.87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32315" y="1411582"/>
            <a:ext cx="11048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err="1" smtClean="0">
                <a:latin typeface="Arial Narrow"/>
                <a:cs typeface="Arial Narrow"/>
              </a:rPr>
              <a:t>Gini</a:t>
            </a:r>
            <a:r>
              <a:rPr lang="en-US" dirty="0" smtClean="0">
                <a:latin typeface="Arial Narrow"/>
                <a:cs typeface="Arial Narrow"/>
              </a:rPr>
              <a:t> = 0.37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87660" y="4258435"/>
            <a:ext cx="113855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err="1" smtClean="0">
                <a:latin typeface="Arial Narrow"/>
                <a:cs typeface="Arial Narrow"/>
              </a:rPr>
              <a:t>Gini</a:t>
            </a:r>
            <a:r>
              <a:rPr lang="en-US" dirty="0" smtClean="0">
                <a:latin typeface="Arial Narrow"/>
                <a:cs typeface="Arial Narrow"/>
              </a:rPr>
              <a:t> = 0.25</a:t>
            </a:r>
            <a:endParaRPr lang="en-US" dirty="0"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899006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684" y="202429"/>
            <a:ext cx="7772400" cy="485775"/>
          </a:xfrm>
        </p:spPr>
        <p:txBody>
          <a:bodyPr/>
          <a:lstStyle/>
          <a:p>
            <a:r>
              <a:rPr lang="en-US" dirty="0" err="1" smtClean="0"/>
              <a:t>Gini</a:t>
            </a:r>
            <a:r>
              <a:rPr lang="en-US" dirty="0" smtClean="0"/>
              <a:t> and galaxies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80" y="834639"/>
            <a:ext cx="5490470" cy="118799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180" y="2084086"/>
            <a:ext cx="5508000" cy="1090473"/>
          </a:xfrm>
          <a:prstGeom prst="rect">
            <a:avLst/>
          </a:prstGeom>
          <a:ln>
            <a:solidFill>
              <a:srgbClr val="25406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181" y="3225825"/>
            <a:ext cx="5507997" cy="1565975"/>
          </a:xfrm>
          <a:prstGeom prst="rect">
            <a:avLst/>
          </a:prstGeom>
          <a:ln>
            <a:solidFill>
              <a:srgbClr val="25406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436" y="131388"/>
            <a:ext cx="2742483" cy="22884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35081" y="2080386"/>
            <a:ext cx="3219192" cy="23083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Aggregate the capabilities of  </a:t>
            </a:r>
            <a:r>
              <a:rPr lang="en-US" sz="2400" b="1" dirty="0" smtClean="0"/>
              <a:t>Geant4 </a:t>
            </a:r>
            <a:r>
              <a:rPr lang="en-US" sz="2400" b="1" dirty="0" err="1" smtClean="0"/>
              <a:t>PhysicsLists</a:t>
            </a:r>
            <a:r>
              <a:rPr lang="en-US" sz="2400" b="1" dirty="0" smtClean="0"/>
              <a:t> </a:t>
            </a:r>
            <a:r>
              <a:rPr lang="en-US" sz="2400" dirty="0" smtClean="0"/>
              <a:t>to reproduce experimental observables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085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13715" y="4303130"/>
            <a:ext cx="7017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Methods, applications to physics software and results will be documented in forthcoming papers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6089"/>
            <a:ext cx="3492500" cy="2324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6820" y="1618968"/>
            <a:ext cx="540181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2400"/>
            </a:lvl1pPr>
          </a:lstStyle>
          <a:p>
            <a:r>
              <a:rPr lang="en-US" dirty="0"/>
              <a:t>Relation with methods used in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ecology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(e.g. </a:t>
            </a:r>
            <a:r>
              <a:rPr lang="en-US" b="1" dirty="0">
                <a:solidFill>
                  <a:srgbClr val="FF6666"/>
                </a:solidFill>
              </a:rPr>
              <a:t>analysis of diversity</a:t>
            </a:r>
            <a:r>
              <a:rPr lang="en-US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8630" y="569398"/>
            <a:ext cx="540000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400" dirty="0"/>
              <a:t>O</a:t>
            </a:r>
            <a:r>
              <a:rPr lang="en-US" sz="2400" dirty="0" smtClean="0"/>
              <a:t>ther econometric analysis methods:</a:t>
            </a:r>
          </a:p>
          <a:p>
            <a:r>
              <a:rPr lang="en-US" sz="2400" b="1" dirty="0" smtClean="0">
                <a:solidFill>
                  <a:srgbClr val="FF6666"/>
                </a:solidFill>
              </a:rPr>
              <a:t>Concentration</a:t>
            </a:r>
            <a:r>
              <a:rPr lang="en-US" sz="2400" dirty="0" smtClean="0">
                <a:solidFill>
                  <a:srgbClr val="FF6666"/>
                </a:solidFill>
              </a:rPr>
              <a:t>, </a:t>
            </a:r>
            <a:r>
              <a:rPr lang="en-US" sz="2400" b="1" dirty="0" smtClean="0">
                <a:solidFill>
                  <a:srgbClr val="FF6666"/>
                </a:solidFill>
              </a:rPr>
              <a:t>Change point</a:t>
            </a:r>
            <a:endParaRPr lang="en-US" sz="2400" b="1" dirty="0">
              <a:solidFill>
                <a:srgbClr val="FF66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78630" y="2668538"/>
            <a:ext cx="540000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2400"/>
            </a:lvl1pPr>
          </a:lstStyle>
          <a:p>
            <a:r>
              <a:rPr lang="en-US" b="1" dirty="0"/>
              <a:t>Information theory background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4633" y="3348776"/>
            <a:ext cx="410399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2400"/>
            </a:lvl1pPr>
          </a:lstStyle>
          <a:p>
            <a:r>
              <a:rPr lang="en-US" b="1" dirty="0">
                <a:solidFill>
                  <a:srgbClr val="FF6666"/>
                </a:solidFill>
              </a:rPr>
              <a:t>Decomposition</a:t>
            </a:r>
            <a:r>
              <a:rPr lang="en-US" dirty="0" smtClean="0"/>
              <a:t> of inequality measures by subgroups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7263" y="3348776"/>
            <a:ext cx="4103999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2400"/>
            </a:lvl1pPr>
          </a:lstStyle>
          <a:p>
            <a:r>
              <a:rPr lang="en-US" b="1" dirty="0" smtClean="0">
                <a:solidFill>
                  <a:srgbClr val="FF6666"/>
                </a:solidFill>
              </a:rPr>
              <a:t>Comparative evaluation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of measures and 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22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319" y="1024959"/>
            <a:ext cx="8804624" cy="3694250"/>
          </a:xfrm>
        </p:spPr>
        <p:txBody>
          <a:bodyPr/>
          <a:lstStyle/>
          <a:p>
            <a:r>
              <a:rPr lang="en-US" sz="2400" dirty="0"/>
              <a:t>Statistical </a:t>
            </a:r>
            <a:r>
              <a:rPr lang="en-US" sz="2400" dirty="0" smtClean="0"/>
              <a:t>methods </a:t>
            </a:r>
            <a:r>
              <a:rPr lang="en-US" sz="2400" dirty="0"/>
              <a:t>commonly used in other disciplines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can </a:t>
            </a:r>
            <a:r>
              <a:rPr lang="en-US" sz="2400" dirty="0"/>
              <a:t>be valuable in </a:t>
            </a:r>
            <a:r>
              <a:rPr lang="en-US" sz="2400" dirty="0" smtClean="0"/>
              <a:t>software and physics analysis</a:t>
            </a:r>
            <a:endParaRPr lang="en-US" sz="2400" dirty="0"/>
          </a:p>
          <a:p>
            <a:r>
              <a:rPr lang="en-US" sz="2400" dirty="0"/>
              <a:t>Rich variety of </a:t>
            </a:r>
            <a:r>
              <a:rPr lang="en-US" sz="2400" dirty="0" smtClean="0"/>
              <a:t>econometric/ecology concepts and techniques </a:t>
            </a:r>
            <a:endParaRPr lang="en-US" sz="2400" dirty="0"/>
          </a:p>
          <a:p>
            <a:pPr lvl="1"/>
            <a:r>
              <a:rPr lang="en-US" sz="2200" dirty="0"/>
              <a:t>Trend, inequality, </a:t>
            </a:r>
            <a:r>
              <a:rPr lang="en-US" sz="2200" dirty="0" smtClean="0"/>
              <a:t>concentration, diversity</a:t>
            </a:r>
            <a:r>
              <a:rPr lang="en-US" sz="2200" dirty="0"/>
              <a:t>, </a:t>
            </a:r>
            <a:r>
              <a:rPr lang="en-US" sz="2200" dirty="0" err="1"/>
              <a:t>changepoint</a:t>
            </a:r>
            <a:r>
              <a:rPr lang="is-IS" sz="2200" dirty="0"/>
              <a:t>…</a:t>
            </a:r>
            <a:endParaRPr lang="en-US" sz="2200" dirty="0"/>
          </a:p>
          <a:p>
            <a:pPr lvl="1"/>
            <a:endParaRPr lang="en-US" sz="2200" dirty="0"/>
          </a:p>
          <a:p>
            <a:r>
              <a:rPr lang="en-US" sz="2400" dirty="0"/>
              <a:t>Ongoing R&amp;D to explore applications in physics software</a:t>
            </a:r>
          </a:p>
          <a:p>
            <a:pPr lvl="1"/>
            <a:r>
              <a:rPr lang="en-US" sz="2200" dirty="0"/>
              <a:t>To characterize software properties</a:t>
            </a:r>
          </a:p>
          <a:p>
            <a:pPr lvl="1"/>
            <a:r>
              <a:rPr lang="en-US" sz="2200" dirty="0"/>
              <a:t>To evaluate the </a:t>
            </a:r>
            <a:r>
              <a:rPr lang="en-US" sz="2200" dirty="0" err="1"/>
              <a:t>behaviour</a:t>
            </a:r>
            <a:r>
              <a:rPr lang="en-US" sz="2200" dirty="0"/>
              <a:t> of physics models</a:t>
            </a:r>
          </a:p>
          <a:p>
            <a:r>
              <a:rPr lang="en-US" sz="2400" dirty="0"/>
              <a:t>A few highlights, no time for extensive presentation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078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67268" y="1532462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cs typeface="Times New Roman"/>
              </a:rPr>
              <a:t>[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cs typeface="Times New Roman"/>
              </a:rPr>
              <a:t>adapt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cs typeface="Times New Roman"/>
              </a:rPr>
              <a:t>]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561167" y="3797297"/>
            <a:ext cx="4140200" cy="939800"/>
            <a:chOff x="2675467" y="3784597"/>
            <a:chExt cx="4140200" cy="939800"/>
          </a:xfrm>
        </p:grpSpPr>
        <p:sp>
          <p:nvSpPr>
            <p:cNvPr id="11" name="TextBox 10"/>
            <p:cNvSpPr txBox="1"/>
            <p:nvPr/>
          </p:nvSpPr>
          <p:spPr>
            <a:xfrm>
              <a:off x="2807611" y="3848101"/>
              <a:ext cx="183599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Quantitative analysis:</a:t>
              </a:r>
              <a:endParaRPr lang="en-US" sz="2400" dirty="0"/>
            </a:p>
          </p:txBody>
        </p:sp>
        <p:sp>
          <p:nvSpPr>
            <p:cNvPr id="13" name="TextBox 12"/>
            <p:cNvSpPr txBox="1">
              <a:spLocks/>
            </p:cNvSpPr>
            <p:nvPr/>
          </p:nvSpPr>
          <p:spPr>
            <a:xfrm>
              <a:off x="4737100" y="3848102"/>
              <a:ext cx="1943994" cy="82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l">
                <a:buSzPct val="80000"/>
                <a:buBlip>
                  <a:blip r:embed="rId2"/>
                </a:buBlip>
              </a:pPr>
              <a:r>
                <a:rPr lang="en-US" sz="2400" b="1" dirty="0" smtClean="0"/>
                <a:t>Inference</a:t>
              </a:r>
            </a:p>
            <a:p>
              <a:pPr marL="342900" indent="-342900" algn="l">
                <a:buSzPct val="80000"/>
                <a:buBlip>
                  <a:blip r:embed="rId2"/>
                </a:buBlip>
              </a:pPr>
              <a:r>
                <a:rPr lang="en-US" sz="2400" b="1" dirty="0"/>
                <a:t>Measures</a:t>
              </a:r>
              <a:r>
                <a:rPr lang="en-US" sz="2400" dirty="0"/>
                <a:t> </a:t>
              </a:r>
              <a:endParaRPr lang="en-US" sz="2400" dirty="0"/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2675467" y="3784597"/>
              <a:ext cx="4140200" cy="939800"/>
            </a:xfrm>
            <a:prstGeom prst="roundRect">
              <a:avLst/>
            </a:prstGeom>
            <a:noFill/>
            <a:ln w="12700" cap="flat" cmpd="sng" algn="ctr">
              <a:solidFill>
                <a:srgbClr val="25406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479800"/>
            <a:ext cx="2248057" cy="13589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283" y="3632200"/>
            <a:ext cx="1984917" cy="137160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139700" y="533400"/>
            <a:ext cx="8510566" cy="2918027"/>
            <a:chOff x="88900" y="533400"/>
            <a:chExt cx="8510566" cy="2918027"/>
          </a:xfrm>
        </p:grpSpPr>
        <p:sp>
          <p:nvSpPr>
            <p:cNvPr id="6" name="TextBox 5"/>
            <p:cNvSpPr txBox="1"/>
            <p:nvPr/>
          </p:nvSpPr>
          <p:spPr>
            <a:xfrm>
              <a:off x="622298" y="563034"/>
              <a:ext cx="7955999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Treat a software system as a </a:t>
              </a:r>
              <a:r>
                <a:rPr lang="en-US" sz="2400" b="1" dirty="0" err="1" smtClean="0"/>
                <a:t>sociosystem</a:t>
              </a:r>
              <a:r>
                <a:rPr lang="en-US" sz="2400" dirty="0"/>
                <a:t>/</a:t>
              </a:r>
              <a:r>
                <a:rPr lang="en-US" sz="2400" b="1" dirty="0" smtClean="0"/>
                <a:t>ecosystem</a:t>
              </a:r>
              <a:r>
                <a:rPr lang="en-US" sz="2400" dirty="0" smtClean="0"/>
                <a:t> </a:t>
              </a:r>
              <a:endParaRPr lang="en-US" sz="2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4201" y="2681985"/>
              <a:ext cx="2802466" cy="7078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>
                <a:defRPr sz="2400"/>
              </a:lvl1pPr>
            </a:lstStyle>
            <a:p>
              <a:pPr algn="l"/>
              <a:r>
                <a:rPr lang="en-US" sz="2000" dirty="0"/>
                <a:t>Software development environment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63467" y="2681985"/>
              <a:ext cx="2735999" cy="7078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/>
            </a:lstStyle>
            <a:p>
              <a:pPr algn="r"/>
              <a:r>
                <a:rPr lang="en-US" dirty="0"/>
                <a:t>Observables produced by the software</a:t>
              </a:r>
            </a:p>
          </p:txBody>
        </p:sp>
        <p:sp>
          <p:nvSpPr>
            <p:cNvPr id="9" name="Down Arrow 8"/>
            <p:cNvSpPr/>
            <p:nvPr/>
          </p:nvSpPr>
          <p:spPr bwMode="auto">
            <a:xfrm>
              <a:off x="4447897" y="2214032"/>
              <a:ext cx="304800" cy="467996"/>
            </a:xfrm>
            <a:prstGeom prst="downArrow">
              <a:avLst/>
            </a:prstGeom>
            <a:solidFill>
              <a:srgbClr val="FF0000"/>
            </a:solidFill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2298" y="1214935"/>
              <a:ext cx="7955998" cy="83099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>
                <a:defRPr sz="2400"/>
              </a:lvl1pPr>
            </a:lstStyle>
            <a:p>
              <a:r>
                <a:rPr lang="en-US" dirty="0"/>
                <a:t>Apply data analysis </a:t>
              </a:r>
              <a:r>
                <a:rPr lang="en-US" b="1" dirty="0"/>
                <a:t>concepts</a:t>
              </a:r>
              <a:r>
                <a:rPr lang="en-US" dirty="0"/>
                <a:t>, </a:t>
              </a:r>
              <a:r>
                <a:rPr lang="en-US" b="1" dirty="0"/>
                <a:t>methods</a:t>
              </a:r>
              <a:r>
                <a:rPr lang="en-US" dirty="0"/>
                <a:t> and </a:t>
              </a:r>
              <a:r>
                <a:rPr lang="en-US" b="1" dirty="0"/>
                <a:t>techniques</a:t>
              </a:r>
              <a:r>
                <a:rPr lang="en-US" dirty="0"/>
                <a:t> developed in </a:t>
              </a:r>
              <a:r>
                <a:rPr lang="en-US" b="1" dirty="0"/>
                <a:t>economy/ecology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67365" y="2620430"/>
              <a:ext cx="206586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m</a:t>
              </a:r>
              <a:r>
                <a:rPr lang="en-US" sz="2400" b="1" dirty="0" smtClean="0"/>
                <a:t>ultiple perspectives</a:t>
              </a:r>
              <a:endParaRPr lang="en-US" sz="2400" b="1" dirty="0"/>
            </a:p>
          </p:txBody>
        </p:sp>
        <p:sp>
          <p:nvSpPr>
            <p:cNvPr id="15" name="Down Arrow 14"/>
            <p:cNvSpPr/>
            <p:nvPr/>
          </p:nvSpPr>
          <p:spPr bwMode="auto">
            <a:xfrm rot="5400000">
              <a:off x="3063596" y="2992966"/>
              <a:ext cx="304800" cy="467996"/>
            </a:xfrm>
            <a:prstGeom prst="downArrow">
              <a:avLst/>
            </a:prstGeom>
            <a:solidFill>
              <a:srgbClr val="FF0000"/>
            </a:solidFill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6" name="Down Arrow 15"/>
            <p:cNvSpPr/>
            <p:nvPr/>
          </p:nvSpPr>
          <p:spPr bwMode="auto">
            <a:xfrm rot="16200000" flipH="1">
              <a:off x="5866064" y="2992967"/>
              <a:ext cx="304800" cy="467996"/>
            </a:xfrm>
            <a:prstGeom prst="downArrow">
              <a:avLst/>
            </a:prstGeom>
            <a:solidFill>
              <a:srgbClr val="FF0000"/>
            </a:solidFill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900" y="533400"/>
              <a:ext cx="869442" cy="106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0609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257176"/>
            <a:ext cx="1694282" cy="485775"/>
          </a:xfrm>
        </p:spPr>
        <p:txBody>
          <a:bodyPr/>
          <a:lstStyle/>
          <a:p>
            <a:r>
              <a:rPr lang="en-US" dirty="0" smtClean="0"/>
              <a:t>Trend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3</a:t>
            </a:fld>
            <a:endParaRPr lang="en-US"/>
          </a:p>
        </p:txBody>
      </p:sp>
      <p:pic>
        <p:nvPicPr>
          <p:cNvPr id="6" name="Picture 5" descr="us-eu-rgdpch-2013-02-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187" y="157906"/>
            <a:ext cx="3359993" cy="251999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7" name="Picture 6" descr="gartner_4Q15_us_tren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862" y="2820007"/>
            <a:ext cx="3742110" cy="2196000"/>
          </a:xfrm>
          <a:prstGeom prst="rect">
            <a:avLst/>
          </a:prstGeom>
        </p:spPr>
      </p:pic>
      <p:pic>
        <p:nvPicPr>
          <p:cNvPr id="8" name="Picture 7" descr="nasdaq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228" y="468560"/>
            <a:ext cx="3374465" cy="220934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19793" y="2324566"/>
            <a:ext cx="2528665" cy="2558223"/>
            <a:chOff x="-3907890" y="-241678"/>
            <a:chExt cx="2528665" cy="2558223"/>
          </a:xfrm>
        </p:grpSpPr>
        <p:pic>
          <p:nvPicPr>
            <p:cNvPr id="10" name="Picture 9" descr="SpesaIstruzioneTerziariaItaly.png 04-04-15.jpg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907890" y="-241678"/>
              <a:ext cx="2436966" cy="2558223"/>
            </a:xfrm>
            <a:prstGeom prst="rect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-3686090" y="211744"/>
              <a:ext cx="23068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Arial Narrow"/>
                  <a:cs typeface="Arial Narrow"/>
                </a:rPr>
                <a:t>Government expenditure for tertiary education </a:t>
              </a:r>
              <a:endParaRPr lang="en-US" dirty="0">
                <a:latin typeface="Arial Narrow"/>
                <a:cs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9991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388564"/>
            <a:ext cx="7772400" cy="485775"/>
          </a:xfrm>
        </p:spPr>
        <p:txBody>
          <a:bodyPr/>
          <a:lstStyle/>
          <a:p>
            <a:r>
              <a:rPr lang="en-US" dirty="0" smtClean="0"/>
              <a:t>Trend analysis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162" y="1079706"/>
            <a:ext cx="8878520" cy="3584756"/>
          </a:xfrm>
        </p:spPr>
        <p:txBody>
          <a:bodyPr/>
          <a:lstStyle/>
          <a:p>
            <a:r>
              <a:rPr lang="en-US" sz="2400" dirty="0" smtClean="0"/>
              <a:t>Statistical techniques to identify </a:t>
            </a:r>
            <a:r>
              <a:rPr lang="en-US" sz="2400" b="1" dirty="0" smtClean="0"/>
              <a:t>patterns</a:t>
            </a:r>
            <a:r>
              <a:rPr lang="en-US" sz="2400" dirty="0" smtClean="0"/>
              <a:t> in a </a:t>
            </a:r>
            <a:r>
              <a:rPr lang="en-US" sz="2400" b="1" dirty="0" smtClean="0"/>
              <a:t>series of data </a:t>
            </a:r>
          </a:p>
          <a:p>
            <a:pPr lvl="1"/>
            <a:r>
              <a:rPr lang="en-US" sz="2000" dirty="0" smtClean="0"/>
              <a:t>Ability to deal with noise</a:t>
            </a:r>
          </a:p>
          <a:p>
            <a:r>
              <a:rPr lang="en-US" sz="2400" dirty="0"/>
              <a:t>U</a:t>
            </a:r>
            <a:r>
              <a:rPr lang="en-US" sz="2400" dirty="0" smtClean="0"/>
              <a:t>sed to forecast the future </a:t>
            </a:r>
            <a:r>
              <a:rPr lang="en-US" i="1" dirty="0" smtClean="0"/>
              <a:t>(although it </a:t>
            </a:r>
            <a:r>
              <a:rPr lang="en-US" i="1" u="sng" dirty="0" smtClean="0"/>
              <a:t>does no</a:t>
            </a:r>
            <a:r>
              <a:rPr lang="en-US" i="1" dirty="0" smtClean="0"/>
              <a:t>t predict the future)</a:t>
            </a:r>
            <a:endParaRPr lang="en-US" sz="2400" i="1" dirty="0" smtClean="0"/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But also to analyze past events</a:t>
            </a:r>
            <a:endParaRPr lang="en-US" dirty="0"/>
          </a:p>
          <a:p>
            <a:r>
              <a:rPr lang="en-US" sz="2400" dirty="0" smtClean="0"/>
              <a:t>Tests for </a:t>
            </a:r>
            <a:r>
              <a:rPr lang="en-US" sz="2400" b="1" dirty="0" smtClean="0"/>
              <a:t>statistical inference</a:t>
            </a:r>
            <a:r>
              <a:rPr lang="en-US" sz="2400" dirty="0" smtClean="0"/>
              <a:t>: </a:t>
            </a:r>
            <a:r>
              <a:rPr lang="en-US" dirty="0" smtClean="0"/>
              <a:t>parametric and non parametric</a:t>
            </a:r>
          </a:p>
          <a:p>
            <a:pPr lvl="1"/>
            <a:r>
              <a:rPr lang="en-US" sz="2000" dirty="0" smtClean="0"/>
              <a:t>Test for randomness: H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random, H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monotonic trend/upward/downward</a:t>
            </a:r>
          </a:p>
          <a:p>
            <a:pPr lvl="1">
              <a:spcAft>
                <a:spcPts val="600"/>
              </a:spcAft>
            </a:pPr>
            <a:r>
              <a:rPr lang="en-US" sz="2000" b="1" dirty="0" smtClean="0"/>
              <a:t>Mann-Kendall </a:t>
            </a:r>
            <a:r>
              <a:rPr lang="en-US" sz="2000" dirty="0" smtClean="0"/>
              <a:t>test, </a:t>
            </a:r>
            <a:r>
              <a:rPr lang="en-US" sz="2000" b="1" dirty="0" smtClean="0"/>
              <a:t>Cox-Stuart</a:t>
            </a:r>
            <a:r>
              <a:rPr lang="en-US" sz="2000" dirty="0" smtClean="0"/>
              <a:t> test, </a:t>
            </a:r>
            <a:r>
              <a:rPr lang="en-US" sz="2000" b="1" dirty="0" smtClean="0"/>
              <a:t>Bartels</a:t>
            </a:r>
            <a:r>
              <a:rPr lang="en-US" sz="2000" dirty="0"/>
              <a:t> </a:t>
            </a:r>
            <a:r>
              <a:rPr lang="en-US" sz="2000" dirty="0" smtClean="0"/>
              <a:t>test etc.</a:t>
            </a:r>
            <a:endParaRPr lang="en-US" sz="2000" dirty="0"/>
          </a:p>
          <a:p>
            <a:r>
              <a:rPr lang="en-US" sz="2400" dirty="0" smtClean="0"/>
              <a:t>Related: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change point detection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10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78582" y="246969"/>
            <a:ext cx="8112065" cy="11879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b" anchorCtr="0">
            <a:spAutoFit/>
          </a:bodyPr>
          <a:lstStyle/>
          <a:p>
            <a:pPr algn="l"/>
            <a:r>
              <a:rPr lang="en-US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M. M. Lehman,</a:t>
            </a:r>
          </a:p>
          <a:p>
            <a:pPr algn="l"/>
            <a:r>
              <a:rPr lang="en-US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Programs</a:t>
            </a:r>
            <a:r>
              <a:rPr lang="en-US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Life Cycles, </a:t>
            </a:r>
            <a:r>
              <a:rPr lang="en-US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and</a:t>
            </a:r>
            <a:r>
              <a:rPr lang="en-US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Laws </a:t>
            </a:r>
            <a:r>
              <a:rPr lang="en-US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</a:t>
            </a:r>
            <a:r>
              <a:rPr lang="en-US" sz="2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Software </a:t>
            </a:r>
            <a:r>
              <a:rPr lang="en-US" sz="2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Evolution,</a:t>
            </a:r>
          </a:p>
          <a:p>
            <a:pPr algn="l"/>
            <a:r>
              <a:rPr lang="en-US" sz="1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Proc. IEEE</a:t>
            </a:r>
            <a:r>
              <a:rPr lang="en-US" sz="1600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v</a:t>
            </a:r>
            <a:r>
              <a:rPr lang="en-US" sz="1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ol. 68</a:t>
            </a:r>
            <a:r>
              <a:rPr lang="en-US" sz="1600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sz="1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no. 9</a:t>
            </a:r>
            <a:r>
              <a:rPr lang="en-US" sz="1600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sz="1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pp. 1060-1076, 1980 </a:t>
            </a:r>
            <a:endParaRPr lang="en-US" sz="1600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41792" y="213385"/>
            <a:ext cx="3864510" cy="485775"/>
          </a:xfrm>
        </p:spPr>
        <p:txBody>
          <a:bodyPr/>
          <a:lstStyle/>
          <a:p>
            <a:pPr algn="r"/>
            <a:r>
              <a:rPr lang="en-US" dirty="0" smtClean="0"/>
              <a:t>Lehman laws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5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6533" y="1619408"/>
            <a:ext cx="8604830" cy="32092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Monotype Sorts" charset="0"/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‒"/>
              <a:defRPr b="0" i="0">
                <a:solidFill>
                  <a:schemeClr val="tx1"/>
                </a:solidFill>
                <a:latin typeface="Times New Roman" charset="0"/>
                <a:ea typeface="+mn-ea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Lucida Grande"/>
              <a:buChar char="▻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buChar char="l"/>
              <a:defRPr sz="1600">
                <a:solidFill>
                  <a:schemeClr val="tx1"/>
                </a:solidFill>
                <a:latin typeface="Times New Roman" charset="0"/>
                <a:ea typeface="+mn-ea"/>
              </a:defRPr>
            </a:lvl9pPr>
          </a:lstStyle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400" b="1" dirty="0" smtClean="0"/>
              <a:t>Continuing Change </a:t>
            </a:r>
          </a:p>
          <a:p>
            <a:pPr lvl="1" algn="just">
              <a:spcAft>
                <a:spcPts val="600"/>
              </a:spcAft>
            </a:pPr>
            <a:r>
              <a:rPr lang="en-US" sz="2000" dirty="0" smtClean="0"/>
              <a:t>A program that is used and that as an implementation of its specification reflects some other reality, </a:t>
            </a:r>
            <a:r>
              <a:rPr lang="en-US" sz="2000" b="1" dirty="0" smtClean="0"/>
              <a:t>undergoes continual change </a:t>
            </a:r>
            <a:r>
              <a:rPr lang="en-US" sz="2000" dirty="0" smtClean="0"/>
              <a:t>or</a:t>
            </a:r>
            <a:r>
              <a:rPr lang="en-US" sz="2000" b="1" dirty="0" smtClean="0"/>
              <a:t> becomes progressively less useful</a:t>
            </a:r>
            <a:r>
              <a:rPr lang="en-US" sz="2000" dirty="0" smtClean="0"/>
              <a:t>. The change or decay process continues until it is judged more cost effective to replace the system with a recreated version. </a:t>
            </a:r>
            <a:endParaRPr lang="en-US" sz="1400" dirty="0" smtClean="0"/>
          </a:p>
          <a:p>
            <a:pPr marL="457200" indent="-457200">
              <a:buClr>
                <a:srgbClr val="FF0000"/>
              </a:buClr>
              <a:buFont typeface="+mj-lt"/>
              <a:buAutoNum type="arabicPeriod"/>
            </a:pPr>
            <a:r>
              <a:rPr lang="en-US" sz="2400" b="1" dirty="0" smtClean="0"/>
              <a:t>Increasing Complexity </a:t>
            </a:r>
          </a:p>
          <a:p>
            <a:pPr lvl="1" algn="just"/>
            <a:r>
              <a:rPr lang="en-US" sz="2000" dirty="0" smtClean="0"/>
              <a:t>As an evolving program is continually changed, </a:t>
            </a:r>
            <a:r>
              <a:rPr lang="en-US" sz="2000" b="1" dirty="0" smtClean="0"/>
              <a:t>its complexity</a:t>
            </a:r>
            <a:r>
              <a:rPr lang="en-US" sz="2000" dirty="0" smtClean="0"/>
              <a:t>, </a:t>
            </a:r>
            <a:r>
              <a:rPr lang="en-US" sz="2000" i="1" dirty="0" smtClean="0"/>
              <a:t>reflecting deteriorating structure</a:t>
            </a:r>
            <a:r>
              <a:rPr lang="en-US" sz="2000" b="1" dirty="0" smtClean="0"/>
              <a:t>, increases </a:t>
            </a:r>
            <a:r>
              <a:rPr lang="en-US" sz="2000" dirty="0" smtClean="0"/>
              <a:t>unless work is done to maintain or reduce it.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68677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91" y="290024"/>
            <a:ext cx="7772400" cy="485775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Coupling between classes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6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98532" y="1815827"/>
            <a:ext cx="4718373" cy="2726195"/>
            <a:chOff x="498089" y="2492750"/>
            <a:chExt cx="4718373" cy="2726195"/>
          </a:xfrm>
        </p:grpSpPr>
        <p:pic>
          <p:nvPicPr>
            <p:cNvPr id="5" name="Picture 4" descr="ckcbo_child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8089" y="2526545"/>
              <a:ext cx="3048000" cy="26924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447069" y="2492750"/>
              <a:ext cx="17693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Leaf</a:t>
              </a:r>
            </a:p>
            <a:p>
              <a:pPr algn="l"/>
              <a:r>
                <a:rPr lang="en-US" b="1" dirty="0" smtClean="0"/>
                <a:t>H</a:t>
              </a:r>
              <a:r>
                <a:rPr lang="en-US" b="1" baseline="-25000" dirty="0" smtClean="0"/>
                <a:t>0</a:t>
              </a:r>
              <a:r>
                <a:rPr lang="en-US" dirty="0" smtClean="0"/>
                <a:t>: random</a:t>
              </a:r>
            </a:p>
            <a:p>
              <a:pPr algn="l"/>
              <a:r>
                <a:rPr lang="en-US" b="1" dirty="0" smtClean="0"/>
                <a:t>H</a:t>
              </a:r>
              <a:r>
                <a:rPr lang="en-US" b="1" baseline="-25000" dirty="0" smtClean="0"/>
                <a:t>1</a:t>
              </a:r>
              <a:r>
                <a:rPr lang="en-US" dirty="0" smtClean="0"/>
                <a:t>: downward</a:t>
              </a:r>
              <a:endParaRPr lang="en-US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2725957" y="853919"/>
            <a:ext cx="63277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Excessive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coupling between object classes </a:t>
            </a:r>
            <a:endParaRPr lang="en-US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is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detrimental to modular design and prevents 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reuse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high coupling has been found to indicate fault-</a:t>
            </a:r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proneness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93529" y="0"/>
            <a:ext cx="1950471" cy="76944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>
                <a:solidFill>
                  <a:schemeClr val="bg1"/>
                </a:solidFill>
              </a:rPr>
              <a:t>Chidamber</a:t>
            </a:r>
            <a:r>
              <a:rPr lang="en-US" dirty="0" smtClean="0">
                <a:solidFill>
                  <a:schemeClr val="bg1"/>
                </a:solidFill>
              </a:rPr>
              <a:t> and </a:t>
            </a:r>
            <a:r>
              <a:rPr lang="en-US" dirty="0" err="1" smtClean="0">
                <a:solidFill>
                  <a:schemeClr val="bg1"/>
                </a:solidFill>
              </a:rPr>
              <a:t>Kemerer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CBO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8005" y="4348019"/>
            <a:ext cx="9023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How high is too high? CBO&gt;</a:t>
            </a:r>
            <a:r>
              <a:rPr lang="en-US" sz="1600" dirty="0">
                <a:latin typeface="Times New Roman"/>
                <a:cs typeface="Times New Roman"/>
              </a:rPr>
              <a:t>14</a:t>
            </a:r>
            <a:r>
              <a:rPr lang="en-US" sz="1600" b="1" dirty="0">
                <a:latin typeface="Times New Roman"/>
                <a:cs typeface="Times New Roman"/>
              </a:rPr>
              <a:t> </a:t>
            </a:r>
            <a:endParaRPr lang="en-US" sz="1600" dirty="0">
              <a:latin typeface="Times New Roman"/>
              <a:cs typeface="Times New Roman"/>
            </a:endParaRPr>
          </a:p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H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.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Sahraoui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 et al., “Can Metrics Help to Bridge the Gap Between the Improvement of OO Design Quality and Its Automation?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” </a:t>
            </a:r>
            <a:b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</a:br>
            <a:r>
              <a:rPr lang="en-US" sz="12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Proc</a:t>
            </a:r>
            <a:r>
              <a:rPr lang="en-US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. Int. Conf. Software Maintenance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, pp. 154-262,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/>
                <a:cs typeface="Times New Roman"/>
              </a:rPr>
              <a:t>2000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Times New Roman"/>
              <a:cs typeface="Times New Roman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16279" y="1671577"/>
            <a:ext cx="4229189" cy="2692401"/>
            <a:chOff x="4369372" y="2545590"/>
            <a:chExt cx="4229189" cy="2692400"/>
          </a:xfrm>
        </p:grpSpPr>
        <p:sp>
          <p:nvSpPr>
            <p:cNvPr id="11" name="TextBox 10"/>
            <p:cNvSpPr txBox="1"/>
            <p:nvPr/>
          </p:nvSpPr>
          <p:spPr>
            <a:xfrm>
              <a:off x="4369372" y="2685372"/>
              <a:ext cx="14749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rgbClr val="FF0000"/>
                  </a:solidFill>
                </a:rPr>
                <a:t>Abstract</a:t>
              </a:r>
            </a:p>
            <a:p>
              <a:pPr algn="r"/>
              <a:r>
                <a:rPr lang="en-US" b="1" dirty="0" smtClean="0"/>
                <a:t>H</a:t>
              </a:r>
              <a:r>
                <a:rPr lang="en-US" b="1" baseline="-25000" dirty="0" smtClean="0"/>
                <a:t>0</a:t>
              </a:r>
              <a:r>
                <a:rPr lang="en-US" dirty="0" smtClean="0"/>
                <a:t>: random</a:t>
              </a:r>
            </a:p>
            <a:p>
              <a:pPr algn="r"/>
              <a:r>
                <a:rPr lang="en-US" b="1" dirty="0" smtClean="0"/>
                <a:t>H</a:t>
              </a:r>
              <a:r>
                <a:rPr lang="en-US" b="1" baseline="-25000" dirty="0" smtClean="0"/>
                <a:t>1</a:t>
              </a:r>
              <a:r>
                <a:rPr lang="en-US" dirty="0" smtClean="0"/>
                <a:t>: </a:t>
              </a:r>
              <a:r>
                <a:rPr lang="en-US" dirty="0" smtClean="0">
                  <a:solidFill>
                    <a:srgbClr val="000000"/>
                  </a:solidFill>
                </a:rPr>
                <a:t>upward</a:t>
              </a:r>
            </a:p>
          </p:txBody>
        </p:sp>
        <p:pic>
          <p:nvPicPr>
            <p:cNvPr id="12" name="Picture 11" descr="ckcbo_abstract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0561" y="2545590"/>
              <a:ext cx="3048000" cy="2692400"/>
            </a:xfrm>
            <a:prstGeom prst="rect">
              <a:avLst/>
            </a:prstGeom>
          </p:spPr>
        </p:pic>
      </p:grpSp>
      <p:sp>
        <p:nvSpPr>
          <p:cNvPr id="14" name="Rectangle 13"/>
          <p:cNvSpPr/>
          <p:nvPr/>
        </p:nvSpPr>
        <p:spPr>
          <a:xfrm>
            <a:off x="2860525" y="3951530"/>
            <a:ext cx="1817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p-value &lt;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0.01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35332" y="3951530"/>
            <a:ext cx="1817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p-value &lt;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0.01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6211" y="3042725"/>
            <a:ext cx="2251914" cy="4001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Mann-Kendall test</a:t>
            </a:r>
          </a:p>
        </p:txBody>
      </p:sp>
      <p:sp>
        <p:nvSpPr>
          <p:cNvPr id="17" name="Right Arrow 16"/>
          <p:cNvSpPr/>
          <p:nvPr/>
        </p:nvSpPr>
        <p:spPr bwMode="auto">
          <a:xfrm rot="2409588">
            <a:off x="5706169" y="3609506"/>
            <a:ext cx="539999" cy="251999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8" name="Right Arrow 17"/>
          <p:cNvSpPr/>
          <p:nvPr/>
        </p:nvSpPr>
        <p:spPr bwMode="auto">
          <a:xfrm rot="19336774" flipH="1">
            <a:off x="3314565" y="3620455"/>
            <a:ext cx="539999" cy="251999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5959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2644" y="970166"/>
            <a:ext cx="21895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High CBO is undesirable</a:t>
            </a:r>
          </a:p>
        </p:txBody>
      </p:sp>
    </p:spTree>
    <p:extLst>
      <p:ext uri="{BB962C8B-B14F-4D97-AF65-F5344CB8AC3E}">
        <p14:creationId xmlns:p14="http://schemas.microsoft.com/office/powerpoint/2010/main" val="3760619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43315"/>
            <a:ext cx="7772400" cy="1330493"/>
          </a:xfrm>
        </p:spPr>
        <p:txBody>
          <a:bodyPr/>
          <a:lstStyle/>
          <a:p>
            <a:pPr algn="ctr"/>
            <a:r>
              <a:rPr lang="en-US" dirty="0" smtClean="0"/>
              <a:t>Do I really need a statistical test to see a trend?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5999" y="2051344"/>
            <a:ext cx="7011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 can see a trend just by looking at the plot!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12551" y="2915731"/>
            <a:ext cx="8705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What about seeing trends in </a:t>
            </a:r>
            <a:r>
              <a:rPr lang="en-US" sz="3600" b="1" dirty="0" smtClean="0"/>
              <a:t>26581</a:t>
            </a:r>
            <a:r>
              <a:rPr lang="en-US" sz="3600" dirty="0" smtClean="0"/>
              <a:t> plots?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75806" y="3777544"/>
            <a:ext cx="76523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to objectively quantify what different eyes see?</a:t>
            </a:r>
          </a:p>
          <a:p>
            <a:r>
              <a:rPr lang="en-US" sz="2400" dirty="0" smtClean="0"/>
              <a:t>How to aggregate the trends observed in various plots?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9627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23" y="476172"/>
            <a:ext cx="3503239" cy="1801311"/>
          </a:xfrm>
        </p:spPr>
        <p:txBody>
          <a:bodyPr/>
          <a:lstStyle/>
          <a:p>
            <a:r>
              <a:rPr lang="en-US" sz="3600" dirty="0" err="1" smtClean="0">
                <a:solidFill>
                  <a:schemeClr val="accent1">
                    <a:lumMod val="50000"/>
                  </a:schemeClr>
                </a:solidFill>
              </a:rPr>
              <a:t>Chidamber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 and </a:t>
            </a:r>
            <a:r>
              <a:rPr lang="en-US" sz="3600" dirty="0" err="1" smtClean="0">
                <a:solidFill>
                  <a:schemeClr val="accent1">
                    <a:lumMod val="50000"/>
                  </a:schemeClr>
                </a:solidFill>
              </a:rPr>
              <a:t>Kemerer</a:t>
            </a: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</a:rPr>
              <a:t>OO metrics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 descr="ckcbo_abstrac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858" y="284673"/>
            <a:ext cx="2323683" cy="2088000"/>
          </a:xfrm>
          <a:prstGeom prst="rect">
            <a:avLst/>
          </a:prstGeom>
        </p:spPr>
      </p:pic>
      <p:pic>
        <p:nvPicPr>
          <p:cNvPr id="5" name="Picture 4" descr="cklcm_abstrac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" y="2640751"/>
            <a:ext cx="2323683" cy="2088000"/>
          </a:xfrm>
          <a:prstGeom prst="rect">
            <a:avLst/>
          </a:prstGeom>
        </p:spPr>
      </p:pic>
      <p:pic>
        <p:nvPicPr>
          <p:cNvPr id="6" name="Picture 5" descr="cknc_abstrac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284" y="2629801"/>
            <a:ext cx="2323683" cy="2088000"/>
          </a:xfrm>
          <a:prstGeom prst="rect">
            <a:avLst/>
          </a:prstGeom>
        </p:spPr>
      </p:pic>
      <p:pic>
        <p:nvPicPr>
          <p:cNvPr id="7" name="Picture 6" descr="ckrfc_abstrac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242" y="2629801"/>
            <a:ext cx="2323683" cy="2088000"/>
          </a:xfrm>
          <a:prstGeom prst="rect">
            <a:avLst/>
          </a:prstGeom>
        </p:spPr>
      </p:pic>
      <p:pic>
        <p:nvPicPr>
          <p:cNvPr id="8" name="Picture 7" descr="ckwmc_abstract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91" y="2629801"/>
            <a:ext cx="2323683" cy="208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50076" y="538999"/>
            <a:ext cx="2755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 smtClean="0"/>
              <a:t>Abstract classes</a:t>
            </a:r>
          </a:p>
          <a:p>
            <a:pPr algn="l"/>
            <a:r>
              <a:rPr lang="en-US" sz="2400" b="1" dirty="0" smtClean="0"/>
              <a:t>H</a:t>
            </a:r>
            <a:r>
              <a:rPr lang="en-US" sz="2400" b="1" baseline="-25000" dirty="0" smtClean="0"/>
              <a:t>0</a:t>
            </a:r>
            <a:r>
              <a:rPr lang="en-US" sz="2400" dirty="0" smtClean="0"/>
              <a:t>: random</a:t>
            </a:r>
          </a:p>
          <a:p>
            <a:pPr algn="l"/>
            <a:r>
              <a:rPr lang="en-US" sz="2400" b="1" dirty="0" smtClean="0"/>
              <a:t>H</a:t>
            </a:r>
            <a:r>
              <a:rPr lang="en-US" sz="2400" b="1" baseline="-25000" dirty="0" smtClean="0"/>
              <a:t>1</a:t>
            </a:r>
            <a:r>
              <a:rPr lang="en-US" sz="2400" dirty="0" smtClean="0"/>
              <a:t>: upward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-value &lt; 0.01</a:t>
            </a:r>
          </a:p>
        </p:txBody>
      </p:sp>
    </p:spTree>
    <p:extLst>
      <p:ext uri="{BB962C8B-B14F-4D97-AF65-F5344CB8AC3E}">
        <p14:creationId xmlns:p14="http://schemas.microsoft.com/office/powerpoint/2010/main" val="1506397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174D-1E70-C045-B2BF-E40C8CA400A1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 descr="nma_abstrac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158545"/>
            <a:ext cx="2241502" cy="1979998"/>
          </a:xfrm>
          <a:prstGeom prst="rect">
            <a:avLst/>
          </a:prstGeom>
        </p:spPr>
      </p:pic>
      <p:pic>
        <p:nvPicPr>
          <p:cNvPr id="5" name="Picture 4" descr="nmm_abstrac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0238" y="158545"/>
            <a:ext cx="2241502" cy="1979998"/>
          </a:xfrm>
          <a:prstGeom prst="rect">
            <a:avLst/>
          </a:prstGeom>
        </p:spPr>
      </p:pic>
      <p:pic>
        <p:nvPicPr>
          <p:cNvPr id="6" name="Picture 5" descr="mce_abstract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291" y="158545"/>
            <a:ext cx="2241502" cy="1979998"/>
          </a:xfrm>
          <a:prstGeom prst="rect">
            <a:avLst/>
          </a:prstGeom>
        </p:spPr>
      </p:pic>
      <p:pic>
        <p:nvPicPr>
          <p:cNvPr id="7" name="Picture 6" descr="Imctcc_abstract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252" y="2374451"/>
            <a:ext cx="2241502" cy="1979998"/>
          </a:xfrm>
          <a:prstGeom prst="rect">
            <a:avLst/>
          </a:prstGeom>
        </p:spPr>
      </p:pic>
      <p:pic>
        <p:nvPicPr>
          <p:cNvPr id="8" name="Picture 7" descr="Isns_abstract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184" y="2374451"/>
            <a:ext cx="2241502" cy="1979998"/>
          </a:xfrm>
          <a:prstGeom prst="rect">
            <a:avLst/>
          </a:prstGeom>
        </p:spPr>
      </p:pic>
      <p:pic>
        <p:nvPicPr>
          <p:cNvPr id="9" name="Picture 8" descr="emc_abstract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5360" y="158545"/>
            <a:ext cx="2241502" cy="1979998"/>
          </a:xfrm>
          <a:prstGeom prst="rect">
            <a:avLst/>
          </a:prstGeom>
        </p:spPr>
      </p:pic>
      <p:pic>
        <p:nvPicPr>
          <p:cNvPr id="10" name="Picture 9" descr="CLhic_base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2374451"/>
            <a:ext cx="2241502" cy="1979998"/>
          </a:xfrm>
          <a:prstGeom prst="rect">
            <a:avLst/>
          </a:prstGeom>
        </p:spPr>
      </p:pic>
      <p:pic>
        <p:nvPicPr>
          <p:cNvPr id="12" name="Picture 11" descr="CLhpv_base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304" y="2374451"/>
            <a:ext cx="2241502" cy="197999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03235" y="4386391"/>
            <a:ext cx="2211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>
                <a:solidFill>
                  <a:srgbClr val="FF0000"/>
                </a:solidFill>
              </a:rPr>
              <a:t>p-value &lt; 0.01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53739" y="4396746"/>
            <a:ext cx="3776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/>
              <a:t>H</a:t>
            </a:r>
            <a:r>
              <a:rPr lang="en-US" sz="2400" b="1" baseline="-25000" dirty="0"/>
              <a:t>0</a:t>
            </a:r>
            <a:r>
              <a:rPr lang="en-US" sz="2400" dirty="0"/>
              <a:t>: </a:t>
            </a:r>
            <a:r>
              <a:rPr lang="en-US" sz="2400" dirty="0" smtClean="0"/>
              <a:t>random – </a:t>
            </a:r>
            <a:r>
              <a:rPr lang="en-US" sz="2400" b="1" dirty="0" smtClean="0"/>
              <a:t>H</a:t>
            </a:r>
            <a:r>
              <a:rPr lang="en-US" sz="2400" b="1" baseline="-25000" dirty="0" smtClean="0"/>
              <a:t>1</a:t>
            </a:r>
            <a:r>
              <a:rPr lang="en-US" sz="2400" dirty="0" smtClean="0"/>
              <a:t>: </a:t>
            </a:r>
            <a:r>
              <a:rPr lang="en-US" sz="2400" dirty="0"/>
              <a:t>upward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5944558" y="4653513"/>
            <a:ext cx="481695" cy="10949"/>
          </a:xfrm>
          <a:prstGeom prst="straightConnector1">
            <a:avLst/>
          </a:prstGeom>
          <a:solidFill>
            <a:srgbClr val="0066FF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33672028"/>
      </p:ext>
    </p:extLst>
  </p:cSld>
  <p:clrMapOvr>
    <a:masterClrMapping/>
  </p:clrMapOvr>
</p:sld>
</file>

<file path=ppt/theme/theme1.xml><?xml version="1.0" encoding="utf-8"?>
<a:theme xmlns:a="http://schemas.openxmlformats.org/drawingml/2006/main" name="BlueTemplate-shade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lueTemplate-shaded">
      <a:majorFont>
        <a:latin typeface="Century Gothic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FF"/>
        </a:solidFill>
        <a:ln w="12700" cap="flat" cmpd="sng" algn="ctr">
          <a:solidFill>
            <a:srgbClr val="CCFF6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66FF"/>
        </a:solidFill>
        <a:ln w="12700" cap="flat" cmpd="sng" algn="ctr">
          <a:solidFill>
            <a:srgbClr val="CCFF6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BlueTemplate-shad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Template-shaded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Template-shaded 8">
        <a:dk1>
          <a:srgbClr val="C0C0C0"/>
        </a:dk1>
        <a:lt1>
          <a:srgbClr val="FFFFFF"/>
        </a:lt1>
        <a:dk2>
          <a:srgbClr val="336699"/>
        </a:dk2>
        <a:lt2>
          <a:srgbClr val="006B61"/>
        </a:lt2>
        <a:accent1>
          <a:srgbClr val="FFCC66"/>
        </a:accent1>
        <a:accent2>
          <a:srgbClr val="66FFFF"/>
        </a:accent2>
        <a:accent3>
          <a:srgbClr val="ADB8CA"/>
        </a:accent3>
        <a:accent4>
          <a:srgbClr val="DADADA"/>
        </a:accent4>
        <a:accent5>
          <a:srgbClr val="FFE2B8"/>
        </a:accent5>
        <a:accent6>
          <a:srgbClr val="5CE7E7"/>
        </a:accent6>
        <a:hlink>
          <a:srgbClr val="CCFF33"/>
        </a:hlink>
        <a:folHlink>
          <a:srgbClr val="800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Template-shaded 9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CC0099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AACA"/>
        </a:accent5>
        <a:accent6>
          <a:srgbClr val="008A8A"/>
        </a:accent6>
        <a:hlink>
          <a:srgbClr val="00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38771</TotalTime>
  <Words>971</Words>
  <Application>Microsoft Macintosh PowerPoint</Application>
  <PresentationFormat>On-screen Show (16:9)</PresentationFormat>
  <Paragraphs>164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BlueTemplate-shaded</vt:lpstr>
      <vt:lpstr>Application of econometric and ecology analysis methods in physics software</vt:lpstr>
      <vt:lpstr>PowerPoint Presentation</vt:lpstr>
      <vt:lpstr>Trend</vt:lpstr>
      <vt:lpstr>Trend analysis</vt:lpstr>
      <vt:lpstr>Lehman laws</vt:lpstr>
      <vt:lpstr>Coupling between classes</vt:lpstr>
      <vt:lpstr>Do I really need a statistical test to see a trend?</vt:lpstr>
      <vt:lpstr>Chidamber and Kemerer OO metrics</vt:lpstr>
      <vt:lpstr>PowerPoint Presentation</vt:lpstr>
      <vt:lpstr>Trends in software functionality</vt:lpstr>
      <vt:lpstr>Income inequality measures</vt:lpstr>
      <vt:lpstr>Pietra index</vt:lpstr>
      <vt:lpstr>Other inequality measures</vt:lpstr>
      <vt:lpstr>Halstead mental effort</vt:lpstr>
      <vt:lpstr>PowerPoint Presentation</vt:lpstr>
      <vt:lpstr>Gini and galaxies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Space Workshop - DNA</dc:title>
  <dc:creator>MG Pia</dc:creator>
  <cp:lastModifiedBy>Maria Grazia Pia</cp:lastModifiedBy>
  <cp:revision>1416</cp:revision>
  <cp:lastPrinted>2016-09-26T13:08:55Z</cp:lastPrinted>
  <dcterms:created xsi:type="dcterms:W3CDTF">2012-05-08T16:51:41Z</dcterms:created>
  <dcterms:modified xsi:type="dcterms:W3CDTF">2016-10-10T22:14:23Z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50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Maria.Grazia.Pia@cern.ch</vt:lpwstr>
  </property>
  <property fmtid="{D5CDD505-2E9C-101B-9397-08002B2CF9AE}" pid="8" name="HomePage">
    <vt:lpwstr>http://www.ge.infn.it/geant4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12385276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P:\infn.it\ge\user\geant4\www\talks\</vt:lpwstr>
  </property>
</Properties>
</file>